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26"/>
  </p:notesMasterIdLst>
  <p:handoutMasterIdLst>
    <p:handoutMasterId r:id="rId27"/>
  </p:handoutMasterIdLst>
  <p:sldIdLst>
    <p:sldId id="699" r:id="rId2"/>
    <p:sldId id="610" r:id="rId3"/>
    <p:sldId id="665" r:id="rId4"/>
    <p:sldId id="666" r:id="rId5"/>
    <p:sldId id="700" r:id="rId6"/>
    <p:sldId id="720" r:id="rId7"/>
    <p:sldId id="721" r:id="rId8"/>
    <p:sldId id="726" r:id="rId9"/>
    <p:sldId id="702" r:id="rId10"/>
    <p:sldId id="722" r:id="rId11"/>
    <p:sldId id="727" r:id="rId12"/>
    <p:sldId id="703" r:id="rId13"/>
    <p:sldId id="723" r:id="rId14"/>
    <p:sldId id="704" r:id="rId15"/>
    <p:sldId id="705" r:id="rId16"/>
    <p:sldId id="706" r:id="rId17"/>
    <p:sldId id="707" r:id="rId18"/>
    <p:sldId id="708" r:id="rId19"/>
    <p:sldId id="709" r:id="rId20"/>
    <p:sldId id="724" r:id="rId21"/>
    <p:sldId id="725" r:id="rId22"/>
    <p:sldId id="728" r:id="rId23"/>
    <p:sldId id="661" r:id="rId24"/>
    <p:sldId id="611" r:id="rId25"/>
  </p:sldIdLst>
  <p:sldSz cx="9901238" cy="6858000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rshkov, Anton V" initials="GAV" lastIdx="9" clrIdx="0">
    <p:extLst/>
  </p:cmAuthor>
  <p:cmAuthor id="2" name="sergey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003366"/>
    <a:srgbClr val="0969CD"/>
    <a:srgbClr val="006600"/>
    <a:srgbClr val="00FF00"/>
    <a:srgbClr val="FF5959"/>
    <a:srgbClr val="FFA7A7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1" autoAdjust="0"/>
    <p:restoredTop sz="89415" autoAdjust="0"/>
  </p:normalViewPr>
  <p:slideViewPr>
    <p:cSldViewPr>
      <p:cViewPr varScale="1">
        <p:scale>
          <a:sx n="89" d="100"/>
          <a:sy n="89" d="100"/>
        </p:scale>
        <p:origin x="-1032" y="-6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9C031F54-1078-420E-B1B8-AECE40F040D6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071553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2638" y="769938"/>
            <a:ext cx="5534025" cy="38338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63C38589-DF52-42E9-AB5A-89BCC116A3B8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1536469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EBFA0FD-A5A6-42E3-81C8-5B304BD65A67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8350"/>
            <a:ext cx="5540375" cy="3836988"/>
          </a:xfrm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372055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81050" y="768350"/>
            <a:ext cx="5537200" cy="3836988"/>
          </a:xfrm>
          <a:ln/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6054002-6286-4021-8A2F-A88E480C895B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06471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9" y="6092839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5324F-5CE9-4DEE-BEC9-C7DDE481906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262" y="4406911"/>
            <a:ext cx="8416052" cy="1362075"/>
          </a:xfrm>
        </p:spPr>
        <p:txBody>
          <a:bodyPr anchor="t"/>
          <a:lstStyle>
            <a:lvl1pPr algn="ctr">
              <a:defRPr sz="4000" b="1" cap="none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262" y="2906713"/>
            <a:ext cx="8416052" cy="1500187"/>
          </a:xfrm>
        </p:spPr>
        <p:txBody>
          <a:bodyPr anchor="b"/>
          <a:lstStyle>
            <a:lvl1pPr marL="457200" indent="-457200">
              <a:buFont typeface="+mj-lt"/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3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8" y="6161099"/>
            <a:ext cx="683884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033"/>
          <p:cNvSpPr txBox="1">
            <a:spLocks noChangeArrowheads="1"/>
          </p:cNvSpPr>
          <p:nvPr userDrawn="1"/>
        </p:nvSpPr>
        <p:spPr bwMode="auto">
          <a:xfrm>
            <a:off x="9280824" y="6454775"/>
            <a:ext cx="49982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6405359E-4B29-4224-8390-DA610758AFD9}" type="slidenum">
              <a:rPr lang="ru-RU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ru-RU" sz="1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2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2" y="115889"/>
            <a:ext cx="9940907" cy="9787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Lobachevsky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State University of </a:t>
            </a: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Nizhni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Novgorod</a:t>
            </a:r>
            <a:endParaRPr lang="ru-RU" sz="2400" b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000" b="1" i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Faculty</a:t>
            </a:r>
            <a:r>
              <a:rPr lang="en-US" sz="2000" b="1" i="1" kern="1200" baseline="0" dirty="0" smtClean="0">
                <a:solidFill>
                  <a:srgbClr val="000000"/>
                </a:solidFill>
                <a:latin typeface="Arial" charset="0"/>
                <a:ea typeface="+mn-ea"/>
              </a:rPr>
              <a:t> of Computational mathematics and cybernetics</a:t>
            </a:r>
            <a:endParaRPr lang="en-US" sz="2000" b="1" i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26" y="260355"/>
            <a:ext cx="100757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593" y="2130430"/>
            <a:ext cx="841605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495064" y="6245225"/>
            <a:ext cx="2310289" cy="47625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2923" y="6245225"/>
            <a:ext cx="3135392" cy="47625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5887" y="6245225"/>
            <a:ext cx="2310289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710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3" y="6092826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0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442962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2925" y="207963"/>
            <a:ext cx="9079309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062" y="1196976"/>
            <a:ext cx="8911114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26" y="6408738"/>
            <a:ext cx="2050064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6873" y="6410325"/>
            <a:ext cx="575826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39713" y="6408738"/>
            <a:ext cx="93458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4B8981D-FA80-4A8E-9421-45BC15FC579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34" name="Picture 13" descr="NNGU_Logo_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8" y="6092837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1" r:id="rId3"/>
    <p:sldLayoutId id="2147483686" r:id="rId4"/>
    <p:sldLayoutId id="2147483691" r:id="rId5"/>
    <p:sldLayoutId id="2147483694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e.mail.ru/messages/inbox/sentmsg?compose&amp;To=bastrakov@vmk.unn.r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0279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1578" y="87313"/>
            <a:ext cx="2237299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04" y="87313"/>
            <a:ext cx="2284901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4829" y="87313"/>
            <a:ext cx="2399146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8816" y="87314"/>
            <a:ext cx="265461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578" y="1785927"/>
            <a:ext cx="185489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8858" y="1603512"/>
            <a:ext cx="8092380" cy="457048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Strategic initiative “Achieving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supercomputer technology and high-performance computing”</a:t>
            </a: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045" y="3643315"/>
            <a:ext cx="112341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475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 on CPU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1; </a:t>
            </a:r>
            <a:r>
              <a:rPr lang="en-US" dirty="0" err="1"/>
              <a:t>i</a:t>
            </a:r>
            <a:r>
              <a:rPr lang="en-US" dirty="0"/>
              <a:t> &lt; </a:t>
            </a:r>
            <a:r>
              <a:rPr lang="en-US" dirty="0" err="1"/>
              <a:t>nx</a:t>
            </a:r>
            <a:r>
              <a:rPr lang="en-US" dirty="0"/>
              <a:t> - 1;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for (</a:t>
            </a:r>
            <a:r>
              <a:rPr lang="en-US" dirty="0" err="1"/>
              <a:t>int</a:t>
            </a:r>
            <a:r>
              <a:rPr lang="en-US" dirty="0"/>
              <a:t> j = 1; j &lt; </a:t>
            </a:r>
            <a:r>
              <a:rPr lang="en-US" dirty="0" err="1"/>
              <a:t>ny</a:t>
            </a:r>
            <a:r>
              <a:rPr lang="en-US" dirty="0"/>
              <a:t> - 1; ++j)</a:t>
            </a:r>
          </a:p>
          <a:p>
            <a:pPr marL="0" indent="0">
              <a:buNone/>
            </a:pPr>
            <a:r>
              <a:rPr lang="en-US" dirty="0"/>
              <a:t>        {</a:t>
            </a:r>
          </a:p>
          <a:p>
            <a:pPr marL="0" indent="0">
              <a:buNone/>
            </a:pPr>
            <a:r>
              <a:rPr lang="en-US" dirty="0"/>
              <a:t>            float x = a + </a:t>
            </a:r>
            <a:r>
              <a:rPr lang="en-US" dirty="0" err="1"/>
              <a:t>i</a:t>
            </a:r>
            <a:r>
              <a:rPr lang="en-US" dirty="0"/>
              <a:t> * dx;</a:t>
            </a:r>
          </a:p>
          <a:p>
            <a:pPr marL="0" indent="0">
              <a:buNone/>
            </a:pPr>
            <a:r>
              <a:rPr lang="en-US" dirty="0"/>
              <a:t>            float y = c + j * </a:t>
            </a:r>
            <a:r>
              <a:rPr lang="en-US" dirty="0" err="1"/>
              <a:t>dy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      </a:t>
            </a:r>
            <a:r>
              <a:rPr lang="en-US" dirty="0" err="1"/>
              <a:t>newV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 + j] = v[</a:t>
            </a:r>
            <a:r>
              <a:rPr lang="en-US" dirty="0" err="1"/>
              <a:t>i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 + j] + </a:t>
            </a:r>
            <a:r>
              <a:rPr lang="en-US" dirty="0" err="1"/>
              <a:t>dt</a:t>
            </a:r>
            <a:r>
              <a:rPr lang="en-US" dirty="0"/>
              <a:t> * (f(x, y) + </a:t>
            </a:r>
          </a:p>
          <a:p>
            <a:pPr marL="0" indent="0">
              <a:buNone/>
            </a:pPr>
            <a:r>
              <a:rPr lang="en-US" dirty="0"/>
              <a:t>                (v[(</a:t>
            </a:r>
            <a:r>
              <a:rPr lang="en-US" dirty="0" err="1"/>
              <a:t>i</a:t>
            </a:r>
            <a:r>
              <a:rPr lang="en-US" dirty="0"/>
              <a:t> + 1) * </a:t>
            </a:r>
            <a:r>
              <a:rPr lang="en-US" dirty="0" err="1"/>
              <a:t>ny</a:t>
            </a:r>
            <a:r>
              <a:rPr lang="en-US" dirty="0"/>
              <a:t> + j] - 2.0f * v[</a:t>
            </a:r>
            <a:r>
              <a:rPr lang="en-US" dirty="0" err="1"/>
              <a:t>i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 + j] + v[(</a:t>
            </a:r>
            <a:r>
              <a:rPr lang="en-US" dirty="0" err="1"/>
              <a:t>i</a:t>
            </a:r>
            <a:r>
              <a:rPr lang="en-US" dirty="0"/>
              <a:t> - 1) * </a:t>
            </a:r>
            <a:r>
              <a:rPr lang="en-US" dirty="0" err="1"/>
              <a:t>ny</a:t>
            </a:r>
            <a:r>
              <a:rPr lang="en-US" dirty="0"/>
              <a:t> + j]) / (dx * dx) +</a:t>
            </a:r>
          </a:p>
          <a:p>
            <a:pPr marL="0" indent="0">
              <a:buNone/>
            </a:pPr>
            <a:r>
              <a:rPr lang="en-US" dirty="0"/>
              <a:t>                (v[</a:t>
            </a:r>
            <a:r>
              <a:rPr lang="en-US" dirty="0" err="1"/>
              <a:t>i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 + (j + 1)] - 2.0f * v[</a:t>
            </a:r>
            <a:r>
              <a:rPr lang="en-US" dirty="0" err="1"/>
              <a:t>i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 + j] + v[</a:t>
            </a:r>
            <a:r>
              <a:rPr lang="en-US" dirty="0" err="1"/>
              <a:t>i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 + (j - 1)]) / (</a:t>
            </a:r>
            <a:r>
              <a:rPr lang="en-US" dirty="0" err="1"/>
              <a:t>dy</a:t>
            </a:r>
            <a:r>
              <a:rPr lang="en-US" dirty="0"/>
              <a:t> * </a:t>
            </a:r>
            <a:r>
              <a:rPr lang="en-US" dirty="0" err="1"/>
              <a:t>dy</a:t>
            </a:r>
            <a:r>
              <a:rPr lang="en-US" dirty="0"/>
              <a:t>));</a:t>
            </a:r>
          </a:p>
          <a:p>
            <a:pPr marL="0" indent="0">
              <a:buNone/>
            </a:pPr>
            <a:r>
              <a:rPr lang="en-US" dirty="0"/>
              <a:t>        }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555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on GPU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9645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kernel…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__device__ float </a:t>
            </a:r>
            <a:r>
              <a:rPr lang="en-US" dirty="0" err="1"/>
              <a:t>f_gpu</a:t>
            </a:r>
            <a:r>
              <a:rPr lang="en-US" dirty="0"/>
              <a:t>(float x, float y)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 return 0.05f * x * x + 0.001f * y * y * y;</a:t>
            </a:r>
          </a:p>
          <a:p>
            <a:pPr marL="0" indent="0">
              <a:buNone/>
            </a:pPr>
            <a:r>
              <a:rPr lang="en-US" dirty="0" smtClean="0"/>
              <a:t>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// </a:t>
            </a:r>
            <a:r>
              <a:rPr lang="en-US" dirty="0" err="1"/>
              <a:t>newV</a:t>
            </a:r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/>
              <a:t>, j) = f(x, y) + v(</a:t>
            </a:r>
            <a:r>
              <a:rPr lang="en-US" dirty="0" err="1"/>
              <a:t>i</a:t>
            </a:r>
            <a:r>
              <a:rPr lang="en-US" dirty="0"/>
              <a:t>, j) +</a:t>
            </a:r>
          </a:p>
          <a:p>
            <a:pPr marL="0" indent="0">
              <a:buNone/>
            </a:pPr>
            <a:r>
              <a:rPr lang="en-US" dirty="0"/>
              <a:t>//    </a:t>
            </a:r>
            <a:r>
              <a:rPr lang="en-US" dirty="0" err="1"/>
              <a:t>dt</a:t>
            </a:r>
            <a:r>
              <a:rPr lang="en-US" dirty="0"/>
              <a:t> * ((v(</a:t>
            </a:r>
            <a:r>
              <a:rPr lang="en-US" dirty="0" err="1"/>
              <a:t>i</a:t>
            </a:r>
            <a:r>
              <a:rPr lang="en-US" dirty="0"/>
              <a:t> + 1, j) - 2 * v(</a:t>
            </a:r>
            <a:r>
              <a:rPr lang="en-US" dirty="0" err="1"/>
              <a:t>i</a:t>
            </a:r>
            <a:r>
              <a:rPr lang="en-US" dirty="0"/>
              <a:t>, j) + v(</a:t>
            </a:r>
            <a:r>
              <a:rPr lang="en-US" dirty="0" err="1"/>
              <a:t>i</a:t>
            </a:r>
            <a:r>
              <a:rPr lang="en-US" dirty="0"/>
              <a:t> - 1, j)) / dx^2 +</a:t>
            </a:r>
          </a:p>
          <a:p>
            <a:pPr marL="0" indent="0">
              <a:buNone/>
            </a:pPr>
            <a:r>
              <a:rPr lang="en-US" dirty="0"/>
              <a:t>//          (v(</a:t>
            </a:r>
            <a:r>
              <a:rPr lang="en-US" dirty="0" err="1"/>
              <a:t>i</a:t>
            </a:r>
            <a:r>
              <a:rPr lang="en-US" dirty="0"/>
              <a:t>, j + 1) - 2 * v(</a:t>
            </a:r>
            <a:r>
              <a:rPr lang="en-US" dirty="0" err="1"/>
              <a:t>i</a:t>
            </a:r>
            <a:r>
              <a:rPr lang="en-US" dirty="0"/>
              <a:t>, j) + v(</a:t>
            </a:r>
            <a:r>
              <a:rPr lang="en-US" dirty="0" err="1"/>
              <a:t>i</a:t>
            </a:r>
            <a:r>
              <a:rPr lang="en-US" dirty="0"/>
              <a:t>, j - 1)) / dy^2),</a:t>
            </a:r>
          </a:p>
          <a:p>
            <a:pPr marL="0" indent="0">
              <a:buNone/>
            </a:pPr>
            <a:r>
              <a:rPr lang="en-US" dirty="0" smtClean="0"/>
              <a:t>__</a:t>
            </a:r>
            <a:r>
              <a:rPr lang="en-US" dirty="0"/>
              <a:t>global__ void kernel(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nx</a:t>
            </a:r>
            <a:r>
              <a:rPr lang="en-US" dirty="0"/>
              <a:t>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ny</a:t>
            </a:r>
            <a:r>
              <a:rPr lang="en-US" dirty="0"/>
              <a:t>, float dx, float </a:t>
            </a:r>
            <a:r>
              <a:rPr lang="en-US" dirty="0" err="1"/>
              <a:t>dy</a:t>
            </a:r>
            <a:r>
              <a:rPr lang="en-US" dirty="0"/>
              <a:t>, float </a:t>
            </a:r>
            <a:r>
              <a:rPr lang="en-US" dirty="0" err="1"/>
              <a:t>dt</a:t>
            </a:r>
            <a:r>
              <a:rPr lang="en-US" dirty="0"/>
              <a:t>, float a,</a:t>
            </a:r>
          </a:p>
          <a:p>
            <a:pPr marL="0" indent="0">
              <a:buNone/>
            </a:pPr>
            <a:r>
              <a:rPr lang="en-US" dirty="0"/>
              <a:t>    float c, </a:t>
            </a:r>
            <a:r>
              <a:rPr lang="en-US" dirty="0" err="1"/>
              <a:t>const</a:t>
            </a:r>
            <a:r>
              <a:rPr lang="en-US" dirty="0"/>
              <a:t> float * v, float * </a:t>
            </a:r>
            <a:r>
              <a:rPr lang="en-US" dirty="0" err="1"/>
              <a:t>newV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{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327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kernel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/>
              <a:t> = 1 + </a:t>
            </a:r>
            <a:r>
              <a:rPr lang="en-US" dirty="0" err="1"/>
              <a:t>blockIdx.x</a:t>
            </a:r>
            <a:r>
              <a:rPr lang="en-US" dirty="0"/>
              <a:t> * </a:t>
            </a:r>
            <a:r>
              <a:rPr lang="en-US" dirty="0" err="1"/>
              <a:t>blockDim.x</a:t>
            </a:r>
            <a:r>
              <a:rPr lang="en-US" dirty="0"/>
              <a:t> + </a:t>
            </a:r>
            <a:r>
              <a:rPr lang="en-US" dirty="0" err="1"/>
              <a:t>threadIdx.x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int</a:t>
            </a:r>
            <a:r>
              <a:rPr lang="en-US" dirty="0"/>
              <a:t> j = 1 + </a:t>
            </a:r>
            <a:r>
              <a:rPr lang="en-US" dirty="0" err="1"/>
              <a:t>blockIdx.y</a:t>
            </a:r>
            <a:r>
              <a:rPr lang="en-US" dirty="0"/>
              <a:t> * </a:t>
            </a:r>
            <a:r>
              <a:rPr lang="en-US" dirty="0" err="1"/>
              <a:t>blockDim.y</a:t>
            </a:r>
            <a:r>
              <a:rPr lang="en-US" dirty="0"/>
              <a:t> + </a:t>
            </a:r>
            <a:r>
              <a:rPr lang="en-US" dirty="0" err="1"/>
              <a:t>threadIdx.y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smtClean="0"/>
              <a:t>    if </a:t>
            </a:r>
            <a:r>
              <a:rPr lang="en-US" dirty="0"/>
              <a:t>((</a:t>
            </a:r>
            <a:r>
              <a:rPr lang="en-US" dirty="0" err="1"/>
              <a:t>i</a:t>
            </a:r>
            <a:r>
              <a:rPr lang="en-US" dirty="0"/>
              <a:t> &lt; </a:t>
            </a:r>
            <a:r>
              <a:rPr lang="en-US" dirty="0" err="1"/>
              <a:t>nx</a:t>
            </a:r>
            <a:r>
              <a:rPr lang="en-US" dirty="0"/>
              <a:t> - 1) &amp;&amp; (j &lt; </a:t>
            </a:r>
            <a:r>
              <a:rPr lang="en-US" dirty="0" err="1"/>
              <a:t>ny</a:t>
            </a:r>
            <a:r>
              <a:rPr lang="en-US" dirty="0"/>
              <a:t> - 1))</a:t>
            </a:r>
          </a:p>
          <a:p>
            <a:pPr marL="0" indent="0">
              <a:buNone/>
            </a:pPr>
            <a:r>
              <a:rPr lang="en-US" dirty="0"/>
              <a:t>    {</a:t>
            </a:r>
          </a:p>
          <a:p>
            <a:pPr marL="0" indent="0">
              <a:buNone/>
            </a:pPr>
            <a:r>
              <a:rPr lang="en-US" dirty="0"/>
              <a:t>        float x = a + </a:t>
            </a:r>
            <a:r>
              <a:rPr lang="en-US" dirty="0" err="1"/>
              <a:t>i</a:t>
            </a:r>
            <a:r>
              <a:rPr lang="en-US" dirty="0"/>
              <a:t> * dx;</a:t>
            </a:r>
          </a:p>
          <a:p>
            <a:pPr marL="0" indent="0">
              <a:buNone/>
            </a:pPr>
            <a:r>
              <a:rPr lang="en-US" dirty="0"/>
              <a:t>        float y = c + j * </a:t>
            </a:r>
            <a:r>
              <a:rPr lang="en-US" dirty="0" err="1"/>
              <a:t>dy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newV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 + j] = v[</a:t>
            </a:r>
            <a:r>
              <a:rPr lang="en-US" dirty="0" err="1"/>
              <a:t>i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 + j] + </a:t>
            </a:r>
            <a:r>
              <a:rPr lang="en-US" dirty="0" err="1"/>
              <a:t>dt</a:t>
            </a:r>
            <a:r>
              <a:rPr lang="en-US" dirty="0"/>
              <a:t> * (</a:t>
            </a:r>
            <a:r>
              <a:rPr lang="en-US" dirty="0" err="1"/>
              <a:t>f_gpu</a:t>
            </a:r>
            <a:r>
              <a:rPr lang="en-US" dirty="0"/>
              <a:t>(x, y) + </a:t>
            </a:r>
          </a:p>
          <a:p>
            <a:pPr marL="0" indent="0">
              <a:buNone/>
            </a:pPr>
            <a:r>
              <a:rPr lang="en-US" dirty="0"/>
              <a:t>            (v[(</a:t>
            </a:r>
            <a:r>
              <a:rPr lang="en-US" dirty="0" err="1"/>
              <a:t>i</a:t>
            </a:r>
            <a:r>
              <a:rPr lang="en-US" dirty="0"/>
              <a:t> + 1) * </a:t>
            </a:r>
            <a:r>
              <a:rPr lang="en-US" dirty="0" err="1"/>
              <a:t>ny</a:t>
            </a:r>
            <a:r>
              <a:rPr lang="en-US" dirty="0"/>
              <a:t> + j] - 2.0f * v[</a:t>
            </a:r>
            <a:r>
              <a:rPr lang="en-US" dirty="0" err="1"/>
              <a:t>i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 + j] + v[(</a:t>
            </a:r>
            <a:r>
              <a:rPr lang="en-US" dirty="0" err="1"/>
              <a:t>i</a:t>
            </a:r>
            <a:r>
              <a:rPr lang="en-US" dirty="0"/>
              <a:t> - 1) * </a:t>
            </a:r>
            <a:r>
              <a:rPr lang="en-US" dirty="0" err="1"/>
              <a:t>ny</a:t>
            </a:r>
            <a:r>
              <a:rPr lang="en-US" dirty="0"/>
              <a:t> + j]) / (dx * dx) </a:t>
            </a:r>
            <a:r>
              <a:rPr lang="en-US" dirty="0" smtClean="0"/>
              <a:t>+ (</a:t>
            </a:r>
            <a:r>
              <a:rPr lang="en-US" dirty="0"/>
              <a:t>v[</a:t>
            </a:r>
            <a:r>
              <a:rPr lang="en-US" dirty="0" err="1"/>
              <a:t>i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 + (j + 1)] - 2.0f * v[</a:t>
            </a:r>
            <a:r>
              <a:rPr lang="en-US" dirty="0" err="1"/>
              <a:t>i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 + j] + v[</a:t>
            </a:r>
            <a:r>
              <a:rPr lang="en-US" dirty="0" err="1"/>
              <a:t>i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 + (j - 1)]) / (</a:t>
            </a:r>
            <a:r>
              <a:rPr lang="en-US" dirty="0" err="1"/>
              <a:t>dy</a:t>
            </a:r>
            <a:r>
              <a:rPr lang="en-US" dirty="0"/>
              <a:t> * </a:t>
            </a:r>
            <a:r>
              <a:rPr lang="en-US" dirty="0" err="1"/>
              <a:t>dy</a:t>
            </a:r>
            <a:r>
              <a:rPr lang="en-US" dirty="0"/>
              <a:t>));</a:t>
            </a:r>
          </a:p>
          <a:p>
            <a:pPr marL="0" indent="0">
              <a:buNone/>
            </a:pPr>
            <a:r>
              <a:rPr lang="en-US" dirty="0"/>
              <a:t>    }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938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Calling kernel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void </a:t>
            </a:r>
            <a:r>
              <a:rPr lang="en-US" dirty="0" err="1"/>
              <a:t>step_gpu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nx</a:t>
            </a:r>
            <a:r>
              <a:rPr lang="en-US" dirty="0"/>
              <a:t>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ny</a:t>
            </a:r>
            <a:r>
              <a:rPr lang="en-US" dirty="0"/>
              <a:t>, float dx, float </a:t>
            </a:r>
            <a:r>
              <a:rPr lang="en-US" dirty="0" err="1"/>
              <a:t>dy</a:t>
            </a:r>
            <a:r>
              <a:rPr lang="en-US" dirty="0"/>
              <a:t>, float </a:t>
            </a:r>
            <a:r>
              <a:rPr lang="en-US" dirty="0" err="1"/>
              <a:t>dt</a:t>
            </a:r>
            <a:r>
              <a:rPr lang="en-US" dirty="0"/>
              <a:t>, float a, float c</a:t>
            </a:r>
            <a:r>
              <a:rPr lang="en-US" dirty="0" smtClean="0"/>
              <a:t>,  </a:t>
            </a:r>
            <a:r>
              <a:rPr lang="en-US" dirty="0" err="1"/>
              <a:t>const</a:t>
            </a:r>
            <a:r>
              <a:rPr lang="en-US" dirty="0"/>
              <a:t> float * </a:t>
            </a:r>
            <a:r>
              <a:rPr lang="en-US" dirty="0" err="1"/>
              <a:t>v_gpu</a:t>
            </a:r>
            <a:r>
              <a:rPr lang="en-US" dirty="0"/>
              <a:t>, float * </a:t>
            </a:r>
            <a:r>
              <a:rPr lang="en-US" dirty="0" err="1"/>
              <a:t>newV_gpu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threadsX</a:t>
            </a:r>
            <a:r>
              <a:rPr lang="en-US" dirty="0"/>
              <a:t> = 16;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threadsY</a:t>
            </a:r>
            <a:r>
              <a:rPr lang="en-US" dirty="0"/>
              <a:t> = 16;</a:t>
            </a:r>
          </a:p>
          <a:p>
            <a:pPr marL="0" indent="0">
              <a:buNone/>
            </a:pPr>
            <a:r>
              <a:rPr lang="en-US" dirty="0"/>
              <a:t>    dim3 blocks(</a:t>
            </a:r>
            <a:r>
              <a:rPr lang="en-US" dirty="0" err="1"/>
              <a:t>threadsX</a:t>
            </a:r>
            <a:r>
              <a:rPr lang="en-US" dirty="0"/>
              <a:t>, </a:t>
            </a:r>
            <a:r>
              <a:rPr lang="en-US" dirty="0" err="1"/>
              <a:t>threadsY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dim3 grid(((</a:t>
            </a:r>
            <a:r>
              <a:rPr lang="en-US" dirty="0" err="1"/>
              <a:t>nx</a:t>
            </a:r>
            <a:r>
              <a:rPr lang="en-US" dirty="0"/>
              <a:t> - 2) + (</a:t>
            </a:r>
            <a:r>
              <a:rPr lang="en-US" dirty="0" err="1"/>
              <a:t>threadsX</a:t>
            </a:r>
            <a:r>
              <a:rPr lang="en-US" dirty="0"/>
              <a:t> - 1)) / </a:t>
            </a:r>
            <a:r>
              <a:rPr lang="en-US" dirty="0" err="1"/>
              <a:t>threadsX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            ((</a:t>
            </a:r>
            <a:r>
              <a:rPr lang="en-US" dirty="0" err="1"/>
              <a:t>ny</a:t>
            </a:r>
            <a:r>
              <a:rPr lang="en-US" dirty="0"/>
              <a:t> - 2) + (</a:t>
            </a:r>
            <a:r>
              <a:rPr lang="en-US" dirty="0" err="1"/>
              <a:t>threadsY</a:t>
            </a:r>
            <a:r>
              <a:rPr lang="en-US" dirty="0"/>
              <a:t> - 1)) / </a:t>
            </a:r>
            <a:r>
              <a:rPr lang="en-US" dirty="0" err="1"/>
              <a:t>threadsY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 smtClean="0"/>
              <a:t>    kernel</a:t>
            </a:r>
            <a:r>
              <a:rPr lang="en-US" dirty="0"/>
              <a:t>&lt;&lt;&lt;grid, blocks&gt;&gt;&gt;(</a:t>
            </a:r>
            <a:r>
              <a:rPr lang="en-US" dirty="0" err="1"/>
              <a:t>nx</a:t>
            </a:r>
            <a:r>
              <a:rPr lang="en-US" dirty="0"/>
              <a:t>, </a:t>
            </a:r>
            <a:r>
              <a:rPr lang="en-US" dirty="0" err="1"/>
              <a:t>ny</a:t>
            </a:r>
            <a:r>
              <a:rPr lang="en-US" dirty="0"/>
              <a:t>, dx, </a:t>
            </a:r>
            <a:r>
              <a:rPr lang="en-US" dirty="0" err="1"/>
              <a:t>dy</a:t>
            </a:r>
            <a:r>
              <a:rPr lang="en-US" dirty="0"/>
              <a:t>, </a:t>
            </a:r>
            <a:r>
              <a:rPr lang="en-US" dirty="0" err="1"/>
              <a:t>dt</a:t>
            </a:r>
            <a:r>
              <a:rPr lang="en-US" dirty="0"/>
              <a:t>, a, c, </a:t>
            </a:r>
            <a:r>
              <a:rPr lang="en-US" dirty="0" err="1"/>
              <a:t>v_gpu</a:t>
            </a:r>
            <a:r>
              <a:rPr lang="en-US" dirty="0"/>
              <a:t>, </a:t>
            </a:r>
            <a:r>
              <a:rPr lang="en-US" dirty="0" err="1"/>
              <a:t>newV_gpu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173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int</a:t>
            </a:r>
            <a:r>
              <a:rPr lang="en-US" dirty="0"/>
              <a:t> main()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/>
              <a:t>float a = 0;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const</a:t>
            </a:r>
            <a:r>
              <a:rPr lang="en-US" dirty="0"/>
              <a:t> float b = 1;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const</a:t>
            </a:r>
            <a:r>
              <a:rPr lang="en-US" dirty="0"/>
              <a:t> float c = 2;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const</a:t>
            </a:r>
            <a:r>
              <a:rPr lang="en-US" dirty="0"/>
              <a:t> float d = 3;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nx</a:t>
            </a:r>
            <a:r>
              <a:rPr lang="en-US" dirty="0"/>
              <a:t> = 500;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ny</a:t>
            </a:r>
            <a:r>
              <a:rPr lang="en-US" dirty="0"/>
              <a:t> = 500;</a:t>
            </a:r>
          </a:p>
          <a:p>
            <a:pPr marL="0" indent="0">
              <a:buNone/>
            </a:pPr>
            <a:r>
              <a:rPr lang="en-US" dirty="0" smtClean="0"/>
              <a:t>    float </a:t>
            </a:r>
            <a:r>
              <a:rPr lang="en-US" dirty="0"/>
              <a:t>dx = (b - a) / (float)(</a:t>
            </a:r>
            <a:r>
              <a:rPr lang="en-US" dirty="0" err="1"/>
              <a:t>nx</a:t>
            </a:r>
            <a:r>
              <a:rPr lang="en-US" dirty="0"/>
              <a:t> - 1);</a:t>
            </a:r>
          </a:p>
          <a:p>
            <a:pPr marL="0" indent="0">
              <a:buNone/>
            </a:pPr>
            <a:r>
              <a:rPr lang="en-US" dirty="0"/>
              <a:t>    float </a:t>
            </a:r>
            <a:r>
              <a:rPr lang="en-US" dirty="0" err="1"/>
              <a:t>dy</a:t>
            </a:r>
            <a:r>
              <a:rPr lang="en-US" dirty="0"/>
              <a:t> = (d - c) / (float)(</a:t>
            </a:r>
            <a:r>
              <a:rPr lang="en-US" dirty="0" err="1"/>
              <a:t>ny</a:t>
            </a:r>
            <a:r>
              <a:rPr lang="en-US" dirty="0"/>
              <a:t> - 1);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0731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float </a:t>
            </a:r>
            <a:r>
              <a:rPr lang="en-US" dirty="0" err="1"/>
              <a:t>dt</a:t>
            </a:r>
            <a:r>
              <a:rPr lang="en-US" dirty="0"/>
              <a:t> = 1e-7f;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num_time_steps</a:t>
            </a:r>
            <a:r>
              <a:rPr lang="en-US" dirty="0"/>
              <a:t> = 100;</a:t>
            </a:r>
          </a:p>
          <a:p>
            <a:pPr marL="0" indent="0">
              <a:buNone/>
            </a:pPr>
            <a:r>
              <a:rPr lang="en-US" dirty="0" smtClean="0"/>
              <a:t>    float </a:t>
            </a:r>
            <a:r>
              <a:rPr lang="en-US" dirty="0"/>
              <a:t>* v = new float[</a:t>
            </a:r>
            <a:r>
              <a:rPr lang="en-US" dirty="0" err="1"/>
              <a:t>nx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];</a:t>
            </a:r>
          </a:p>
          <a:p>
            <a:pPr marL="0" indent="0">
              <a:buNone/>
            </a:pPr>
            <a:r>
              <a:rPr lang="en-US" dirty="0"/>
              <a:t>    float * </a:t>
            </a:r>
            <a:r>
              <a:rPr lang="en-US" dirty="0" err="1"/>
              <a:t>v_gpu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cudaMalloc</a:t>
            </a:r>
            <a:r>
              <a:rPr lang="en-US" dirty="0"/>
              <a:t>((void **) &amp;</a:t>
            </a:r>
            <a:r>
              <a:rPr lang="en-US" dirty="0" err="1"/>
              <a:t>v_gpu</a:t>
            </a:r>
            <a:r>
              <a:rPr lang="en-US" dirty="0"/>
              <a:t>, </a:t>
            </a:r>
            <a:r>
              <a:rPr lang="en-US" dirty="0" err="1"/>
              <a:t>nx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 * </a:t>
            </a:r>
            <a:r>
              <a:rPr lang="en-US" dirty="0" err="1"/>
              <a:t>sizeof</a:t>
            </a:r>
            <a:r>
              <a:rPr lang="en-US" dirty="0"/>
              <a:t>(float));</a:t>
            </a:r>
          </a:p>
          <a:p>
            <a:pPr marL="0" indent="0">
              <a:buNone/>
            </a:pPr>
            <a:r>
              <a:rPr lang="en-US" dirty="0"/>
              <a:t>    float * </a:t>
            </a:r>
            <a:r>
              <a:rPr lang="en-US" dirty="0" err="1"/>
              <a:t>newV</a:t>
            </a:r>
            <a:r>
              <a:rPr lang="en-US" dirty="0"/>
              <a:t> = new float[</a:t>
            </a:r>
            <a:r>
              <a:rPr lang="en-US" dirty="0" err="1"/>
              <a:t>nx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];</a:t>
            </a:r>
          </a:p>
          <a:p>
            <a:pPr marL="0" indent="0">
              <a:buNone/>
            </a:pPr>
            <a:r>
              <a:rPr lang="en-US" dirty="0"/>
              <a:t>    float * </a:t>
            </a:r>
            <a:r>
              <a:rPr lang="en-US" dirty="0" err="1"/>
              <a:t>newV_gpu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cudaMalloc</a:t>
            </a:r>
            <a:r>
              <a:rPr lang="en-US" dirty="0"/>
              <a:t>((void **) &amp;</a:t>
            </a:r>
            <a:r>
              <a:rPr lang="en-US" dirty="0" err="1"/>
              <a:t>newV_gpu</a:t>
            </a:r>
            <a:r>
              <a:rPr lang="en-US" dirty="0"/>
              <a:t>, </a:t>
            </a:r>
            <a:r>
              <a:rPr lang="en-US" dirty="0" err="1"/>
              <a:t>nx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 * </a:t>
            </a:r>
            <a:r>
              <a:rPr lang="en-US" dirty="0" err="1"/>
              <a:t>sizeof</a:t>
            </a:r>
            <a:r>
              <a:rPr lang="en-US" dirty="0"/>
              <a:t>(float));</a:t>
            </a:r>
          </a:p>
          <a:p>
            <a:pPr marL="0" indent="0">
              <a:buNone/>
            </a:pPr>
            <a:r>
              <a:rPr lang="en-US" dirty="0"/>
              <a:t>    float * </a:t>
            </a:r>
            <a:r>
              <a:rPr lang="en-US" dirty="0" err="1"/>
              <a:t>v_verify</a:t>
            </a:r>
            <a:r>
              <a:rPr lang="en-US" dirty="0"/>
              <a:t> = new float[</a:t>
            </a:r>
            <a:r>
              <a:rPr lang="en-US" dirty="0" err="1"/>
              <a:t>nx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 smtClean="0"/>
              <a:t>];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9647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</a:t>
            </a:r>
            <a:r>
              <a:rPr lang="en-US" dirty="0"/>
              <a:t>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</a:t>
            </a:r>
            <a:r>
              <a:rPr lang="en-US" dirty="0" err="1"/>
              <a:t>nx</a:t>
            </a:r>
            <a:r>
              <a:rPr lang="en-US" dirty="0"/>
              <a:t>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for (</a:t>
            </a:r>
            <a:r>
              <a:rPr lang="en-US" dirty="0" err="1"/>
              <a:t>int</a:t>
            </a:r>
            <a:r>
              <a:rPr lang="en-US" dirty="0"/>
              <a:t> j = 0; j &lt; </a:t>
            </a:r>
            <a:r>
              <a:rPr lang="en-US" dirty="0" err="1"/>
              <a:t>ny</a:t>
            </a:r>
            <a:r>
              <a:rPr lang="en-US" dirty="0"/>
              <a:t>; ++j)</a:t>
            </a:r>
          </a:p>
          <a:p>
            <a:pPr marL="0" indent="0">
              <a:buNone/>
            </a:pPr>
            <a:r>
              <a:rPr lang="en-US" dirty="0"/>
              <a:t>        {</a:t>
            </a:r>
          </a:p>
          <a:p>
            <a:pPr marL="0" indent="0">
              <a:buNone/>
            </a:pPr>
            <a:r>
              <a:rPr lang="en-US" dirty="0"/>
              <a:t>            v[</a:t>
            </a:r>
            <a:r>
              <a:rPr lang="en-US" dirty="0" err="1"/>
              <a:t>i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 + j] = 0.0f;</a:t>
            </a:r>
          </a:p>
          <a:p>
            <a:pPr marL="0" indent="0">
              <a:buNone/>
            </a:pPr>
            <a:r>
              <a:rPr lang="en-US" dirty="0"/>
              <a:t>            </a:t>
            </a:r>
            <a:r>
              <a:rPr lang="en-US" dirty="0" err="1"/>
              <a:t>newV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 + j] = 0.0f;</a:t>
            </a:r>
          </a:p>
          <a:p>
            <a:pPr marL="0" indent="0">
              <a:buNone/>
            </a:pPr>
            <a:r>
              <a:rPr lang="en-US" dirty="0"/>
              <a:t>        }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cudaMemcpy</a:t>
            </a:r>
            <a:r>
              <a:rPr lang="en-US" dirty="0" smtClean="0"/>
              <a:t>(</a:t>
            </a:r>
            <a:r>
              <a:rPr lang="en-US" dirty="0" err="1" smtClean="0"/>
              <a:t>v_gpu</a:t>
            </a:r>
            <a:r>
              <a:rPr lang="en-US" dirty="0"/>
              <a:t>, v, </a:t>
            </a:r>
            <a:r>
              <a:rPr lang="en-US" dirty="0" err="1"/>
              <a:t>nx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 * </a:t>
            </a:r>
            <a:r>
              <a:rPr lang="en-US" dirty="0" err="1"/>
              <a:t>sizeof</a:t>
            </a:r>
            <a:r>
              <a:rPr lang="en-US" dirty="0"/>
              <a:t>(float), </a:t>
            </a:r>
            <a:r>
              <a:rPr lang="en-US" dirty="0" err="1"/>
              <a:t>cudaMemcpyHostToDevice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cudaMemcpy</a:t>
            </a:r>
            <a:r>
              <a:rPr lang="en-US" dirty="0"/>
              <a:t>(</a:t>
            </a:r>
            <a:r>
              <a:rPr lang="en-US" dirty="0" err="1"/>
              <a:t>newV_gpu</a:t>
            </a:r>
            <a:r>
              <a:rPr lang="en-US" dirty="0"/>
              <a:t>, </a:t>
            </a:r>
            <a:r>
              <a:rPr lang="en-US" dirty="0" err="1"/>
              <a:t>newV</a:t>
            </a:r>
            <a:r>
              <a:rPr lang="en-US" dirty="0"/>
              <a:t>, </a:t>
            </a:r>
            <a:r>
              <a:rPr lang="en-US" dirty="0" err="1"/>
              <a:t>nx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 * </a:t>
            </a:r>
            <a:r>
              <a:rPr lang="en-US" dirty="0" err="1"/>
              <a:t>sizeof</a:t>
            </a:r>
            <a:r>
              <a:rPr lang="en-US" dirty="0"/>
              <a:t>(float), </a:t>
            </a:r>
            <a:r>
              <a:rPr lang="en-US" dirty="0" err="1"/>
              <a:t>cudaMemcpyHostToDevice</a:t>
            </a:r>
            <a:r>
              <a:rPr lang="en-US" dirty="0"/>
              <a:t>);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4410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</a:t>
            </a:r>
            <a:r>
              <a:rPr lang="en-US" dirty="0" err="1"/>
              <a:t>num_time_steps</a:t>
            </a:r>
            <a:r>
              <a:rPr lang="en-US" dirty="0"/>
              <a:t>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{</a:t>
            </a:r>
          </a:p>
          <a:p>
            <a:pPr marL="0" indent="0">
              <a:buNone/>
            </a:pPr>
            <a:r>
              <a:rPr lang="en-US" dirty="0" smtClean="0"/>
              <a:t>        step(</a:t>
            </a:r>
            <a:r>
              <a:rPr lang="en-US" dirty="0" err="1" smtClean="0"/>
              <a:t>nx</a:t>
            </a:r>
            <a:r>
              <a:rPr lang="en-US" dirty="0"/>
              <a:t>, </a:t>
            </a:r>
            <a:r>
              <a:rPr lang="en-US" dirty="0" err="1"/>
              <a:t>ny</a:t>
            </a:r>
            <a:r>
              <a:rPr lang="en-US" dirty="0"/>
              <a:t>, dx, </a:t>
            </a:r>
            <a:r>
              <a:rPr lang="en-US" dirty="0" err="1"/>
              <a:t>dy</a:t>
            </a:r>
            <a:r>
              <a:rPr lang="en-US" dirty="0"/>
              <a:t>, </a:t>
            </a:r>
            <a:r>
              <a:rPr lang="en-US" dirty="0" err="1"/>
              <a:t>dt</a:t>
            </a:r>
            <a:r>
              <a:rPr lang="en-US" dirty="0"/>
              <a:t>, a, c, v, </a:t>
            </a:r>
            <a:r>
              <a:rPr lang="en-US" dirty="0" err="1"/>
              <a:t>newV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 smtClean="0"/>
              <a:t>        float </a:t>
            </a:r>
            <a:r>
              <a:rPr lang="en-US" dirty="0"/>
              <a:t>* </a:t>
            </a:r>
            <a:r>
              <a:rPr lang="en-US" dirty="0" err="1"/>
              <a:t>tmp</a:t>
            </a:r>
            <a:r>
              <a:rPr lang="en-US" dirty="0"/>
              <a:t> = v;</a:t>
            </a:r>
          </a:p>
          <a:p>
            <a:pPr marL="0" indent="0">
              <a:buNone/>
            </a:pPr>
            <a:r>
              <a:rPr lang="en-US" dirty="0"/>
              <a:t>        v = </a:t>
            </a:r>
            <a:r>
              <a:rPr lang="en-US" dirty="0" err="1"/>
              <a:t>newV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newV</a:t>
            </a:r>
            <a:r>
              <a:rPr lang="en-US" dirty="0"/>
              <a:t> = </a:t>
            </a:r>
            <a:r>
              <a:rPr lang="en-US" dirty="0" err="1"/>
              <a:t>tmp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}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2973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</a:t>
            </a:r>
            <a:r>
              <a:rPr lang="en-US" dirty="0" err="1"/>
              <a:t>num_time_steps</a:t>
            </a:r>
            <a:r>
              <a:rPr lang="en-US" dirty="0"/>
              <a:t>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{</a:t>
            </a:r>
          </a:p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en-US" dirty="0" err="1"/>
              <a:t>step_gpu</a:t>
            </a:r>
            <a:r>
              <a:rPr lang="en-US" dirty="0"/>
              <a:t>(</a:t>
            </a:r>
            <a:r>
              <a:rPr lang="en-US" dirty="0" err="1"/>
              <a:t>nx</a:t>
            </a:r>
            <a:r>
              <a:rPr lang="en-US" dirty="0"/>
              <a:t>, </a:t>
            </a:r>
            <a:r>
              <a:rPr lang="en-US" dirty="0" err="1"/>
              <a:t>ny</a:t>
            </a:r>
            <a:r>
              <a:rPr lang="en-US" dirty="0"/>
              <a:t>, dx, </a:t>
            </a:r>
            <a:r>
              <a:rPr lang="en-US" dirty="0" err="1"/>
              <a:t>dy</a:t>
            </a:r>
            <a:r>
              <a:rPr lang="en-US" dirty="0"/>
              <a:t>, </a:t>
            </a:r>
            <a:r>
              <a:rPr lang="en-US" dirty="0" err="1"/>
              <a:t>dt</a:t>
            </a:r>
            <a:r>
              <a:rPr lang="en-US" dirty="0"/>
              <a:t>, a, c, </a:t>
            </a:r>
            <a:r>
              <a:rPr lang="en-US" dirty="0" err="1"/>
              <a:t>v_gpu</a:t>
            </a:r>
            <a:r>
              <a:rPr lang="en-US" dirty="0"/>
              <a:t>, </a:t>
            </a:r>
            <a:r>
              <a:rPr lang="en-US" dirty="0" err="1"/>
              <a:t>newV_gpu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cudaThreadSynchronize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 smtClean="0"/>
              <a:t>        float </a:t>
            </a:r>
            <a:r>
              <a:rPr lang="en-US" dirty="0"/>
              <a:t>* </a:t>
            </a:r>
            <a:r>
              <a:rPr lang="en-US" dirty="0" err="1"/>
              <a:t>tmp</a:t>
            </a:r>
            <a:r>
              <a:rPr lang="en-US" dirty="0"/>
              <a:t> = </a:t>
            </a:r>
            <a:r>
              <a:rPr lang="en-US" dirty="0" err="1"/>
              <a:t>v_gpu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v_gpu</a:t>
            </a:r>
            <a:r>
              <a:rPr lang="en-US" dirty="0"/>
              <a:t> = </a:t>
            </a:r>
            <a:r>
              <a:rPr lang="en-US" dirty="0" err="1"/>
              <a:t>newV_gpu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newV_gpu</a:t>
            </a:r>
            <a:r>
              <a:rPr lang="en-US" dirty="0"/>
              <a:t> = </a:t>
            </a:r>
            <a:r>
              <a:rPr lang="en-US" dirty="0" err="1"/>
              <a:t>tmp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}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459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5915" y="3071813"/>
            <a:ext cx="8416052" cy="830997"/>
          </a:xfrm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dirty="0" smtClean="0"/>
              <a:t>0</a:t>
            </a:r>
            <a:r>
              <a:rPr lang="en-US" altLang="ru-RU" sz="2400" dirty="0" smtClean="0"/>
              <a:t>4</a:t>
            </a:r>
            <a:r>
              <a:rPr lang="ru-RU" altLang="ru-RU" sz="2400" dirty="0" smtClean="0"/>
              <a:t> </a:t>
            </a:r>
            <a:r>
              <a:rPr lang="en-US" altLang="ru-RU" sz="2400" dirty="0" smtClean="0"/>
              <a:t>Practice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en-US" altLang="ru-RU" sz="2400" dirty="0" smtClean="0"/>
              <a:t>Numerical integration of heat equation</a:t>
            </a:r>
            <a:endParaRPr lang="ru-RU" altLang="ru-RU" sz="2400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419" y="2205038"/>
            <a:ext cx="9042814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Introduction to GPU programming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191628" y="5591251"/>
            <a:ext cx="44739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Bastrakov S.I.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Software department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cudaMemcpy</a:t>
            </a:r>
            <a:r>
              <a:rPr lang="en-US" dirty="0" smtClean="0"/>
              <a:t>(</a:t>
            </a:r>
            <a:r>
              <a:rPr lang="en-US" dirty="0" err="1" smtClean="0"/>
              <a:t>v_verify</a:t>
            </a:r>
            <a:r>
              <a:rPr lang="en-US" dirty="0"/>
              <a:t>, </a:t>
            </a:r>
            <a:r>
              <a:rPr lang="en-US" dirty="0" err="1"/>
              <a:t>v_gpu</a:t>
            </a:r>
            <a:r>
              <a:rPr lang="en-US" dirty="0"/>
              <a:t>, </a:t>
            </a:r>
            <a:r>
              <a:rPr lang="en-US" dirty="0" err="1"/>
              <a:t>nx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 * </a:t>
            </a:r>
            <a:r>
              <a:rPr lang="en-US" dirty="0" err="1"/>
              <a:t>sizeof</a:t>
            </a:r>
            <a:r>
              <a:rPr lang="en-US" dirty="0"/>
              <a:t>(float), </a:t>
            </a:r>
            <a:r>
              <a:rPr lang="en-US" dirty="0" smtClean="0"/>
              <a:t>  </a:t>
            </a:r>
            <a:r>
              <a:rPr lang="en-US" dirty="0" err="1" smtClean="0"/>
              <a:t>cudaMemcpyDeviceToHost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 smtClean="0"/>
              <a:t>    float </a:t>
            </a:r>
            <a:r>
              <a:rPr lang="en-US" dirty="0"/>
              <a:t>difference = 0;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idx</a:t>
            </a:r>
            <a:r>
              <a:rPr lang="en-US" dirty="0"/>
              <a:t> = 0; </a:t>
            </a:r>
            <a:r>
              <a:rPr lang="en-US" dirty="0" err="1"/>
              <a:t>idx</a:t>
            </a:r>
            <a:r>
              <a:rPr lang="en-US" dirty="0"/>
              <a:t> &lt; </a:t>
            </a:r>
            <a:r>
              <a:rPr lang="en-US" dirty="0" err="1"/>
              <a:t>nx</a:t>
            </a:r>
            <a:r>
              <a:rPr lang="en-US" dirty="0"/>
              <a:t> * </a:t>
            </a:r>
            <a:r>
              <a:rPr lang="en-US" dirty="0" err="1"/>
              <a:t>ny</a:t>
            </a:r>
            <a:r>
              <a:rPr lang="en-US" dirty="0"/>
              <a:t>; ++</a:t>
            </a:r>
            <a:r>
              <a:rPr lang="en-US" dirty="0" err="1"/>
              <a:t>idx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difference += (v[</a:t>
            </a:r>
            <a:r>
              <a:rPr lang="en-US" dirty="0" err="1"/>
              <a:t>idx</a:t>
            </a:r>
            <a:r>
              <a:rPr lang="en-US" dirty="0"/>
              <a:t>] - </a:t>
            </a:r>
            <a:r>
              <a:rPr lang="en-US" dirty="0" err="1"/>
              <a:t>v_verify</a:t>
            </a:r>
            <a:r>
              <a:rPr lang="en-US" dirty="0"/>
              <a:t>[</a:t>
            </a:r>
            <a:r>
              <a:rPr lang="en-US" dirty="0" err="1"/>
              <a:t>idx</a:t>
            </a:r>
            <a:r>
              <a:rPr lang="en-US" dirty="0"/>
              <a:t>]) * (v[</a:t>
            </a:r>
            <a:r>
              <a:rPr lang="en-US" dirty="0" err="1"/>
              <a:t>idx</a:t>
            </a:r>
            <a:r>
              <a:rPr lang="en-US" dirty="0"/>
              <a:t>] - </a:t>
            </a:r>
            <a:r>
              <a:rPr lang="en-US" dirty="0" err="1"/>
              <a:t>v_verify</a:t>
            </a:r>
            <a:r>
              <a:rPr lang="en-US" dirty="0"/>
              <a:t>[</a:t>
            </a:r>
            <a:r>
              <a:rPr lang="en-US" dirty="0" err="1"/>
              <a:t>idx</a:t>
            </a:r>
            <a:r>
              <a:rPr lang="en-US" dirty="0"/>
              <a:t>]);</a:t>
            </a:r>
          </a:p>
          <a:p>
            <a:pPr marL="0" indent="0">
              <a:buNone/>
            </a:pPr>
            <a:r>
              <a:rPr lang="en-US" dirty="0"/>
              <a:t>    difference = </a:t>
            </a:r>
            <a:r>
              <a:rPr lang="en-US" dirty="0" err="1"/>
              <a:t>sqrtf</a:t>
            </a:r>
            <a:r>
              <a:rPr lang="en-US" dirty="0"/>
              <a:t>(difference);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/>
              <a:t>float eps = 1e-5f;</a:t>
            </a:r>
          </a:p>
          <a:p>
            <a:pPr marL="0" indent="0">
              <a:buNone/>
            </a:pPr>
            <a:r>
              <a:rPr lang="en-US" dirty="0"/>
              <a:t>    if (difference &lt; eps)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"Test PASSED.\n";</a:t>
            </a:r>
          </a:p>
          <a:p>
            <a:pPr marL="0" indent="0">
              <a:buNone/>
            </a:pPr>
            <a:r>
              <a:rPr lang="en-US" dirty="0"/>
              <a:t>    else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"Test FAILED.\n";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4549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</a:t>
            </a:r>
            <a:r>
              <a:rPr lang="en-US" dirty="0" smtClean="0"/>
              <a:t>main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cudaFree</a:t>
            </a:r>
            <a:r>
              <a:rPr lang="en-US" dirty="0" smtClean="0"/>
              <a:t>(</a:t>
            </a:r>
            <a:r>
              <a:rPr lang="en-US" dirty="0" err="1" smtClean="0"/>
              <a:t>v_gpu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delete [] </a:t>
            </a:r>
            <a:r>
              <a:rPr lang="en-US" dirty="0" err="1"/>
              <a:t>v_verify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delete [] v;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cudaFree</a:t>
            </a:r>
            <a:r>
              <a:rPr lang="en-US" dirty="0"/>
              <a:t>(</a:t>
            </a:r>
            <a:r>
              <a:rPr lang="en-US" dirty="0" err="1"/>
              <a:t>newV_gpu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delete [] </a:t>
            </a:r>
            <a:r>
              <a:rPr lang="en-US" dirty="0" err="1"/>
              <a:t>newV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return 0;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1792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work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implementation with 1D indexes.</a:t>
            </a:r>
            <a:endParaRPr lang="ru-RU" dirty="0"/>
          </a:p>
          <a:p>
            <a:r>
              <a:rPr lang="en-US" dirty="0" smtClean="0"/>
              <a:t>Implement boundary conditions.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6605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Sanders J., </a:t>
            </a:r>
            <a:r>
              <a:rPr lang="en-US" dirty="0" err="1"/>
              <a:t>Kandrot</a:t>
            </a:r>
            <a:r>
              <a:rPr lang="en-US" dirty="0"/>
              <a:t> E. CUDA by Example: An Introduction to General-Purpose GPU Programming. – Addison-Wesley Professional, 2010. – 312 p.</a:t>
            </a:r>
            <a:endParaRPr lang="ru-RU" dirty="0"/>
          </a:p>
          <a:p>
            <a:pPr lvl="0"/>
            <a:r>
              <a:rPr lang="en-US" dirty="0"/>
              <a:t>NVIDIA CUDA C Programming Guide. [http://docs.nvidia.com/cuda/cuda-c-programming-guide/].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82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2800" dirty="0" smtClean="0"/>
              <a:t>Authors</a:t>
            </a:r>
            <a:endParaRPr lang="ru-RU" altLang="ru-RU" sz="2800" dirty="0" smtClean="0"/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ru-RU" dirty="0" smtClean="0"/>
              <a:t>Bastrakov S.I.</a:t>
            </a:r>
            <a:r>
              <a:rPr lang="ru-RU" altLang="ru-RU" dirty="0" smtClean="0"/>
              <a:t>,</a:t>
            </a:r>
            <a:br>
              <a:rPr lang="ru-RU" altLang="ru-RU" dirty="0" smtClean="0"/>
            </a:br>
            <a:r>
              <a:rPr lang="en-US" dirty="0" smtClean="0"/>
              <a:t>Assistant </a:t>
            </a:r>
            <a:r>
              <a:rPr lang="en-US" dirty="0"/>
              <a:t>of the Software department of CMC faculty</a:t>
            </a:r>
            <a:r>
              <a:rPr lang="ru-RU" altLang="ru-RU" dirty="0" smtClean="0"/>
              <a:t>.</a:t>
            </a:r>
            <a:br>
              <a:rPr lang="ru-RU" altLang="ru-RU" dirty="0" smtClean="0"/>
            </a:br>
            <a:r>
              <a:rPr lang="en-US" u="sng" dirty="0">
                <a:hlinkClick r:id="rId3"/>
              </a:rPr>
              <a:t>bastrakov@vmk.unn.ru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en-US" altLang="ru-RU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</a:p>
          <a:p>
            <a:r>
              <a:rPr lang="en-US" dirty="0" smtClean="0"/>
              <a:t>Implementation on CPU</a:t>
            </a:r>
          </a:p>
          <a:p>
            <a:r>
              <a:rPr lang="en-US" dirty="0" smtClean="0"/>
              <a:t>Implementation on GPU</a:t>
            </a:r>
          </a:p>
        </p:txBody>
      </p:sp>
    </p:spTree>
    <p:extLst>
      <p:ext uri="{BB962C8B-B14F-4D97-AF65-F5344CB8AC3E}">
        <p14:creationId xmlns:p14="http://schemas.microsoft.com/office/powerpoint/2010/main" val="267676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cap="none" dirty="0" smtClean="0"/>
              <a:t>Problem statement</a:t>
            </a:r>
            <a:endParaRPr lang="ru-RU" sz="3600" cap="none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94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Dirichlet</a:t>
            </a:r>
            <a:r>
              <a:rPr lang="en-US" dirty="0" smtClean="0"/>
              <a:t> problem for 2D heat equation</a:t>
            </a:r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877558" y="2060848"/>
                <a:ext cx="4998697" cy="7957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 smtClean="0">
                              <a:latin typeface="Cambria Math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𝑢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400" i="1" smtClean="0">
                              <a:latin typeface="Cambria Math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𝑢</m:t>
                      </m:r>
                      <m:r>
                        <a:rPr lang="en-US" sz="2400" i="1">
                          <a:latin typeface="Cambria Math"/>
                        </a:rPr>
                        <m:t>(</m:t>
                      </m:r>
                      <m:r>
                        <a:rPr lang="en-US" sz="2400" i="1">
                          <a:latin typeface="Cambria Math"/>
                        </a:rPr>
                        <m:t>𝑥</m:t>
                      </m:r>
                      <m:r>
                        <a:rPr lang="en-US" sz="2400" i="1">
                          <a:latin typeface="Cambria Math"/>
                        </a:rPr>
                        <m:t>,</m:t>
                      </m:r>
                      <m:r>
                        <a:rPr lang="en-US" sz="2400" i="1">
                          <a:latin typeface="Cambria Math"/>
                        </a:rPr>
                        <m:t>𝑦</m:t>
                      </m:r>
                      <m:r>
                        <a:rPr lang="en-US" sz="2400" i="1">
                          <a:latin typeface="Cambria Math"/>
                        </a:rPr>
                        <m:t>,</m:t>
                      </m:r>
                      <m:r>
                        <a:rPr lang="en-US" sz="2400" i="1">
                          <a:latin typeface="Cambria Math"/>
                        </a:rPr>
                        <m:t>𝑡</m:t>
                      </m:r>
                      <m:r>
                        <a:rPr lang="en-US" sz="2400" i="1">
                          <a:latin typeface="Cambria Math"/>
                        </a:rPr>
                        <m:t>)+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, 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7558" y="2060848"/>
                <a:ext cx="4998697" cy="79579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877559" y="2891789"/>
                <a:ext cx="57824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</a:rPr>
                        <m:t>𝑎</m:t>
                      </m:r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𝑏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,   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𝑐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𝑑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,   0≤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𝑇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7559" y="2891789"/>
                <a:ext cx="5782401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118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877559" y="3396405"/>
                <a:ext cx="45616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, 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, 0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(</m:t>
                      </m:r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</a:rPr>
                        <m:t>, </m:t>
                      </m:r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7559" y="3396405"/>
                <a:ext cx="4561656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724058" y="3858070"/>
                <a:ext cx="60894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𝑎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𝑦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</a:rPr>
                      <m:t>𝑦</m:t>
                    </m:r>
                    <m:r>
                      <a:rPr lang="en-US" sz="2400" b="0" i="1" smtClean="0">
                        <a:latin typeface="Cambria Math"/>
                      </a:rPr>
                      <m:t>,</m:t>
                    </m:r>
                    <m:r>
                      <a:rPr lang="en-US" sz="2400" b="0" i="1" smtClean="0">
                        <a:latin typeface="Cambria Math"/>
                      </a:rPr>
                      <m:t>𝑡</m:t>
                    </m:r>
                    <m:r>
                      <a:rPr lang="en-US" sz="24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2400" dirty="0" smtClean="0"/>
                  <a:t>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𝑏</m:t>
                        </m:r>
                        <m:r>
                          <a:rPr lang="en-US" sz="2400" i="1">
                            <a:latin typeface="Cambria Math"/>
                          </a:rPr>
                          <m:t>, </m:t>
                        </m:r>
                        <m:r>
                          <a:rPr lang="en-US" sz="2400" i="1">
                            <a:latin typeface="Cambria Math"/>
                          </a:rPr>
                          <m:t>𝑦</m:t>
                        </m:r>
                        <m:r>
                          <a:rPr lang="en-US" sz="2400" i="1">
                            <a:latin typeface="Cambria Math"/>
                          </a:rPr>
                          <m:t>, </m:t>
                        </m:r>
                        <m:r>
                          <a:rPr lang="en-US" sz="24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(</m:t>
                    </m:r>
                    <m:r>
                      <a:rPr lang="en-US" sz="2400" i="1">
                        <a:latin typeface="Cambria Math"/>
                      </a:rPr>
                      <m:t>𝑦</m:t>
                    </m:r>
                    <m:r>
                      <a:rPr lang="en-US" sz="2400" i="1">
                        <a:latin typeface="Cambria Math"/>
                      </a:rPr>
                      <m:t>,</m:t>
                    </m:r>
                    <m:r>
                      <a:rPr lang="en-US" sz="2400" i="1">
                        <a:latin typeface="Cambria Math"/>
                      </a:rPr>
                      <m:t>𝑡</m:t>
                    </m:r>
                    <m:r>
                      <a:rPr lang="en-US" sz="24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2400" dirty="0" smtClean="0"/>
                  <a:t>  </a:t>
                </a:r>
                <a:endParaRPr lang="ru-RU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4058" y="3858070"/>
                <a:ext cx="6089402" cy="461665"/>
              </a:xfrm>
              <a:prstGeom prst="rect">
                <a:avLst/>
              </a:prstGeom>
              <a:blipFill rotWithShape="1">
                <a:blip r:embed="rId5"/>
                <a:stretch>
                  <a:fillRect t="-9211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724058" y="4319735"/>
                <a:ext cx="60894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  <m:r>
                          <a:rPr lang="en-US" sz="2400" b="0" i="1" smtClean="0">
                            <a:latin typeface="Cambria Math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latin typeface="Cambria Math"/>
                      </a:rPr>
                      <m:t>,</m:t>
                    </m:r>
                    <m:r>
                      <a:rPr lang="en-US" sz="2400" b="0" i="1" smtClean="0">
                        <a:latin typeface="Cambria Math"/>
                      </a:rPr>
                      <m:t>𝑡</m:t>
                    </m:r>
                    <m:r>
                      <a:rPr lang="en-US" sz="24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2400" dirty="0" smtClean="0"/>
                  <a:t>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2400" i="1">
                            <a:latin typeface="Cambria Math"/>
                          </a:rPr>
                          <m:t>,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𝑑</m:t>
                        </m:r>
                        <m:r>
                          <a:rPr lang="en-US" sz="2400" i="1">
                            <a:latin typeface="Cambria Math"/>
                          </a:rPr>
                          <m:t>, </m:t>
                        </m:r>
                        <m:r>
                          <a:rPr lang="en-US" sz="24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,</m:t>
                    </m:r>
                    <m:r>
                      <a:rPr lang="en-US" sz="2400" i="1">
                        <a:latin typeface="Cambria Math"/>
                      </a:rPr>
                      <m:t>𝑡</m:t>
                    </m:r>
                    <m:r>
                      <a:rPr lang="en-US" sz="24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2400" dirty="0" smtClean="0"/>
                  <a:t>  </a:t>
                </a:r>
                <a:endParaRPr lang="ru-RU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4058" y="4319735"/>
                <a:ext cx="6089402" cy="461665"/>
              </a:xfrm>
              <a:prstGeom prst="rect">
                <a:avLst/>
              </a:prstGeom>
              <a:blipFill rotWithShape="1">
                <a:blip r:embed="rId6"/>
                <a:stretch>
                  <a:fillRect t="-9333" b="-32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3082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Uniform grid with steps </a:t>
            </a:r>
            <a:r>
              <a:rPr lang="ru-RU" dirty="0"/>
              <a:t>∆</a:t>
            </a:r>
            <a:r>
              <a:rPr lang="en-US" dirty="0"/>
              <a:t>x, </a:t>
            </a:r>
            <a:r>
              <a:rPr lang="ru-RU" dirty="0"/>
              <a:t>∆</a:t>
            </a:r>
            <a:r>
              <a:rPr lang="en-US" dirty="0"/>
              <a:t>y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ru-RU" dirty="0"/>
              <a:t>∆</a:t>
            </a:r>
            <a:r>
              <a:rPr lang="en-US" dirty="0"/>
              <a:t>t </a:t>
            </a:r>
            <a:endParaRPr lang="en-US" dirty="0" smtClean="0"/>
          </a:p>
          <a:p>
            <a:r>
              <a:rPr lang="en-US" dirty="0" smtClean="0">
                <a:cs typeface="Times New Roman" pitchFamily="18" charset="0"/>
              </a:rPr>
              <a:t>Denote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en-US" i="1" dirty="0">
                <a:cs typeface="Times New Roman" pitchFamily="18" charset="0"/>
              </a:rPr>
              <a:t>v</a:t>
            </a:r>
            <a:r>
              <a:rPr lang="en-US" i="1" baseline="30000" dirty="0">
                <a:cs typeface="Times New Roman" pitchFamily="18" charset="0"/>
              </a:rPr>
              <a:t>(k)</a:t>
            </a:r>
            <a:r>
              <a:rPr lang="en-US" i="1" baseline="-25000" dirty="0" err="1">
                <a:cs typeface="Times New Roman" pitchFamily="18" charset="0"/>
              </a:rPr>
              <a:t>ij</a:t>
            </a:r>
            <a:r>
              <a:rPr lang="en-US" dirty="0">
                <a:cs typeface="Times New Roman" pitchFamily="18" charset="0"/>
              </a:rPr>
              <a:t> – </a:t>
            </a:r>
            <a:r>
              <a:rPr lang="en-US" dirty="0" smtClean="0">
                <a:cs typeface="Times New Roman" pitchFamily="18" charset="0"/>
              </a:rPr>
              <a:t>grid value in point </a:t>
            </a:r>
            <a:r>
              <a:rPr lang="ru-RU" dirty="0" smtClean="0">
                <a:cs typeface="Times New Roman" pitchFamily="18" charset="0"/>
              </a:rPr>
              <a:t>(</a:t>
            </a:r>
            <a:r>
              <a:rPr lang="en-US" i="1" dirty="0">
                <a:cs typeface="Times New Roman" pitchFamily="18" charset="0"/>
              </a:rPr>
              <a:t>x</a:t>
            </a:r>
            <a:r>
              <a:rPr lang="en-US" i="1" baseline="-25000" dirty="0">
                <a:cs typeface="Times New Roman" pitchFamily="18" charset="0"/>
              </a:rPr>
              <a:t>i</a:t>
            </a:r>
            <a:r>
              <a:rPr lang="en-US" i="1" dirty="0">
                <a:cs typeface="Times New Roman" pitchFamily="18" charset="0"/>
              </a:rPr>
              <a:t>, </a:t>
            </a:r>
            <a:r>
              <a:rPr lang="en-US" i="1" dirty="0" err="1">
                <a:cs typeface="Times New Roman" pitchFamily="18" charset="0"/>
              </a:rPr>
              <a:t>y</a:t>
            </a:r>
            <a:r>
              <a:rPr lang="en-US" i="1" baseline="-25000" dirty="0" err="1">
                <a:cs typeface="Times New Roman" pitchFamily="18" charset="0"/>
              </a:rPr>
              <a:t>j</a:t>
            </a:r>
            <a:r>
              <a:rPr lang="ru-RU" dirty="0">
                <a:cs typeface="Times New Roman" pitchFamily="18" charset="0"/>
              </a:rPr>
              <a:t>)</a:t>
            </a:r>
            <a:r>
              <a:rPr lang="en-US" dirty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at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en-US" i="1" dirty="0" smtClean="0">
                <a:cs typeface="Times New Roman" pitchFamily="18" charset="0"/>
              </a:rPr>
              <a:t>k</a:t>
            </a:r>
            <a:r>
              <a:rPr lang="en-US" dirty="0" smtClean="0">
                <a:cs typeface="Times New Roman" pitchFamily="18" charset="0"/>
              </a:rPr>
              <a:t>-</a:t>
            </a:r>
            <a:r>
              <a:rPr lang="en-US" dirty="0" err="1" smtClean="0">
                <a:cs typeface="Times New Roman" pitchFamily="18" charset="0"/>
              </a:rPr>
              <a:t>th</a:t>
            </a:r>
            <a:r>
              <a:rPr lang="en-US" dirty="0" smtClean="0">
                <a:cs typeface="Times New Roman" pitchFamily="18" charset="0"/>
              </a:rPr>
              <a:t> time moment</a:t>
            </a:r>
            <a:r>
              <a:rPr lang="ru-RU" dirty="0" smtClean="0">
                <a:cs typeface="Times New Roman" pitchFamily="18" charset="0"/>
              </a:rPr>
              <a:t>.</a:t>
            </a:r>
            <a:endParaRPr lang="ru-RU" dirty="0">
              <a:cs typeface="Times New Roman" pitchFamily="18" charset="0"/>
            </a:endParaRPr>
          </a:p>
          <a:p>
            <a:r>
              <a:rPr lang="en-US" dirty="0"/>
              <a:t>We will use explicit scheme for numerical </a:t>
            </a:r>
            <a:r>
              <a:rPr lang="en-US" dirty="0" smtClean="0"/>
              <a:t>integration:</a:t>
            </a: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872417" y="2924944"/>
                <a:ext cx="7776864" cy="26863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+1)</m:t>
                              </m:r>
                            </m:sup>
                          </m:sSup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)</m:t>
                              </m:r>
                            </m:sup>
                          </m:sSup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+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∗ </m:t>
                      </m:r>
                      <m:d>
                        <m:dPr>
                          <m:ctrlPr>
                            <a:rPr lang="en-US" sz="24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(</m:t>
                                      </m:r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𝑘</m:t>
                                      </m:r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)</m:t>
                                      </m:r>
                                    </m:sup>
                                  </m:sSup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2400" i="1">
                                      <a:latin typeface="Cambria Math"/>
                                    </a:rPr>
                                    <m:t>+1</m:t>
                                  </m:r>
                                  <m:r>
                                    <a:rPr lang="en-US" sz="24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/>
                                </a:rPr>
                                <m:t>−2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sz="24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i="1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𝑖𝑗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(</m:t>
                                      </m:r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𝑘</m:t>
                                      </m:r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)</m:t>
                                      </m:r>
                                    </m:sup>
                                  </m:sSup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2400" i="1">
                                      <a:latin typeface="Cambria Math"/>
                                    </a:rPr>
                                    <m:t>−1</m:t>
                                  </m:r>
                                  <m:r>
                                    <a:rPr lang="en-US" sz="24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∆</m:t>
                                  </m:r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2400" i="1">
                              <a:latin typeface="Cambria Math"/>
                              <a:ea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(</m:t>
                                      </m:r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𝑘</m:t>
                                      </m:r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)</m:t>
                                      </m:r>
                                    </m:sup>
                                  </m:sSup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𝑖𝑗</m:t>
                                  </m:r>
                                  <m:r>
                                    <a:rPr lang="en-US" sz="2400" i="1">
                                      <a:latin typeface="Cambria Math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/>
                                </a:rPr>
                                <m:t>−2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sz="24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i="1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𝑖𝑗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(</m:t>
                                      </m:r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𝑘</m:t>
                                      </m:r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)</m:t>
                                      </m:r>
                                    </m:sup>
                                  </m:sSup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𝑖𝑗</m:t>
                                  </m:r>
                                  <m:r>
                                    <a:rPr lang="en-US" sz="2400" i="1">
                                      <a:latin typeface="Cambria Math"/>
                                    </a:rPr>
                                    <m:t>−1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∆</m:t>
                                  </m:r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417" y="2924944"/>
                <a:ext cx="7776864" cy="2686376"/>
              </a:xfrm>
              <a:prstGeom prst="rect">
                <a:avLst/>
              </a:prstGeom>
              <a:blipFill rotWithShape="1">
                <a:blip r:embed="rId2"/>
                <a:stretch>
                  <a:fillRect b="-31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2486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We will compute iteration by iteration in time</a:t>
            </a:r>
            <a:r>
              <a:rPr lang="ru-RU" dirty="0" smtClean="0">
                <a:cs typeface="Times New Roman" pitchFamily="18" charset="0"/>
              </a:rPr>
              <a:t>.</a:t>
            </a:r>
            <a:endParaRPr lang="en-US" dirty="0" smtClean="0">
              <a:cs typeface="Times New Roman" pitchFamily="18" charset="0"/>
            </a:endParaRPr>
          </a:p>
          <a:p>
            <a:r>
              <a:rPr lang="en-US" dirty="0" smtClean="0">
                <a:cs typeface="Times New Roman" pitchFamily="18" charset="0"/>
              </a:rPr>
              <a:t>Computations within one time iteration are independent</a:t>
            </a:r>
            <a:endParaRPr lang="ru-RU" dirty="0">
              <a:cs typeface="Times New Roman" pitchFamily="18" charset="0"/>
            </a:endParaRPr>
          </a:p>
          <a:p>
            <a:r>
              <a:rPr lang="en-US" dirty="0" smtClean="0">
                <a:cs typeface="Times New Roman" pitchFamily="18" charset="0"/>
              </a:rPr>
              <a:t>For simplicity assume boundary conditions are stationary (do not depend on time)</a:t>
            </a:r>
            <a:r>
              <a:rPr lang="ru-RU" dirty="0" smtClean="0">
                <a:cs typeface="Times New Roman" pitchFamily="18" charset="0"/>
              </a:rPr>
              <a:t>.</a:t>
            </a:r>
            <a:endParaRPr lang="en-US" dirty="0" smtClean="0">
              <a:cs typeface="Times New Roman" pitchFamily="18" charset="0"/>
            </a:endParaRPr>
          </a:p>
          <a:p>
            <a:r>
              <a:rPr lang="en-US" dirty="0" smtClean="0">
                <a:cs typeface="Times New Roman" pitchFamily="18" charset="0"/>
              </a:rPr>
              <a:t>In this case on each time step we can only update internal values.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929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on CPU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215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on CPU…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float f(float x, float y)</a:t>
            </a:r>
          </a:p>
          <a:p>
            <a:pPr marL="0" indent="0">
              <a:buNone/>
            </a:pPr>
            <a:r>
              <a:rPr lang="es-ES" dirty="0"/>
              <a:t>{</a:t>
            </a:r>
          </a:p>
          <a:p>
            <a:pPr marL="0" indent="0">
              <a:buNone/>
            </a:pPr>
            <a:r>
              <a:rPr lang="es-ES" dirty="0"/>
              <a:t>    return 0.05f * x * x + 0.001f * y * y * y;</a:t>
            </a:r>
          </a:p>
          <a:p>
            <a:pPr marL="0" indent="0">
              <a:buNone/>
            </a:pPr>
            <a:r>
              <a:rPr lang="es-ES" dirty="0" smtClean="0"/>
              <a:t>}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n-US" dirty="0"/>
              <a:t>// </a:t>
            </a:r>
            <a:r>
              <a:rPr lang="en-US" dirty="0" err="1"/>
              <a:t>newV</a:t>
            </a:r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/>
              <a:t>, j) = f(x, y) + v(</a:t>
            </a:r>
            <a:r>
              <a:rPr lang="en-US" dirty="0" err="1"/>
              <a:t>i</a:t>
            </a:r>
            <a:r>
              <a:rPr lang="en-US" dirty="0"/>
              <a:t>, j) +</a:t>
            </a:r>
          </a:p>
          <a:p>
            <a:pPr marL="0" indent="0">
              <a:buNone/>
            </a:pPr>
            <a:r>
              <a:rPr lang="en-US" dirty="0"/>
              <a:t>//    </a:t>
            </a:r>
            <a:r>
              <a:rPr lang="en-US" dirty="0" err="1"/>
              <a:t>dt</a:t>
            </a:r>
            <a:r>
              <a:rPr lang="en-US" dirty="0"/>
              <a:t> * ((v(</a:t>
            </a:r>
            <a:r>
              <a:rPr lang="en-US" dirty="0" err="1"/>
              <a:t>i</a:t>
            </a:r>
            <a:r>
              <a:rPr lang="en-US" dirty="0"/>
              <a:t> + 1, j) - 2 * v(</a:t>
            </a:r>
            <a:r>
              <a:rPr lang="en-US" dirty="0" err="1"/>
              <a:t>i</a:t>
            </a:r>
            <a:r>
              <a:rPr lang="en-US" dirty="0"/>
              <a:t>, j) + v(</a:t>
            </a:r>
            <a:r>
              <a:rPr lang="en-US" dirty="0" err="1"/>
              <a:t>i</a:t>
            </a:r>
            <a:r>
              <a:rPr lang="en-US" dirty="0"/>
              <a:t> - 1, j)) / dx^2 +</a:t>
            </a:r>
          </a:p>
          <a:p>
            <a:pPr marL="0" indent="0">
              <a:buNone/>
            </a:pPr>
            <a:r>
              <a:rPr lang="en-US" dirty="0"/>
              <a:t>//          (V(</a:t>
            </a:r>
            <a:r>
              <a:rPr lang="en-US" dirty="0" err="1"/>
              <a:t>i</a:t>
            </a:r>
            <a:r>
              <a:rPr lang="en-US" dirty="0"/>
              <a:t>, j + 1) - 2 * v(</a:t>
            </a:r>
            <a:r>
              <a:rPr lang="en-US" dirty="0" err="1"/>
              <a:t>i</a:t>
            </a:r>
            <a:r>
              <a:rPr lang="en-US" dirty="0"/>
              <a:t>, j) + v(</a:t>
            </a:r>
            <a:r>
              <a:rPr lang="en-US" dirty="0" err="1"/>
              <a:t>i</a:t>
            </a:r>
            <a:r>
              <a:rPr lang="en-US" dirty="0"/>
              <a:t>, j - 1)) / dy^2</a:t>
            </a:r>
            <a:r>
              <a:rPr lang="en-US" dirty="0" smtClean="0"/>
              <a:t>),</a:t>
            </a:r>
          </a:p>
          <a:p>
            <a:pPr marL="0" indent="0">
              <a:buNone/>
            </a:pPr>
            <a:r>
              <a:rPr lang="en-US" dirty="0"/>
              <a:t>void step(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nx</a:t>
            </a:r>
            <a:r>
              <a:rPr lang="en-US" dirty="0"/>
              <a:t>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ny</a:t>
            </a:r>
            <a:r>
              <a:rPr lang="en-US" dirty="0"/>
              <a:t>, float dx, float </a:t>
            </a:r>
            <a:r>
              <a:rPr lang="en-US" dirty="0" err="1"/>
              <a:t>dy</a:t>
            </a:r>
            <a:r>
              <a:rPr lang="en-US" dirty="0"/>
              <a:t>, float </a:t>
            </a:r>
            <a:r>
              <a:rPr lang="en-US" dirty="0" err="1"/>
              <a:t>dt</a:t>
            </a:r>
            <a:r>
              <a:rPr lang="en-US" dirty="0"/>
              <a:t>, float a, float c,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const</a:t>
            </a:r>
            <a:r>
              <a:rPr lang="en-US" dirty="0"/>
              <a:t> float * v, float * </a:t>
            </a:r>
            <a:r>
              <a:rPr lang="en-US" dirty="0" err="1"/>
              <a:t>newV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smtClean="0"/>
              <a:t>{</a:t>
            </a: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024628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9150</TotalTime>
  <Words>1630</Words>
  <Application>Microsoft Office PowerPoint</Application>
  <PresentationFormat>Произвольный</PresentationFormat>
  <Paragraphs>186</Paragraphs>
  <Slides>24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Оформление по умолчанию</vt:lpstr>
      <vt:lpstr>Презентация PowerPoint</vt:lpstr>
      <vt:lpstr>04 Practice Numerical integration of heat equation</vt:lpstr>
      <vt:lpstr>Contents</vt:lpstr>
      <vt:lpstr>Problem statement</vt:lpstr>
      <vt:lpstr>Problem statement</vt:lpstr>
      <vt:lpstr>Problem statement</vt:lpstr>
      <vt:lpstr>Problem statement</vt:lpstr>
      <vt:lpstr>Implementation on CPU</vt:lpstr>
      <vt:lpstr>Implementation on CPU…</vt:lpstr>
      <vt:lpstr>Implementation on CPU</vt:lpstr>
      <vt:lpstr>Implementation on GPU</vt:lpstr>
      <vt:lpstr>Creating kernel…</vt:lpstr>
      <vt:lpstr>Creating kernel</vt:lpstr>
      <vt:lpstr>Calling kernel</vt:lpstr>
      <vt:lpstr>Function main…</vt:lpstr>
      <vt:lpstr>Function main…</vt:lpstr>
      <vt:lpstr>Function main…</vt:lpstr>
      <vt:lpstr>Function main…</vt:lpstr>
      <vt:lpstr>Function main…</vt:lpstr>
      <vt:lpstr>Function main…</vt:lpstr>
      <vt:lpstr>Function main</vt:lpstr>
      <vt:lpstr>Individual work</vt:lpstr>
      <vt:lpstr>References</vt:lpstr>
      <vt:lpstr>Authors</vt:lpstr>
    </vt:vector>
  </TitlesOfParts>
  <Company>ННГУ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Архитектура Intel Xeon Phi</dc:title>
  <dc:creator>Алексей Линёв</dc:creator>
  <cp:lastModifiedBy>sergey</cp:lastModifiedBy>
  <cp:revision>412</cp:revision>
  <dcterms:created xsi:type="dcterms:W3CDTF">2003-06-05T04:07:34Z</dcterms:created>
  <dcterms:modified xsi:type="dcterms:W3CDTF">2014-11-18T18:24:29Z</dcterms:modified>
</cp:coreProperties>
</file>