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30"/>
  </p:notesMasterIdLst>
  <p:handoutMasterIdLst>
    <p:handoutMasterId r:id="rId31"/>
  </p:handoutMasterIdLst>
  <p:sldIdLst>
    <p:sldId id="699" r:id="rId2"/>
    <p:sldId id="610" r:id="rId3"/>
    <p:sldId id="665" r:id="rId4"/>
    <p:sldId id="666" r:id="rId5"/>
    <p:sldId id="740" r:id="rId6"/>
    <p:sldId id="741" r:id="rId7"/>
    <p:sldId id="742" r:id="rId8"/>
    <p:sldId id="743" r:id="rId9"/>
    <p:sldId id="744" r:id="rId10"/>
    <p:sldId id="745" r:id="rId11"/>
    <p:sldId id="746" r:id="rId12"/>
    <p:sldId id="747" r:id="rId13"/>
    <p:sldId id="748" r:id="rId14"/>
    <p:sldId id="670" r:id="rId15"/>
    <p:sldId id="749" r:id="rId16"/>
    <p:sldId id="750" r:id="rId17"/>
    <p:sldId id="751" r:id="rId18"/>
    <p:sldId id="752" r:id="rId19"/>
    <p:sldId id="753" r:id="rId20"/>
    <p:sldId id="754" r:id="rId21"/>
    <p:sldId id="755" r:id="rId22"/>
    <p:sldId id="756" r:id="rId23"/>
    <p:sldId id="757" r:id="rId24"/>
    <p:sldId id="758" r:id="rId25"/>
    <p:sldId id="759" r:id="rId26"/>
    <p:sldId id="760" r:id="rId27"/>
    <p:sldId id="661" r:id="rId28"/>
    <p:sldId id="611" r:id="rId29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89415" autoAdjust="0"/>
  </p:normalViewPr>
  <p:slideViewPr>
    <p:cSldViewPr>
      <p:cViewPr varScale="1">
        <p:scale>
          <a:sx n="89" d="100"/>
          <a:sy n="89" d="100"/>
        </p:scale>
        <p:origin x="-1032" y="-6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notesViewPr>
    <p:cSldViewPr>
      <p:cViewPr varScale="1">
        <p:scale>
          <a:sx n="60" d="100"/>
          <a:sy n="60" d="100"/>
        </p:scale>
        <p:origin x="-3206" y="-67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/>
              <a:t>3</a:t>
            </a:r>
            <a:r>
              <a:rPr lang="ru-RU" dirty="0"/>
              <a:t>4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Архитектура </a:t>
            </a:r>
            <a:r>
              <a:rPr lang="en-US" smtClean="0"/>
              <a:t>Intel Xeon Phi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064" y="6245225"/>
            <a:ext cx="2310289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Н. Новгород, 2013 г.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2923" y="6245225"/>
            <a:ext cx="3135392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Архитектура </a:t>
            </a:r>
            <a:r>
              <a:rPr lang="en-US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Intel Xeon Phi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Н. Новгород, 2013 г.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ru-RU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из </a:t>
            </a:r>
            <a:r>
              <a:rPr lang="en-US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3</a:t>
            </a:r>
            <a:r>
              <a:rPr lang="ru-RU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4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Компиляция и запуск приложений на Intel Xeon Phi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296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Архитектура </a:t>
            </a:r>
            <a:r>
              <a:rPr lang="en-US" smtClean="0"/>
              <a:t>Intel Xeon Phi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 smtClean="0"/>
              <a:t>3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91" r:id="rId5"/>
    <p:sldLayoutId id="2147483692" r:id="rId6"/>
    <p:sldLayoutId id="2147483693" r:id="rId7"/>
    <p:sldLayoutId id="2147483694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messages/inbox/sentmsg?compose&amp;To=bastrakov@vmk.unn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45704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4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optimization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kind of optimization for GPU applications</a:t>
            </a:r>
            <a:r>
              <a:rPr lang="ru-RU" dirty="0" smtClean="0"/>
              <a:t>.</a:t>
            </a:r>
          </a:p>
          <a:p>
            <a:r>
              <a:rPr lang="en-US" dirty="0" smtClean="0"/>
              <a:t>Using efficient patterns for global and shared memory (refer to the previous lecture for details)</a:t>
            </a:r>
            <a:r>
              <a:rPr lang="ru-RU" dirty="0" smtClean="0"/>
              <a:t>.</a:t>
            </a:r>
          </a:p>
          <a:p>
            <a:r>
              <a:rPr lang="en-US" dirty="0" smtClean="0"/>
              <a:t>Storing intensively used data in cache/shared memory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250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Occupancy optimization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2" y="1196976"/>
            <a:ext cx="9055856" cy="4968875"/>
          </a:xfrm>
        </p:spPr>
        <p:txBody>
          <a:bodyPr/>
          <a:lstStyle/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en-US" kern="1200" dirty="0" smtClean="0"/>
              <a:t>Number of threads per multiprocessor is usually much higher than number of CUDA cores</a:t>
            </a:r>
            <a:r>
              <a:rPr lang="ru-RU" kern="1200" dirty="0" smtClean="0"/>
              <a:t>.</a:t>
            </a:r>
          </a:p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en-US" kern="1200" dirty="0" smtClean="0"/>
              <a:t>Large number of threads helps to hide memory latency</a:t>
            </a:r>
            <a:r>
              <a:rPr lang="ru-RU" kern="1200" dirty="0" smtClean="0"/>
              <a:t>.</a:t>
            </a:r>
          </a:p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en-US" b="1" kern="1200" dirty="0" smtClean="0"/>
              <a:t>Occupancy</a:t>
            </a:r>
            <a:r>
              <a:rPr lang="en-US" kern="1200" dirty="0" smtClean="0"/>
              <a:t> is a ratio of number of active threads per multiprocessor to maximum possible number of threads per </a:t>
            </a:r>
            <a:r>
              <a:rPr lang="en-US" kern="1200" dirty="0" err="1" smtClean="0"/>
              <a:t>multipricessor</a:t>
            </a:r>
            <a:r>
              <a:rPr lang="en-US" kern="1200" dirty="0" smtClean="0"/>
              <a:t>.</a:t>
            </a:r>
            <a:endParaRPr lang="ru-RU" kern="1200" dirty="0"/>
          </a:p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en-US" kern="1200" dirty="0" smtClean="0"/>
              <a:t>Limiting factor for increasing number of threads is size of shared memory and registers</a:t>
            </a:r>
            <a:r>
              <a:rPr lang="ru-RU" kern="1200" dirty="0" smtClean="0"/>
              <a:t>.</a:t>
            </a:r>
          </a:p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en-US" kern="1200" dirty="0" smtClean="0"/>
              <a:t>If there are enough resources, multiple blocks can run on the same multiprocessor concurrently</a:t>
            </a:r>
            <a:r>
              <a:rPr lang="ru-RU" kern="1200" dirty="0" smtClean="0"/>
              <a:t>.</a:t>
            </a:r>
            <a:endParaRPr lang="ru-RU" kern="12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199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operations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single precision floating point arithmetic when possible</a:t>
            </a:r>
            <a:r>
              <a:rPr lang="ru-RU" dirty="0" smtClean="0"/>
              <a:t>.</a:t>
            </a:r>
          </a:p>
          <a:p>
            <a:r>
              <a:rPr lang="en-US" dirty="0" smtClean="0"/>
              <a:t>GPUs support very fast but less precise versions if math routines: __</a:t>
            </a:r>
            <a:r>
              <a:rPr lang="en-US" dirty="0" err="1"/>
              <a:t>sinf</a:t>
            </a:r>
            <a:r>
              <a:rPr lang="en-US" dirty="0"/>
              <a:t>(x), __</a:t>
            </a:r>
            <a:r>
              <a:rPr lang="en-US" dirty="0" err="1"/>
              <a:t>cosf</a:t>
            </a:r>
            <a:r>
              <a:rPr lang="en-US" dirty="0"/>
              <a:t>(x), __</a:t>
            </a:r>
            <a:r>
              <a:rPr lang="en-US" dirty="0" err="1" smtClean="0"/>
              <a:t>expf</a:t>
            </a:r>
            <a:r>
              <a:rPr lang="en-US" dirty="0" smtClean="0"/>
              <a:t>(x), </a:t>
            </a:r>
            <a:r>
              <a:rPr lang="en-US" dirty="0" err="1" smtClean="0"/>
              <a:t>etc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Compiler option -</a:t>
            </a:r>
            <a:r>
              <a:rPr lang="en-US" dirty="0" err="1" smtClean="0"/>
              <a:t>use_fast_math</a:t>
            </a:r>
            <a:r>
              <a:rPr lang="ru-RU" dirty="0" smtClean="0"/>
              <a:t> </a:t>
            </a:r>
            <a:r>
              <a:rPr lang="en-US" dirty="0" smtClean="0"/>
              <a:t>replaces all math routines with faster and less precise ones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26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20" y="207963"/>
            <a:ext cx="9277998" cy="561975"/>
          </a:xfrm>
        </p:spPr>
        <p:txBody>
          <a:bodyPr/>
          <a:lstStyle/>
          <a:p>
            <a:r>
              <a:rPr lang="en-US" dirty="0" smtClean="0"/>
              <a:t>Using tools and libraries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CUDA Toolkit contains several optimized libraries: CUBLAS</a:t>
            </a:r>
            <a:r>
              <a:rPr lang="en-US" dirty="0"/>
              <a:t>, CUFFT, CURAND, </a:t>
            </a:r>
            <a:r>
              <a:rPr lang="en-US" dirty="0" smtClean="0"/>
              <a:t>CUSPARSE</a:t>
            </a:r>
            <a:r>
              <a:rPr lang="ru-RU" dirty="0" smtClean="0"/>
              <a:t>, </a:t>
            </a:r>
            <a:r>
              <a:rPr lang="en-US" dirty="0" smtClean="0"/>
              <a:t>NPP, Thrust.</a:t>
            </a:r>
            <a:endParaRPr lang="en-US" dirty="0"/>
          </a:p>
          <a:p>
            <a:pPr lvl="1"/>
            <a:r>
              <a:rPr lang="en-US" dirty="0" smtClean="0"/>
              <a:t>There are lots of 3</a:t>
            </a:r>
            <a:r>
              <a:rPr lang="en-US" baseline="30000" dirty="0" smtClean="0"/>
              <a:t>rd</a:t>
            </a:r>
            <a:r>
              <a:rPr lang="en-US" dirty="0" smtClean="0"/>
              <a:t> party libraries as well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Use profiler to find bottlenecks and receive performance recommendations.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82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optimization of parallel reduction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05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Array</a:t>
            </a:r>
            <a:endParaRPr lang="ru-RU" dirty="0" smtClean="0"/>
          </a:p>
          <a:p>
            <a:pPr lvl="1"/>
            <a:r>
              <a:rPr lang="en-US" dirty="0" smtClean="0"/>
              <a:t>Associative operation </a:t>
            </a:r>
            <a:r>
              <a:rPr lang="ru-RU" dirty="0" smtClean="0"/>
              <a:t>«+» (</a:t>
            </a:r>
            <a:r>
              <a:rPr lang="en-US" dirty="0" smtClean="0"/>
              <a:t>might be</a:t>
            </a:r>
            <a:r>
              <a:rPr lang="ru-RU" dirty="0" smtClean="0"/>
              <a:t> +, *, </a:t>
            </a:r>
            <a:r>
              <a:rPr lang="en-US" dirty="0" smtClean="0"/>
              <a:t>min, max)</a:t>
            </a:r>
            <a:endParaRPr lang="ru-RU" dirty="0" smtClean="0"/>
          </a:p>
          <a:p>
            <a:r>
              <a:rPr lang="en-US" dirty="0" smtClean="0"/>
              <a:t>Result</a:t>
            </a:r>
            <a:r>
              <a:rPr lang="ru-RU" dirty="0" smtClean="0"/>
              <a:t>: </a:t>
            </a:r>
            <a:endParaRPr lang="ru-RU" dirty="0"/>
          </a:p>
          <a:p>
            <a:r>
              <a:rPr lang="en-US" dirty="0" smtClean="0"/>
              <a:t>Limiting factor is memory access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en-US" i="1" dirty="0" smtClean="0"/>
              <a:t>This section is based on reduction Example from GPU Computing SDK and the corresponding</a:t>
            </a:r>
            <a:r>
              <a:rPr lang="ru-RU" i="1" dirty="0" smtClean="0"/>
              <a:t> </a:t>
            </a:r>
            <a:r>
              <a:rPr lang="en-US" i="1" dirty="0" smtClean="0"/>
              <a:t>whitepaper, and materials of A.V. </a:t>
            </a:r>
            <a:r>
              <a:rPr lang="en-US" i="1" dirty="0" err="1" smtClean="0"/>
              <a:t>Boreskov</a:t>
            </a:r>
            <a:r>
              <a:rPr lang="en-US" i="1" dirty="0" smtClean="0"/>
              <a:t>, A.A. </a:t>
            </a:r>
            <a:r>
              <a:rPr lang="en-US" i="1" dirty="0" err="1" smtClean="0"/>
              <a:t>Harlamov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690181" y="1628776"/>
          <a:ext cx="1875390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Формула" r:id="rId3" imgW="812447" imgH="228501" progId="Equation.3">
                  <p:embed/>
                </p:oleObj>
              </mc:Choice>
              <mc:Fallback>
                <p:oleObj name="Формула" r:id="rId3" imgW="812447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0181" y="1628776"/>
                        <a:ext cx="1875390" cy="487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823862"/>
              </p:ext>
            </p:extLst>
          </p:nvPr>
        </p:nvGraphicFramePr>
        <p:xfrm>
          <a:off x="3936994" y="2564905"/>
          <a:ext cx="3104451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Формула" r:id="rId5" imgW="1346200" imgH="228600" progId="Equation.3">
                  <p:embed/>
                </p:oleObj>
              </mc:Choice>
              <mc:Fallback>
                <p:oleObj name="Формула" r:id="rId5" imgW="1346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6994" y="2564905"/>
                        <a:ext cx="3104451" cy="487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419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Hierarchic reduction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7" name="Picture 5" descr="D:\Alex Books\CUDA-course\Images\4-6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6118" y="1556792"/>
            <a:ext cx="8271202" cy="362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233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1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7" name="Picture 5" descr="D:\Alex Books\CUDA-course\Images\4-7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205" y="1196752"/>
            <a:ext cx="8810742" cy="486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766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1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__global__</a:t>
            </a:r>
            <a:r>
              <a:rPr kumimoji="1" lang="ru-RU" sz="16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void</a:t>
            </a:r>
            <a:r>
              <a:rPr kumimoji="1" lang="ru-RU" sz="1600" b="1" dirty="0">
                <a:latin typeface="Courier New" pitchFamily="49" charset="0"/>
              </a:rPr>
              <a:t> reduce1 (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inData</a:t>
            </a:r>
            <a:r>
              <a:rPr kumimoji="1" lang="ru-RU" sz="1600" b="1" dirty="0">
                <a:latin typeface="Courier New" pitchFamily="49" charset="0"/>
              </a:rPr>
              <a:t>,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outData</a:t>
            </a:r>
            <a:r>
              <a:rPr kumimoji="1" lang="ru-RU" sz="1600" b="1" dirty="0">
                <a:latin typeface="Courier New" pitchFamily="49" charset="0"/>
              </a:rPr>
              <a:t> 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__shared__</a:t>
            </a:r>
            <a:r>
              <a:rPr kumimoji="1" lang="ru-RU" sz="16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[BLOCK_SIZE];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= </a:t>
            </a:r>
            <a:r>
              <a:rPr kumimoji="1" lang="ru-RU" sz="1600" b="1" dirty="0" err="1">
                <a:latin typeface="Courier New" pitchFamily="49" charset="0"/>
              </a:rPr>
              <a:t>threadIdx.x</a:t>
            </a:r>
            <a:r>
              <a:rPr kumimoji="1" lang="ru-RU" sz="1600" b="1" dirty="0"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i</a:t>
            </a:r>
            <a:r>
              <a:rPr kumimoji="1" lang="ru-RU" sz="1600" b="1" dirty="0">
                <a:latin typeface="Courier New" pitchFamily="49" charset="0"/>
              </a:rPr>
              <a:t>   = </a:t>
            </a:r>
            <a:r>
              <a:rPr kumimoji="1" lang="ru-RU" sz="1600" b="1" dirty="0" err="1">
                <a:latin typeface="Courier New" pitchFamily="49" charset="0"/>
              </a:rPr>
              <a:t>blockIdx.x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blockDim.x</a:t>
            </a:r>
            <a:r>
              <a:rPr kumimoji="1" lang="ru-RU" sz="1600" b="1" dirty="0">
                <a:latin typeface="Courier New" pitchFamily="49" charset="0"/>
              </a:rPr>
              <a:t> + </a:t>
            </a:r>
            <a:r>
              <a:rPr kumimoji="1" lang="ru-RU" sz="1600" b="1" dirty="0" err="1">
                <a:latin typeface="Courier New" pitchFamily="49" charset="0"/>
              </a:rPr>
              <a:t>threadIdx.x</a:t>
            </a:r>
            <a:r>
              <a:rPr kumimoji="1" lang="ru-RU" sz="1600" b="1" dirty="0"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 smtClean="0">
                <a:latin typeface="Courier New" pitchFamily="49" charset="0"/>
              </a:rPr>
              <a:t>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= </a:t>
            </a:r>
            <a:r>
              <a:rPr kumimoji="1" lang="ru-RU" sz="1600" b="1" dirty="0" err="1">
                <a:latin typeface="Courier New" pitchFamily="49" charset="0"/>
              </a:rPr>
              <a:t>inData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i</a:t>
            </a:r>
            <a:r>
              <a:rPr kumimoji="1" lang="ru-RU" sz="1600" b="1" dirty="0">
                <a:latin typeface="Courier New" pitchFamily="49" charset="0"/>
              </a:rPr>
              <a:t>]; 	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//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load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into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shared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memory</a:t>
            </a:r>
            <a:endParaRPr kumimoji="1" lang="ru-RU" sz="1600" b="1" dirty="0">
              <a:solidFill>
                <a:srgbClr val="008000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__syncthreads</a:t>
            </a:r>
            <a:r>
              <a:rPr kumimoji="1" lang="ru-RU" sz="1600" b="1" dirty="0">
                <a:latin typeface="Courier New" pitchFamily="49" charset="0"/>
              </a:rPr>
              <a:t> ();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for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= 1;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&lt; </a:t>
            </a:r>
            <a:r>
              <a:rPr kumimoji="1" lang="ru-RU" sz="1600" b="1" dirty="0" err="1">
                <a:latin typeface="Courier New" pitchFamily="49" charset="0"/>
              </a:rPr>
              <a:t>blockDim.x</a:t>
            </a:r>
            <a:r>
              <a:rPr kumimoji="1" lang="ru-RU" sz="1600" b="1" dirty="0">
                <a:latin typeface="Courier New" pitchFamily="49" charset="0"/>
              </a:rPr>
              <a:t>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*= 2 ) {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% (2*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) == 0 ) 	</a:t>
            </a:r>
            <a:r>
              <a:rPr kumimoji="1" lang="en-US" sz="1600" b="1" dirty="0">
                <a:solidFill>
                  <a:srgbClr val="008000"/>
                </a:solidFill>
                <a:latin typeface="Courier New" pitchFamily="49" charset="0"/>
              </a:rPr>
              <a:t>// heavy branching !!!</a:t>
            </a:r>
            <a:endParaRPr kumimoji="1" lang="ru-RU" sz="1600" b="1" dirty="0">
              <a:solidFill>
                <a:srgbClr val="008000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+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__syncthreads</a:t>
            </a:r>
            <a:r>
              <a:rPr kumimoji="1" lang="ru-RU" sz="1600" b="1" dirty="0">
                <a:latin typeface="Courier New" pitchFamily="49" charset="0"/>
              </a:rPr>
              <a:t> ();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}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== 0 ) </a:t>
            </a:r>
            <a:r>
              <a:rPr kumimoji="1" lang="en-US" sz="1600" b="1" dirty="0">
                <a:latin typeface="Courier New" pitchFamily="49" charset="0"/>
              </a:rPr>
              <a:t>		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//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write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result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of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block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reduction</a:t>
            </a:r>
            <a:endParaRPr kumimoji="1" lang="ru-RU" sz="1600" b="1" dirty="0">
              <a:solidFill>
                <a:srgbClr val="008000"/>
              </a:solidFill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latin typeface="Courier New" pitchFamily="49" charset="0"/>
              </a:rPr>
              <a:t>outData</a:t>
            </a:r>
            <a:r>
              <a:rPr kumimoji="1" lang="ru-RU" sz="1600" b="1" dirty="0">
                <a:latin typeface="Courier New" pitchFamily="49" charset="0"/>
              </a:rPr>
              <a:t>[</a:t>
            </a:r>
            <a:r>
              <a:rPr kumimoji="1" lang="ru-RU" sz="1600" b="1" dirty="0" err="1">
                <a:latin typeface="Courier New" pitchFamily="49" charset="0"/>
              </a:rPr>
              <a:t>blockIdx.x</a:t>
            </a:r>
            <a:r>
              <a:rPr kumimoji="1" lang="ru-RU" sz="1600" b="1" dirty="0">
                <a:latin typeface="Courier New" pitchFamily="49" charset="0"/>
              </a:rPr>
              <a:t>] 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[0];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}</a:t>
            </a:r>
            <a:endParaRPr kumimoji="1" lang="en-US" sz="1600" b="1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06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2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7" name="Content Placeholder 2"/>
          <p:cNvSpPr>
            <a:spLocks/>
          </p:cNvSpPr>
          <p:nvPr/>
        </p:nvSpPr>
        <p:spPr bwMode="auto">
          <a:xfrm>
            <a:off x="584233" y="1124744"/>
            <a:ext cx="892019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__global__</a:t>
            </a:r>
            <a:r>
              <a:rPr kumimoji="1" lang="ru-RU" sz="16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void</a:t>
            </a:r>
            <a:r>
              <a:rPr kumimoji="1" lang="ru-RU" sz="1600" b="1" dirty="0">
                <a:latin typeface="Courier New" pitchFamily="49" charset="0"/>
              </a:rPr>
              <a:t> reduce2 (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inData</a:t>
            </a:r>
            <a:r>
              <a:rPr kumimoji="1" lang="ru-RU" sz="1600" b="1" dirty="0">
                <a:latin typeface="Courier New" pitchFamily="49" charset="0"/>
              </a:rPr>
              <a:t>,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outData</a:t>
            </a:r>
            <a:r>
              <a:rPr kumimoji="1" lang="ru-RU" sz="1600" b="1" dirty="0">
                <a:latin typeface="Courier New" pitchFamily="49" charset="0"/>
              </a:rPr>
              <a:t> 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__shared__</a:t>
            </a:r>
            <a:r>
              <a:rPr kumimoji="1" lang="ru-RU" sz="16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[BLOCK_SIZE];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= </a:t>
            </a:r>
            <a:r>
              <a:rPr kumimoji="1" lang="ru-RU" sz="1600" b="1" dirty="0" err="1">
                <a:latin typeface="Courier New" pitchFamily="49" charset="0"/>
              </a:rPr>
              <a:t>threadIdx.x</a:t>
            </a:r>
            <a:r>
              <a:rPr kumimoji="1" lang="ru-RU" sz="1600" b="1" dirty="0"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i</a:t>
            </a:r>
            <a:r>
              <a:rPr kumimoji="1" lang="ru-RU" sz="1600" b="1" dirty="0">
                <a:latin typeface="Courier New" pitchFamily="49" charset="0"/>
              </a:rPr>
              <a:t>   = </a:t>
            </a:r>
            <a:r>
              <a:rPr kumimoji="1" lang="ru-RU" sz="1600" b="1" dirty="0" err="1">
                <a:latin typeface="Courier New" pitchFamily="49" charset="0"/>
              </a:rPr>
              <a:t>blockIdx.x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blockDim.x</a:t>
            </a:r>
            <a:r>
              <a:rPr kumimoji="1" lang="ru-RU" sz="1600" b="1" dirty="0">
                <a:latin typeface="Courier New" pitchFamily="49" charset="0"/>
              </a:rPr>
              <a:t> + </a:t>
            </a:r>
            <a:r>
              <a:rPr kumimoji="1" lang="ru-RU" sz="1600" b="1" dirty="0" err="1">
                <a:latin typeface="Courier New" pitchFamily="49" charset="0"/>
              </a:rPr>
              <a:t>threadIdx.x</a:t>
            </a:r>
            <a:r>
              <a:rPr kumimoji="1" lang="ru-RU" sz="1600" b="1" dirty="0"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= </a:t>
            </a:r>
            <a:r>
              <a:rPr kumimoji="1" lang="ru-RU" sz="1600" b="1" dirty="0" err="1">
                <a:latin typeface="Courier New" pitchFamily="49" charset="0"/>
              </a:rPr>
              <a:t>inData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i</a:t>
            </a:r>
            <a:r>
              <a:rPr kumimoji="1" lang="ru-RU" sz="1600" b="1" dirty="0">
                <a:latin typeface="Courier New" pitchFamily="49" charset="0"/>
              </a:rPr>
              <a:t>]; 	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//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load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into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shared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memory</a:t>
            </a:r>
            <a:r>
              <a:rPr kumimoji="1" lang="ru-RU" sz="1600" b="1" dirty="0">
                <a:latin typeface="Courier New" pitchFamily="49" charset="0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__syncthreads</a:t>
            </a:r>
            <a:r>
              <a:rPr kumimoji="1" lang="ru-RU" sz="1600" b="1" dirty="0">
                <a:latin typeface="Courier New" pitchFamily="49" charset="0"/>
              </a:rPr>
              <a:t> ();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for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= 1;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&lt; </a:t>
            </a:r>
            <a:r>
              <a:rPr kumimoji="1" lang="ru-RU" sz="1600" b="1" dirty="0" err="1">
                <a:latin typeface="Courier New" pitchFamily="49" charset="0"/>
              </a:rPr>
              <a:t>blockDim.x</a:t>
            </a:r>
            <a:r>
              <a:rPr kumimoji="1" lang="ru-RU" sz="1600" b="1" dirty="0">
                <a:latin typeface="Courier New" pitchFamily="49" charset="0"/>
              </a:rPr>
              <a:t>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&lt;&lt;= 1 )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{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index</a:t>
            </a:r>
            <a:r>
              <a:rPr kumimoji="1" lang="ru-RU" sz="1600" b="1" dirty="0">
                <a:latin typeface="Courier New" pitchFamily="49" charset="0"/>
              </a:rPr>
              <a:t> = 2 *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kumimoji="1" lang="ru-RU" sz="1600" b="1" dirty="0" smtClean="0">
                <a:latin typeface="Courier New" pitchFamily="49" charset="0"/>
              </a:rPr>
              <a:t> ( </a:t>
            </a:r>
            <a:r>
              <a:rPr kumimoji="1" lang="ru-RU" sz="1600" b="1" dirty="0" err="1" smtClean="0">
                <a:latin typeface="Courier New" pitchFamily="49" charset="0"/>
              </a:rPr>
              <a:t>index</a:t>
            </a:r>
            <a:r>
              <a:rPr kumimoji="1" lang="ru-RU" sz="1600" b="1" dirty="0" smtClean="0">
                <a:latin typeface="Courier New" pitchFamily="49" charset="0"/>
              </a:rPr>
              <a:t> &lt; </a:t>
            </a:r>
            <a:r>
              <a:rPr kumimoji="1" lang="ru-RU" sz="1600" b="1" dirty="0" err="1" smtClean="0">
                <a:latin typeface="Courier New" pitchFamily="49" charset="0"/>
              </a:rPr>
              <a:t>blockDim.x</a:t>
            </a:r>
            <a:r>
              <a:rPr kumimoji="1" lang="ru-RU" sz="1600" b="1" dirty="0" smtClean="0">
                <a:latin typeface="Courier New" pitchFamily="49" charset="0"/>
              </a:rPr>
              <a:t> ) </a:t>
            </a:r>
            <a:endParaRPr kumimoji="1" lang="ru-RU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smtClean="0">
                <a:latin typeface="Courier New" pitchFamily="49" charset="0"/>
              </a:rPr>
              <a:t>[</a:t>
            </a:r>
            <a:r>
              <a:rPr kumimoji="1" lang="ru-RU" sz="1600" b="1" dirty="0" err="1" smtClean="0">
                <a:latin typeface="Courier New" pitchFamily="49" charset="0"/>
              </a:rPr>
              <a:t>index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index</a:t>
            </a:r>
            <a:r>
              <a:rPr kumimoji="1" lang="ru-RU" sz="1600" b="1" dirty="0">
                <a:latin typeface="Courier New" pitchFamily="49" charset="0"/>
              </a:rPr>
              <a:t> +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__syncthreads</a:t>
            </a:r>
            <a:r>
              <a:rPr kumimoji="1" lang="ru-RU" sz="1600" b="1" dirty="0">
                <a:latin typeface="Courier New" pitchFamily="49" charset="0"/>
              </a:rPr>
              <a:t> ();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}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== 0 ) 		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//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write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result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of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block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reduction</a:t>
            </a:r>
            <a:r>
              <a:rPr kumimoji="1" lang="ru-RU" sz="1600" b="1" dirty="0">
                <a:latin typeface="Courier New" pitchFamily="49" charset="0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latin typeface="Courier New" pitchFamily="49" charset="0"/>
              </a:rPr>
              <a:t>outData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blockIdx.x</a:t>
            </a:r>
            <a:r>
              <a:rPr kumimoji="1" lang="ru-RU" sz="1600" b="1" dirty="0">
                <a:latin typeface="Courier New" pitchFamily="49" charset="0"/>
              </a:rPr>
              <a:t>] 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[0];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}</a:t>
            </a:r>
            <a:endParaRPr kumimoji="1" lang="en-US" sz="1600" b="1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85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</a:t>
            </a:r>
            <a:r>
              <a:rPr lang="en-US" altLang="ru-RU" sz="2400" dirty="0" smtClean="0"/>
              <a:t>6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Lecture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altLang="ru-RU" sz="2400" dirty="0" smtClean="0"/>
              <a:t>Optimization of CUDA applications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GPU programming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Bastrakov S.I.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differs from version 1 only in which threads do the same work.</a:t>
            </a:r>
          </a:p>
          <a:p>
            <a:r>
              <a:rPr lang="en-US" dirty="0" smtClean="0"/>
              <a:t>Now we do not have conditional statements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But on each iterations there are twice as many bank conflicts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1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2" y="1196976"/>
            <a:ext cx="8911114" cy="1367929"/>
          </a:xfrm>
        </p:spPr>
        <p:txBody>
          <a:bodyPr/>
          <a:lstStyle/>
          <a:p>
            <a:r>
              <a:rPr lang="en-US" dirty="0" smtClean="0"/>
              <a:t>Change summation order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21</a:t>
            </a:fld>
            <a:endParaRPr lang="ru-RU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052061" y="1916832"/>
            <a:ext cx="7417603" cy="3888432"/>
            <a:chOff x="576" y="1056"/>
            <a:chExt cx="4043" cy="3083"/>
          </a:xfrm>
        </p:grpSpPr>
        <p:pic>
          <p:nvPicPr>
            <p:cNvPr id="8" name="Picture 4" descr="D:\Alex Books\CUDA-course\Images\4-9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72" y="1056"/>
              <a:ext cx="3947" cy="30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0"/>
            <p:cNvSpPr txBox="1">
              <a:spLocks noChangeArrowheads="1"/>
            </p:cNvSpPr>
            <p:nvPr/>
          </p:nvSpPr>
          <p:spPr bwMode="auto">
            <a:xfrm>
              <a:off x="576" y="1056"/>
              <a:ext cx="528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i="1"/>
                <a:t>Thread</a:t>
              </a:r>
              <a:endParaRPr lang="ru-RU" sz="1600" b="1" i="1"/>
            </a:p>
          </p:txBody>
        </p:sp>
      </p:grpSp>
    </p:spTree>
    <p:extLst>
      <p:ext uri="{BB962C8B-B14F-4D97-AF65-F5344CB8AC3E}">
        <p14:creationId xmlns:p14="http://schemas.microsoft.com/office/powerpoint/2010/main" val="87797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3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7" name="Content Placeholder 2"/>
          <p:cNvSpPr>
            <a:spLocks/>
          </p:cNvSpPr>
          <p:nvPr/>
        </p:nvSpPr>
        <p:spPr bwMode="auto">
          <a:xfrm>
            <a:off x="740176" y="1124744"/>
            <a:ext cx="8842221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__global__</a:t>
            </a:r>
            <a:r>
              <a:rPr kumimoji="1" lang="ru-RU" sz="16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void</a:t>
            </a:r>
            <a:r>
              <a:rPr kumimoji="1" lang="ru-RU" sz="1600" b="1" dirty="0">
                <a:latin typeface="Courier New" pitchFamily="49" charset="0"/>
              </a:rPr>
              <a:t> reduce3 (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inData</a:t>
            </a:r>
            <a:r>
              <a:rPr kumimoji="1" lang="ru-RU" sz="1600" b="1" dirty="0">
                <a:latin typeface="Courier New" pitchFamily="49" charset="0"/>
              </a:rPr>
              <a:t>,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outData</a:t>
            </a:r>
            <a:r>
              <a:rPr kumimoji="1" lang="ru-RU" sz="1600" b="1" dirty="0">
                <a:latin typeface="Courier New" pitchFamily="49" charset="0"/>
              </a:rPr>
              <a:t> 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__shared__</a:t>
            </a:r>
            <a:r>
              <a:rPr kumimoji="1" lang="ru-RU" sz="16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[BLOCK_SIZE];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= </a:t>
            </a:r>
            <a:r>
              <a:rPr kumimoji="1" lang="ru-RU" sz="1600" b="1" dirty="0" err="1">
                <a:latin typeface="Courier New" pitchFamily="49" charset="0"/>
              </a:rPr>
              <a:t>threadIdx.x</a:t>
            </a:r>
            <a:r>
              <a:rPr kumimoji="1" lang="ru-RU" sz="1600" b="1" dirty="0"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i</a:t>
            </a:r>
            <a:r>
              <a:rPr kumimoji="1" lang="ru-RU" sz="1600" b="1" dirty="0">
                <a:latin typeface="Courier New" pitchFamily="49" charset="0"/>
              </a:rPr>
              <a:t>   = </a:t>
            </a:r>
            <a:r>
              <a:rPr kumimoji="1" lang="ru-RU" sz="1600" b="1" dirty="0" err="1">
                <a:latin typeface="Courier New" pitchFamily="49" charset="0"/>
              </a:rPr>
              <a:t>blockIdx.x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blockDim.x</a:t>
            </a:r>
            <a:r>
              <a:rPr kumimoji="1" lang="ru-RU" sz="1600" b="1" dirty="0">
                <a:latin typeface="Courier New" pitchFamily="49" charset="0"/>
              </a:rPr>
              <a:t> + </a:t>
            </a:r>
            <a:r>
              <a:rPr kumimoji="1" lang="ru-RU" sz="1600" b="1" dirty="0" err="1">
                <a:latin typeface="Courier New" pitchFamily="49" charset="0"/>
              </a:rPr>
              <a:t>threadIdx.x</a:t>
            </a:r>
            <a:r>
              <a:rPr kumimoji="1" lang="ru-RU" sz="1600" b="1" dirty="0"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endParaRPr kumimoji="1" lang="ru-RU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= </a:t>
            </a:r>
            <a:r>
              <a:rPr kumimoji="1" lang="ru-RU" sz="1600" b="1" dirty="0" err="1">
                <a:latin typeface="Courier New" pitchFamily="49" charset="0"/>
              </a:rPr>
              <a:t>inData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i</a:t>
            </a:r>
            <a:r>
              <a:rPr kumimoji="1" lang="ru-RU" sz="1600" b="1" dirty="0">
                <a:latin typeface="Courier New" pitchFamily="49" charset="0"/>
              </a:rPr>
              <a:t>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__syncthreads</a:t>
            </a:r>
            <a:r>
              <a:rPr kumimoji="1" lang="ru-RU" sz="1600" b="1" dirty="0">
                <a:latin typeface="Courier New" pitchFamily="49" charset="0"/>
              </a:rPr>
              <a:t> ();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for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= </a:t>
            </a:r>
            <a:r>
              <a:rPr kumimoji="1" lang="ru-RU" sz="1600" b="1" dirty="0" err="1">
                <a:latin typeface="Courier New" pitchFamily="49" charset="0"/>
              </a:rPr>
              <a:t>blockDim.x</a:t>
            </a:r>
            <a:r>
              <a:rPr kumimoji="1" lang="ru-RU" sz="1600" b="1" dirty="0">
                <a:latin typeface="Courier New" pitchFamily="49" charset="0"/>
              </a:rPr>
              <a:t> / 2;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&gt; 0;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&gt;&gt;= 1 )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{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&lt;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)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en-US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en-US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+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__syncthreads</a:t>
            </a:r>
            <a:r>
              <a:rPr kumimoji="1" lang="ru-RU" sz="1600" b="1" dirty="0">
                <a:latin typeface="Courier New" pitchFamily="49" charset="0"/>
              </a:rPr>
              <a:t> ();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}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== 0 )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latin typeface="Courier New" pitchFamily="49" charset="0"/>
              </a:rPr>
              <a:t>outData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blockIdx.x</a:t>
            </a:r>
            <a:r>
              <a:rPr kumimoji="1" lang="ru-RU" sz="1600" b="1" dirty="0">
                <a:latin typeface="Courier New" pitchFamily="49" charset="0"/>
              </a:rPr>
              <a:t>] 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[0];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}</a:t>
            </a:r>
            <a:endParaRPr kumimoji="1" lang="en-US" sz="1600" b="1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13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version 3 we got rid of bank conflicts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But on the first iteration half threads are doing nothing. We fix it in version 4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56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7" name="Content Placeholder 2"/>
          <p:cNvSpPr>
            <a:spLocks/>
          </p:cNvSpPr>
          <p:nvPr/>
        </p:nvSpPr>
        <p:spPr bwMode="auto">
          <a:xfrm>
            <a:off x="818147" y="1196752"/>
            <a:ext cx="868627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__global__</a:t>
            </a:r>
            <a:r>
              <a:rPr kumimoji="1" lang="ru-RU" sz="16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void</a:t>
            </a:r>
            <a:r>
              <a:rPr kumimoji="1" lang="ru-RU" sz="1600" b="1" dirty="0">
                <a:latin typeface="Courier New" pitchFamily="49" charset="0"/>
              </a:rPr>
              <a:t> reduce4 (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inData</a:t>
            </a:r>
            <a:r>
              <a:rPr kumimoji="1" lang="ru-RU" sz="1600" b="1" dirty="0">
                <a:latin typeface="Courier New" pitchFamily="49" charset="0"/>
              </a:rPr>
              <a:t>,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outData</a:t>
            </a:r>
            <a:r>
              <a:rPr kumimoji="1" lang="ru-RU" sz="1600" b="1" dirty="0">
                <a:latin typeface="Courier New" pitchFamily="49" charset="0"/>
              </a:rPr>
              <a:t> 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__shared__</a:t>
            </a:r>
            <a:r>
              <a:rPr kumimoji="1" lang="ru-RU" sz="16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[BLOCK_SIZE];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= </a:t>
            </a:r>
            <a:r>
              <a:rPr kumimoji="1" lang="ru-RU" sz="1600" b="1" dirty="0" err="1">
                <a:latin typeface="Courier New" pitchFamily="49" charset="0"/>
              </a:rPr>
              <a:t>threadIdx.x</a:t>
            </a:r>
            <a:r>
              <a:rPr kumimoji="1" lang="ru-RU" sz="1600" b="1" dirty="0">
                <a:latin typeface="Courier New" pitchFamily="49" charset="0"/>
              </a:rPr>
              <a:t>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i</a:t>
            </a:r>
            <a:r>
              <a:rPr kumimoji="1" lang="ru-RU" sz="1600" b="1" dirty="0">
                <a:latin typeface="Courier New" pitchFamily="49" charset="0"/>
              </a:rPr>
              <a:t>   = 2 * </a:t>
            </a:r>
            <a:r>
              <a:rPr kumimoji="1" lang="ru-RU" sz="1600" b="1" dirty="0" err="1">
                <a:latin typeface="Courier New" pitchFamily="49" charset="0"/>
              </a:rPr>
              <a:t>blockIdx.x</a:t>
            </a:r>
            <a:r>
              <a:rPr kumimoji="1" lang="ru-RU" sz="1600" b="1" dirty="0">
                <a:latin typeface="Courier New" pitchFamily="49" charset="0"/>
              </a:rPr>
              <a:t> * </a:t>
            </a:r>
            <a:r>
              <a:rPr kumimoji="1" lang="ru-RU" sz="1600" b="1" dirty="0" err="1">
                <a:latin typeface="Courier New" pitchFamily="49" charset="0"/>
              </a:rPr>
              <a:t>blockDim.x</a:t>
            </a:r>
            <a:r>
              <a:rPr kumimoji="1" lang="ru-RU" sz="1600" b="1" dirty="0">
                <a:latin typeface="Courier New" pitchFamily="49" charset="0"/>
              </a:rPr>
              <a:t> + </a:t>
            </a:r>
            <a:r>
              <a:rPr kumimoji="1" lang="ru-RU" sz="1600" b="1" dirty="0" err="1">
                <a:latin typeface="Courier New" pitchFamily="49" charset="0"/>
              </a:rPr>
              <a:t>threadIdx.x</a:t>
            </a:r>
            <a:r>
              <a:rPr kumimoji="1" lang="ru-RU" sz="1600" b="1" dirty="0">
                <a:latin typeface="Courier New" pitchFamily="49" charset="0"/>
              </a:rPr>
              <a:t>;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endParaRPr kumimoji="1" lang="ru-RU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= </a:t>
            </a:r>
            <a:r>
              <a:rPr kumimoji="1" lang="ru-RU" sz="1600" b="1" dirty="0" err="1">
                <a:latin typeface="Courier New" pitchFamily="49" charset="0"/>
              </a:rPr>
              <a:t>inData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i</a:t>
            </a:r>
            <a:r>
              <a:rPr kumimoji="1" lang="ru-RU" sz="1600" b="1" dirty="0">
                <a:latin typeface="Courier New" pitchFamily="49" charset="0"/>
              </a:rPr>
              <a:t>] + </a:t>
            </a:r>
            <a:r>
              <a:rPr kumimoji="1" lang="ru-RU" sz="1600" b="1" dirty="0" err="1">
                <a:latin typeface="Courier New" pitchFamily="49" charset="0"/>
              </a:rPr>
              <a:t>inData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i+blockDim.x</a:t>
            </a:r>
            <a:r>
              <a:rPr kumimoji="1" lang="ru-RU" sz="1600" b="1" dirty="0">
                <a:latin typeface="Courier New" pitchFamily="49" charset="0"/>
              </a:rPr>
              <a:t>]; 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// </a:t>
            </a:r>
            <a:r>
              <a:rPr kumimoji="1" lang="en-US" sz="1600" b="1" dirty="0">
                <a:solidFill>
                  <a:srgbClr val="008000"/>
                </a:solidFill>
                <a:latin typeface="Courier New" pitchFamily="49" charset="0"/>
              </a:rPr>
              <a:t>sum</a:t>
            </a:r>
            <a:r>
              <a:rPr kumimoji="1" lang="ru-RU" sz="1600" b="1" dirty="0">
                <a:latin typeface="Courier New" pitchFamily="49" charset="0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__syncthreads</a:t>
            </a:r>
            <a:r>
              <a:rPr kumimoji="1" lang="ru-RU" sz="1600" b="1" dirty="0">
                <a:latin typeface="Courier New" pitchFamily="49" charset="0"/>
              </a:rPr>
              <a:t> ();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for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= </a:t>
            </a:r>
            <a:r>
              <a:rPr kumimoji="1" lang="ru-RU" sz="1600" b="1" dirty="0" err="1">
                <a:latin typeface="Courier New" pitchFamily="49" charset="0"/>
              </a:rPr>
              <a:t>blockDim.x</a:t>
            </a:r>
            <a:r>
              <a:rPr kumimoji="1" lang="ru-RU" sz="1600" b="1" dirty="0">
                <a:latin typeface="Courier New" pitchFamily="49" charset="0"/>
              </a:rPr>
              <a:t> / 2;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&gt; 0;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&gt;&gt;= 1 )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{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&lt;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)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+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__syncthreads</a:t>
            </a:r>
            <a:r>
              <a:rPr kumimoji="1" lang="ru-RU" sz="1600" b="1" dirty="0">
                <a:latin typeface="Courier New" pitchFamily="49" charset="0"/>
              </a:rPr>
              <a:t> ();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}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== 0 )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latin typeface="Courier New" pitchFamily="49" charset="0"/>
              </a:rPr>
              <a:t>outData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blockIdx.x</a:t>
            </a:r>
            <a:r>
              <a:rPr kumimoji="1" lang="ru-RU" sz="1600" b="1" dirty="0">
                <a:latin typeface="Courier New" pitchFamily="49" charset="0"/>
              </a:rPr>
              <a:t>] 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[0];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12376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</a:t>
            </a:r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2" y="1196976"/>
            <a:ext cx="8911114" cy="1367929"/>
          </a:xfrm>
        </p:spPr>
        <p:txBody>
          <a:bodyPr/>
          <a:lstStyle/>
          <a:p>
            <a:r>
              <a:rPr lang="en-US" dirty="0" smtClean="0"/>
              <a:t>For s </a:t>
            </a:r>
            <a:r>
              <a:rPr lang="en-US" dirty="0"/>
              <a:t>&lt;= 32 </a:t>
            </a:r>
            <a:r>
              <a:rPr lang="en-US" dirty="0" smtClean="0"/>
              <a:t>there is only one active warp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In this case we can unroll the loop and avoid synchronization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7" name="Content Placeholder 2"/>
          <p:cNvSpPr>
            <a:spLocks/>
          </p:cNvSpPr>
          <p:nvPr/>
        </p:nvSpPr>
        <p:spPr bwMode="auto">
          <a:xfrm>
            <a:off x="896119" y="2492896"/>
            <a:ext cx="8675078" cy="41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for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= </a:t>
            </a:r>
            <a:r>
              <a:rPr kumimoji="1" lang="ru-RU" sz="1600" b="1" dirty="0" err="1">
                <a:latin typeface="Courier New" pitchFamily="49" charset="0"/>
              </a:rPr>
              <a:t>blockDim.x</a:t>
            </a:r>
            <a:r>
              <a:rPr kumimoji="1" lang="ru-RU" sz="1600" b="1" dirty="0">
                <a:latin typeface="Courier New" pitchFamily="49" charset="0"/>
              </a:rPr>
              <a:t> / 2;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&gt; 32;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&gt;&gt;= 1 </a:t>
            </a:r>
            <a:r>
              <a:rPr kumimoji="1" lang="ru-RU" sz="1600" b="1" dirty="0" smtClean="0">
                <a:latin typeface="Courier New" pitchFamily="49" charset="0"/>
              </a:rPr>
              <a:t>) {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kumimoji="1" lang="ru-RU" sz="1600" b="1" dirty="0">
                <a:latin typeface="Courier New" pitchFamily="49" charset="0"/>
              </a:rPr>
              <a:t> (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&lt;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 )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sz="1600" b="1" dirty="0">
                <a:latin typeface="Courier New" pitchFamily="49" charset="0"/>
              </a:rPr>
              <a:t>  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+ </a:t>
            </a:r>
            <a:r>
              <a:rPr kumimoji="1" lang="ru-RU" sz="1600" b="1" dirty="0" err="1">
                <a:latin typeface="Courier New" pitchFamily="49" charset="0"/>
              </a:rPr>
              <a:t>s</a:t>
            </a:r>
            <a:r>
              <a:rPr kumimoji="1" lang="ru-RU" sz="1600" b="1" dirty="0">
                <a:latin typeface="Courier New" pitchFamily="49" charset="0"/>
              </a:rPr>
              <a:t>];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solidFill>
                  <a:srgbClr val="0000FF"/>
                </a:solidFill>
                <a:latin typeface="Courier New" pitchFamily="49" charset="0"/>
              </a:rPr>
              <a:t>__syncthreads</a:t>
            </a:r>
            <a:r>
              <a:rPr kumimoji="1" lang="ru-RU" sz="1600" b="1" dirty="0">
                <a:latin typeface="Courier New" pitchFamily="49" charset="0"/>
              </a:rPr>
              <a:t> ();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}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 err="1" smtClean="0">
                <a:solidFill>
                  <a:srgbClr val="0000FF"/>
                </a:solidFill>
                <a:latin typeface="Courier New" pitchFamily="49" charset="0"/>
              </a:rPr>
              <a:t>if</a:t>
            </a:r>
            <a:r>
              <a:rPr kumimoji="1" lang="ru-RU" sz="1600" b="1" dirty="0" smtClean="0">
                <a:latin typeface="Courier New" pitchFamily="49" charset="0"/>
              </a:rPr>
              <a:t> </a:t>
            </a:r>
            <a:r>
              <a:rPr kumimoji="1" lang="ru-RU" sz="1600" b="1" dirty="0">
                <a:latin typeface="Courier New" pitchFamily="49" charset="0"/>
              </a:rPr>
              <a:t>( 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&lt; 32 </a:t>
            </a:r>
            <a:r>
              <a:rPr kumimoji="1" lang="ru-RU" sz="1600" b="1" dirty="0" smtClean="0">
                <a:latin typeface="Courier New" pitchFamily="49" charset="0"/>
              </a:rPr>
              <a:t>) </a:t>
            </a:r>
            <a:r>
              <a:rPr kumimoji="1" lang="en-US" sz="1600" b="1" dirty="0" smtClean="0">
                <a:latin typeface="Courier New" pitchFamily="49" charset="0"/>
              </a:rPr>
              <a:t>{</a:t>
            </a:r>
            <a:r>
              <a:rPr kumimoji="1" lang="ru-RU" sz="1600" b="1" dirty="0" smtClean="0">
                <a:latin typeface="Courier New" pitchFamily="49" charset="0"/>
              </a:rPr>
              <a:t> 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//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unroll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last</a:t>
            </a:r>
            <a:r>
              <a:rPr kumimoji="1" lang="ru-RU" sz="1600" b="1" dirty="0">
                <a:solidFill>
                  <a:srgbClr val="008000"/>
                </a:solidFill>
                <a:latin typeface="Courier New" pitchFamily="49" charset="0"/>
              </a:rPr>
              <a:t> </a:t>
            </a:r>
            <a:r>
              <a:rPr kumimoji="1" lang="ru-RU" sz="1600" b="1" dirty="0" err="1">
                <a:solidFill>
                  <a:srgbClr val="008000"/>
                </a:solidFill>
                <a:latin typeface="Courier New" pitchFamily="49" charset="0"/>
              </a:rPr>
              <a:t>iterations</a:t>
            </a:r>
            <a:r>
              <a:rPr kumimoji="1" lang="ru-RU" sz="1600" b="1" dirty="0">
                <a:latin typeface="Courier New" pitchFamily="49" charset="0"/>
              </a:rPr>
              <a:t>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sz="1600" b="1" dirty="0" smtClean="0">
                <a:latin typeface="Courier New" pitchFamily="49" charset="0"/>
              </a:rPr>
              <a:t>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+ 32];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+ 16];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+ 8];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+ 4];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+ 2];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en-US" sz="1600" b="1" dirty="0">
                <a:latin typeface="Courier New" pitchFamily="49" charset="0"/>
              </a:rPr>
              <a:t> 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] += </a:t>
            </a:r>
            <a:r>
              <a:rPr kumimoji="1" lang="ru-RU" sz="1600" b="1" dirty="0" err="1">
                <a:latin typeface="Courier New" pitchFamily="49" charset="0"/>
              </a:rPr>
              <a:t>data</a:t>
            </a:r>
            <a:r>
              <a:rPr kumimoji="1" lang="ru-RU" sz="1600" b="1" dirty="0">
                <a:latin typeface="Courier New" pitchFamily="49" charset="0"/>
              </a:rPr>
              <a:t> [</a:t>
            </a:r>
            <a:r>
              <a:rPr kumimoji="1" lang="ru-RU" sz="1600" b="1" dirty="0" err="1">
                <a:latin typeface="Courier New" pitchFamily="49" charset="0"/>
              </a:rPr>
              <a:t>tid</a:t>
            </a:r>
            <a:r>
              <a:rPr kumimoji="1" lang="ru-RU" sz="1600" b="1" dirty="0">
                <a:latin typeface="Courier New" pitchFamily="49" charset="0"/>
              </a:rPr>
              <a:t> + 1]; </a:t>
            </a:r>
            <a:endParaRPr kumimoji="1" lang="en-US" sz="1600" b="1" dirty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kumimoji="1" lang="ru-RU" sz="1600" b="1" dirty="0">
                <a:latin typeface="Courier New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305851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26</a:t>
            </a:fld>
            <a:endParaRPr lang="ru-RU"/>
          </a:p>
        </p:txBody>
      </p:sp>
      <p:graphicFrame>
        <p:nvGraphicFramePr>
          <p:cNvPr id="7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901461"/>
              </p:ext>
            </p:extLst>
          </p:nvPr>
        </p:nvGraphicFramePr>
        <p:xfrm>
          <a:off x="1281730" y="1124744"/>
          <a:ext cx="7411505" cy="3442215"/>
        </p:xfrm>
        <a:graphic>
          <a:graphicData uri="http://schemas.openxmlformats.org/drawingml/2006/table">
            <a:tbl>
              <a:tblPr/>
              <a:tblGrid>
                <a:gridCol w="3634488"/>
                <a:gridCol w="3777017"/>
              </a:tblGrid>
              <a:tr h="85141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Version</a:t>
                      </a:r>
                      <a:endParaRPr kumimoji="1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Run time </a:t>
                      </a: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(</a:t>
                      </a:r>
                      <a:r>
                        <a:rPr kumimoji="1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ms</a:t>
                      </a:r>
                      <a:r>
                        <a:rPr kumimoji="1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)</a:t>
                      </a: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56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1</a:t>
                      </a:r>
                      <a:endParaRPr kumimoji="1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19.09</a:t>
                      </a: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8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2</a:t>
                      </a:r>
                      <a:endParaRPr kumimoji="1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11.91 </a:t>
                      </a: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8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3</a:t>
                      </a:r>
                      <a:endParaRPr kumimoji="1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10.62 </a:t>
                      </a: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8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4</a:t>
                      </a:r>
                      <a:endParaRPr kumimoji="1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9.10 </a:t>
                      </a: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8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5</a:t>
                      </a:r>
                      <a:endParaRPr kumimoji="1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</a:rPr>
                        <a:t>8.67 </a:t>
                      </a: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584234" y="4797153"/>
            <a:ext cx="8911114" cy="1295921"/>
          </a:xfrm>
        </p:spPr>
        <p:txBody>
          <a:bodyPr/>
          <a:lstStyle/>
          <a:p>
            <a:r>
              <a:rPr lang="en-US" dirty="0" smtClean="0"/>
              <a:t>Further optimization is possible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35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Farber R. CUDA Application Design and Development. – Morgan Kaufmann, 2011. – 336 p.</a:t>
            </a:r>
            <a:endParaRPr lang="ru-RU" dirty="0"/>
          </a:p>
          <a:p>
            <a:pPr lvl="0"/>
            <a:r>
              <a:rPr lang="en-US" dirty="0"/>
              <a:t>GPU Computing Gems Emerald Edition, ed. Wen-</a:t>
            </a:r>
            <a:r>
              <a:rPr lang="en-US" dirty="0" err="1"/>
              <a:t>mei</a:t>
            </a:r>
            <a:r>
              <a:rPr lang="en-US" dirty="0"/>
              <a:t> W. </a:t>
            </a:r>
            <a:r>
              <a:rPr lang="en-US" dirty="0" err="1"/>
              <a:t>Hwu</a:t>
            </a:r>
            <a:r>
              <a:rPr lang="en-US" dirty="0"/>
              <a:t>. – Morgan Kaufmann, 2011. – 886 p.</a:t>
            </a:r>
            <a:endParaRPr lang="ru-RU" dirty="0"/>
          </a:p>
          <a:p>
            <a:pPr lvl="0"/>
            <a:r>
              <a:rPr lang="en-US" dirty="0"/>
              <a:t>NVIDIA CUDA C Best Practices Guide [http://docs.nvidia.com/cuda/cuda-c-best-practices-guide#axzz3JRcPurfI]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Bastrakov S.I.</a:t>
            </a:r>
            <a:r>
              <a:rPr lang="ru-RU" altLang="ru-RU" dirty="0" smtClean="0"/>
              <a:t>,</a:t>
            </a:r>
            <a:br>
              <a:rPr lang="ru-RU" altLang="ru-RU" dirty="0" smtClean="0"/>
            </a:br>
            <a:r>
              <a:rPr lang="en-US" dirty="0" smtClean="0"/>
              <a:t>Assistant </a:t>
            </a:r>
            <a:r>
              <a:rPr lang="en-US" dirty="0"/>
              <a:t>of the Software department of CMC faculty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r>
              <a:rPr lang="en-US" u="sng" dirty="0">
                <a:hlinkClick r:id="rId3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fld id="{903B4427-6696-4A09-B791-98CB6266C507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recommendations</a:t>
            </a:r>
            <a:endParaRPr lang="ru-RU" dirty="0" smtClean="0"/>
          </a:p>
          <a:p>
            <a:r>
              <a:rPr lang="en-US" dirty="0" smtClean="0"/>
              <a:t>Example: optimization of parallel reduction</a:t>
            </a:r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7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General recommendations</a:t>
            </a:r>
            <a:endParaRPr lang="ru-RU" sz="3600" cap="none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9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choice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95062" y="1052736"/>
            <a:ext cx="9211798" cy="5184576"/>
          </a:xfrm>
        </p:spPr>
        <p:txBody>
          <a:bodyPr/>
          <a:lstStyle/>
          <a:p>
            <a:r>
              <a:rPr lang="en-US" dirty="0" smtClean="0"/>
              <a:t>Choose algorithms that are appropriate for parallel computing. Typical problem decomposition schemes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decomposition into thousands or more independent subproblems</a:t>
            </a:r>
            <a:r>
              <a:rPr lang="ru-RU" dirty="0" smtClean="0"/>
              <a:t>;</a:t>
            </a:r>
          </a:p>
          <a:p>
            <a:pPr lvl="1"/>
            <a:r>
              <a:rPr lang="en-US" dirty="0" smtClean="0"/>
              <a:t>decomposition into tens/hundreds of  independent subproblems that are decomposed into smaller problems</a:t>
            </a:r>
            <a:r>
              <a:rPr lang="ru-RU" dirty="0" smtClean="0"/>
              <a:t>.</a:t>
            </a:r>
          </a:p>
          <a:p>
            <a:r>
              <a:rPr lang="en-US" dirty="0" smtClean="0"/>
              <a:t>Preferably high computational density</a:t>
            </a:r>
            <a:r>
              <a:rPr lang="ru-RU" dirty="0" smtClean="0"/>
              <a:t>.</a:t>
            </a:r>
          </a:p>
          <a:p>
            <a:r>
              <a:rPr lang="en-US" dirty="0" smtClean="0"/>
              <a:t>Using CPU for sequential computations and GPU for parallel.</a:t>
            </a:r>
          </a:p>
          <a:p>
            <a:r>
              <a:rPr lang="en-US" dirty="0" smtClean="0"/>
              <a:t>Minimizing data exchanges or doing it asynchronously</a:t>
            </a:r>
            <a:r>
              <a:rPr lang="ru-RU" dirty="0" smtClean="0"/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43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execution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streams, data type</a:t>
            </a:r>
            <a:r>
              <a:rPr lang="ru-RU" dirty="0" smtClean="0"/>
              <a:t> </a:t>
            </a:r>
            <a:r>
              <a:rPr lang="en-US" dirty="0" err="1" smtClean="0"/>
              <a:t>cudaStream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err="1" smtClean="0"/>
              <a:t>cudaStreamCreate</a:t>
            </a:r>
            <a:r>
              <a:rPr lang="ru-RU" dirty="0" smtClean="0"/>
              <a:t>.</a:t>
            </a:r>
          </a:p>
          <a:p>
            <a:r>
              <a:rPr lang="en-US" dirty="0" err="1" smtClean="0"/>
              <a:t>cudaStreamDestroy</a:t>
            </a:r>
            <a:r>
              <a:rPr lang="en-US" dirty="0" smtClean="0"/>
              <a:t> </a:t>
            </a:r>
            <a:r>
              <a:rPr lang="ru-RU" dirty="0" smtClean="0"/>
              <a:t>.</a:t>
            </a:r>
          </a:p>
          <a:p>
            <a:r>
              <a:rPr lang="en-US" dirty="0" err="1" smtClean="0"/>
              <a:t>cudaStreamSynchronize</a:t>
            </a:r>
            <a:r>
              <a:rPr lang="ru-RU" dirty="0" smtClean="0"/>
              <a:t>.</a:t>
            </a:r>
          </a:p>
          <a:p>
            <a:r>
              <a:rPr lang="en-US" dirty="0" err="1" smtClean="0"/>
              <a:t>cudaDeviceSynchronize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391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r>
              <a:rPr lang="en-US" dirty="0"/>
              <a:t>: </a:t>
            </a:r>
            <a:r>
              <a:rPr lang="en-US" dirty="0" err="1"/>
              <a:t>cudaStreamCreate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123" y="1340768"/>
            <a:ext cx="8911114" cy="381697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cudaStream_t</a:t>
            </a:r>
            <a:r>
              <a:rPr lang="en-US" dirty="0"/>
              <a:t> stream[2]; </a:t>
            </a:r>
          </a:p>
          <a:p>
            <a:pPr marL="0" indent="0">
              <a:buNone/>
            </a:pPr>
            <a:r>
              <a:rPr lang="en-US" dirty="0"/>
              <a:t>for (</a:t>
            </a:r>
            <a:r>
              <a:rPr lang="en-US" dirty="0" err="1"/>
              <a:t>int</a:t>
            </a:r>
            <a:r>
              <a:rPr lang="en-US" dirty="0"/>
              <a:t> i = 0; i &lt; 2; ++i) 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cudaStreamCreate</a:t>
            </a:r>
            <a:r>
              <a:rPr lang="en-US" dirty="0"/>
              <a:t>(&amp;stream[i]); </a:t>
            </a:r>
          </a:p>
          <a:p>
            <a:pPr marL="0" indent="0">
              <a:buNone/>
            </a:pPr>
            <a:r>
              <a:rPr lang="en-US" dirty="0"/>
              <a:t>float* </a:t>
            </a:r>
            <a:r>
              <a:rPr lang="en-US" dirty="0" err="1"/>
              <a:t>hostPtr</a:t>
            </a:r>
            <a:r>
              <a:rPr lang="en-US" dirty="0"/>
              <a:t>; </a:t>
            </a:r>
          </a:p>
          <a:p>
            <a:pPr marL="0" indent="0">
              <a:buNone/>
            </a:pPr>
            <a:r>
              <a:rPr lang="en-US" dirty="0" err="1"/>
              <a:t>cudaMallocHost</a:t>
            </a:r>
            <a:r>
              <a:rPr lang="en-US" dirty="0"/>
              <a:t>(&amp;</a:t>
            </a:r>
            <a:r>
              <a:rPr lang="en-US" dirty="0" err="1"/>
              <a:t>hostPtr</a:t>
            </a:r>
            <a:r>
              <a:rPr lang="en-US" dirty="0"/>
              <a:t>, 2 * size);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793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r>
              <a:rPr lang="en-US" dirty="0"/>
              <a:t>: </a:t>
            </a:r>
            <a:r>
              <a:rPr lang="en-US" dirty="0" err="1"/>
              <a:t>cudaMemcpyAsync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2" y="1196752"/>
            <a:ext cx="8911114" cy="381697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for (</a:t>
            </a:r>
            <a:r>
              <a:rPr lang="en-US" dirty="0" err="1"/>
              <a:t>int</a:t>
            </a:r>
            <a:r>
              <a:rPr lang="en-US" dirty="0"/>
              <a:t> i = 0; i &lt; 2; ++i) { 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cudaMemcpyAsync</a:t>
            </a:r>
            <a:r>
              <a:rPr lang="en-US" dirty="0"/>
              <a:t>(</a:t>
            </a:r>
            <a:r>
              <a:rPr lang="en-US" dirty="0" err="1"/>
              <a:t>inputDevPtr</a:t>
            </a:r>
            <a:r>
              <a:rPr lang="en-US" dirty="0"/>
              <a:t> + i * size, </a:t>
            </a:r>
            <a:r>
              <a:rPr lang="en-US" dirty="0" err="1"/>
              <a:t>hostPtr</a:t>
            </a:r>
            <a:r>
              <a:rPr lang="en-US" dirty="0"/>
              <a:t> + i * size, </a:t>
            </a:r>
          </a:p>
          <a:p>
            <a:pPr marL="0" indent="0">
              <a:buNone/>
            </a:pPr>
            <a:r>
              <a:rPr lang="en-US" dirty="0"/>
              <a:t>                    size, </a:t>
            </a:r>
            <a:r>
              <a:rPr lang="en-US" dirty="0" err="1"/>
              <a:t>cudaMemcpyHostToDevice</a:t>
            </a:r>
            <a:r>
              <a:rPr lang="en-US" dirty="0"/>
              <a:t>, stream[i]); 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en-US" dirty="0" err="1"/>
              <a:t>MyKernel</a:t>
            </a:r>
            <a:r>
              <a:rPr lang="en-US" dirty="0"/>
              <a:t>&lt;&lt;&lt;100, 512, 0, stream[i]&gt;&gt;&gt; </a:t>
            </a:r>
          </a:p>
          <a:p>
            <a:pPr marL="0" indent="0">
              <a:buNone/>
            </a:pPr>
            <a:r>
              <a:rPr lang="en-US" dirty="0"/>
              <a:t>          (</a:t>
            </a:r>
            <a:r>
              <a:rPr lang="en-US" dirty="0" err="1"/>
              <a:t>outputDevPtr</a:t>
            </a:r>
            <a:r>
              <a:rPr lang="en-US" dirty="0"/>
              <a:t> + i * size, </a:t>
            </a:r>
            <a:r>
              <a:rPr lang="en-US" dirty="0" err="1"/>
              <a:t>inputDevPtr</a:t>
            </a:r>
            <a:r>
              <a:rPr lang="en-US" dirty="0"/>
              <a:t> + i * size, size); 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cudaMemcpyAsync</a:t>
            </a:r>
            <a:r>
              <a:rPr lang="en-US" dirty="0"/>
              <a:t>(</a:t>
            </a:r>
            <a:r>
              <a:rPr lang="en-US" dirty="0" err="1"/>
              <a:t>hostPtr</a:t>
            </a:r>
            <a:r>
              <a:rPr lang="en-US" dirty="0"/>
              <a:t> + i * size, </a:t>
            </a:r>
            <a:r>
              <a:rPr lang="en-US" dirty="0" err="1"/>
              <a:t>outputDevPtr</a:t>
            </a:r>
            <a:r>
              <a:rPr lang="en-US" dirty="0"/>
              <a:t> + i * size, </a:t>
            </a:r>
          </a:p>
          <a:p>
            <a:pPr marL="0" indent="0">
              <a:buNone/>
            </a:pPr>
            <a:r>
              <a:rPr lang="en-US" dirty="0"/>
              <a:t>                    size, </a:t>
            </a:r>
            <a:r>
              <a:rPr lang="en-US" dirty="0" err="1"/>
              <a:t>cudaMemcpyDeviceToHost</a:t>
            </a:r>
            <a:r>
              <a:rPr lang="en-US" dirty="0"/>
              <a:t>, stream[i]); 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218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nn-NO" dirty="0"/>
              <a:t>cudaStreamDestroy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 bwMode="auto">
          <a:xfrm>
            <a:off x="495062" y="1124744"/>
            <a:ext cx="8911114" cy="381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nn-NO" dirty="0">
                <a:latin typeface="+mn-lt"/>
              </a:rPr>
              <a:t>for (int i = 0; i &lt; 2; ++i) </a:t>
            </a:r>
          </a:p>
          <a:p>
            <a:pPr marL="0" indent="0">
              <a:buNone/>
            </a:pPr>
            <a:r>
              <a:rPr lang="nn-NO" dirty="0">
                <a:latin typeface="+mn-lt"/>
              </a:rPr>
              <a:t>    cudaStreamDestroy(stream[i]); 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287789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9161</TotalTime>
  <Words>1207</Words>
  <Application>Microsoft Office PowerPoint</Application>
  <PresentationFormat>Произвольный</PresentationFormat>
  <Paragraphs>218</Paragraphs>
  <Slides>28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Оформление по умолчанию</vt:lpstr>
      <vt:lpstr>Формула</vt:lpstr>
      <vt:lpstr>Презентация PowerPoint</vt:lpstr>
      <vt:lpstr>06 Lecture Optimization of CUDA applications</vt:lpstr>
      <vt:lpstr>Contents</vt:lpstr>
      <vt:lpstr>General recommendations</vt:lpstr>
      <vt:lpstr>Algorithm choice</vt:lpstr>
      <vt:lpstr>Asynchronous execution</vt:lpstr>
      <vt:lpstr>Example: cudaStreamCreate</vt:lpstr>
      <vt:lpstr>Example: cudaMemcpyAsync</vt:lpstr>
      <vt:lpstr>Example: cudaStreamDestroy</vt:lpstr>
      <vt:lpstr>Memory optimization</vt:lpstr>
      <vt:lpstr>Occupancy optimization</vt:lpstr>
      <vt:lpstr>Arithmetic operations</vt:lpstr>
      <vt:lpstr>Using tools and libraries</vt:lpstr>
      <vt:lpstr>Example: optimization of parallel reduction</vt:lpstr>
      <vt:lpstr>Problem statement</vt:lpstr>
      <vt:lpstr>Hierarchic reduction</vt:lpstr>
      <vt:lpstr>Version 1</vt:lpstr>
      <vt:lpstr>Version 1</vt:lpstr>
      <vt:lpstr>Version 2</vt:lpstr>
      <vt:lpstr>Version 2</vt:lpstr>
      <vt:lpstr>Version 3</vt:lpstr>
      <vt:lpstr>Version 3</vt:lpstr>
      <vt:lpstr>Version 4</vt:lpstr>
      <vt:lpstr>Version 4</vt:lpstr>
      <vt:lpstr>Version 5</vt:lpstr>
      <vt:lpstr>Results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410</cp:revision>
  <dcterms:created xsi:type="dcterms:W3CDTF">2003-06-05T04:07:34Z</dcterms:created>
  <dcterms:modified xsi:type="dcterms:W3CDTF">2014-11-18T18:38:51Z</dcterms:modified>
</cp:coreProperties>
</file>