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6"/>
  </p:notesMasterIdLst>
  <p:handoutMasterIdLst>
    <p:handoutMasterId r:id="rId27"/>
  </p:handoutMasterIdLst>
  <p:sldIdLst>
    <p:sldId id="699" r:id="rId2"/>
    <p:sldId id="610" r:id="rId3"/>
    <p:sldId id="665" r:id="rId4"/>
    <p:sldId id="726" r:id="rId5"/>
    <p:sldId id="737" r:id="rId6"/>
    <p:sldId id="702" r:id="rId7"/>
    <p:sldId id="705" r:id="rId8"/>
    <p:sldId id="706" r:id="rId9"/>
    <p:sldId id="707" r:id="rId10"/>
    <p:sldId id="708" r:id="rId11"/>
    <p:sldId id="709" r:id="rId12"/>
    <p:sldId id="729" r:id="rId13"/>
    <p:sldId id="730" r:id="rId14"/>
    <p:sldId id="738" r:id="rId15"/>
    <p:sldId id="732" r:id="rId16"/>
    <p:sldId id="733" r:id="rId17"/>
    <p:sldId id="734" r:id="rId18"/>
    <p:sldId id="735" r:id="rId19"/>
    <p:sldId id="739" r:id="rId20"/>
    <p:sldId id="740" r:id="rId21"/>
    <p:sldId id="741" r:id="rId22"/>
    <p:sldId id="728" r:id="rId23"/>
    <p:sldId id="661" r:id="rId24"/>
    <p:sldId id="611" r:id="rId25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cublasSetVector</a:t>
            </a:r>
            <a:r>
              <a:rPr lang="en-US" dirty="0" smtClean="0"/>
              <a:t>(n</a:t>
            </a:r>
            <a:r>
              <a:rPr lang="en-US" dirty="0"/>
              <a:t>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Ar_gpu</a:t>
            </a:r>
            <a:r>
              <a:rPr lang="en-US" dirty="0"/>
              <a:t>, x, 1, </a:t>
            </a:r>
            <a:r>
              <a:rPr lang="en-US" dirty="0" err="1"/>
              <a:t>Ar_gpu</a:t>
            </a:r>
            <a:r>
              <a:rPr lang="en-US" dirty="0"/>
              <a:t>, 1);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iterations;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min_residual_gpu</a:t>
            </a:r>
            <a:r>
              <a:rPr lang="en-US" dirty="0"/>
              <a:t>(n, </a:t>
            </a:r>
            <a:r>
              <a:rPr lang="en-US" dirty="0" err="1"/>
              <a:t>A_gpu</a:t>
            </a:r>
            <a:r>
              <a:rPr lang="en-US" dirty="0"/>
              <a:t>, </a:t>
            </a:r>
            <a:r>
              <a:rPr lang="en-US" dirty="0" err="1"/>
              <a:t>b_gpu</a:t>
            </a:r>
            <a:r>
              <a:rPr lang="en-US" dirty="0"/>
              <a:t>, </a:t>
            </a:r>
            <a:r>
              <a:rPr lang="en-US" dirty="0" err="1"/>
              <a:t>x_gpu</a:t>
            </a:r>
            <a:r>
              <a:rPr lang="en-US" dirty="0"/>
              <a:t>, </a:t>
            </a:r>
            <a:r>
              <a:rPr lang="en-US" dirty="0" err="1"/>
              <a:t>r_gpu</a:t>
            </a:r>
            <a:r>
              <a:rPr lang="en-US" dirty="0"/>
              <a:t>, </a:t>
            </a:r>
            <a:r>
              <a:rPr lang="en-US" dirty="0" err="1"/>
              <a:t>Ar_gpu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cublasGetVector</a:t>
            </a:r>
            <a:r>
              <a:rPr lang="en-US" dirty="0" smtClean="0"/>
              <a:t>(n</a:t>
            </a:r>
            <a:r>
              <a:rPr lang="en-US" dirty="0"/>
              <a:t>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x_gpu</a:t>
            </a:r>
            <a:r>
              <a:rPr lang="en-US" dirty="0"/>
              <a:t>, </a:t>
            </a:r>
            <a:r>
              <a:rPr lang="en-US" dirty="0" err="1"/>
              <a:t>x_gpu</a:t>
            </a:r>
            <a:r>
              <a:rPr lang="en-US" dirty="0"/>
              <a:t>, 1, x, 1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difference = 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float element = 0;</a:t>
            </a:r>
          </a:p>
          <a:p>
            <a:pPr marL="0" indent="0">
              <a:buNone/>
            </a:pPr>
            <a:r>
              <a:rPr lang="en-US" dirty="0"/>
              <a:t>        for (</a:t>
            </a:r>
            <a:r>
              <a:rPr lang="en-US" dirty="0" err="1"/>
              <a:t>int</a:t>
            </a:r>
            <a:r>
              <a:rPr lang="en-US" dirty="0"/>
              <a:t> j = 0; j &lt; n; ++j)</a:t>
            </a:r>
          </a:p>
          <a:p>
            <a:pPr marL="0" indent="0">
              <a:buNone/>
            </a:pPr>
            <a:r>
              <a:rPr lang="en-US" dirty="0"/>
              <a:t>            element += A[j * n + </a:t>
            </a:r>
            <a:r>
              <a:rPr lang="en-US" dirty="0" err="1"/>
              <a:t>i</a:t>
            </a:r>
            <a:r>
              <a:rPr lang="en-US" dirty="0"/>
              <a:t>] * x[j];</a:t>
            </a:r>
          </a:p>
          <a:p>
            <a:pPr marL="0" indent="0">
              <a:buNone/>
            </a:pPr>
            <a:r>
              <a:rPr lang="en-US" dirty="0"/>
              <a:t>        difference += (element - b[</a:t>
            </a:r>
            <a:r>
              <a:rPr lang="en-US" dirty="0" err="1"/>
              <a:t>i</a:t>
            </a:r>
            <a:r>
              <a:rPr lang="en-US" dirty="0"/>
              <a:t>]) * (element - b[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97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std</a:t>
            </a:r>
            <a:r>
              <a:rPr lang="en-US" dirty="0"/>
              <a:t>::fixed &lt;&lt;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setprecision</a:t>
            </a:r>
            <a:r>
              <a:rPr lang="en-US" dirty="0"/>
              <a:t>(4);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"||Ax - b||^2 = " &lt;&lt; difference &lt;&lt; "\n";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cublasFree</a:t>
            </a:r>
            <a:r>
              <a:rPr lang="en-US" dirty="0"/>
              <a:t>(</a:t>
            </a:r>
            <a:r>
              <a:rPr lang="en-US" dirty="0" err="1"/>
              <a:t>Ar_gpu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cublasFree</a:t>
            </a:r>
            <a:r>
              <a:rPr lang="en-US" dirty="0"/>
              <a:t>(</a:t>
            </a:r>
            <a:r>
              <a:rPr lang="en-US" dirty="0" err="1"/>
              <a:t>r_gpu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cublasFree</a:t>
            </a:r>
            <a:r>
              <a:rPr lang="en-US" dirty="0"/>
              <a:t>(</a:t>
            </a:r>
            <a:r>
              <a:rPr lang="en-US" dirty="0" err="1"/>
              <a:t>x_gpu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cublasFree</a:t>
            </a:r>
            <a:r>
              <a:rPr lang="en-US" dirty="0"/>
              <a:t>(</a:t>
            </a:r>
            <a:r>
              <a:rPr lang="en-US" dirty="0" err="1"/>
              <a:t>b_gpu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cublasFree</a:t>
            </a:r>
            <a:r>
              <a:rPr lang="en-US" dirty="0"/>
              <a:t>(</a:t>
            </a:r>
            <a:r>
              <a:rPr lang="en-US" dirty="0" err="1"/>
              <a:t>A_gpu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delete [] x</a:t>
            </a:r>
            <a:r>
              <a:rPr lang="en-US" dirty="0" smtClean="0"/>
              <a:t>;  </a:t>
            </a:r>
            <a:r>
              <a:rPr lang="en-US" dirty="0"/>
              <a:t>delete [] b</a:t>
            </a:r>
            <a:r>
              <a:rPr lang="en-US" dirty="0" smtClean="0"/>
              <a:t>;  </a:t>
            </a:r>
            <a:r>
              <a:rPr lang="en-US" dirty="0"/>
              <a:t>delete [] A;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cublasShutdown</a:t>
            </a:r>
            <a:r>
              <a:rPr lang="en-US" dirty="0" smtClean="0"/>
              <a:t>();</a:t>
            </a:r>
          </a:p>
          <a:p>
            <a:pPr marL="0" indent="0">
              <a:buNone/>
            </a:pPr>
            <a:r>
              <a:rPr lang="en-US" dirty="0" smtClean="0"/>
              <a:t>    return 0;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59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75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discrete complex signals of length </a:t>
            </a:r>
            <a:r>
              <a:rPr lang="en-US" i="1" dirty="0" smtClean="0"/>
              <a:t>n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/>
              <a:t>a</a:t>
            </a:r>
            <a:r>
              <a:rPr lang="en-US" dirty="0"/>
              <a:t>: </a:t>
            </a:r>
            <a:r>
              <a:rPr lang="en-US" i="1" dirty="0"/>
              <a:t>a</a:t>
            </a:r>
            <a:r>
              <a:rPr lang="en-US" dirty="0"/>
              <a:t>(0), </a:t>
            </a:r>
            <a:r>
              <a:rPr lang="en-US" i="1" dirty="0"/>
              <a:t>a</a:t>
            </a:r>
            <a:r>
              <a:rPr lang="en-US" dirty="0"/>
              <a:t>(1), …,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-1)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/>
              <a:t>b</a:t>
            </a:r>
            <a:r>
              <a:rPr lang="en-US" dirty="0"/>
              <a:t>: </a:t>
            </a:r>
            <a:r>
              <a:rPr lang="en-US" i="1" dirty="0"/>
              <a:t>b</a:t>
            </a:r>
            <a:r>
              <a:rPr lang="en-US" dirty="0"/>
              <a:t>(0), </a:t>
            </a:r>
            <a:r>
              <a:rPr lang="en-US" i="1" dirty="0"/>
              <a:t>b</a:t>
            </a:r>
            <a:r>
              <a:rPr lang="en-US" dirty="0"/>
              <a:t>(1), …, </a:t>
            </a:r>
            <a:r>
              <a:rPr lang="en-US" i="1" dirty="0"/>
              <a:t>b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-1)</a:t>
            </a:r>
            <a:endParaRPr lang="ru-RU" dirty="0"/>
          </a:p>
          <a:p>
            <a:r>
              <a:rPr lang="en-US" dirty="0" smtClean="0"/>
              <a:t>Signals are periodic with period </a:t>
            </a:r>
            <a:r>
              <a:rPr lang="en-US" i="1" dirty="0" smtClean="0"/>
              <a:t>n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i="1" dirty="0"/>
              <a:t>a</a:t>
            </a:r>
            <a:r>
              <a:rPr lang="en-US" dirty="0"/>
              <a:t>(-</a:t>
            </a:r>
            <a:r>
              <a:rPr lang="en-US" i="1" dirty="0"/>
              <a:t>m</a:t>
            </a:r>
            <a:r>
              <a:rPr lang="en-US" dirty="0"/>
              <a:t>)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 – </a:t>
            </a:r>
            <a:r>
              <a:rPr lang="en-US" i="1" dirty="0"/>
              <a:t>m</a:t>
            </a:r>
            <a:r>
              <a:rPr lang="en-US" dirty="0"/>
              <a:t>), </a:t>
            </a:r>
            <a:r>
              <a:rPr lang="en-US" i="1" dirty="0"/>
              <a:t>b</a:t>
            </a:r>
            <a:r>
              <a:rPr lang="en-US" dirty="0"/>
              <a:t>(-</a:t>
            </a:r>
            <a:r>
              <a:rPr lang="en-US" i="1" dirty="0"/>
              <a:t>m</a:t>
            </a:r>
            <a:r>
              <a:rPr lang="en-US" dirty="0"/>
              <a:t>) = </a:t>
            </a:r>
            <a:r>
              <a:rPr lang="en-US" i="1" dirty="0"/>
              <a:t>b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 – </a:t>
            </a:r>
            <a:r>
              <a:rPr lang="en-US" i="1" dirty="0"/>
              <a:t>m</a:t>
            </a:r>
            <a:r>
              <a:rPr lang="en-US" dirty="0"/>
              <a:t>)</a:t>
            </a:r>
          </a:p>
          <a:p>
            <a:r>
              <a:rPr lang="en-US" dirty="0" smtClean="0"/>
              <a:t>Cyclic convolution is defined as: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611440"/>
              </p:ext>
            </p:extLst>
          </p:nvPr>
        </p:nvGraphicFramePr>
        <p:xfrm>
          <a:off x="900113" y="4868863"/>
          <a:ext cx="4176712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Формула" r:id="rId3" imgW="2032000" imgH="469900" progId="Equation.3">
                  <p:embed/>
                </p:oleObj>
              </mc:Choice>
              <mc:Fallback>
                <p:oleObj name="Формула" r:id="rId3" imgW="2032000" imgH="4699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868863"/>
                        <a:ext cx="4176712" cy="96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00113" y="4365625"/>
          <a:ext cx="13684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Формула" r:id="rId5" imgW="545626" imgH="177646" progId="Equation.3">
                  <p:embed/>
                </p:oleObj>
              </mc:Choice>
              <mc:Fallback>
                <p:oleObj name="Формула" r:id="rId5" imgW="545626" imgH="177646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365625"/>
                        <a:ext cx="13684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8430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Convolution algorithm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Computing by definition has complexity </a:t>
            </a:r>
            <a:r>
              <a:rPr lang="en-US" i="1" dirty="0" smtClean="0"/>
              <a:t>O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baseline="40000" dirty="0" smtClean="0"/>
              <a:t>2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 smtClean="0"/>
              <a:t>Computing using DFT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 smtClean="0"/>
              <a:t>Let</a:t>
            </a:r>
            <a:r>
              <a:rPr lang="ru-RU" dirty="0" smtClean="0"/>
              <a:t> </a:t>
            </a:r>
            <a:r>
              <a:rPr lang="en-US" i="1" dirty="0"/>
              <a:t>A</a:t>
            </a:r>
            <a:r>
              <a:rPr lang="ru-RU" dirty="0"/>
              <a:t> </a:t>
            </a:r>
            <a:r>
              <a:rPr lang="en-US" dirty="0" smtClean="0"/>
              <a:t>and </a:t>
            </a:r>
            <a:r>
              <a:rPr lang="en-US" i="1" dirty="0"/>
              <a:t>B</a:t>
            </a:r>
            <a:r>
              <a:rPr lang="en-US" dirty="0"/>
              <a:t> </a:t>
            </a:r>
            <a:r>
              <a:rPr lang="en-US" dirty="0" smtClean="0"/>
              <a:t>be Fourier images of </a:t>
            </a:r>
            <a:r>
              <a:rPr lang="en-US" i="1" dirty="0" smtClean="0"/>
              <a:t>a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i="1" dirty="0"/>
              <a:t>b</a:t>
            </a:r>
            <a:endParaRPr lang="ru-RU" i="1" dirty="0"/>
          </a:p>
          <a:p>
            <a:pPr lvl="1"/>
            <a:r>
              <a:rPr lang="en-US" dirty="0" smtClean="0"/>
              <a:t>Then image of convolution </a:t>
            </a:r>
            <a:r>
              <a:rPr lang="en-US" i="1" dirty="0" smtClean="0"/>
              <a:t>S</a:t>
            </a:r>
            <a:r>
              <a:rPr lang="en-US" dirty="0" smtClean="0"/>
              <a:t> is</a:t>
            </a:r>
            <a:r>
              <a:rPr lang="ru-RU" dirty="0" smtClean="0"/>
              <a:t>: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052048"/>
              </p:ext>
            </p:extLst>
          </p:nvPr>
        </p:nvGraphicFramePr>
        <p:xfrm>
          <a:off x="1350219" y="2996952"/>
          <a:ext cx="47529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Формула" r:id="rId3" imgW="1841500" imgH="241300" progId="Equation.3">
                  <p:embed/>
                </p:oleObj>
              </mc:Choice>
              <mc:Fallback>
                <p:oleObj name="Формула" r:id="rId3" imgW="1841500" imgH="2413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0219" y="2996952"/>
                        <a:ext cx="47529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 bwMode="auto">
          <a:xfrm>
            <a:off x="459807" y="3717032"/>
            <a:ext cx="8229600" cy="216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1"/>
            <a:r>
              <a:rPr lang="en-US" i="1" dirty="0"/>
              <a:t>s</a:t>
            </a:r>
            <a:r>
              <a:rPr lang="en-US" dirty="0"/>
              <a:t> </a:t>
            </a:r>
            <a:r>
              <a:rPr lang="en-US" dirty="0" smtClean="0"/>
              <a:t>is found from S by inverse DFT</a:t>
            </a:r>
            <a:endParaRPr lang="en-US" dirty="0"/>
          </a:p>
          <a:p>
            <a:pPr lvl="1"/>
            <a:r>
              <a:rPr lang="en-US" dirty="0" smtClean="0"/>
              <a:t>In case FFT is used, complexity is</a:t>
            </a:r>
            <a:r>
              <a:rPr lang="ru-RU" dirty="0" smtClean="0"/>
              <a:t> </a:t>
            </a:r>
            <a:r>
              <a:rPr lang="en-US" i="1" dirty="0"/>
              <a:t>O</a:t>
            </a:r>
            <a:r>
              <a:rPr lang="en-US" dirty="0"/>
              <a:t>(</a:t>
            </a:r>
            <a:r>
              <a:rPr lang="en-US" i="1" dirty="0"/>
              <a:t>n</a:t>
            </a:r>
            <a:r>
              <a:rPr lang="en-US" dirty="0"/>
              <a:t>*log(</a:t>
            </a:r>
            <a:r>
              <a:rPr lang="en-US" i="1" dirty="0"/>
              <a:t>n</a:t>
            </a:r>
            <a:r>
              <a:rPr lang="en-US" dirty="0"/>
              <a:t>))</a:t>
            </a:r>
            <a:endParaRPr lang="ru-RU" dirty="0"/>
          </a:p>
          <a:p>
            <a:pPr lvl="1"/>
            <a:endParaRPr lang="ru-RU" dirty="0"/>
          </a:p>
          <a:p>
            <a:pPr lvl="1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89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naive algorithm on CPU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convolve(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cufftComplex</a:t>
            </a:r>
            <a:r>
              <a:rPr lang="en-US" dirty="0"/>
              <a:t> * a,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cufftComplex</a:t>
            </a:r>
            <a:r>
              <a:rPr lang="en-US" dirty="0"/>
              <a:t> * b,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cufftComplex</a:t>
            </a:r>
            <a:r>
              <a:rPr lang="en-US" dirty="0"/>
              <a:t> * result</a:t>
            </a:r>
            <a:r>
              <a:rPr lang="en-US" dirty="0" smtClean="0"/>
              <a:t>) {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 smtClean="0"/>
              <a:t>)    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    result[</a:t>
            </a:r>
            <a:r>
              <a:rPr lang="en-US" dirty="0" err="1"/>
              <a:t>i</a:t>
            </a:r>
            <a:r>
              <a:rPr lang="en-US" dirty="0"/>
              <a:t>].x = 0;</a:t>
            </a:r>
          </a:p>
          <a:p>
            <a:pPr marL="0" indent="0">
              <a:buNone/>
            </a:pPr>
            <a:r>
              <a:rPr lang="en-US" dirty="0"/>
              <a:t>        result[</a:t>
            </a:r>
            <a:r>
              <a:rPr lang="en-US" dirty="0" err="1"/>
              <a:t>i</a:t>
            </a:r>
            <a:r>
              <a:rPr lang="en-US" dirty="0"/>
              <a:t>].y = 0;</a:t>
            </a:r>
          </a:p>
          <a:p>
            <a:pPr marL="0" indent="0">
              <a:buNone/>
            </a:pPr>
            <a:r>
              <a:rPr lang="en-US" dirty="0" smtClean="0"/>
              <a:t>    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j = 0; j &lt; n; ++j</a:t>
            </a:r>
            <a:r>
              <a:rPr lang="en-US" dirty="0" smtClean="0"/>
              <a:t>)        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    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idx</a:t>
            </a:r>
            <a:r>
              <a:rPr lang="en-US" dirty="0"/>
              <a:t> = ((j &lt;= </a:t>
            </a:r>
            <a:r>
              <a:rPr lang="en-US" dirty="0" err="1"/>
              <a:t>i</a:t>
            </a:r>
            <a:r>
              <a:rPr lang="en-US" dirty="0"/>
              <a:t>) ? (</a:t>
            </a:r>
            <a:r>
              <a:rPr lang="en-US" dirty="0" err="1"/>
              <a:t>i</a:t>
            </a:r>
            <a:r>
              <a:rPr lang="en-US" dirty="0"/>
              <a:t> - j) : (n + </a:t>
            </a:r>
            <a:r>
              <a:rPr lang="en-US" dirty="0" err="1"/>
              <a:t>i</a:t>
            </a:r>
            <a:r>
              <a:rPr lang="en-US" dirty="0"/>
              <a:t> - j));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result[</a:t>
            </a:r>
            <a:r>
              <a:rPr lang="en-US" dirty="0" err="1" smtClean="0"/>
              <a:t>i</a:t>
            </a:r>
            <a:r>
              <a:rPr lang="en-US" dirty="0"/>
              <a:t>].x += a[j].x * b[</a:t>
            </a:r>
            <a:r>
              <a:rPr lang="en-US" dirty="0" err="1"/>
              <a:t>idx</a:t>
            </a:r>
            <a:r>
              <a:rPr lang="en-US" dirty="0"/>
              <a:t>].x - a[j].y * b[</a:t>
            </a:r>
            <a:r>
              <a:rPr lang="en-US" dirty="0" err="1"/>
              <a:t>idx</a:t>
            </a:r>
            <a:r>
              <a:rPr lang="en-US" dirty="0"/>
              <a:t>].y;</a:t>
            </a:r>
          </a:p>
          <a:p>
            <a:pPr marL="0" indent="0">
              <a:buNone/>
            </a:pPr>
            <a:r>
              <a:rPr lang="en-US" dirty="0"/>
              <a:t>            result[</a:t>
            </a:r>
            <a:r>
              <a:rPr lang="en-US" dirty="0" err="1"/>
              <a:t>i</a:t>
            </a:r>
            <a:r>
              <a:rPr lang="en-US" dirty="0"/>
              <a:t>].y += a[j].x * b[</a:t>
            </a:r>
            <a:r>
              <a:rPr lang="en-US" dirty="0" err="1"/>
              <a:t>idx</a:t>
            </a:r>
            <a:r>
              <a:rPr lang="en-US" dirty="0"/>
              <a:t>].y + a[j].y * b[</a:t>
            </a:r>
            <a:r>
              <a:rPr lang="en-US" dirty="0" err="1"/>
              <a:t>idx</a:t>
            </a:r>
            <a:r>
              <a:rPr lang="en-US" dirty="0"/>
              <a:t>].x;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22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CUFFT…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mult_scale</a:t>
            </a:r>
            <a:r>
              <a:rPr lang="en-US" dirty="0"/>
              <a:t>(</a:t>
            </a:r>
            <a:r>
              <a:rPr lang="en-US" dirty="0" err="1"/>
              <a:t>cufftComplex</a:t>
            </a:r>
            <a:r>
              <a:rPr lang="en-US" dirty="0"/>
              <a:t> * a,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cufftComplex</a:t>
            </a:r>
            <a:r>
              <a:rPr lang="en-US" dirty="0"/>
              <a:t> * b, </a:t>
            </a:r>
            <a:r>
              <a:rPr lang="en-US" dirty="0" err="1"/>
              <a:t>int</a:t>
            </a:r>
            <a:r>
              <a:rPr lang="en-US" dirty="0"/>
              <a:t> n, float scale)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num_threads</a:t>
            </a:r>
            <a:r>
              <a:rPr lang="en-US" dirty="0"/>
              <a:t> = </a:t>
            </a:r>
            <a:r>
              <a:rPr lang="en-US" dirty="0" err="1"/>
              <a:t>blockDim.x</a:t>
            </a:r>
            <a:r>
              <a:rPr lang="en-US" dirty="0"/>
              <a:t> * </a:t>
            </a:r>
            <a:r>
              <a:rPr lang="en-US" dirty="0" err="1"/>
              <a:t>gridDim.x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const</a:t>
            </a:r>
            <a:r>
              <a:rPr lang="en-US" dirty="0"/>
              <a:t>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thread_id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k = </a:t>
            </a:r>
            <a:r>
              <a:rPr lang="en-US" dirty="0" err="1"/>
              <a:t>thread_id</a:t>
            </a:r>
            <a:r>
              <a:rPr lang="en-US" dirty="0"/>
              <a:t>; k &lt; n; k += </a:t>
            </a:r>
            <a:r>
              <a:rPr lang="en-US" dirty="0" err="1"/>
              <a:t>num_threads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{</a:t>
            </a:r>
          </a:p>
          <a:p>
            <a:pPr marL="0" indent="0">
              <a:buNone/>
            </a:pPr>
            <a:r>
              <a:rPr lang="en-US" dirty="0"/>
              <a:t>        float ax = (a[k].x * b[k].x - a[k].y * b[k].y) * scale;</a:t>
            </a:r>
          </a:p>
          <a:p>
            <a:pPr marL="0" indent="0">
              <a:buNone/>
            </a:pPr>
            <a:r>
              <a:rPr lang="en-US" dirty="0"/>
              <a:t>        float ay = (a[k].x * b[k].y + a[k].y * b[k].x) * scale;</a:t>
            </a:r>
          </a:p>
          <a:p>
            <a:pPr marL="0" indent="0">
              <a:buNone/>
            </a:pPr>
            <a:r>
              <a:rPr lang="en-US" dirty="0"/>
              <a:t>        a[k].x = ax;</a:t>
            </a:r>
          </a:p>
          <a:p>
            <a:pPr marL="0" indent="0">
              <a:buNone/>
            </a:pPr>
            <a:r>
              <a:rPr lang="en-US" dirty="0"/>
              <a:t>        a[k].y = ay;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399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using </a:t>
            </a:r>
            <a:r>
              <a:rPr lang="en-US" dirty="0" smtClean="0"/>
              <a:t>CUFFT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convolve_gpu</a:t>
            </a:r>
            <a:r>
              <a:rPr lang="en-US" dirty="0"/>
              <a:t>(</a:t>
            </a:r>
            <a:r>
              <a:rPr lang="en-US" dirty="0" err="1"/>
              <a:t>cufftComplex</a:t>
            </a:r>
            <a:r>
              <a:rPr lang="en-US" dirty="0"/>
              <a:t> * a, </a:t>
            </a:r>
            <a:r>
              <a:rPr lang="en-US" dirty="0" err="1"/>
              <a:t>cufftComplex</a:t>
            </a:r>
            <a:r>
              <a:rPr lang="en-US" dirty="0"/>
              <a:t> * b,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cufftComplex</a:t>
            </a:r>
            <a:r>
              <a:rPr lang="en-US" dirty="0"/>
              <a:t> * result)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cufftHandle</a:t>
            </a:r>
            <a:r>
              <a:rPr lang="en-US" dirty="0" smtClean="0"/>
              <a:t> </a:t>
            </a:r>
            <a:r>
              <a:rPr lang="en-US" dirty="0"/>
              <a:t>plan;</a:t>
            </a:r>
          </a:p>
          <a:p>
            <a:pPr marL="0" indent="0">
              <a:buNone/>
            </a:pPr>
            <a:r>
              <a:rPr lang="en-US" dirty="0"/>
              <a:t>    cufftPlan1d(&amp;plan, n, CUFFT_C2C, 1);</a:t>
            </a:r>
          </a:p>
          <a:p>
            <a:pPr marL="0" indent="0">
              <a:buNone/>
            </a:pPr>
            <a:r>
              <a:rPr lang="en-US" dirty="0" smtClean="0"/>
              <a:t>    cufftExecC2C(plan</a:t>
            </a:r>
            <a:r>
              <a:rPr lang="en-US" dirty="0"/>
              <a:t>, a, a, CUFFT_FORWARD);</a:t>
            </a:r>
          </a:p>
          <a:p>
            <a:pPr marL="0" indent="0">
              <a:buNone/>
            </a:pPr>
            <a:r>
              <a:rPr lang="en-US" dirty="0"/>
              <a:t>    cufftExecC2C(plan, b, b, CUFFT_FORWARD);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mult_scale</a:t>
            </a:r>
            <a:r>
              <a:rPr lang="en-US" dirty="0"/>
              <a:t>&lt;&lt;&lt;4, 256&gt;&gt;&gt;(a, b, n, 1.0f / n);</a:t>
            </a:r>
          </a:p>
          <a:p>
            <a:pPr marL="0" indent="0">
              <a:buNone/>
            </a:pPr>
            <a:r>
              <a:rPr lang="en-US" dirty="0" smtClean="0"/>
              <a:t>    cufftExecC2C(plan</a:t>
            </a:r>
            <a:r>
              <a:rPr lang="en-US" dirty="0"/>
              <a:t>, a, result, CUFFT_INVERSE);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cufftDestroy</a:t>
            </a:r>
            <a:r>
              <a:rPr lang="en-US" dirty="0" smtClean="0"/>
              <a:t>(plan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11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</a:t>
            </a:r>
            <a:r>
              <a:rPr lang="en-US" dirty="0" smtClean="0"/>
              <a:t>() {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n = 1000</a:t>
            </a:r>
            <a:r>
              <a:rPr lang="en-US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</a:t>
            </a:r>
            <a:r>
              <a:rPr lang="en-US" dirty="0" err="1"/>
              <a:t>cufftComplex</a:t>
            </a:r>
            <a:r>
              <a:rPr lang="en-US" dirty="0"/>
              <a:t> * a, * b, * </a:t>
            </a:r>
            <a:r>
              <a:rPr lang="en-US" dirty="0" err="1"/>
              <a:t>a_gpu</a:t>
            </a:r>
            <a:r>
              <a:rPr lang="en-US" dirty="0"/>
              <a:t>, * </a:t>
            </a:r>
            <a:r>
              <a:rPr lang="en-US" dirty="0" err="1"/>
              <a:t>b_gpu</a:t>
            </a:r>
            <a:r>
              <a:rPr lang="en-US" dirty="0"/>
              <a:t>, * result, *</a:t>
            </a:r>
            <a:r>
              <a:rPr lang="en-US" dirty="0" err="1"/>
              <a:t>result_gpu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* </a:t>
            </a:r>
            <a:r>
              <a:rPr lang="en-US" dirty="0" err="1"/>
              <a:t>result_verify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a </a:t>
            </a:r>
            <a:r>
              <a:rPr lang="en-US" dirty="0"/>
              <a:t>= new </a:t>
            </a:r>
            <a:r>
              <a:rPr lang="en-US" dirty="0" err="1"/>
              <a:t>cufftComplex</a:t>
            </a:r>
            <a:r>
              <a:rPr lang="en-US" dirty="0"/>
              <a:t>[n];</a:t>
            </a:r>
          </a:p>
          <a:p>
            <a:pPr marL="0" indent="0">
              <a:buNone/>
            </a:pPr>
            <a:r>
              <a:rPr lang="en-US" dirty="0"/>
              <a:t>    b = new </a:t>
            </a:r>
            <a:r>
              <a:rPr lang="en-US" dirty="0" err="1"/>
              <a:t>cufftComplex</a:t>
            </a:r>
            <a:r>
              <a:rPr lang="en-US" dirty="0"/>
              <a:t>[n];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 smtClean="0"/>
              <a:t>)    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    a[</a:t>
            </a:r>
            <a:r>
              <a:rPr lang="en-US" dirty="0" err="1"/>
              <a:t>i</a:t>
            </a:r>
            <a:r>
              <a:rPr lang="en-US" dirty="0"/>
              <a:t>].x = sin(6.28f * (float)</a:t>
            </a:r>
            <a:r>
              <a:rPr lang="en-US" dirty="0" err="1"/>
              <a:t>i</a:t>
            </a:r>
            <a:r>
              <a:rPr lang="en-US" dirty="0"/>
              <a:t> / n);</a:t>
            </a:r>
          </a:p>
          <a:p>
            <a:pPr marL="0" indent="0">
              <a:buNone/>
            </a:pPr>
            <a:r>
              <a:rPr lang="en-US" dirty="0"/>
              <a:t>        a[</a:t>
            </a:r>
            <a:r>
              <a:rPr lang="en-US" dirty="0" err="1"/>
              <a:t>i</a:t>
            </a:r>
            <a:r>
              <a:rPr lang="en-US" dirty="0"/>
              <a:t>].y = cos(6.28f * (float)</a:t>
            </a:r>
            <a:r>
              <a:rPr lang="en-US" dirty="0" err="1"/>
              <a:t>i</a:t>
            </a:r>
            <a:r>
              <a:rPr lang="en-US" dirty="0"/>
              <a:t> / n);</a:t>
            </a:r>
          </a:p>
          <a:p>
            <a:pPr marL="0" indent="0">
              <a:buNone/>
            </a:pPr>
            <a:r>
              <a:rPr lang="en-US" dirty="0"/>
              <a:t>        b[</a:t>
            </a:r>
            <a:r>
              <a:rPr lang="en-US" dirty="0" err="1"/>
              <a:t>i</a:t>
            </a:r>
            <a:r>
              <a:rPr lang="en-US" dirty="0"/>
              <a:t>].x = cos(6.0f * (float)</a:t>
            </a:r>
            <a:r>
              <a:rPr lang="en-US" dirty="0" err="1"/>
              <a:t>i</a:t>
            </a:r>
            <a:r>
              <a:rPr lang="en-US" dirty="0"/>
              <a:t> / n + 1);</a:t>
            </a:r>
          </a:p>
          <a:p>
            <a:pPr marL="0" indent="0">
              <a:buNone/>
            </a:pPr>
            <a:r>
              <a:rPr lang="en-US" dirty="0"/>
              <a:t>        b[</a:t>
            </a:r>
            <a:r>
              <a:rPr lang="en-US" dirty="0" err="1"/>
              <a:t>i</a:t>
            </a:r>
            <a:r>
              <a:rPr lang="en-US" dirty="0"/>
              <a:t>].y = sin(6.0f * (float)</a:t>
            </a:r>
            <a:r>
              <a:rPr lang="en-US" dirty="0" err="1"/>
              <a:t>i</a:t>
            </a:r>
            <a:r>
              <a:rPr lang="en-US" dirty="0"/>
              <a:t> / n + 1);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24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result </a:t>
            </a:r>
            <a:r>
              <a:rPr lang="en-US" dirty="0"/>
              <a:t>= new </a:t>
            </a:r>
            <a:r>
              <a:rPr lang="en-US" dirty="0" err="1"/>
              <a:t>cufftComplex</a:t>
            </a:r>
            <a:r>
              <a:rPr lang="en-US" dirty="0"/>
              <a:t>[n];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result_verify</a:t>
            </a:r>
            <a:r>
              <a:rPr lang="en-US" dirty="0"/>
              <a:t> = new </a:t>
            </a:r>
            <a:r>
              <a:rPr lang="en-US" dirty="0" err="1"/>
              <a:t>cufftComplex</a:t>
            </a:r>
            <a:r>
              <a:rPr lang="en-US" dirty="0"/>
              <a:t>[n];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cudaMalloc</a:t>
            </a:r>
            <a:r>
              <a:rPr lang="en-US" dirty="0"/>
              <a:t>((void **) &amp;</a:t>
            </a:r>
            <a:r>
              <a:rPr lang="en-US" dirty="0" err="1"/>
              <a:t>a_gpu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b_gpu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b_gpu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result_gpu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result_gpu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a_gpu</a:t>
            </a:r>
            <a:r>
              <a:rPr lang="en-US" dirty="0"/>
              <a:t>, a,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a_gpu</a:t>
            </a:r>
            <a:r>
              <a:rPr lang="en-US" dirty="0"/>
              <a:t>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b_gpu</a:t>
            </a:r>
            <a:r>
              <a:rPr lang="en-US" dirty="0"/>
              <a:t>, b,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b_gpu</a:t>
            </a:r>
            <a:r>
              <a:rPr lang="en-US" dirty="0"/>
              <a:t>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convolve(a</a:t>
            </a:r>
            <a:r>
              <a:rPr lang="en-US" dirty="0"/>
              <a:t>, b, n, result);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36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9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CUDA Libraries. Minimal residual method. Convolution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convolve_gpu</a:t>
            </a:r>
            <a:r>
              <a:rPr lang="en-US" dirty="0" smtClean="0"/>
              <a:t>(</a:t>
            </a:r>
            <a:r>
              <a:rPr lang="en-US" dirty="0" err="1" smtClean="0"/>
              <a:t>a_gpu</a:t>
            </a:r>
            <a:r>
              <a:rPr lang="en-US" dirty="0"/>
              <a:t>, </a:t>
            </a:r>
            <a:r>
              <a:rPr lang="en-US" dirty="0" err="1"/>
              <a:t>b_gpu</a:t>
            </a:r>
            <a:r>
              <a:rPr lang="en-US" dirty="0"/>
              <a:t>, n, </a:t>
            </a:r>
            <a:r>
              <a:rPr lang="en-US" dirty="0" err="1"/>
              <a:t>result_gpu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result_verify</a:t>
            </a:r>
            <a:r>
              <a:rPr lang="en-US" dirty="0"/>
              <a:t>, </a:t>
            </a:r>
            <a:r>
              <a:rPr lang="en-US" dirty="0" err="1"/>
              <a:t>result_gpu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result_gpu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difference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(result[</a:t>
            </a:r>
            <a:r>
              <a:rPr lang="en-US" dirty="0" err="1"/>
              <a:t>i</a:t>
            </a:r>
            <a:r>
              <a:rPr lang="en-US" dirty="0"/>
              <a:t>].x - </a:t>
            </a:r>
            <a:r>
              <a:rPr lang="en-US" dirty="0" err="1"/>
              <a:t>result_verify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].x) * (result[</a:t>
            </a:r>
            <a:r>
              <a:rPr lang="en-US" dirty="0" err="1"/>
              <a:t>i</a:t>
            </a:r>
            <a:r>
              <a:rPr lang="en-US" dirty="0"/>
              <a:t>].x - </a:t>
            </a:r>
            <a:r>
              <a:rPr lang="en-US" dirty="0" err="1"/>
              <a:t>result_verify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].x) +</a:t>
            </a:r>
          </a:p>
          <a:p>
            <a:pPr marL="0" indent="0">
              <a:buNone/>
            </a:pPr>
            <a:r>
              <a:rPr lang="en-US" dirty="0"/>
              <a:t>                      (result[</a:t>
            </a:r>
            <a:r>
              <a:rPr lang="en-US" dirty="0" err="1"/>
              <a:t>i</a:t>
            </a:r>
            <a:r>
              <a:rPr lang="en-US" dirty="0"/>
              <a:t>].y - </a:t>
            </a:r>
            <a:r>
              <a:rPr lang="en-US" dirty="0" err="1"/>
              <a:t>result_verify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].y) * (result[</a:t>
            </a:r>
            <a:r>
              <a:rPr lang="en-US" dirty="0" err="1"/>
              <a:t>i</a:t>
            </a:r>
            <a:r>
              <a:rPr lang="en-US" dirty="0"/>
              <a:t>].y - </a:t>
            </a:r>
            <a:r>
              <a:rPr lang="en-US" dirty="0" err="1"/>
              <a:t>result_verify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].y);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028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if </a:t>
            </a:r>
            <a:r>
              <a:rPr lang="en-US" dirty="0"/>
              <a:t>(difference &lt; 1e-4f)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failed.\n";</a:t>
            </a:r>
          </a:p>
          <a:p>
            <a:pPr marL="0" indent="0">
              <a:buNone/>
            </a:pPr>
            <a:r>
              <a:rPr lang="en-US" dirty="0" smtClean="0"/>
              <a:t>    delete </a:t>
            </a:r>
            <a:r>
              <a:rPr lang="en-US" dirty="0"/>
              <a:t>[] a</a:t>
            </a:r>
            <a:r>
              <a:rPr lang="en-US" dirty="0" smtClean="0"/>
              <a:t>;  </a:t>
            </a:r>
            <a:r>
              <a:rPr lang="en-US" dirty="0"/>
              <a:t>delete [] b;</a:t>
            </a:r>
          </a:p>
          <a:p>
            <a:pPr marL="0" indent="0">
              <a:buNone/>
            </a:pPr>
            <a:r>
              <a:rPr lang="en-US" dirty="0"/>
              <a:t>    delete [] result;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result_verify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a_gpu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b_gpu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result_gpu</a:t>
            </a:r>
            <a:r>
              <a:rPr lang="en-US" dirty="0" smtClean="0"/>
              <a:t>);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return 0;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63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implementation of minimal residual method so that stop </a:t>
            </a:r>
            <a:r>
              <a:rPr lang="en-US" dirty="0"/>
              <a:t>condition is ||Ax – b|| &lt; </a:t>
            </a:r>
            <a:r>
              <a:rPr lang="el-GR" dirty="0" smtClean="0"/>
              <a:t>ε</a:t>
            </a:r>
            <a:r>
              <a:rPr lang="en-US" dirty="0" smtClean="0"/>
              <a:t>.</a:t>
            </a:r>
          </a:p>
          <a:p>
            <a:r>
              <a:rPr lang="en-US" dirty="0" smtClean="0"/>
              <a:t>Implement convolution algorithm via FFT on CPU using libraries </a:t>
            </a:r>
            <a:r>
              <a:rPr lang="en-US" dirty="0" err="1" smtClean="0"/>
              <a:t>fftw</a:t>
            </a:r>
            <a:r>
              <a:rPr lang="en-US" dirty="0" smtClean="0"/>
              <a:t> or Intel MKL. Compare performance with GPU implementation.</a:t>
            </a:r>
            <a:endParaRPr lang="ru-RU" dirty="0"/>
          </a:p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60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NVIDIA CUBLAS Documentation [http://docs.nvidia.com/cublas/index.html#axzz3JRcPurfI]</a:t>
            </a:r>
            <a:endParaRPr lang="ru-RU" dirty="0"/>
          </a:p>
          <a:p>
            <a:r>
              <a:rPr lang="en-US" dirty="0"/>
              <a:t>NVIDIA CUFFT Documentation [http://docs.nvidia.com/cufft/index.html#axzz3JRcPurfI]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Minimal residual method</a:t>
            </a:r>
          </a:p>
          <a:p>
            <a:r>
              <a:rPr lang="en-US" dirty="0" smtClean="0"/>
              <a:t>Convolution</a:t>
            </a:r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Minimal residual method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1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Minimal residual method is an iterative method for solving linear systems Ax </a:t>
            </a:r>
            <a:r>
              <a:rPr lang="en-US" dirty="0"/>
              <a:t>= b</a:t>
            </a:r>
          </a:p>
          <a:p>
            <a:r>
              <a:rPr lang="en-US" dirty="0" smtClean="0"/>
              <a:t>If matrix A is positively defined, it converges from all initial points x0</a:t>
            </a:r>
            <a:endParaRPr lang="en-US" dirty="0"/>
          </a:p>
          <a:p>
            <a:r>
              <a:rPr lang="en-US" dirty="0" smtClean="0"/>
              <a:t>Each iteration refines x as follows: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22686"/>
              </p:ext>
            </p:extLst>
          </p:nvPr>
        </p:nvGraphicFramePr>
        <p:xfrm>
          <a:off x="2574355" y="3645024"/>
          <a:ext cx="3744912" cy="208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3" imgW="876300" imgH="876300" progId="">
                  <p:embed/>
                </p:oleObj>
              </mc:Choice>
              <mc:Fallback>
                <p:oleObj name="Equation" r:id="rId3" imgW="876300" imgH="876300" progId="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4355" y="3645024"/>
                        <a:ext cx="3744912" cy="208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8116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using CUBLAS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061" y="1196976"/>
            <a:ext cx="9064069" cy="49688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min_residual_gpu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b,</a:t>
            </a:r>
          </a:p>
          <a:p>
            <a:pPr marL="0" indent="0">
              <a:buNone/>
            </a:pPr>
            <a:r>
              <a:rPr lang="en-US" dirty="0"/>
              <a:t>                         float * x, float * r, float * </a:t>
            </a:r>
            <a:r>
              <a:rPr lang="en-US" dirty="0" err="1"/>
              <a:t>Ar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cublasScopy</a:t>
            </a:r>
            <a:r>
              <a:rPr lang="en-US" dirty="0" smtClean="0"/>
              <a:t>(n</a:t>
            </a:r>
            <a:r>
              <a:rPr lang="en-US" dirty="0"/>
              <a:t>, b, 1, r, 1</a:t>
            </a:r>
            <a:r>
              <a:rPr lang="en-US" dirty="0" smtClean="0"/>
              <a:t>); </a:t>
            </a:r>
            <a:r>
              <a:rPr lang="en-US" dirty="0"/>
              <a:t>// r &lt;- b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cublasSgemv</a:t>
            </a:r>
            <a:r>
              <a:rPr lang="en-US" dirty="0"/>
              <a:t>('N', n, n, 1.0f, A, n, x, 1, -1.0f, r, 1</a:t>
            </a:r>
            <a:r>
              <a:rPr lang="en-US" dirty="0" smtClean="0"/>
              <a:t>); </a:t>
            </a:r>
            <a:r>
              <a:rPr lang="en-US" dirty="0"/>
              <a:t>// r &lt;- Ax - r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cublasSgemv</a:t>
            </a:r>
            <a:r>
              <a:rPr lang="en-US" dirty="0"/>
              <a:t>('N', n, n, 1.0f, A, n, r, 1, 0, </a:t>
            </a:r>
            <a:r>
              <a:rPr lang="en-US" dirty="0" err="1"/>
              <a:t>Ar</a:t>
            </a:r>
            <a:r>
              <a:rPr lang="en-US" dirty="0"/>
              <a:t>, 1</a:t>
            </a:r>
            <a:r>
              <a:rPr lang="en-US" dirty="0" smtClean="0"/>
              <a:t>); </a:t>
            </a:r>
            <a:r>
              <a:rPr lang="en-US" dirty="0"/>
              <a:t>// </a:t>
            </a:r>
            <a:r>
              <a:rPr lang="en-US" dirty="0" err="1"/>
              <a:t>Ar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tau = </a:t>
            </a:r>
            <a:r>
              <a:rPr lang="en-US" dirty="0" err="1"/>
              <a:t>cublasSdot</a:t>
            </a:r>
            <a:r>
              <a:rPr lang="en-US" dirty="0"/>
              <a:t>(n, </a:t>
            </a:r>
            <a:r>
              <a:rPr lang="en-US" dirty="0" err="1"/>
              <a:t>Ar</a:t>
            </a:r>
            <a:r>
              <a:rPr lang="en-US" dirty="0"/>
              <a:t>, 1, r, 1) / </a:t>
            </a:r>
            <a:r>
              <a:rPr lang="en-US" dirty="0" err="1"/>
              <a:t>cublasSdot</a:t>
            </a:r>
            <a:r>
              <a:rPr lang="en-US" dirty="0"/>
              <a:t>(n, </a:t>
            </a:r>
            <a:r>
              <a:rPr lang="en-US" dirty="0" err="1"/>
              <a:t>Ar</a:t>
            </a:r>
            <a:r>
              <a:rPr lang="en-US" dirty="0"/>
              <a:t>, 1, </a:t>
            </a:r>
            <a:r>
              <a:rPr lang="en-US" dirty="0" err="1"/>
              <a:t>Ar</a:t>
            </a:r>
            <a:r>
              <a:rPr lang="en-US" dirty="0"/>
              <a:t>, 1</a:t>
            </a:r>
            <a:r>
              <a:rPr lang="en-US" dirty="0" smtClean="0"/>
              <a:t>); </a:t>
            </a:r>
            <a:r>
              <a:rPr lang="en-US" dirty="0"/>
              <a:t>// tau &lt;- (</a:t>
            </a:r>
            <a:r>
              <a:rPr lang="en-US" dirty="0" err="1"/>
              <a:t>Ar</a:t>
            </a:r>
            <a:r>
              <a:rPr lang="en-US" dirty="0"/>
              <a:t>, r) / (</a:t>
            </a:r>
            <a:r>
              <a:rPr lang="en-US" dirty="0" err="1"/>
              <a:t>Ar</a:t>
            </a:r>
            <a:r>
              <a:rPr lang="en-US" dirty="0"/>
              <a:t>, </a:t>
            </a:r>
            <a:r>
              <a:rPr lang="en-US" dirty="0" err="1"/>
              <a:t>Ar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// x &lt;- x - tau * r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cublasSaxpy</a:t>
            </a:r>
            <a:r>
              <a:rPr lang="en-US" dirty="0"/>
              <a:t>(n, -tau, r, 1, x, 1);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n = 1024;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iterations = 100;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cublasInit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* A, * b, * x;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A = new float[n * n];</a:t>
            </a:r>
          </a:p>
          <a:p>
            <a:pPr marL="0" indent="0">
              <a:buNone/>
            </a:pPr>
            <a:r>
              <a:rPr lang="en-US" dirty="0"/>
              <a:t>    b = new float[n];</a:t>
            </a:r>
          </a:p>
          <a:p>
            <a:pPr marL="0" indent="0">
              <a:buNone/>
            </a:pPr>
            <a:r>
              <a:rPr lang="en-US" dirty="0"/>
              <a:t>    x = new float[n];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73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 *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A[</a:t>
            </a:r>
            <a:r>
              <a:rPr lang="en-US" dirty="0" err="1"/>
              <a:t>i</a:t>
            </a:r>
            <a:r>
              <a:rPr lang="en-US" dirty="0"/>
              <a:t>] = </a:t>
            </a:r>
            <a:r>
              <a:rPr lang="en-US" dirty="0" err="1"/>
              <a:t>std</a:t>
            </a:r>
            <a:r>
              <a:rPr lang="en-US" dirty="0"/>
              <a:t>::rand() / float(RAND_MAX);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A[</a:t>
            </a:r>
            <a:r>
              <a:rPr lang="en-US" dirty="0" err="1"/>
              <a:t>i</a:t>
            </a:r>
            <a:r>
              <a:rPr lang="en-US" dirty="0"/>
              <a:t> * n + </a:t>
            </a:r>
            <a:r>
              <a:rPr lang="en-US" dirty="0" err="1"/>
              <a:t>i</a:t>
            </a:r>
            <a:r>
              <a:rPr lang="en-US" dirty="0"/>
              <a:t>] += float(n);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b[</a:t>
            </a:r>
            <a:r>
              <a:rPr lang="en-US" dirty="0" err="1"/>
              <a:t>i</a:t>
            </a:r>
            <a:r>
              <a:rPr lang="en-US" dirty="0"/>
              <a:t>] = </a:t>
            </a:r>
            <a:r>
              <a:rPr lang="en-US" dirty="0" err="1"/>
              <a:t>std</a:t>
            </a:r>
            <a:r>
              <a:rPr lang="en-US" dirty="0"/>
              <a:t>::rand() / float(RAND_MAX);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x[</a:t>
            </a:r>
            <a:r>
              <a:rPr lang="en-US" dirty="0" err="1"/>
              <a:t>i</a:t>
            </a:r>
            <a:r>
              <a:rPr lang="en-US" dirty="0"/>
              <a:t>] = 0;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64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float </a:t>
            </a:r>
            <a:r>
              <a:rPr lang="en-US" dirty="0"/>
              <a:t>* </a:t>
            </a:r>
            <a:r>
              <a:rPr lang="en-US" dirty="0" err="1"/>
              <a:t>A_gpu</a:t>
            </a:r>
            <a:r>
              <a:rPr lang="en-US" dirty="0"/>
              <a:t>, * </a:t>
            </a:r>
            <a:r>
              <a:rPr lang="en-US" dirty="0" err="1"/>
              <a:t>b_gpu</a:t>
            </a:r>
            <a:r>
              <a:rPr lang="en-US" dirty="0"/>
              <a:t>, * </a:t>
            </a:r>
            <a:r>
              <a:rPr lang="en-US" dirty="0" err="1"/>
              <a:t>x_gpu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/>
              <a:t>cublasAlloc</a:t>
            </a:r>
            <a:r>
              <a:rPr lang="en-US" dirty="0"/>
              <a:t>(n * 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A_gpu</a:t>
            </a:r>
            <a:r>
              <a:rPr lang="en-US" dirty="0"/>
              <a:t>, (void **) &amp;</a:t>
            </a:r>
            <a:r>
              <a:rPr lang="en-US" dirty="0" err="1"/>
              <a:t>A_gpu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cublasAlloc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*b, (void **) &amp;</a:t>
            </a:r>
            <a:r>
              <a:rPr lang="en-US" dirty="0" err="1"/>
              <a:t>b_gpu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cublasAlloc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*x, (void **) &amp;</a:t>
            </a:r>
            <a:r>
              <a:rPr lang="en-US" dirty="0" err="1"/>
              <a:t>x_gpu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 err="1"/>
              <a:t>cublasSetVector</a:t>
            </a:r>
            <a:r>
              <a:rPr lang="en-US" dirty="0"/>
              <a:t>(n * 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A_gpu</a:t>
            </a:r>
            <a:r>
              <a:rPr lang="en-US" dirty="0"/>
              <a:t>, A, 1, </a:t>
            </a:r>
            <a:r>
              <a:rPr lang="en-US" dirty="0" err="1"/>
              <a:t>A_gpu</a:t>
            </a:r>
            <a:r>
              <a:rPr lang="en-US" dirty="0"/>
              <a:t>, 1);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cublasSetVector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b_gpu</a:t>
            </a:r>
            <a:r>
              <a:rPr lang="en-US" dirty="0"/>
              <a:t>, b, 1, </a:t>
            </a:r>
            <a:r>
              <a:rPr lang="en-US" dirty="0" err="1"/>
              <a:t>b_gpu</a:t>
            </a:r>
            <a:r>
              <a:rPr lang="en-US" dirty="0"/>
              <a:t>, 1);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cublasSetVector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x_gpu</a:t>
            </a:r>
            <a:r>
              <a:rPr lang="en-US" dirty="0"/>
              <a:t>, x, 1, </a:t>
            </a:r>
            <a:r>
              <a:rPr lang="en-US" dirty="0" err="1"/>
              <a:t>x_gpu</a:t>
            </a:r>
            <a:r>
              <a:rPr lang="en-US" dirty="0"/>
              <a:t>, 1);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* </a:t>
            </a:r>
            <a:r>
              <a:rPr lang="en-US" dirty="0" err="1"/>
              <a:t>r_gpu</a:t>
            </a:r>
            <a:r>
              <a:rPr lang="en-US" dirty="0"/>
              <a:t>, * </a:t>
            </a:r>
            <a:r>
              <a:rPr lang="en-US" dirty="0" err="1"/>
              <a:t>Ar_gpu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cublasAlloc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r_gpu</a:t>
            </a:r>
            <a:r>
              <a:rPr lang="en-US" dirty="0"/>
              <a:t>, (void **) &amp;</a:t>
            </a:r>
            <a:r>
              <a:rPr lang="en-US" dirty="0" err="1"/>
              <a:t>r_gpu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cublasAlloc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Ar_gpu</a:t>
            </a:r>
            <a:r>
              <a:rPr lang="en-US" dirty="0"/>
              <a:t>, (void **) &amp;</a:t>
            </a:r>
            <a:r>
              <a:rPr lang="en-US" dirty="0" err="1"/>
              <a:t>Ar_gpu</a:t>
            </a:r>
            <a:r>
              <a:rPr lang="en-US" dirty="0"/>
              <a:t>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4103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9192</TotalTime>
  <Words>1601</Words>
  <Application>Microsoft Office PowerPoint</Application>
  <PresentationFormat>Произвольный</PresentationFormat>
  <Paragraphs>209</Paragraphs>
  <Slides>24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Оформление по умолчанию</vt:lpstr>
      <vt:lpstr>Equation</vt:lpstr>
      <vt:lpstr>Формула</vt:lpstr>
      <vt:lpstr>Презентация PowerPoint</vt:lpstr>
      <vt:lpstr>09 Practice CUDA Libraries. Minimal residual method. Convolution</vt:lpstr>
      <vt:lpstr>Contents</vt:lpstr>
      <vt:lpstr>Minimal residual method</vt:lpstr>
      <vt:lpstr>Problem statement</vt:lpstr>
      <vt:lpstr>Implementation using CUBLAS</vt:lpstr>
      <vt:lpstr>Function main…</vt:lpstr>
      <vt:lpstr>Function main…</vt:lpstr>
      <vt:lpstr>Function main…</vt:lpstr>
      <vt:lpstr>Function main…</vt:lpstr>
      <vt:lpstr>Function main</vt:lpstr>
      <vt:lpstr>Convolution</vt:lpstr>
      <vt:lpstr>Problem statement</vt:lpstr>
      <vt:lpstr>Convolution algorithm</vt:lpstr>
      <vt:lpstr>Implementation of naive algorithm on CPU</vt:lpstr>
      <vt:lpstr>Implementation using CUFFT…</vt:lpstr>
      <vt:lpstr>Implementation using CUFFT</vt:lpstr>
      <vt:lpstr>Function main…</vt:lpstr>
      <vt:lpstr>Function main…</vt:lpstr>
      <vt:lpstr>Function main…</vt:lpstr>
      <vt:lpstr>Function main</vt:lpstr>
      <vt:lpstr>Individual work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452</cp:revision>
  <dcterms:created xsi:type="dcterms:W3CDTF">2003-06-05T04:07:34Z</dcterms:created>
  <dcterms:modified xsi:type="dcterms:W3CDTF">2014-11-18T18:57:47Z</dcterms:modified>
</cp:coreProperties>
</file>