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46"/>
  </p:notesMasterIdLst>
  <p:handoutMasterIdLst>
    <p:handoutMasterId r:id="rId47"/>
  </p:handoutMasterIdLst>
  <p:sldIdLst>
    <p:sldId id="699" r:id="rId2"/>
    <p:sldId id="610" r:id="rId3"/>
    <p:sldId id="665" r:id="rId4"/>
    <p:sldId id="726" r:id="rId5"/>
    <p:sldId id="742" r:id="rId6"/>
    <p:sldId id="743" r:id="rId7"/>
    <p:sldId id="744" r:id="rId8"/>
    <p:sldId id="745" r:id="rId9"/>
    <p:sldId id="746" r:id="rId10"/>
    <p:sldId id="747" r:id="rId11"/>
    <p:sldId id="748" r:id="rId12"/>
    <p:sldId id="749" r:id="rId13"/>
    <p:sldId id="750" r:id="rId14"/>
    <p:sldId id="751" r:id="rId15"/>
    <p:sldId id="752" r:id="rId16"/>
    <p:sldId id="753" r:id="rId17"/>
    <p:sldId id="705" r:id="rId18"/>
    <p:sldId id="706" r:id="rId19"/>
    <p:sldId id="707" r:id="rId20"/>
    <p:sldId id="708" r:id="rId21"/>
    <p:sldId id="709" r:id="rId22"/>
    <p:sldId id="754" r:id="rId23"/>
    <p:sldId id="755" r:id="rId24"/>
    <p:sldId id="756" r:id="rId25"/>
    <p:sldId id="757" r:id="rId26"/>
    <p:sldId id="729" r:id="rId27"/>
    <p:sldId id="730" r:id="rId28"/>
    <p:sldId id="738" r:id="rId29"/>
    <p:sldId id="758" r:id="rId30"/>
    <p:sldId id="759" r:id="rId31"/>
    <p:sldId id="732" r:id="rId32"/>
    <p:sldId id="760" r:id="rId33"/>
    <p:sldId id="761" r:id="rId34"/>
    <p:sldId id="762" r:id="rId35"/>
    <p:sldId id="735" r:id="rId36"/>
    <p:sldId id="739" r:id="rId37"/>
    <p:sldId id="740" r:id="rId38"/>
    <p:sldId id="741" r:id="rId39"/>
    <p:sldId id="763" r:id="rId40"/>
    <p:sldId id="764" r:id="rId41"/>
    <p:sldId id="765" r:id="rId42"/>
    <p:sldId id="728" r:id="rId43"/>
    <p:sldId id="661" r:id="rId44"/>
    <p:sldId id="611" r:id="rId45"/>
  </p:sldIdLst>
  <p:sldSz cx="9901238" cy="6858000"/>
  <p:notesSz cx="7099300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rshkov, Anton V" initials="GAV" lastIdx="9" clrIdx="0">
    <p:extLst/>
  </p:cmAuthor>
  <p:cmAuthor id="2" name="sergey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  <a:srgbClr val="003366"/>
    <a:srgbClr val="0969CD"/>
    <a:srgbClr val="006600"/>
    <a:srgbClr val="00FF00"/>
    <a:srgbClr val="FF5959"/>
    <a:srgbClr val="FFA7A7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1" autoAdjust="0"/>
    <p:restoredTop sz="89415" autoAdjust="0"/>
  </p:normalViewPr>
  <p:slideViewPr>
    <p:cSldViewPr>
      <p:cViewPr varScale="1">
        <p:scale>
          <a:sx n="89" d="100"/>
          <a:sy n="89" d="100"/>
        </p:scale>
        <p:origin x="-1032" y="-6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9C031F54-1078-420E-B1B8-AECE40F040D6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071553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82638" y="769938"/>
            <a:ext cx="5534025" cy="38338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63C38589-DF52-42E9-AB5A-89BCC116A3B8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1536469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B3B1F-CA54-4011-80B1-C873B6AF2239}" type="slidenum">
              <a:rPr lang="ru-RU" smtClean="0">
                <a:solidFill>
                  <a:srgbClr val="000000"/>
                </a:solidFill>
              </a:rPr>
              <a:pPr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EBFA0FD-A5A6-42E3-81C8-5B304BD65A67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8350"/>
            <a:ext cx="5540375" cy="3836988"/>
          </a:xfrm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372055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81050" y="768350"/>
            <a:ext cx="5537200" cy="3836988"/>
          </a:xfrm>
          <a:ln/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6054002-6286-4021-8A2F-A88E480C895B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06471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9" y="6092839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5324F-5CE9-4DEE-BEC9-C7DDE481906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262" y="4406911"/>
            <a:ext cx="8416052" cy="1362075"/>
          </a:xfrm>
        </p:spPr>
        <p:txBody>
          <a:bodyPr anchor="t"/>
          <a:lstStyle>
            <a:lvl1pPr algn="ctr">
              <a:defRPr sz="4000" b="1" cap="none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262" y="2906713"/>
            <a:ext cx="8416052" cy="1500187"/>
          </a:xfrm>
        </p:spPr>
        <p:txBody>
          <a:bodyPr anchor="b"/>
          <a:lstStyle>
            <a:lvl1pPr marL="457200" indent="-457200">
              <a:buFont typeface="+mj-lt"/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3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8" y="6161099"/>
            <a:ext cx="683884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1033"/>
          <p:cNvSpPr txBox="1">
            <a:spLocks noChangeArrowheads="1"/>
          </p:cNvSpPr>
          <p:nvPr userDrawn="1"/>
        </p:nvSpPr>
        <p:spPr bwMode="auto">
          <a:xfrm>
            <a:off x="9280824" y="6454775"/>
            <a:ext cx="49982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6405359E-4B29-4224-8390-DA610758AFD9}" type="slidenum">
              <a:rPr lang="ru-RU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ru-RU" sz="1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2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2" y="115889"/>
            <a:ext cx="9940907" cy="97872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Lobachevsky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State University of </a:t>
            </a: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Nizhni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Novgorod</a:t>
            </a:r>
            <a:endParaRPr lang="ru-RU" sz="2400" b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000" b="1" i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Faculty</a:t>
            </a:r>
            <a:r>
              <a:rPr lang="en-US" sz="2000" b="1" i="1" kern="1200" baseline="0" dirty="0" smtClean="0">
                <a:solidFill>
                  <a:srgbClr val="000000"/>
                </a:solidFill>
                <a:latin typeface="Arial" charset="0"/>
                <a:ea typeface="+mn-ea"/>
              </a:rPr>
              <a:t> of Computational mathematics and cybernetics</a:t>
            </a:r>
            <a:endParaRPr lang="en-US" sz="2000" b="1" i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26" y="260355"/>
            <a:ext cx="100757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593" y="2130430"/>
            <a:ext cx="841605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495064" y="6245225"/>
            <a:ext cx="2310289" cy="47625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2923" y="6245225"/>
            <a:ext cx="3135392" cy="47625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5887" y="6245225"/>
            <a:ext cx="2310289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710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3" y="6092826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5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0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442962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2925" y="207963"/>
            <a:ext cx="9079309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Введение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062" y="1196976"/>
            <a:ext cx="8911114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26" y="6408738"/>
            <a:ext cx="2050064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6873" y="6410325"/>
            <a:ext cx="575826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39713" y="6408738"/>
            <a:ext cx="93458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4B8981D-FA80-4A8E-9421-45BC15FC579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34" name="Picture 13" descr="NNGU_Logo_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8" y="6092837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1" r:id="rId3"/>
    <p:sldLayoutId id="2147483686" r:id="rId4"/>
    <p:sldLayoutId id="2147483691" r:id="rId5"/>
    <p:sldLayoutId id="2147483694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e.mail.ru/messages/inbox/sentmsg?compose&amp;To=bastrakov@vmk.unn.r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0279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1578" y="87313"/>
            <a:ext cx="2237299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04" y="87313"/>
            <a:ext cx="2284901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4829" y="87313"/>
            <a:ext cx="2399146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8816" y="87314"/>
            <a:ext cx="265461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578" y="1785927"/>
            <a:ext cx="185489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08858" y="1603512"/>
            <a:ext cx="8092380" cy="457048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</a:p>
          <a:p>
            <a:pPr algn="ctr">
              <a:spcBef>
                <a:spcPts val="6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Computing Mathematics and Cybernetics faculty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The competitiveness enhancement program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among the world's research and education centers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Strategic initiative “Achieving leading positions in the field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supercomputer technology and high-performance computing”</a:t>
            </a: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045" y="3643315"/>
            <a:ext cx="112341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475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using external CURAND…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__global__ void </a:t>
            </a:r>
            <a:r>
              <a:rPr lang="en-US" dirty="0" err="1"/>
              <a:t>kernel_curand_external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n, float a, float b, float c, float d,</a:t>
            </a:r>
          </a:p>
          <a:p>
            <a:pPr marL="0" indent="0">
              <a:buNone/>
            </a:pPr>
            <a:r>
              <a:rPr lang="en-US" dirty="0"/>
              <a:t>    float * x01, float * y01, char * count)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/>
              <a:t> = </a:t>
            </a:r>
            <a:r>
              <a:rPr lang="en-US" dirty="0" err="1"/>
              <a:t>blockIdx.x</a:t>
            </a:r>
            <a:r>
              <a:rPr lang="en-US" dirty="0"/>
              <a:t> * </a:t>
            </a:r>
            <a:r>
              <a:rPr lang="en-US" dirty="0" err="1"/>
              <a:t>blockDim.x</a:t>
            </a:r>
            <a:r>
              <a:rPr lang="en-US" dirty="0"/>
              <a:t> + </a:t>
            </a:r>
            <a:r>
              <a:rPr lang="en-US" dirty="0" err="1"/>
              <a:t>threadIdx.x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if (</a:t>
            </a:r>
            <a:r>
              <a:rPr lang="en-US" dirty="0" err="1"/>
              <a:t>i</a:t>
            </a:r>
            <a:r>
              <a:rPr lang="en-US" dirty="0"/>
              <a:t> &gt;= n)</a:t>
            </a:r>
          </a:p>
          <a:p>
            <a:pPr marL="0" indent="0">
              <a:buNone/>
            </a:pPr>
            <a:r>
              <a:rPr lang="en-US" dirty="0"/>
              <a:t>        return;</a:t>
            </a:r>
          </a:p>
          <a:p>
            <a:pPr marL="0" indent="0">
              <a:buNone/>
            </a:pPr>
            <a:r>
              <a:rPr lang="en-US" dirty="0" smtClean="0"/>
              <a:t>    if </a:t>
            </a:r>
            <a:r>
              <a:rPr lang="en-US" dirty="0"/>
              <a:t>(y01[</a:t>
            </a:r>
            <a:r>
              <a:rPr lang="en-US" dirty="0" err="1"/>
              <a:t>i</a:t>
            </a:r>
            <a:r>
              <a:rPr lang="en-US" dirty="0"/>
              <a:t>] * (d - c) + c  &lt;= </a:t>
            </a:r>
            <a:r>
              <a:rPr lang="en-US" dirty="0" err="1"/>
              <a:t>func_device</a:t>
            </a:r>
            <a:r>
              <a:rPr lang="en-US" dirty="0"/>
              <a:t>(x01[</a:t>
            </a:r>
            <a:r>
              <a:rPr lang="en-US" dirty="0" err="1"/>
              <a:t>i</a:t>
            </a:r>
            <a:r>
              <a:rPr lang="en-US" dirty="0"/>
              <a:t>] * (b - a) + a))</a:t>
            </a:r>
          </a:p>
          <a:p>
            <a:pPr marL="0" indent="0">
              <a:buNone/>
            </a:pPr>
            <a:r>
              <a:rPr lang="en-US" dirty="0"/>
              <a:t>        count[</a:t>
            </a:r>
            <a:r>
              <a:rPr lang="en-US" dirty="0" err="1"/>
              <a:t>i</a:t>
            </a:r>
            <a:r>
              <a:rPr lang="en-US" dirty="0"/>
              <a:t>] = 1;</a:t>
            </a:r>
          </a:p>
          <a:p>
            <a:pPr marL="0" indent="0">
              <a:buNone/>
            </a:pPr>
            <a:r>
              <a:rPr lang="en-US" dirty="0"/>
              <a:t>    else</a:t>
            </a:r>
          </a:p>
          <a:p>
            <a:pPr marL="0" indent="0">
              <a:buNone/>
            </a:pPr>
            <a:r>
              <a:rPr lang="en-US" dirty="0"/>
              <a:t>        count[</a:t>
            </a:r>
            <a:r>
              <a:rPr lang="en-US" dirty="0" err="1"/>
              <a:t>i</a:t>
            </a:r>
            <a:r>
              <a:rPr lang="en-US" dirty="0"/>
              <a:t>] = 0;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622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using external CURAND…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float </a:t>
            </a:r>
            <a:r>
              <a:rPr lang="en-US" dirty="0" err="1"/>
              <a:t>integrateMonteCarlo_gpu_curand_external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n, float a, float b, float c,</a:t>
            </a:r>
          </a:p>
          <a:p>
            <a:pPr marL="0" indent="0">
              <a:buNone/>
            </a:pPr>
            <a:r>
              <a:rPr lang="en-US" dirty="0"/>
              <a:t>    float d, float * x01_device, float * y01_device,</a:t>
            </a:r>
          </a:p>
          <a:p>
            <a:pPr marL="0" indent="0">
              <a:buNone/>
            </a:pPr>
            <a:r>
              <a:rPr lang="en-US" dirty="0"/>
              <a:t>    char * </a:t>
            </a:r>
            <a:r>
              <a:rPr lang="en-US" dirty="0" err="1"/>
              <a:t>count_host</a:t>
            </a:r>
            <a:r>
              <a:rPr lang="en-US" dirty="0"/>
              <a:t>, char * </a:t>
            </a:r>
            <a:r>
              <a:rPr lang="en-US" dirty="0" err="1"/>
              <a:t>count_device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/>
              <a:t>curandGenerator_t</a:t>
            </a:r>
            <a:r>
              <a:rPr lang="en-US" dirty="0"/>
              <a:t> gen;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curandCreateGenerator</a:t>
            </a:r>
            <a:r>
              <a:rPr lang="en-US" dirty="0"/>
              <a:t>(&amp;gen, CURAND_RNG_PSEUDO_XORWOW);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curandGenerateUniform</a:t>
            </a:r>
            <a:r>
              <a:rPr lang="en-US" dirty="0"/>
              <a:t>(gen, x01_device, n);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curandGenerateUniform</a:t>
            </a:r>
            <a:r>
              <a:rPr lang="en-US" dirty="0"/>
              <a:t>(gen, y01_device, n);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curandDestroyGenerator</a:t>
            </a:r>
            <a:r>
              <a:rPr lang="en-US" dirty="0"/>
              <a:t>(gen);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133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using external CURAND…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num_threads_per_block</a:t>
            </a:r>
            <a:r>
              <a:rPr lang="en-US" dirty="0"/>
              <a:t> = 256;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num_blocks</a:t>
            </a:r>
            <a:r>
              <a:rPr lang="en-US" dirty="0"/>
              <a:t> = (n + </a:t>
            </a:r>
            <a:r>
              <a:rPr lang="en-US" dirty="0" err="1"/>
              <a:t>num_threads_per_block</a:t>
            </a:r>
            <a:r>
              <a:rPr lang="en-US" dirty="0"/>
              <a:t> - 1) / </a:t>
            </a:r>
            <a:r>
              <a:rPr lang="en-US" dirty="0" err="1"/>
              <a:t>num_threads_per_block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kernel_curand_external</a:t>
            </a:r>
            <a:r>
              <a:rPr lang="en-US" dirty="0"/>
              <a:t>&lt;&lt;&lt;</a:t>
            </a:r>
            <a:r>
              <a:rPr lang="en-US" dirty="0" err="1"/>
              <a:t>num_blocks</a:t>
            </a:r>
            <a:r>
              <a:rPr lang="en-US" dirty="0"/>
              <a:t>, </a:t>
            </a:r>
            <a:r>
              <a:rPr lang="en-US" dirty="0" err="1"/>
              <a:t>num_threads_per_block</a:t>
            </a:r>
            <a:r>
              <a:rPr lang="en-US" dirty="0"/>
              <a:t>&gt;&gt;&gt;(n, a, b, c, d,</a:t>
            </a:r>
          </a:p>
          <a:p>
            <a:pPr marL="0" indent="0">
              <a:buNone/>
            </a:pPr>
            <a:r>
              <a:rPr lang="en-US" dirty="0"/>
              <a:t>        x01_device, y01_device, </a:t>
            </a:r>
            <a:r>
              <a:rPr lang="en-US" dirty="0" err="1"/>
              <a:t>count_device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cudaThreadSynchronize</a:t>
            </a:r>
            <a:r>
              <a:rPr lang="en-US" dirty="0"/>
              <a:t>();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cudaMemcpy</a:t>
            </a:r>
            <a:r>
              <a:rPr lang="en-US" dirty="0" smtClean="0"/>
              <a:t>(</a:t>
            </a:r>
            <a:r>
              <a:rPr lang="en-US" dirty="0" err="1" smtClean="0"/>
              <a:t>count_host</a:t>
            </a:r>
            <a:r>
              <a:rPr lang="en-US" dirty="0"/>
              <a:t>, </a:t>
            </a:r>
            <a:r>
              <a:rPr lang="en-US" dirty="0" err="1"/>
              <a:t>count_device</a:t>
            </a:r>
            <a:r>
              <a:rPr lang="en-US" dirty="0"/>
              <a:t>, n * </a:t>
            </a:r>
            <a:r>
              <a:rPr lang="en-US" dirty="0" err="1"/>
              <a:t>sizeof</a:t>
            </a:r>
            <a:r>
              <a:rPr lang="en-US" dirty="0"/>
              <a:t>(char),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cudaMemcpyDeviceToHost</a:t>
            </a:r>
            <a:r>
              <a:rPr lang="en-US" dirty="0"/>
              <a:t>);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188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using external CURAND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/>
              <a:t>int</a:t>
            </a:r>
            <a:r>
              <a:rPr lang="en-US" dirty="0"/>
              <a:t> count = 0;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if (</a:t>
            </a:r>
            <a:r>
              <a:rPr lang="en-US" dirty="0" err="1"/>
              <a:t>count_host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])</a:t>
            </a:r>
          </a:p>
          <a:p>
            <a:pPr marL="0" indent="0">
              <a:buNone/>
            </a:pPr>
            <a:r>
              <a:rPr lang="en-US" dirty="0"/>
              <a:t>            ++count;</a:t>
            </a:r>
          </a:p>
          <a:p>
            <a:pPr marL="0" indent="0">
              <a:buNone/>
            </a:pPr>
            <a:r>
              <a:rPr lang="en-US" dirty="0"/>
              <a:t>    return (float)count / (float)n;</a:t>
            </a:r>
          </a:p>
          <a:p>
            <a:pPr marL="0" indent="0">
              <a:buNone/>
            </a:pPr>
            <a:r>
              <a:rPr lang="en-US" dirty="0" smtClean="0"/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3091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using internal CURAND…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__global__ void </a:t>
            </a:r>
            <a:r>
              <a:rPr lang="en-US" dirty="0" err="1"/>
              <a:t>kernel_curand_internal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n, float a, float b, float c, float d</a:t>
            </a:r>
            <a:r>
              <a:rPr lang="en-US" dirty="0" smtClean="0"/>
              <a:t>,  </a:t>
            </a:r>
            <a:r>
              <a:rPr lang="en-US" dirty="0"/>
              <a:t>char * count</a:t>
            </a:r>
            <a:r>
              <a:rPr lang="en-US" dirty="0" smtClean="0"/>
              <a:t>) {</a:t>
            </a:r>
            <a:endParaRPr lang="en-US" dirty="0"/>
          </a:p>
          <a:p>
            <a:pPr marL="0" indent="0">
              <a:buNone/>
            </a:pPr>
            <a:r>
              <a:rPr lang="ru-RU" dirty="0" smtClean="0"/>
              <a:t>   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</a:t>
            </a:r>
            <a:r>
              <a:rPr lang="en-US" dirty="0" err="1"/>
              <a:t>blockIdx.x</a:t>
            </a:r>
            <a:r>
              <a:rPr lang="en-US" dirty="0"/>
              <a:t> * </a:t>
            </a:r>
            <a:r>
              <a:rPr lang="en-US" dirty="0" err="1"/>
              <a:t>blockDim.x</a:t>
            </a:r>
            <a:r>
              <a:rPr lang="en-US" dirty="0"/>
              <a:t> + </a:t>
            </a:r>
            <a:r>
              <a:rPr lang="en-US" dirty="0" err="1"/>
              <a:t>threadIdx.x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if (</a:t>
            </a:r>
            <a:r>
              <a:rPr lang="en-US" dirty="0" err="1"/>
              <a:t>i</a:t>
            </a:r>
            <a:r>
              <a:rPr lang="en-US" dirty="0"/>
              <a:t> &gt;= n</a:t>
            </a:r>
            <a:r>
              <a:rPr lang="en-US" dirty="0" smtClean="0"/>
              <a:t>)  </a:t>
            </a:r>
            <a:r>
              <a:rPr lang="en-US" dirty="0"/>
              <a:t>return;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curandStateXORWOW_t</a:t>
            </a:r>
            <a:r>
              <a:rPr lang="en-US" dirty="0" smtClean="0"/>
              <a:t> </a:t>
            </a:r>
            <a:r>
              <a:rPr lang="en-US" dirty="0"/>
              <a:t>state;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curand_init</a:t>
            </a:r>
            <a:r>
              <a:rPr lang="en-US" dirty="0"/>
              <a:t>(2 * </a:t>
            </a:r>
            <a:r>
              <a:rPr lang="en-US" dirty="0" err="1"/>
              <a:t>i</a:t>
            </a:r>
            <a:r>
              <a:rPr lang="en-US" dirty="0"/>
              <a:t>, 0, 0, &amp;state);</a:t>
            </a:r>
          </a:p>
          <a:p>
            <a:pPr marL="0" indent="0">
              <a:buNone/>
            </a:pPr>
            <a:r>
              <a:rPr lang="en-US" dirty="0" smtClean="0"/>
              <a:t>    float </a:t>
            </a:r>
            <a:r>
              <a:rPr lang="en-US" dirty="0"/>
              <a:t>x = </a:t>
            </a:r>
            <a:r>
              <a:rPr lang="en-US" dirty="0" err="1"/>
              <a:t>curand_uniform</a:t>
            </a:r>
            <a:r>
              <a:rPr lang="en-US" dirty="0"/>
              <a:t>(&amp;state) * (b - a) + a;</a:t>
            </a:r>
          </a:p>
          <a:p>
            <a:pPr marL="0" indent="0">
              <a:buNone/>
            </a:pPr>
            <a:r>
              <a:rPr lang="en-US" dirty="0"/>
              <a:t>    float y = </a:t>
            </a:r>
            <a:r>
              <a:rPr lang="en-US" dirty="0" err="1"/>
              <a:t>curand_uniform</a:t>
            </a:r>
            <a:r>
              <a:rPr lang="en-US" dirty="0"/>
              <a:t>(&amp;state) * (d - c) + c;</a:t>
            </a:r>
          </a:p>
          <a:p>
            <a:pPr marL="0" indent="0">
              <a:buNone/>
            </a:pPr>
            <a:r>
              <a:rPr lang="en-US" dirty="0" smtClean="0"/>
              <a:t>    if </a:t>
            </a:r>
            <a:r>
              <a:rPr lang="en-US" dirty="0"/>
              <a:t>(y &lt;= </a:t>
            </a:r>
            <a:r>
              <a:rPr lang="en-US" dirty="0" err="1"/>
              <a:t>func_device</a:t>
            </a:r>
            <a:r>
              <a:rPr lang="en-US" dirty="0"/>
              <a:t>(x</a:t>
            </a:r>
            <a:r>
              <a:rPr lang="en-US" dirty="0" smtClean="0"/>
              <a:t>))   count[</a:t>
            </a:r>
            <a:r>
              <a:rPr lang="en-US" dirty="0" err="1" smtClean="0"/>
              <a:t>i</a:t>
            </a:r>
            <a:r>
              <a:rPr lang="en-US" dirty="0"/>
              <a:t>] = 1;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smtClean="0"/>
              <a:t>else  </a:t>
            </a:r>
            <a:r>
              <a:rPr lang="en-US" dirty="0"/>
              <a:t>count[</a:t>
            </a:r>
            <a:r>
              <a:rPr lang="en-US" dirty="0" err="1"/>
              <a:t>i</a:t>
            </a:r>
            <a:r>
              <a:rPr lang="en-US" dirty="0"/>
              <a:t>] = 0;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3068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using internal CURAND…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float </a:t>
            </a:r>
            <a:r>
              <a:rPr lang="en-US" dirty="0" err="1"/>
              <a:t>integrateMonteCarlo_gpu_curand_internal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n, float a, float b, float c</a:t>
            </a:r>
            <a:r>
              <a:rPr lang="en-US" dirty="0" smtClean="0"/>
              <a:t>, float </a:t>
            </a:r>
            <a:r>
              <a:rPr lang="en-US" dirty="0"/>
              <a:t>d, char * </a:t>
            </a:r>
            <a:r>
              <a:rPr lang="en-US" dirty="0" err="1"/>
              <a:t>count_host</a:t>
            </a:r>
            <a:r>
              <a:rPr lang="en-US" dirty="0"/>
              <a:t>, char * </a:t>
            </a:r>
            <a:r>
              <a:rPr lang="en-US" dirty="0" err="1"/>
              <a:t>count_device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num_threads_per_block</a:t>
            </a:r>
            <a:r>
              <a:rPr lang="en-US" dirty="0"/>
              <a:t> = 256;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num_blocks</a:t>
            </a:r>
            <a:r>
              <a:rPr lang="en-US" dirty="0"/>
              <a:t> = (n + </a:t>
            </a:r>
            <a:r>
              <a:rPr lang="en-US" dirty="0" err="1"/>
              <a:t>num_threads_per_block</a:t>
            </a:r>
            <a:r>
              <a:rPr lang="en-US" dirty="0"/>
              <a:t> - 1) / </a:t>
            </a:r>
            <a:r>
              <a:rPr lang="en-US" dirty="0" err="1"/>
              <a:t>num_threads_per_block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kernel_curand_internal</a:t>
            </a:r>
            <a:r>
              <a:rPr lang="en-US" dirty="0"/>
              <a:t>&lt;&lt;&lt;</a:t>
            </a:r>
            <a:r>
              <a:rPr lang="en-US" dirty="0" err="1"/>
              <a:t>num_blocks</a:t>
            </a:r>
            <a:r>
              <a:rPr lang="en-US" dirty="0"/>
              <a:t>, </a:t>
            </a:r>
            <a:r>
              <a:rPr lang="en-US" dirty="0" err="1"/>
              <a:t>num_threads_per_block</a:t>
            </a:r>
            <a:r>
              <a:rPr lang="en-US" dirty="0"/>
              <a:t>&gt;&gt;&gt;(n, a, b, c, d,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count_device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cudaThreadSynchronize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cudaMemcpy</a:t>
            </a:r>
            <a:r>
              <a:rPr lang="en-US" dirty="0" smtClean="0"/>
              <a:t>(</a:t>
            </a:r>
            <a:r>
              <a:rPr lang="en-US" dirty="0" err="1" smtClean="0"/>
              <a:t>count_host</a:t>
            </a:r>
            <a:r>
              <a:rPr lang="en-US" dirty="0"/>
              <a:t>, </a:t>
            </a:r>
            <a:r>
              <a:rPr lang="en-US" dirty="0" err="1"/>
              <a:t>count_device</a:t>
            </a:r>
            <a:r>
              <a:rPr lang="en-US" dirty="0"/>
              <a:t>, n * </a:t>
            </a:r>
            <a:r>
              <a:rPr lang="en-US" dirty="0" err="1"/>
              <a:t>sizeof</a:t>
            </a:r>
            <a:r>
              <a:rPr lang="en-US" dirty="0"/>
              <a:t>(char),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cudaMemcpyDeviceToHost</a:t>
            </a:r>
            <a:r>
              <a:rPr lang="en-US" dirty="0"/>
              <a:t>);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5061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using internal CURAND…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/>
              <a:t>count = 0;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if (</a:t>
            </a:r>
            <a:r>
              <a:rPr lang="en-US" dirty="0" err="1"/>
              <a:t>count_host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])</a:t>
            </a:r>
          </a:p>
          <a:p>
            <a:pPr marL="0" indent="0">
              <a:buNone/>
            </a:pPr>
            <a:r>
              <a:rPr lang="en-US" dirty="0"/>
              <a:t>            ++count;</a:t>
            </a:r>
          </a:p>
          <a:p>
            <a:pPr marL="0" indent="0">
              <a:buNone/>
            </a:pPr>
            <a:r>
              <a:rPr lang="en-US" dirty="0"/>
              <a:t>    return (float)count / (float)n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440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int</a:t>
            </a:r>
            <a:r>
              <a:rPr lang="en-US" dirty="0"/>
              <a:t> main()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 err="1"/>
              <a:t>int</a:t>
            </a:r>
            <a:r>
              <a:rPr lang="en-US" dirty="0"/>
              <a:t> n = 100000</a:t>
            </a:r>
            <a:r>
              <a:rPr lang="en-US" dirty="0" smtClean="0"/>
              <a:t>;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   </a:t>
            </a:r>
            <a:r>
              <a:rPr lang="en-US" dirty="0"/>
              <a:t>float a = 0.0f, b = 1.0f</a:t>
            </a:r>
            <a:r>
              <a:rPr lang="en-US" dirty="0" smtClean="0"/>
              <a:t>;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   </a:t>
            </a:r>
            <a:r>
              <a:rPr lang="en-US" dirty="0"/>
              <a:t>float c = 0.0f, d = </a:t>
            </a:r>
            <a:r>
              <a:rPr lang="en-US" dirty="0" smtClean="0"/>
              <a:t>1.0f;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float </a:t>
            </a:r>
            <a:r>
              <a:rPr lang="en-US" dirty="0" err="1"/>
              <a:t>exactResult</a:t>
            </a:r>
            <a:r>
              <a:rPr lang="en-US" dirty="0"/>
              <a:t> = </a:t>
            </a:r>
            <a:r>
              <a:rPr lang="en-US" dirty="0" err="1"/>
              <a:t>atan</a:t>
            </a:r>
            <a:r>
              <a:rPr lang="en-US" dirty="0"/>
              <a:t>(b) - </a:t>
            </a:r>
            <a:r>
              <a:rPr lang="en-US" dirty="0" err="1"/>
              <a:t>atan</a:t>
            </a:r>
            <a:r>
              <a:rPr lang="en-US" dirty="0"/>
              <a:t>(a</a:t>
            </a:r>
            <a:r>
              <a:rPr lang="en-US" dirty="0" smtClean="0"/>
              <a:t>);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 err="1"/>
              <a:t>int</a:t>
            </a:r>
            <a:r>
              <a:rPr lang="en-US" dirty="0"/>
              <a:t> seed = 0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 err="1"/>
              <a:t>int</a:t>
            </a:r>
            <a:r>
              <a:rPr lang="en-US" dirty="0"/>
              <a:t> repeats = 100;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float result, </a:t>
            </a:r>
            <a:r>
              <a:rPr lang="en-US" dirty="0" err="1"/>
              <a:t>result_gpu_naive</a:t>
            </a:r>
            <a:r>
              <a:rPr lang="en-US" dirty="0"/>
              <a:t>, </a:t>
            </a:r>
            <a:r>
              <a:rPr lang="en-US" dirty="0" err="1"/>
              <a:t>result_gpu_curand_external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result_gpu_curand_internal</a:t>
            </a:r>
            <a:r>
              <a:rPr lang="en-US" dirty="0"/>
              <a:t>;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0731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LARGE_INTEGER </a:t>
            </a:r>
            <a:r>
              <a:rPr lang="en-US" dirty="0"/>
              <a:t>before, after, </a:t>
            </a:r>
            <a:r>
              <a:rPr lang="en-US" dirty="0" err="1"/>
              <a:t>freq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QueryPerformanceFrequency</a:t>
            </a:r>
            <a:r>
              <a:rPr lang="en-US" dirty="0"/>
              <a:t>(&amp;</a:t>
            </a:r>
            <a:r>
              <a:rPr lang="en-US" dirty="0" err="1"/>
              <a:t>freq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 err="1"/>
              <a:t>std</a:t>
            </a:r>
            <a:r>
              <a:rPr lang="en-US" dirty="0"/>
              <a:t>::fixed &lt;&lt;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setprecision</a:t>
            </a:r>
            <a:r>
              <a:rPr lang="en-US" dirty="0"/>
              <a:t>(3);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/>
              <a:t>QueryPerformanceCounter</a:t>
            </a:r>
            <a:r>
              <a:rPr lang="en-US" dirty="0"/>
              <a:t>(&amp;before);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srand</a:t>
            </a:r>
            <a:r>
              <a:rPr lang="en-US" dirty="0"/>
              <a:t>(seed);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repeats;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result = </a:t>
            </a:r>
            <a:r>
              <a:rPr lang="en-US" dirty="0" err="1"/>
              <a:t>integrateMonteCarlo</a:t>
            </a:r>
            <a:r>
              <a:rPr lang="en-US" dirty="0"/>
              <a:t>(n, a, b, c, d);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QueryPerformanceCounter</a:t>
            </a:r>
            <a:r>
              <a:rPr lang="en-US" dirty="0"/>
              <a:t>(&amp;after);</a:t>
            </a:r>
          </a:p>
          <a:p>
            <a:pPr marL="0" indent="0">
              <a:buNone/>
            </a:pPr>
            <a:r>
              <a:rPr lang="en-US" dirty="0"/>
              <a:t>    double </a:t>
            </a:r>
            <a:r>
              <a:rPr lang="en-US" dirty="0" err="1"/>
              <a:t>cpu_time</a:t>
            </a:r>
            <a:r>
              <a:rPr lang="en-US" dirty="0"/>
              <a:t> = (</a:t>
            </a:r>
            <a:r>
              <a:rPr lang="en-US" dirty="0" err="1"/>
              <a:t>after.QuadPart</a:t>
            </a:r>
            <a:r>
              <a:rPr lang="en-US" dirty="0"/>
              <a:t> - </a:t>
            </a:r>
            <a:r>
              <a:rPr lang="en-US" dirty="0" err="1"/>
              <a:t>before.QuadPart</a:t>
            </a:r>
            <a:r>
              <a:rPr lang="en-US" dirty="0"/>
              <a:t>) /</a:t>
            </a:r>
          </a:p>
          <a:p>
            <a:pPr marL="0" indent="0">
              <a:buNone/>
            </a:pPr>
            <a:r>
              <a:rPr lang="en-US" dirty="0"/>
              <a:t>        double(</a:t>
            </a:r>
            <a:r>
              <a:rPr lang="en-US" dirty="0" err="1"/>
              <a:t>freq.QuadPart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"The CPU version took " &lt;&lt; </a:t>
            </a:r>
            <a:r>
              <a:rPr lang="en-US" dirty="0" err="1"/>
              <a:t>cpu_time</a:t>
            </a:r>
            <a:r>
              <a:rPr lang="en-US" dirty="0"/>
              <a:t> &lt;&lt; " seconds.\n";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9647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061" y="1196976"/>
            <a:ext cx="9208085" cy="496887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QueryPerformanceCounter</a:t>
            </a:r>
            <a:r>
              <a:rPr lang="en-US" dirty="0"/>
              <a:t>(&amp;before);</a:t>
            </a:r>
          </a:p>
          <a:p>
            <a:pPr marL="0" indent="0">
              <a:buNone/>
            </a:pPr>
            <a:r>
              <a:rPr lang="en-US" dirty="0"/>
              <a:t>    float * </a:t>
            </a:r>
            <a:r>
              <a:rPr lang="en-US" dirty="0" err="1"/>
              <a:t>x_host</a:t>
            </a:r>
            <a:r>
              <a:rPr lang="en-US" dirty="0"/>
              <a:t> = new float[n], * </a:t>
            </a:r>
            <a:r>
              <a:rPr lang="en-US" dirty="0" err="1"/>
              <a:t>y_host</a:t>
            </a:r>
            <a:r>
              <a:rPr lang="en-US" dirty="0"/>
              <a:t> = new float[n];</a:t>
            </a:r>
          </a:p>
          <a:p>
            <a:pPr marL="0" indent="0">
              <a:buNone/>
            </a:pPr>
            <a:r>
              <a:rPr lang="en-US" dirty="0"/>
              <a:t>    char * </a:t>
            </a:r>
            <a:r>
              <a:rPr lang="en-US" dirty="0" err="1"/>
              <a:t>count_host</a:t>
            </a:r>
            <a:r>
              <a:rPr lang="en-US" dirty="0"/>
              <a:t> = new char[n];</a:t>
            </a:r>
          </a:p>
          <a:p>
            <a:pPr marL="0" indent="0">
              <a:buNone/>
            </a:pPr>
            <a:r>
              <a:rPr lang="en-US" dirty="0"/>
              <a:t>    float * </a:t>
            </a:r>
            <a:r>
              <a:rPr lang="en-US" dirty="0" err="1"/>
              <a:t>x_device</a:t>
            </a:r>
            <a:r>
              <a:rPr lang="en-US" dirty="0"/>
              <a:t>, * </a:t>
            </a:r>
            <a:r>
              <a:rPr lang="en-US" dirty="0" err="1"/>
              <a:t>y_device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char * </a:t>
            </a:r>
            <a:r>
              <a:rPr lang="en-US" dirty="0" err="1"/>
              <a:t>count_device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cudaMalloc</a:t>
            </a:r>
            <a:r>
              <a:rPr lang="en-US" dirty="0"/>
              <a:t>((void**)&amp;</a:t>
            </a:r>
            <a:r>
              <a:rPr lang="en-US" dirty="0" err="1"/>
              <a:t>x_device</a:t>
            </a:r>
            <a:r>
              <a:rPr lang="en-US" dirty="0"/>
              <a:t>, n * </a:t>
            </a:r>
            <a:r>
              <a:rPr lang="en-US" dirty="0" err="1"/>
              <a:t>sizeof</a:t>
            </a:r>
            <a:r>
              <a:rPr lang="en-US" dirty="0"/>
              <a:t>(float));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cudaMalloc</a:t>
            </a:r>
            <a:r>
              <a:rPr lang="en-US" dirty="0"/>
              <a:t>((void**)&amp;</a:t>
            </a:r>
            <a:r>
              <a:rPr lang="en-US" dirty="0" err="1"/>
              <a:t>y_device</a:t>
            </a:r>
            <a:r>
              <a:rPr lang="en-US" dirty="0"/>
              <a:t>, n * </a:t>
            </a:r>
            <a:r>
              <a:rPr lang="en-US" dirty="0" err="1"/>
              <a:t>sizeof</a:t>
            </a:r>
            <a:r>
              <a:rPr lang="en-US" dirty="0"/>
              <a:t>(float));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cudaMalloc</a:t>
            </a:r>
            <a:r>
              <a:rPr lang="en-US" dirty="0"/>
              <a:t>((void**)&amp;</a:t>
            </a:r>
            <a:r>
              <a:rPr lang="en-US" dirty="0" err="1"/>
              <a:t>count_device</a:t>
            </a:r>
            <a:r>
              <a:rPr lang="en-US" dirty="0"/>
              <a:t>, n * </a:t>
            </a:r>
            <a:r>
              <a:rPr lang="en-US" dirty="0" err="1"/>
              <a:t>sizeof</a:t>
            </a:r>
            <a:r>
              <a:rPr lang="en-US" dirty="0"/>
              <a:t>(char));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srand</a:t>
            </a:r>
            <a:r>
              <a:rPr lang="en-US" dirty="0"/>
              <a:t>(seed);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repeats;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result_gpu_naive</a:t>
            </a:r>
            <a:r>
              <a:rPr lang="en-US" dirty="0"/>
              <a:t> = </a:t>
            </a:r>
            <a:r>
              <a:rPr lang="en-US" dirty="0" err="1"/>
              <a:t>integrateMonteCarlo_gpu_naive</a:t>
            </a:r>
            <a:r>
              <a:rPr lang="en-US" dirty="0"/>
              <a:t>(n, a, </a:t>
            </a:r>
            <a:r>
              <a:rPr lang="en-US" dirty="0" err="1" smtClean="0"/>
              <a:t>b,c</a:t>
            </a:r>
            <a:r>
              <a:rPr lang="en-US" dirty="0"/>
              <a:t>, d</a:t>
            </a:r>
            <a:r>
              <a:rPr lang="en-US" dirty="0" smtClean="0"/>
              <a:t>, </a:t>
            </a:r>
            <a:r>
              <a:rPr lang="en-US" dirty="0" err="1" smtClean="0"/>
              <a:t>x_host</a:t>
            </a:r>
            <a:r>
              <a:rPr lang="en-US" dirty="0"/>
              <a:t>, </a:t>
            </a:r>
            <a:r>
              <a:rPr lang="en-US" dirty="0" err="1"/>
              <a:t>x_device</a:t>
            </a:r>
            <a:r>
              <a:rPr lang="en-US" dirty="0"/>
              <a:t>, </a:t>
            </a:r>
            <a:r>
              <a:rPr lang="en-US" dirty="0" err="1"/>
              <a:t>y_host</a:t>
            </a:r>
            <a:r>
              <a:rPr lang="en-US" dirty="0"/>
              <a:t>, </a:t>
            </a:r>
            <a:r>
              <a:rPr lang="en-US" dirty="0" err="1"/>
              <a:t>y_device</a:t>
            </a:r>
            <a:r>
              <a:rPr lang="en-US" dirty="0"/>
              <a:t>, </a:t>
            </a:r>
            <a:r>
              <a:rPr lang="en-US" dirty="0" err="1"/>
              <a:t>count_host</a:t>
            </a:r>
            <a:r>
              <a:rPr lang="en-US" dirty="0" smtClean="0"/>
              <a:t>,  </a:t>
            </a:r>
            <a:r>
              <a:rPr lang="en-US" dirty="0" err="1" smtClean="0"/>
              <a:t>count_device</a:t>
            </a:r>
            <a:r>
              <a:rPr lang="en-US" dirty="0"/>
              <a:t>);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441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5915" y="3071813"/>
            <a:ext cx="8416052" cy="830997"/>
          </a:xfrm>
        </p:spPr>
        <p:txBody>
          <a:bodyPr>
            <a:spAutoFit/>
          </a:bodyPr>
          <a:lstStyle/>
          <a:p>
            <a:pPr algn="ctr" eaLnBrk="1" hangingPunct="1"/>
            <a:r>
              <a:rPr lang="en-US" altLang="ru-RU" sz="2400" dirty="0" smtClean="0"/>
              <a:t>10</a:t>
            </a:r>
            <a:r>
              <a:rPr lang="ru-RU" altLang="ru-RU" sz="2400" dirty="0" smtClean="0"/>
              <a:t> </a:t>
            </a:r>
            <a:r>
              <a:rPr lang="en-US" altLang="ru-RU" sz="2400" dirty="0" smtClean="0"/>
              <a:t>Practice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en-US" altLang="ru-RU" sz="2400" dirty="0" smtClean="0"/>
              <a:t>Monte Carlo integration and option pricing</a:t>
            </a:r>
            <a:endParaRPr lang="ru-RU" altLang="ru-RU" sz="2400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419" y="2205038"/>
            <a:ext cx="9042814" cy="46196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Introduction to GPU programming</a:t>
            </a: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191628" y="5591251"/>
            <a:ext cx="44739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Bastrakov S.I.</a:t>
            </a:r>
            <a:endParaRPr lang="ru-RU" altLang="ru-RU" sz="2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Software department</a:t>
            </a:r>
            <a:endParaRPr lang="ru-RU" altLang="ru-RU" sz="2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delete </a:t>
            </a:r>
            <a:r>
              <a:rPr lang="en-US" dirty="0"/>
              <a:t>[] </a:t>
            </a:r>
            <a:r>
              <a:rPr lang="en-US" dirty="0" err="1"/>
              <a:t>x_host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delete [] </a:t>
            </a:r>
            <a:r>
              <a:rPr lang="en-US" dirty="0" err="1"/>
              <a:t>y_host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delete [] </a:t>
            </a:r>
            <a:r>
              <a:rPr lang="en-US" dirty="0" err="1"/>
              <a:t>count_host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cudaFree</a:t>
            </a:r>
            <a:r>
              <a:rPr lang="en-US" dirty="0"/>
              <a:t>(</a:t>
            </a:r>
            <a:r>
              <a:rPr lang="en-US" dirty="0" err="1"/>
              <a:t>x_device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cudaFree</a:t>
            </a:r>
            <a:r>
              <a:rPr lang="en-US" dirty="0"/>
              <a:t>(</a:t>
            </a:r>
            <a:r>
              <a:rPr lang="en-US" dirty="0" err="1"/>
              <a:t>y_device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cudaFree</a:t>
            </a:r>
            <a:r>
              <a:rPr lang="en-US" dirty="0"/>
              <a:t>(</a:t>
            </a:r>
            <a:r>
              <a:rPr lang="en-US" dirty="0" err="1"/>
              <a:t>count_device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QueryPerformanceCounter</a:t>
            </a:r>
            <a:r>
              <a:rPr lang="en-US" dirty="0"/>
              <a:t>(&amp;after);</a:t>
            </a:r>
          </a:p>
          <a:p>
            <a:pPr marL="0" indent="0">
              <a:buNone/>
            </a:pPr>
            <a:r>
              <a:rPr lang="en-US" dirty="0"/>
              <a:t>    double </a:t>
            </a:r>
            <a:r>
              <a:rPr lang="en-US" dirty="0" err="1"/>
              <a:t>gpu_time</a:t>
            </a:r>
            <a:r>
              <a:rPr lang="en-US" dirty="0"/>
              <a:t> = (</a:t>
            </a:r>
            <a:r>
              <a:rPr lang="en-US" dirty="0" err="1"/>
              <a:t>after.QuadPart</a:t>
            </a:r>
            <a:r>
              <a:rPr lang="en-US" dirty="0"/>
              <a:t> - </a:t>
            </a:r>
            <a:r>
              <a:rPr lang="en-US" dirty="0" err="1"/>
              <a:t>before.QuadPart</a:t>
            </a:r>
            <a:r>
              <a:rPr lang="en-US" dirty="0"/>
              <a:t>) / double(</a:t>
            </a:r>
            <a:r>
              <a:rPr lang="en-US" dirty="0" err="1"/>
              <a:t>freq.QuadPart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"The GPU naive version took " &lt;&lt; </a:t>
            </a:r>
            <a:r>
              <a:rPr lang="en-US" dirty="0" err="1"/>
              <a:t>gpu_time</a:t>
            </a:r>
            <a:r>
              <a:rPr lang="en-US" dirty="0"/>
              <a:t> &lt;&lt; " seconds, ";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"speedup: " &lt;&lt; </a:t>
            </a:r>
            <a:r>
              <a:rPr lang="en-US" dirty="0" err="1"/>
              <a:t>cpu_time</a:t>
            </a:r>
            <a:r>
              <a:rPr lang="en-US" dirty="0"/>
              <a:t> / </a:t>
            </a:r>
            <a:r>
              <a:rPr lang="en-US" dirty="0" err="1"/>
              <a:t>gpu_time</a:t>
            </a:r>
            <a:r>
              <a:rPr lang="en-US" dirty="0"/>
              <a:t> &lt;&lt; " times.\n";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2973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QueryPerformanceCounter</a:t>
            </a:r>
            <a:r>
              <a:rPr lang="en-US" dirty="0"/>
              <a:t>(&amp;before);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count_host</a:t>
            </a:r>
            <a:r>
              <a:rPr lang="en-US" dirty="0"/>
              <a:t> = new char[n];</a:t>
            </a:r>
          </a:p>
          <a:p>
            <a:pPr marL="0" indent="0">
              <a:buNone/>
            </a:pPr>
            <a:r>
              <a:rPr lang="en-US" dirty="0"/>
              <a:t>    float * x01_device, * y01_device;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cudaMalloc</a:t>
            </a:r>
            <a:r>
              <a:rPr lang="en-US" dirty="0"/>
              <a:t>((void**)&amp;x01_device, n * </a:t>
            </a:r>
            <a:r>
              <a:rPr lang="en-US" dirty="0" err="1"/>
              <a:t>sizeof</a:t>
            </a:r>
            <a:r>
              <a:rPr lang="en-US" dirty="0"/>
              <a:t>(float));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cudaMalloc</a:t>
            </a:r>
            <a:r>
              <a:rPr lang="en-US" dirty="0"/>
              <a:t>((void**)&amp;y01_device, n * </a:t>
            </a:r>
            <a:r>
              <a:rPr lang="en-US" dirty="0" err="1"/>
              <a:t>sizeof</a:t>
            </a:r>
            <a:r>
              <a:rPr lang="en-US" dirty="0"/>
              <a:t>(float));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cudaMalloc</a:t>
            </a:r>
            <a:r>
              <a:rPr lang="en-US" dirty="0"/>
              <a:t>((void**)&amp;</a:t>
            </a:r>
            <a:r>
              <a:rPr lang="en-US" dirty="0" err="1"/>
              <a:t>count_device</a:t>
            </a:r>
            <a:r>
              <a:rPr lang="en-US" dirty="0"/>
              <a:t>, n * </a:t>
            </a:r>
            <a:r>
              <a:rPr lang="en-US" dirty="0" err="1"/>
              <a:t>sizeof</a:t>
            </a:r>
            <a:r>
              <a:rPr lang="en-US" dirty="0"/>
              <a:t>(char));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repeats;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result_gpu_curand_external</a:t>
            </a:r>
            <a:r>
              <a:rPr lang="en-US" dirty="0"/>
              <a:t> =</a:t>
            </a:r>
          </a:p>
          <a:p>
            <a:pPr marL="0" indent="0">
              <a:buNone/>
            </a:pPr>
            <a:r>
              <a:rPr lang="en-US" dirty="0"/>
              <a:t>            </a:t>
            </a:r>
            <a:r>
              <a:rPr lang="en-US" dirty="0" err="1"/>
              <a:t>integrateMonteCarlo_gpu_curand_external</a:t>
            </a:r>
            <a:r>
              <a:rPr lang="en-US" dirty="0"/>
              <a:t>(n, a, b, c, d,</a:t>
            </a:r>
          </a:p>
          <a:p>
            <a:pPr marL="0" indent="0">
              <a:buNone/>
            </a:pPr>
            <a:r>
              <a:rPr lang="en-US" dirty="0"/>
              <a:t>                x01_device, y01_device, </a:t>
            </a:r>
            <a:r>
              <a:rPr lang="en-US" dirty="0" err="1"/>
              <a:t>count_host</a:t>
            </a:r>
            <a:r>
              <a:rPr lang="en-US" dirty="0"/>
              <a:t>, </a:t>
            </a:r>
            <a:r>
              <a:rPr lang="en-US" dirty="0" err="1"/>
              <a:t>count_device</a:t>
            </a:r>
            <a:r>
              <a:rPr lang="en-US" dirty="0"/>
              <a:t>);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4595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  delete [] </a:t>
            </a:r>
            <a:r>
              <a:rPr lang="en-US" dirty="0" err="1"/>
              <a:t>count_host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cudaFree</a:t>
            </a:r>
            <a:r>
              <a:rPr lang="en-US" dirty="0"/>
              <a:t>(x01_device);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cudaFree</a:t>
            </a:r>
            <a:r>
              <a:rPr lang="en-US" dirty="0"/>
              <a:t>(y01_device);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cudaFree</a:t>
            </a:r>
            <a:r>
              <a:rPr lang="en-US" dirty="0"/>
              <a:t>(</a:t>
            </a:r>
            <a:r>
              <a:rPr lang="en-US" dirty="0" err="1"/>
              <a:t>count_device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QueryPerformanceCounter</a:t>
            </a:r>
            <a:r>
              <a:rPr lang="en-US" dirty="0"/>
              <a:t>(&amp;after);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gpu_time</a:t>
            </a:r>
            <a:r>
              <a:rPr lang="en-US" dirty="0"/>
              <a:t> = (</a:t>
            </a:r>
            <a:r>
              <a:rPr lang="en-US" dirty="0" err="1"/>
              <a:t>after.QuadPart</a:t>
            </a:r>
            <a:r>
              <a:rPr lang="en-US" dirty="0"/>
              <a:t> - </a:t>
            </a:r>
            <a:r>
              <a:rPr lang="en-US" dirty="0" err="1"/>
              <a:t>before.QuadPart</a:t>
            </a:r>
            <a:r>
              <a:rPr lang="en-US" dirty="0"/>
              <a:t>) / double(</a:t>
            </a:r>
            <a:r>
              <a:rPr lang="en-US" dirty="0" err="1"/>
              <a:t>freq.QuadPart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"The GPU CURAND external version took " &lt;&lt; </a:t>
            </a:r>
            <a:r>
              <a:rPr lang="en-US" dirty="0" err="1"/>
              <a:t>gpu_time</a:t>
            </a:r>
            <a:r>
              <a:rPr lang="en-US" dirty="0"/>
              <a:t> &lt;&lt; " seconds, ";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"speedup: " &lt;&lt; </a:t>
            </a:r>
            <a:r>
              <a:rPr lang="en-US" dirty="0" err="1"/>
              <a:t>cpu_time</a:t>
            </a:r>
            <a:r>
              <a:rPr lang="en-US" dirty="0"/>
              <a:t> / </a:t>
            </a:r>
            <a:r>
              <a:rPr lang="en-US" dirty="0" err="1"/>
              <a:t>gpu_time</a:t>
            </a:r>
            <a:r>
              <a:rPr lang="en-US" dirty="0"/>
              <a:t> &lt;&lt; " times.\n";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501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QueryPerformanceCounter</a:t>
            </a:r>
            <a:r>
              <a:rPr lang="en-US" dirty="0"/>
              <a:t>(&amp;before);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count_host</a:t>
            </a:r>
            <a:r>
              <a:rPr lang="en-US" dirty="0"/>
              <a:t> = new char[n];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cudaMalloc</a:t>
            </a:r>
            <a:r>
              <a:rPr lang="en-US" dirty="0"/>
              <a:t>((void**)&amp;</a:t>
            </a:r>
            <a:r>
              <a:rPr lang="en-US" dirty="0" err="1"/>
              <a:t>count_device</a:t>
            </a:r>
            <a:r>
              <a:rPr lang="en-US" dirty="0"/>
              <a:t>, n * </a:t>
            </a:r>
            <a:r>
              <a:rPr lang="en-US" dirty="0" err="1"/>
              <a:t>sizeof</a:t>
            </a:r>
            <a:r>
              <a:rPr lang="en-US" dirty="0"/>
              <a:t>(char));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repeats;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result_gpu_curand_internal</a:t>
            </a:r>
            <a:r>
              <a:rPr lang="en-US" dirty="0"/>
              <a:t> =</a:t>
            </a:r>
          </a:p>
          <a:p>
            <a:pPr marL="0" indent="0">
              <a:buNone/>
            </a:pPr>
            <a:r>
              <a:rPr lang="en-US" dirty="0"/>
              <a:t>            </a:t>
            </a:r>
            <a:r>
              <a:rPr lang="en-US" dirty="0" err="1"/>
              <a:t>integrateMonteCarlo_gpu_curand_internal</a:t>
            </a:r>
            <a:r>
              <a:rPr lang="en-US" dirty="0"/>
              <a:t>(n, a, b, c, d,</a:t>
            </a:r>
          </a:p>
          <a:p>
            <a:pPr marL="0" indent="0">
              <a:buNone/>
            </a:pPr>
            <a:r>
              <a:rPr lang="en-US" dirty="0"/>
              <a:t>                </a:t>
            </a:r>
            <a:r>
              <a:rPr lang="en-US" dirty="0" err="1"/>
              <a:t>count_host</a:t>
            </a:r>
            <a:r>
              <a:rPr lang="en-US" dirty="0"/>
              <a:t>, </a:t>
            </a:r>
            <a:r>
              <a:rPr lang="en-US" dirty="0" err="1"/>
              <a:t>count_device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delete [] </a:t>
            </a:r>
            <a:r>
              <a:rPr lang="en-US" dirty="0" err="1"/>
              <a:t>count_host</a:t>
            </a:r>
            <a:r>
              <a:rPr lang="en-US" dirty="0"/>
              <a:t>;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0082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cudaFree</a:t>
            </a:r>
            <a:r>
              <a:rPr lang="en-US" dirty="0" smtClean="0"/>
              <a:t>(</a:t>
            </a:r>
            <a:r>
              <a:rPr lang="en-US" dirty="0" err="1" smtClean="0"/>
              <a:t>count_device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QueryPerformanceCounter</a:t>
            </a:r>
            <a:r>
              <a:rPr lang="en-US" dirty="0"/>
              <a:t>(&amp;after);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gpu_time</a:t>
            </a:r>
            <a:r>
              <a:rPr lang="en-US" dirty="0"/>
              <a:t> = (</a:t>
            </a:r>
            <a:r>
              <a:rPr lang="en-US" dirty="0" err="1"/>
              <a:t>after.QuadPart</a:t>
            </a:r>
            <a:r>
              <a:rPr lang="en-US" dirty="0"/>
              <a:t> - </a:t>
            </a:r>
            <a:r>
              <a:rPr lang="en-US" dirty="0" err="1"/>
              <a:t>before.QuadPart</a:t>
            </a:r>
            <a:r>
              <a:rPr lang="en-US" dirty="0"/>
              <a:t>) / double(</a:t>
            </a:r>
            <a:r>
              <a:rPr lang="en-US" dirty="0" err="1"/>
              <a:t>freq.QuadPart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"The GPU CURAND internal version took " &lt;&lt; </a:t>
            </a:r>
            <a:r>
              <a:rPr lang="en-US" dirty="0" err="1"/>
              <a:t>gpu_time</a:t>
            </a:r>
            <a:r>
              <a:rPr lang="en-US" dirty="0"/>
              <a:t> &lt;&lt; " seconds, ";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"speedup: " &lt;&lt; </a:t>
            </a:r>
            <a:r>
              <a:rPr lang="en-US" dirty="0" err="1"/>
              <a:t>cpu_time</a:t>
            </a:r>
            <a:r>
              <a:rPr lang="en-US" dirty="0"/>
              <a:t> / </a:t>
            </a:r>
            <a:r>
              <a:rPr lang="en-US" dirty="0" err="1"/>
              <a:t>gpu_time</a:t>
            </a:r>
            <a:r>
              <a:rPr lang="en-US" dirty="0"/>
              <a:t> &lt;&lt; " times.\n";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0224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"\n";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"Exact               result: " &lt;&lt; </a:t>
            </a:r>
            <a:r>
              <a:rPr lang="en-US" dirty="0" err="1"/>
              <a:t>exactResult</a:t>
            </a:r>
            <a:r>
              <a:rPr lang="en-US" dirty="0"/>
              <a:t> &lt;&lt; "\n";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"CPU                 result: " &lt;&lt; result &lt;&lt; "\n";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"GPU naive           result: " &lt;&lt; </a:t>
            </a:r>
            <a:r>
              <a:rPr lang="en-US" dirty="0" err="1"/>
              <a:t>result_gpu_naive</a:t>
            </a:r>
            <a:r>
              <a:rPr lang="en-US" dirty="0"/>
              <a:t> &lt;&lt; "\n";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"GPU CURAND external result: " &lt;&lt; </a:t>
            </a:r>
            <a:r>
              <a:rPr lang="en-US" dirty="0" err="1"/>
              <a:t>result_gpu_curand_external</a:t>
            </a:r>
            <a:r>
              <a:rPr lang="en-US" dirty="0"/>
              <a:t> &lt;&lt; "\n";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"GPU CURAND internal result: " &lt;&lt; </a:t>
            </a:r>
            <a:r>
              <a:rPr lang="en-US" dirty="0" err="1"/>
              <a:t>result_gpu_curand_internal</a:t>
            </a:r>
            <a:r>
              <a:rPr lang="en-US" dirty="0"/>
              <a:t> &lt;&lt; "\n";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9389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Monte Carlo option pricing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3753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Pricing of Call European options</a:t>
            </a:r>
          </a:p>
          <a:p>
            <a:r>
              <a:rPr lang="en-US" dirty="0" smtClean="0">
                <a:cs typeface="Times New Roman" pitchFamily="18" charset="0"/>
              </a:rPr>
              <a:t>Stochastic model, use Monte Carlo simulation</a:t>
            </a:r>
            <a:endParaRPr lang="ru-RU" dirty="0">
              <a:cs typeface="Times New Roman" pitchFamily="18" charset="0"/>
            </a:endParaRPr>
          </a:p>
          <a:p>
            <a:r>
              <a:rPr lang="en-US" dirty="0" smtClean="0">
                <a:cs typeface="Times New Roman" pitchFamily="18" charset="0"/>
              </a:rPr>
              <a:t>Generate a large number of pseudorandom numbers</a:t>
            </a:r>
            <a:endParaRPr lang="en-US" dirty="0">
              <a:cs typeface="Times New Roman" pitchFamily="18" charset="0"/>
            </a:endParaRPr>
          </a:p>
          <a:p>
            <a:r>
              <a:rPr lang="en-US" dirty="0" smtClean="0">
                <a:cs typeface="Times New Roman" pitchFamily="18" charset="0"/>
              </a:rPr>
              <a:t>Computation for each specific number is called Monte Carlo path</a:t>
            </a:r>
            <a:endParaRPr lang="ru-RU" dirty="0">
              <a:cs typeface="Times New Roman" pitchFamily="18" charset="0"/>
            </a:endParaRPr>
          </a:p>
          <a:p>
            <a:r>
              <a:rPr lang="en-US" dirty="0" smtClean="0">
                <a:cs typeface="Times New Roman" pitchFamily="18" charset="0"/>
              </a:rPr>
              <a:t>For each path we compute price</a:t>
            </a:r>
            <a:endParaRPr lang="ru-RU" dirty="0">
              <a:cs typeface="Times New Roman" pitchFamily="18" charset="0"/>
            </a:endParaRPr>
          </a:p>
          <a:p>
            <a:r>
              <a:rPr lang="en-US" dirty="0" smtClean="0">
                <a:cs typeface="Times New Roman" pitchFamily="18" charset="0"/>
              </a:rPr>
              <a:t>Result is average of prices of all paths</a:t>
            </a:r>
            <a:endParaRPr lang="ru-RU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4303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95062" y="1196977"/>
                <a:ext cx="8911114" cy="1295920"/>
              </a:xfrm>
            </p:spPr>
            <p:txBody>
              <a:bodyPr/>
              <a:lstStyle/>
              <a:p>
                <a:r>
                  <a:rPr lang="en-US" dirty="0" smtClean="0">
                    <a:cs typeface="Times New Roman" pitchFamily="18" charset="0"/>
                  </a:rPr>
                  <a:t>Let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  <a:cs typeface="Times New Roman" pitchFamily="18" charset="0"/>
                      </a:rPr>
                      <m:t>𝑟</m:t>
                    </m:r>
                  </m:oMath>
                </a14:m>
                <a:r>
                  <a:rPr lang="en-US" dirty="0">
                    <a:cs typeface="Times New Roman" pitchFamily="18" charset="0"/>
                  </a:rPr>
                  <a:t> </a:t>
                </a:r>
                <a:r>
                  <a:rPr lang="en-US" dirty="0" smtClean="0">
                    <a:cs typeface="Times New Roman" pitchFamily="18" charset="0"/>
                  </a:rPr>
                  <a:t>be pseudorandom number of standard normal distribution</a:t>
                </a:r>
                <a:endParaRPr lang="ru-RU" dirty="0">
                  <a:cs typeface="Times New Roman" pitchFamily="18" charset="0"/>
                </a:endParaRPr>
              </a:p>
              <a:p>
                <a:r>
                  <a:rPr lang="en-US" dirty="0" smtClean="0">
                    <a:cs typeface="Times New Roman" pitchFamily="18" charset="0"/>
                  </a:rPr>
                  <a:t>Price of an option is computed as</a:t>
                </a:r>
                <a:r>
                  <a:rPr lang="ru-RU" dirty="0" smtClean="0">
                    <a:cs typeface="Times New Roman" pitchFamily="18" charset="0"/>
                  </a:rPr>
                  <a:t>:</a:t>
                </a:r>
                <a:endParaRPr lang="ru-RU" dirty="0">
                  <a:cs typeface="Times New Roman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5062" y="1196977"/>
                <a:ext cx="8911114" cy="1295920"/>
              </a:xfrm>
              <a:blipFill rotWithShape="1">
                <a:blip r:embed="rId2"/>
                <a:stretch>
                  <a:fillRect l="-479" t="-3286" b="-84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278211" y="2492896"/>
                <a:ext cx="59046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𝑃𝑟𝑖𝑐𝑒</m:t>
                      </m:r>
                      <m:r>
                        <a:rPr lang="en-US" sz="2800" b="0" i="1" smtClean="0">
                          <a:latin typeface="Cambria Math"/>
                        </a:rPr>
                        <m:t>(</m:t>
                      </m:r>
                      <m:r>
                        <a:rPr lang="en-US" sz="2800" b="0" i="1" smtClean="0">
                          <a:latin typeface="Cambria Math"/>
                        </a:rPr>
                        <m:t>𝑟</m:t>
                      </m:r>
                      <m:r>
                        <a:rPr lang="en-US" sz="2800" b="0" i="1" smtClean="0">
                          <a:latin typeface="Cambria Math"/>
                        </a:rPr>
                        <m:t>)=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/>
                        </a:rPr>
                        <m:t>max</m:t>
                      </m:r>
                      <m:r>
                        <a:rPr lang="en-US" sz="2800" b="0" i="1" smtClean="0">
                          <a:latin typeface="Cambria Math"/>
                        </a:rPr>
                        <m:t>⁡{</m:t>
                      </m:r>
                      <m:r>
                        <a:rPr lang="en-US" sz="2800" b="0" i="1" smtClean="0">
                          <a:latin typeface="Cambria Math"/>
                        </a:rPr>
                        <m:t>𝑠</m:t>
                      </m:r>
                      <m:r>
                        <a:rPr lang="en-US" sz="2800" b="0" i="1" smtClean="0">
                          <a:latin typeface="Cambria Math"/>
                        </a:rPr>
                        <m:t> ∗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𝑣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∗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−</m:t>
                      </m:r>
                      <m:r>
                        <a:rPr lang="en-US" sz="2800" b="0" i="1" smtClean="0">
                          <a:latin typeface="Cambria Math"/>
                        </a:rPr>
                        <m:t>𝑥</m:t>
                      </m:r>
                      <m:r>
                        <a:rPr lang="en-US" sz="2800" b="0" i="1" smtClean="0">
                          <a:latin typeface="Cambria Math"/>
                        </a:rPr>
                        <m:t>, 0}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8211" y="2492896"/>
                <a:ext cx="5904655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Объект 2"/>
              <p:cNvSpPr txBox="1">
                <a:spLocks/>
              </p:cNvSpPr>
              <p:nvPr/>
            </p:nvSpPr>
            <p:spPr bwMode="auto">
              <a:xfrm>
                <a:off x="558131" y="3140968"/>
                <a:ext cx="8911114" cy="12959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pitchFamily="2" charset="2"/>
                  <a:buChar char="q"/>
                  <a:defRPr sz="24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200">
                    <a:solidFill>
                      <a:schemeClr val="tx1"/>
                    </a:solidFill>
                    <a:latin typeface="+mn-lt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sz="1600">
                    <a:solidFill>
                      <a:schemeClr val="tx1"/>
                    </a:solidFill>
                    <a:latin typeface="+mn-lt"/>
                    <a:cs typeface="+mn-cs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sz="1600">
                    <a:solidFill>
                      <a:schemeClr val="tx1"/>
                    </a:solidFill>
                    <a:latin typeface="+mn-lt"/>
                    <a:cs typeface="+mn-cs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sz="1600">
                    <a:solidFill>
                      <a:schemeClr val="tx1"/>
                    </a:solidFill>
                    <a:latin typeface="+mn-lt"/>
                    <a:cs typeface="+mn-cs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sz="1600">
                    <a:solidFill>
                      <a:schemeClr val="tx1"/>
                    </a:solidFill>
                    <a:latin typeface="+mn-lt"/>
                    <a:cs typeface="+mn-cs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Ø"/>
                  <a:defRPr sz="1600">
                    <a:solidFill>
                      <a:schemeClr val="tx1"/>
                    </a:solidFill>
                    <a:latin typeface="+mn-lt"/>
                    <a:cs typeface="+mn-cs"/>
                  </a:defRPr>
                </a:lvl9pPr>
              </a:lstStyle>
              <a:p>
                <a:r>
                  <a:rPr lang="en-US" kern="0" dirty="0" smtClean="0">
                    <a:cs typeface="Times New Roman" pitchFamily="18" charset="0"/>
                  </a:rPr>
                  <a:t>If computation is performed with numbers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i="1" kern="0">
                            <a:latin typeface="Cambria Math"/>
                            <a:cs typeface="Times New Roman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 kern="0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sub>
                    </m:sSub>
                    <m:r>
                      <a:rPr lang="en-US" i="1" kern="0">
                        <a:latin typeface="Cambria Math"/>
                        <a:cs typeface="Times New Roman" pitchFamily="18" charset="0"/>
                      </a:rPr>
                      <m:t>,</m:t>
                    </m:r>
                    <m:sSub>
                      <m:sSubPr>
                        <m:ctrlPr>
                          <a:rPr lang="en-US" i="1" kern="0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i="1" kern="0">
                            <a:latin typeface="Cambria Math"/>
                            <a:cs typeface="Times New Roman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 ker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b>
                    </m:sSub>
                    <m:r>
                      <a:rPr lang="en-US" i="1" kern="0">
                        <a:latin typeface="Cambria Math"/>
                        <a:cs typeface="Times New Roman" pitchFamily="18" charset="0"/>
                      </a:rPr>
                      <m:t>,…, </m:t>
                    </m:r>
                    <m:sSub>
                      <m:sSubPr>
                        <m:ctrlPr>
                          <a:rPr lang="en-US" i="1" kern="0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i="1" kern="0">
                            <a:latin typeface="Cambria Math"/>
                            <a:cs typeface="Times New Roman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 kern="0">
                            <a:latin typeface="Cambria Math"/>
                            <a:cs typeface="Times New Roman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ru-RU" kern="0" dirty="0">
                    <a:cs typeface="Times New Roman" pitchFamily="18" charset="0"/>
                  </a:rPr>
                  <a:t>, </a:t>
                </a:r>
                <a:r>
                  <a:rPr lang="en-US" kern="0" dirty="0" smtClean="0">
                    <a:cs typeface="Times New Roman" pitchFamily="18" charset="0"/>
                  </a:rPr>
                  <a:t>the result is:</a:t>
                </a:r>
                <a:endParaRPr lang="ru-RU" kern="0" dirty="0"/>
              </a:p>
            </p:txBody>
          </p:sp>
        </mc:Choice>
        <mc:Fallback xmlns="">
          <p:sp>
            <p:nvSpPr>
              <p:cNvPr id="10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8131" y="3140968"/>
                <a:ext cx="8911114" cy="1295920"/>
              </a:xfrm>
              <a:prstGeom prst="rect">
                <a:avLst/>
              </a:prstGeom>
              <a:blipFill rotWithShape="1">
                <a:blip r:embed="rId4"/>
                <a:stretch>
                  <a:fillRect l="-548" t="-328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486123" y="4149080"/>
                <a:ext cx="8352928" cy="11005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kern="0">
                          <a:latin typeface="Cambria Math"/>
                          <a:cs typeface="Times New Roman" pitchFamily="18" charset="0"/>
                        </a:rPr>
                        <m:t>𝑃𝑟𝑖𝑐𝑒</m:t>
                      </m:r>
                      <m:r>
                        <a:rPr lang="en-US" sz="2400" i="1" kern="0">
                          <a:latin typeface="Cambria Math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kern="0">
                              <a:latin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US" sz="2400" i="1" kern="0">
                              <a:latin typeface="Cambria Math"/>
                              <a:cs typeface="Times New Roman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 kern="0">
                              <a:latin typeface="Cambria Math"/>
                              <a:cs typeface="Times New Roman" pitchFamily="18" charset="0"/>
                            </a:rPr>
                            <m:t>𝑛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sz="2400" i="1" kern="0">
                              <a:latin typeface="Cambria Math"/>
                              <a:cs typeface="Times New Roman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i="1" kern="0">
                              <a:latin typeface="Cambria Math"/>
                              <a:cs typeface="Times New Roman" pitchFamily="18" charset="0"/>
                            </a:rPr>
                            <m:t>𝑖</m:t>
                          </m:r>
                          <m:r>
                            <a:rPr lang="en-US" sz="2400" i="1" kern="0">
                              <a:latin typeface="Cambria Math"/>
                              <a:cs typeface="Times New Roman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400" i="1" kern="0">
                              <a:latin typeface="Cambria Math"/>
                              <a:cs typeface="Times New Roman" pitchFamily="18" charset="0"/>
                            </a:rPr>
                            <m:t>𝑛</m:t>
                          </m:r>
                        </m:sup>
                        <m:e>
                          <m:r>
                            <a:rPr lang="en-US" sz="2400" i="1" kern="0">
                              <a:latin typeface="Cambria Math"/>
                              <a:cs typeface="Times New Roman" pitchFamily="18" charset="0"/>
                            </a:rPr>
                            <m:t>𝑃𝑟𝑖𝑐𝑒</m:t>
                          </m:r>
                          <m:d>
                            <m:dPr>
                              <m:ctrlPr>
                                <a:rPr lang="en-US" sz="2400" i="1" kern="0">
                                  <a:latin typeface="Cambria Math"/>
                                  <a:cs typeface="Times New Roman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 kern="0">
                                      <a:latin typeface="Cambria Math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 kern="0">
                                      <a:latin typeface="Cambria Math"/>
                                      <a:cs typeface="Times New Roman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2400" i="1" kern="0">
                                      <a:latin typeface="Cambria Math"/>
                                      <a:cs typeface="Times New Roman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sz="2400" i="1" kern="0">
                          <a:latin typeface="Cambria Math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kern="0">
                              <a:latin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US" sz="2400" i="1" kern="0">
                              <a:latin typeface="Cambria Math"/>
                              <a:cs typeface="Times New Roman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 kern="0">
                              <a:latin typeface="Cambria Math"/>
                              <a:cs typeface="Times New Roman" pitchFamily="18" charset="0"/>
                            </a:rPr>
                            <m:t>𝑛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sz="2400" i="1" kern="0">
                              <a:latin typeface="Cambria Math"/>
                              <a:cs typeface="Times New Roman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i="1" kern="0">
                              <a:latin typeface="Cambria Math"/>
                              <a:cs typeface="Times New Roman" pitchFamily="18" charset="0"/>
                            </a:rPr>
                            <m:t>𝑖</m:t>
                          </m:r>
                          <m:r>
                            <a:rPr lang="en-US" sz="2400" i="1" kern="0">
                              <a:latin typeface="Cambria Math"/>
                              <a:cs typeface="Times New Roman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400" i="1" kern="0">
                              <a:latin typeface="Cambria Math"/>
                              <a:cs typeface="Times New Roman" pitchFamily="18" charset="0"/>
                            </a:rPr>
                            <m:t>𝑛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/>
                            </a:rPr>
                            <m:t>max</m:t>
                          </m:r>
                          <m:r>
                            <a:rPr lang="en-US" sz="2400" i="1">
                              <a:latin typeface="Cambria Math"/>
                            </a:rPr>
                            <m:t>⁡{</m:t>
                          </m:r>
                          <m:r>
                            <a:rPr lang="en-US" sz="2400" i="1">
                              <a:latin typeface="Cambria Math"/>
                            </a:rPr>
                            <m:t>𝑠</m:t>
                          </m:r>
                          <m:r>
                            <a:rPr lang="en-US" sz="2400" i="1">
                              <a:latin typeface="Cambria Math"/>
                            </a:rPr>
                            <m:t> ∗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𝑣</m:t>
                              </m:r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∗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sz="2400" i="1">
                              <a:latin typeface="Cambria Math"/>
                            </a:rPr>
                            <m:t>−</m:t>
                          </m:r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  <m:r>
                            <a:rPr lang="en-US" sz="2400" i="1">
                              <a:latin typeface="Cambria Math"/>
                            </a:rPr>
                            <m:t>, 0}</m:t>
                          </m:r>
                          <m:r>
                            <m:rPr>
                              <m:nor/>
                            </m:rPr>
                            <a:rPr lang="ru-RU" sz="2400" dirty="0"/>
                            <m:t> </m:t>
                          </m:r>
                        </m:e>
                      </m:nary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123" y="4149080"/>
                <a:ext cx="8352928" cy="110055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0899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Generating pseudorandom numbers of normal distribution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>
                    <a:cs typeface="Times New Roman" pitchFamily="18" charset="0"/>
                  </a:rPr>
                  <a:t>Can be obtained from numbers uniformly distributed on [</a:t>
                </a:r>
                <a:r>
                  <a:rPr lang="en-US" dirty="0">
                    <a:cs typeface="Times New Roman" pitchFamily="18" charset="0"/>
                  </a:rPr>
                  <a:t>0, 1]</a:t>
                </a:r>
              </a:p>
              <a:p>
                <a:r>
                  <a:rPr lang="en-US" dirty="0" smtClean="0">
                    <a:cs typeface="Times New Roman" pitchFamily="18" charset="0"/>
                  </a:rPr>
                  <a:t>Use second Box-Muller transform</a:t>
                </a:r>
                <a:endParaRPr lang="ru-RU" dirty="0">
                  <a:cs typeface="Times New Roman" pitchFamily="18" charset="0"/>
                </a:endParaRPr>
              </a:p>
              <a:p>
                <a:r>
                  <a:rPr lang="en-US" dirty="0" smtClean="0">
                    <a:cs typeface="Times New Roman" pitchFamily="18" charset="0"/>
                  </a:rPr>
                  <a:t>Let</a:t>
                </a:r>
                <a:r>
                  <a:rPr lang="ru-RU" dirty="0" smtClean="0"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 dirty="0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  <a:cs typeface="Times New Roman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 dirty="0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>
                        <a:latin typeface="Cambria Math"/>
                        <a:cs typeface="Times New Roman" pitchFamily="18" charset="0"/>
                      </a:rPr>
                      <m:t>, </m:t>
                    </m:r>
                    <m:sSub>
                      <m:sSubPr>
                        <m:ctrlPr>
                          <a:rPr lang="ru-RU" i="1" dirty="0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  <a:cs typeface="Times New Roman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 dirty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b>
                    </m:sSub>
                    <m:r>
                      <a:rPr lang="en-US" i="1" dirty="0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cs typeface="Times New Roman" pitchFamily="18" charset="0"/>
                  </a:rPr>
                  <a:t>be numbers on [</a:t>
                </a:r>
                <a:r>
                  <a:rPr lang="en-US" dirty="0">
                    <a:cs typeface="Times New Roman" pitchFamily="18" charset="0"/>
                  </a:rPr>
                  <a:t>0, 1]</a:t>
                </a:r>
                <a:r>
                  <a:rPr lang="ru-RU" dirty="0">
                    <a:cs typeface="Times New Roman" pitchFamily="18" charset="0"/>
                  </a:rPr>
                  <a:t> </a:t>
                </a:r>
                <a:r>
                  <a:rPr lang="en-US" dirty="0" smtClean="0">
                    <a:cs typeface="Times New Roman" pitchFamily="18" charset="0"/>
                  </a:rPr>
                  <a:t>and</a:t>
                </a:r>
                <a:r>
                  <a:rPr lang="ru-RU" dirty="0" smtClean="0"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  <a:cs typeface="Times New Roman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 dirty="0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>
                        <a:latin typeface="Cambria Math"/>
                        <a:cs typeface="Times New Roman" pitchFamily="18" charset="0"/>
                      </a:rPr>
                      <m:t> </m:t>
                    </m:r>
                    <m:r>
                      <a:rPr lang="en-US" i="1" dirty="0">
                        <a:latin typeface="Cambria Math"/>
                        <a:ea typeface="Cambria Math"/>
                        <a:cs typeface="Times New Roman" pitchFamily="18" charset="0"/>
                      </a:rPr>
                      <m:t>≠</m:t>
                    </m:r>
                    <m:r>
                      <a:rPr lang="en-US" i="1" dirty="0">
                        <a:latin typeface="Cambria Math"/>
                        <a:cs typeface="Times New Roman" pitchFamily="18" charset="0"/>
                      </a:rPr>
                      <m:t>0</m:t>
                    </m:r>
                  </m:oMath>
                </a14:m>
                <a:endParaRPr lang="en-US" dirty="0">
                  <a:cs typeface="Times New Roman" pitchFamily="18" charset="0"/>
                </a:endParaRPr>
              </a:p>
              <a:p>
                <a:r>
                  <a:rPr lang="en-US" dirty="0" smtClean="0">
                    <a:cs typeface="Times New Roman" pitchFamily="18" charset="0"/>
                  </a:rPr>
                  <a:t>Then the following numbers are normally distributed with mean 0 and variance 1:</a:t>
                </a:r>
              </a:p>
              <a:p>
                <a:pPr marL="0" indent="0">
                  <a:buNone/>
                </a:pPr>
                <a:endParaRPr lang="en-US" dirty="0">
                  <a:cs typeface="Times New Roman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79"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2358331" y="3501008"/>
                <a:ext cx="4949825" cy="113595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cs typeface="Times New Roman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  <a:cs typeface="Times New Roman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800" i="1">
                          <a:latin typeface="Cambria Math"/>
                          <a:cs typeface="Times New Roman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/>
                              <a:cs typeface="Times New Roman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i="1">
                              <a:latin typeface="Cambria Math"/>
                              <a:cs typeface="Times New Roman" pitchFamily="18" charset="0"/>
                            </a:rPr>
                            <m:t>−2</m:t>
                          </m:r>
                          <m:func>
                            <m:funcPr>
                              <m:ctrlPr>
                                <a:rPr lang="en-US" sz="2800" i="1">
                                  <a:latin typeface="Cambria Math"/>
                                  <a:cs typeface="Times New Roman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/>
                                  <a:cs typeface="Times New Roman" pitchFamily="18" charset="0"/>
                                </a:rPr>
                                <m:t>ln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/>
                                      <a:cs typeface="Times New Roman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/>
                                      <a:cs typeface="Times New Roman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func>
                        </m:e>
                      </m:rad>
                      <m:func>
                        <m:funcPr>
                          <m:ctrlPr>
                            <a:rPr lang="en-US" sz="2800" i="1">
                              <a:latin typeface="Cambria Math"/>
                              <a:cs typeface="Times New Roman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>
                              <a:latin typeface="Cambria Math"/>
                              <a:cs typeface="Times New Roman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2800" i="1">
                                  <a:latin typeface="Cambria Math"/>
                                  <a:cs typeface="Times New Roman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/>
                                  <a:cs typeface="Times New Roman" pitchFamily="18" charset="0"/>
                                </a:rPr>
                                <m:t>2</m:t>
                              </m:r>
                              <m:r>
                                <a:rPr lang="en-US" sz="2800" i="1">
                                  <a:latin typeface="Cambria Math"/>
                                  <a:ea typeface="Cambria Math"/>
                                  <a:cs typeface="Times New Roman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/>
                                      <a:ea typeface="Cambria Math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/>
                                      <a:ea typeface="Cambria Math"/>
                                      <a:cs typeface="Times New Roman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/>
                                      <a:ea typeface="Cambria Math"/>
                                      <a:cs typeface="Times New Roman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sz="2800" dirty="0"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cs typeface="Times New Roman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  <a:cs typeface="Times New Roman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800" i="1">
                          <a:latin typeface="Cambria Math"/>
                          <a:cs typeface="Times New Roman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/>
                              <a:cs typeface="Times New Roman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i="1">
                              <a:latin typeface="Cambria Math"/>
                              <a:cs typeface="Times New Roman" pitchFamily="18" charset="0"/>
                            </a:rPr>
                            <m:t>−2</m:t>
                          </m:r>
                          <m:func>
                            <m:funcPr>
                              <m:ctrlPr>
                                <a:rPr lang="en-US" sz="2800" i="1">
                                  <a:latin typeface="Cambria Math"/>
                                  <a:cs typeface="Times New Roman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/>
                                  <a:cs typeface="Times New Roman" pitchFamily="18" charset="0"/>
                                </a:rPr>
                                <m:t>ln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/>
                                      <a:cs typeface="Times New Roman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/>
                                      <a:cs typeface="Times New Roman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/>
                                      <a:cs typeface="Times New Roman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func>
                        </m:e>
                      </m:rad>
                      <m:r>
                        <m:rPr>
                          <m:sty m:val="p"/>
                        </m:rPr>
                        <a:rPr lang="en-US" sz="2800">
                          <a:latin typeface="Cambria Math"/>
                          <a:cs typeface="Times New Roman" pitchFamily="18" charset="0"/>
                        </a:rPr>
                        <m:t>sin</m:t>
                      </m:r>
                      <m:r>
                        <a:rPr lang="en-US" sz="2800" i="1">
                          <a:latin typeface="Cambria Math"/>
                          <a:cs typeface="Times New Roman" pitchFamily="18" charset="0"/>
                        </a:rPr>
                        <m:t>⁡(2</m:t>
                      </m:r>
                      <m:r>
                        <a:rPr lang="en-US" sz="2800" i="1">
                          <a:latin typeface="Cambria Math"/>
                          <a:ea typeface="Cambria Math"/>
                          <a:cs typeface="Times New Roman" pitchFamily="18" charset="0"/>
                        </a:rPr>
                        <m:t>𝜋</m:t>
                      </m:r>
                      <m:sSub>
                        <m:sSubPr>
                          <m:ctrlPr>
                            <a:rPr lang="en-US" sz="2800" i="1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800" i="1">
                          <a:latin typeface="Cambria Math"/>
                          <a:ea typeface="Cambria Math"/>
                          <a:cs typeface="Times New Roman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8331" y="3501008"/>
                <a:ext cx="4949825" cy="11359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0613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Monte Carlo integration</a:t>
            </a:r>
          </a:p>
          <a:p>
            <a:r>
              <a:rPr lang="en-US" dirty="0" smtClean="0"/>
              <a:t>Monte Carlo option pricing</a:t>
            </a:r>
          </a:p>
        </p:txBody>
      </p:sp>
    </p:spTree>
    <p:extLst>
      <p:ext uri="{BB962C8B-B14F-4D97-AF65-F5344CB8AC3E}">
        <p14:creationId xmlns:p14="http://schemas.microsoft.com/office/powerpoint/2010/main" val="267676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Correctness analysis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>
                    <a:cs typeface="Times New Roman" panose="02020603050405020304" pitchFamily="18" charset="0"/>
                  </a:rPr>
                  <a:t>In the case we consider the fair price can be analytically computed by Black-Scholes formula</a:t>
                </a:r>
                <a:endParaRPr lang="ru-RU" dirty="0"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cs typeface="Times New Roman" panose="02020603050405020304" pitchFamily="18" charset="0"/>
                  </a:rPr>
                  <a:t>We compare result of Monte-Carlo simulation with the analytical result</a:t>
                </a:r>
                <a:endParaRPr lang="ru-RU" dirty="0"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cs typeface="Times New Roman" panose="02020603050405020304" pitchFamily="18" charset="0"/>
                  </a:rPr>
                  <a:t>It must converge with order </a:t>
                </a:r>
                <a:r>
                  <a:rPr lang="ru-RU" dirty="0" smtClean="0">
                    <a:cs typeface="Times New Roman" panose="02020603050405020304" pitchFamily="18" charset="0"/>
                  </a:rPr>
                  <a:t>1</a:t>
                </a:r>
                <a:r>
                  <a:rPr lang="en-US" dirty="0">
                    <a:cs typeface="Times New Roman" panose="02020603050405020304" pitchFamily="18" charset="0"/>
                  </a:rPr>
                  <a:t>/2, </a:t>
                </a:r>
                <a:r>
                  <a:rPr lang="en-US" dirty="0" smtClean="0">
                    <a:cs typeface="Times New Roman" panose="02020603050405020304" pitchFamily="18" charset="0"/>
                  </a:rPr>
                  <a:t>error of Monte Carlo simulation is proportional to</a:t>
                </a:r>
                <a:r>
                  <a:rPr lang="ru-RU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1/</m:t>
                    </m:r>
                    <m:rad>
                      <m:radPr>
                        <m:degHide m:val="on"/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ra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79"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4921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on CPU…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double </a:t>
            </a:r>
            <a:r>
              <a:rPr lang="en-US" dirty="0" err="1"/>
              <a:t>endCallValue</a:t>
            </a:r>
            <a:r>
              <a:rPr lang="en-US" dirty="0"/>
              <a:t>(double s, double x, double r, double mu, double w)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  double </a:t>
            </a:r>
            <a:r>
              <a:rPr lang="en-US" dirty="0" err="1"/>
              <a:t>callValue</a:t>
            </a:r>
            <a:r>
              <a:rPr lang="en-US" dirty="0"/>
              <a:t> = s * </a:t>
            </a:r>
            <a:r>
              <a:rPr lang="en-US" dirty="0" err="1"/>
              <a:t>exp</a:t>
            </a:r>
            <a:r>
              <a:rPr lang="en-US" dirty="0"/>
              <a:t>(mu + w * r) - x;</a:t>
            </a:r>
          </a:p>
          <a:p>
            <a:pPr marL="0" indent="0">
              <a:buNone/>
            </a:pPr>
            <a:r>
              <a:rPr lang="en-US" dirty="0"/>
              <a:t>    return (</a:t>
            </a:r>
            <a:r>
              <a:rPr lang="en-US" dirty="0" err="1"/>
              <a:t>callValue</a:t>
            </a:r>
            <a:r>
              <a:rPr lang="en-US" dirty="0"/>
              <a:t> &gt; 0) ? </a:t>
            </a:r>
            <a:r>
              <a:rPr lang="en-US" dirty="0" err="1"/>
              <a:t>callValue</a:t>
            </a:r>
            <a:r>
              <a:rPr lang="en-US" dirty="0"/>
              <a:t> : 0;</a:t>
            </a:r>
          </a:p>
          <a:p>
            <a:pPr marL="0" indent="0">
              <a:buNone/>
            </a:pPr>
            <a:r>
              <a:rPr lang="en-US" dirty="0" smtClean="0"/>
              <a:t>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fr-FR" dirty="0"/>
              <a:t>double MonteCarloCPU(int n, double s, double x, double t, double r, double v)</a:t>
            </a:r>
          </a:p>
          <a:p>
            <a:pPr marL="0" indent="0">
              <a:buNone/>
            </a:pPr>
            <a:r>
              <a:rPr lang="fr-FR" dirty="0"/>
              <a:t>{</a:t>
            </a:r>
          </a:p>
          <a:p>
            <a:pPr marL="0" indent="0">
              <a:buNone/>
            </a:pPr>
            <a:r>
              <a:rPr lang="fr-FR" dirty="0"/>
              <a:t>    const double mu = (r - 0.5 * v * v) * t;</a:t>
            </a:r>
          </a:p>
          <a:p>
            <a:pPr marL="0" indent="0">
              <a:buNone/>
            </a:pPr>
            <a:r>
              <a:rPr lang="fr-FR" dirty="0"/>
              <a:t>    const double w = v * sqrt(t);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229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on CPU…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double </a:t>
            </a:r>
            <a:r>
              <a:rPr lang="en-US" dirty="0"/>
              <a:t>* </a:t>
            </a:r>
            <a:r>
              <a:rPr lang="en-US" dirty="0" err="1"/>
              <a:t>rnd</a:t>
            </a:r>
            <a:r>
              <a:rPr lang="en-US" dirty="0"/>
              <a:t> = new double[n + 1];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srand</a:t>
            </a:r>
            <a:r>
              <a:rPr lang="en-US" dirty="0"/>
              <a:t>(12345);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n; </a:t>
            </a:r>
            <a:r>
              <a:rPr lang="en-US" dirty="0" err="1"/>
              <a:t>i</a:t>
            </a:r>
            <a:r>
              <a:rPr lang="en-US" dirty="0"/>
              <a:t> += 2) {</a:t>
            </a:r>
          </a:p>
          <a:p>
            <a:pPr marL="0" indent="0">
              <a:buNone/>
            </a:pPr>
            <a:r>
              <a:rPr lang="en-US" dirty="0"/>
              <a:t>        double u1;</a:t>
            </a:r>
          </a:p>
          <a:p>
            <a:pPr marL="0" indent="0">
              <a:buNone/>
            </a:pPr>
            <a:r>
              <a:rPr lang="en-US" dirty="0"/>
              <a:t>        do {</a:t>
            </a:r>
          </a:p>
          <a:p>
            <a:pPr marL="0" indent="0">
              <a:buNone/>
            </a:pPr>
            <a:r>
              <a:rPr lang="en-US" dirty="0"/>
              <a:t>            u1 = rand() / (double)RAND_MAX;</a:t>
            </a:r>
          </a:p>
          <a:p>
            <a:pPr marL="0" indent="0">
              <a:buNone/>
            </a:pPr>
            <a:r>
              <a:rPr lang="en-US" dirty="0"/>
              <a:t>        } while (u1 == 0);</a:t>
            </a:r>
          </a:p>
          <a:p>
            <a:pPr marL="0" indent="0">
              <a:buNone/>
            </a:pPr>
            <a:r>
              <a:rPr lang="en-US" dirty="0"/>
              <a:t>        double u2 = rand() / (double)RAND_MAX;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rnd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 = </a:t>
            </a:r>
            <a:r>
              <a:rPr lang="en-US" dirty="0" err="1"/>
              <a:t>sqrt</a:t>
            </a:r>
            <a:r>
              <a:rPr lang="en-US" dirty="0"/>
              <a:t>(-2.0 * log(u1)) * cos(2.0 * M_PI * u2);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rnd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 + 1] = </a:t>
            </a:r>
            <a:r>
              <a:rPr lang="en-US" dirty="0" err="1"/>
              <a:t>sqrt</a:t>
            </a:r>
            <a:r>
              <a:rPr lang="en-US" dirty="0"/>
              <a:t>(-2.0 * log(u1)) * sin(2.0 * M_PI * u2);</a:t>
            </a:r>
          </a:p>
          <a:p>
            <a:pPr marL="0" indent="0">
              <a:buNone/>
            </a:pPr>
            <a:r>
              <a:rPr lang="en-US" dirty="0"/>
              <a:t>    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8322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on CPU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 double sum = 0;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marL="0" indent="0">
              <a:buNone/>
            </a:pPr>
            <a:r>
              <a:rPr lang="en-US" dirty="0"/>
              <a:t>    {</a:t>
            </a:r>
          </a:p>
          <a:p>
            <a:pPr marL="0" indent="0">
              <a:buNone/>
            </a:pPr>
            <a:r>
              <a:rPr lang="en-US" dirty="0"/>
              <a:t>        double </a:t>
            </a:r>
            <a:r>
              <a:rPr lang="en-US" dirty="0" err="1"/>
              <a:t>callValue</a:t>
            </a:r>
            <a:r>
              <a:rPr lang="en-US" dirty="0"/>
              <a:t> = </a:t>
            </a:r>
            <a:r>
              <a:rPr lang="en-US" dirty="0" err="1"/>
              <a:t>endCallValue</a:t>
            </a:r>
            <a:r>
              <a:rPr lang="en-US" dirty="0"/>
              <a:t>(s, x, </a:t>
            </a:r>
            <a:r>
              <a:rPr lang="en-US" dirty="0" err="1"/>
              <a:t>rnd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], mu, w);</a:t>
            </a:r>
          </a:p>
          <a:p>
            <a:pPr marL="0" indent="0">
              <a:buNone/>
            </a:pPr>
            <a:r>
              <a:rPr lang="en-US" dirty="0"/>
              <a:t>        sum += </a:t>
            </a:r>
            <a:r>
              <a:rPr lang="en-US" dirty="0" err="1"/>
              <a:t>callValue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delete [] </a:t>
            </a:r>
            <a:r>
              <a:rPr lang="en-US" dirty="0" err="1"/>
              <a:t>rnd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return </a:t>
            </a:r>
            <a:r>
              <a:rPr lang="en-US" dirty="0" err="1"/>
              <a:t>exp</a:t>
            </a:r>
            <a:r>
              <a:rPr lang="en-US" dirty="0"/>
              <a:t>(-r * t) * sum / (double)n;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7022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099" y="188640"/>
            <a:ext cx="9079309" cy="561975"/>
          </a:xfrm>
        </p:spPr>
        <p:txBody>
          <a:bodyPr/>
          <a:lstStyle/>
          <a:p>
            <a:r>
              <a:rPr lang="en-US" dirty="0" smtClean="0"/>
              <a:t>Implementation on GPU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Implementation on GPU is left for individual work.</a:t>
            </a:r>
          </a:p>
          <a:p>
            <a:r>
              <a:rPr lang="en-US" dirty="0" smtClean="0"/>
              <a:t>Implement three versions following the pattern in Monte Carlo integration:</a:t>
            </a:r>
          </a:p>
          <a:p>
            <a:pPr lvl="1"/>
            <a:r>
              <a:rPr lang="en-US" dirty="0" smtClean="0"/>
              <a:t>Naive</a:t>
            </a:r>
          </a:p>
          <a:p>
            <a:pPr lvl="1"/>
            <a:r>
              <a:rPr lang="en-US" dirty="0" smtClean="0"/>
              <a:t>Using CURAND external</a:t>
            </a:r>
          </a:p>
          <a:p>
            <a:pPr lvl="1"/>
            <a:r>
              <a:rPr lang="en-US" dirty="0" smtClean="0"/>
              <a:t>Using CURAND internal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4056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double CND(double d</a:t>
            </a:r>
            <a:r>
              <a:rPr lang="en-US" dirty="0" smtClean="0"/>
              <a:t>) {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const</a:t>
            </a:r>
            <a:r>
              <a:rPr lang="en-US" dirty="0"/>
              <a:t> double A1 = 0.31938153</a:t>
            </a:r>
            <a:r>
              <a:rPr lang="en-US" dirty="0" smtClean="0"/>
              <a:t>; </a:t>
            </a: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/>
              <a:t>double A2 = -0.356563782</a:t>
            </a:r>
            <a:r>
              <a:rPr lang="en-US" dirty="0" smtClean="0"/>
              <a:t>;  </a:t>
            </a:r>
            <a:r>
              <a:rPr lang="en-US" dirty="0" err="1"/>
              <a:t>const</a:t>
            </a:r>
            <a:r>
              <a:rPr lang="en-US" dirty="0"/>
              <a:t> double A3 = 1.781477937</a:t>
            </a:r>
            <a:r>
              <a:rPr lang="en-US" dirty="0" smtClean="0"/>
              <a:t>;  </a:t>
            </a:r>
            <a:r>
              <a:rPr lang="en-US" dirty="0" err="1"/>
              <a:t>const</a:t>
            </a:r>
            <a:r>
              <a:rPr lang="en-US" dirty="0"/>
              <a:t> double A4 = -1.821255978</a:t>
            </a:r>
            <a:r>
              <a:rPr lang="en-US" dirty="0" smtClean="0"/>
              <a:t>;  </a:t>
            </a:r>
            <a:r>
              <a:rPr lang="en-US" dirty="0" err="1"/>
              <a:t>const</a:t>
            </a:r>
            <a:r>
              <a:rPr lang="en-US" dirty="0"/>
              <a:t> double A5 = 1.330274429;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const</a:t>
            </a:r>
            <a:r>
              <a:rPr lang="en-US" dirty="0"/>
              <a:t> double RSQRT2PI = 0.39894228040143267793994605993438;</a:t>
            </a:r>
          </a:p>
          <a:p>
            <a:pPr marL="0" indent="0">
              <a:buNone/>
            </a:pPr>
            <a:r>
              <a:rPr lang="en-US" dirty="0"/>
              <a:t>    double K = 1.0 / (1.0 + 0.2316419 * </a:t>
            </a:r>
            <a:r>
              <a:rPr lang="en-US" dirty="0" err="1"/>
              <a:t>fabs</a:t>
            </a:r>
            <a:r>
              <a:rPr lang="en-US" dirty="0"/>
              <a:t>(d));</a:t>
            </a:r>
          </a:p>
          <a:p>
            <a:pPr marL="0" indent="0">
              <a:buNone/>
            </a:pPr>
            <a:r>
              <a:rPr lang="en-US" dirty="0"/>
              <a:t>    double </a:t>
            </a:r>
            <a:r>
              <a:rPr lang="en-US" dirty="0" err="1"/>
              <a:t>cnd</a:t>
            </a:r>
            <a:r>
              <a:rPr lang="en-US" dirty="0"/>
              <a:t> = RSQRT2PI * </a:t>
            </a:r>
            <a:r>
              <a:rPr lang="en-US" dirty="0" err="1"/>
              <a:t>exp</a:t>
            </a:r>
            <a:r>
              <a:rPr lang="en-US" dirty="0"/>
              <a:t>(- 0.5 * d * d) *</a:t>
            </a:r>
          </a:p>
          <a:p>
            <a:pPr marL="0" indent="0">
              <a:buNone/>
            </a:pPr>
            <a:r>
              <a:rPr lang="en-US" dirty="0"/>
              <a:t>          (K * (A1 + K * (A2 + K * (A3 + K * (A4 + K * A5)))));</a:t>
            </a:r>
          </a:p>
          <a:p>
            <a:pPr marL="0" indent="0">
              <a:buNone/>
            </a:pPr>
            <a:r>
              <a:rPr lang="en-US" dirty="0"/>
              <a:t>    if (d &gt; 0)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cnd</a:t>
            </a:r>
            <a:r>
              <a:rPr lang="en-US" dirty="0"/>
              <a:t> = 1.0 - </a:t>
            </a:r>
            <a:r>
              <a:rPr lang="en-US" dirty="0" err="1"/>
              <a:t>cnd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return </a:t>
            </a:r>
            <a:r>
              <a:rPr lang="en-US" dirty="0" err="1"/>
              <a:t>cnd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32429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double </a:t>
            </a:r>
            <a:r>
              <a:rPr lang="en-US" dirty="0" err="1"/>
              <a:t>BlackScholes</a:t>
            </a:r>
            <a:r>
              <a:rPr lang="en-US" dirty="0"/>
              <a:t>(double s, double x, double t, double r, double v)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  double </a:t>
            </a:r>
            <a:r>
              <a:rPr lang="en-US" dirty="0" err="1"/>
              <a:t>sqrtT</a:t>
            </a:r>
            <a:r>
              <a:rPr lang="en-US" dirty="0"/>
              <a:t> = </a:t>
            </a:r>
            <a:r>
              <a:rPr lang="en-US" dirty="0" err="1"/>
              <a:t>sqrt</a:t>
            </a:r>
            <a:r>
              <a:rPr lang="en-US" dirty="0"/>
              <a:t>(t);</a:t>
            </a:r>
          </a:p>
          <a:p>
            <a:pPr marL="0" indent="0">
              <a:buNone/>
            </a:pPr>
            <a:r>
              <a:rPr lang="en-US" dirty="0"/>
              <a:t>    double    d1 = (log(s / x) + (r + 0.5 * v * v) * t) / (v * </a:t>
            </a:r>
            <a:r>
              <a:rPr lang="en-US" dirty="0" err="1"/>
              <a:t>sqrtT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double    d2 = d1 - v * </a:t>
            </a:r>
            <a:r>
              <a:rPr lang="en-US" dirty="0" err="1"/>
              <a:t>sqrtT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double CNDD1 = CND(d1);</a:t>
            </a:r>
          </a:p>
          <a:p>
            <a:pPr marL="0" indent="0">
              <a:buNone/>
            </a:pPr>
            <a:r>
              <a:rPr lang="en-US" dirty="0"/>
              <a:t>    double CNDD2 = CND(d2);</a:t>
            </a:r>
          </a:p>
          <a:p>
            <a:pPr marL="0" indent="0">
              <a:buNone/>
            </a:pPr>
            <a:r>
              <a:rPr lang="en-US" dirty="0"/>
              <a:t>    double </a:t>
            </a:r>
            <a:r>
              <a:rPr lang="en-US" dirty="0" err="1"/>
              <a:t>expRT</a:t>
            </a:r>
            <a:r>
              <a:rPr lang="en-US" dirty="0"/>
              <a:t> = </a:t>
            </a:r>
            <a:r>
              <a:rPr lang="en-US" dirty="0" err="1"/>
              <a:t>exp</a:t>
            </a:r>
            <a:r>
              <a:rPr lang="en-US" dirty="0"/>
              <a:t>(- r * t);</a:t>
            </a:r>
          </a:p>
          <a:p>
            <a:pPr marL="0" indent="0">
              <a:buNone/>
            </a:pPr>
            <a:r>
              <a:rPr lang="en-US" dirty="0"/>
              <a:t>    return s * CNDD1 - x * </a:t>
            </a:r>
            <a:r>
              <a:rPr lang="en-US" dirty="0" err="1"/>
              <a:t>expRT</a:t>
            </a:r>
            <a:r>
              <a:rPr lang="en-US" dirty="0"/>
              <a:t> * CNDD2;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9366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int</a:t>
            </a:r>
            <a:r>
              <a:rPr lang="en-US" dirty="0"/>
              <a:t> main</a:t>
            </a:r>
            <a:r>
              <a:rPr lang="en-US" dirty="0" smtClean="0"/>
              <a:t>() {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/>
              <a:t>n = 100000000;</a:t>
            </a:r>
          </a:p>
          <a:p>
            <a:pPr marL="0" indent="0">
              <a:buNone/>
            </a:pPr>
            <a:r>
              <a:rPr lang="en-US" dirty="0" smtClean="0"/>
              <a:t>    double </a:t>
            </a:r>
            <a:r>
              <a:rPr lang="en-US" dirty="0"/>
              <a:t>s = 24;</a:t>
            </a:r>
          </a:p>
          <a:p>
            <a:pPr marL="0" indent="0">
              <a:buNone/>
            </a:pPr>
            <a:r>
              <a:rPr lang="en-US" dirty="0"/>
              <a:t>    double x = 22.0;</a:t>
            </a:r>
          </a:p>
          <a:p>
            <a:pPr marL="0" indent="0">
              <a:buNone/>
            </a:pPr>
            <a:r>
              <a:rPr lang="en-US" dirty="0"/>
              <a:t>    double t = 3.0;</a:t>
            </a:r>
          </a:p>
          <a:p>
            <a:pPr marL="0" indent="0">
              <a:buNone/>
            </a:pPr>
            <a:r>
              <a:rPr lang="en-US" dirty="0"/>
              <a:t>    double r = 0.06;</a:t>
            </a:r>
          </a:p>
          <a:p>
            <a:pPr marL="0" indent="0">
              <a:buNone/>
            </a:pPr>
            <a:r>
              <a:rPr lang="en-US" dirty="0"/>
              <a:t>    double v = 0.1;</a:t>
            </a:r>
          </a:p>
          <a:p>
            <a:pPr marL="0" indent="0">
              <a:buNone/>
            </a:pPr>
            <a:r>
              <a:rPr lang="en-US" dirty="0" smtClean="0"/>
              <a:t>    double </a:t>
            </a:r>
            <a:r>
              <a:rPr lang="en-US" dirty="0" err="1"/>
              <a:t>exactPrice</a:t>
            </a:r>
            <a:r>
              <a:rPr lang="en-US" dirty="0"/>
              <a:t> = </a:t>
            </a:r>
            <a:r>
              <a:rPr lang="en-US" dirty="0" err="1"/>
              <a:t>BlackScholes</a:t>
            </a:r>
            <a:r>
              <a:rPr lang="en-US" dirty="0"/>
              <a:t>(s, x, t, r, v);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"Exact price: " &lt;&lt; </a:t>
            </a:r>
            <a:r>
              <a:rPr lang="en-US" dirty="0" err="1"/>
              <a:t>exactPrice</a:t>
            </a:r>
            <a:r>
              <a:rPr lang="en-US" dirty="0"/>
              <a:t> &lt;&lt; "\n\n";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LARGE_INTEGER before, after, </a:t>
            </a:r>
            <a:r>
              <a:rPr lang="en-US" dirty="0" err="1"/>
              <a:t>freq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QueryPerformanceFrequency</a:t>
            </a:r>
            <a:r>
              <a:rPr lang="en-US" dirty="0"/>
              <a:t>(&amp;</a:t>
            </a:r>
            <a:r>
              <a:rPr lang="en-US" dirty="0" err="1"/>
              <a:t>freq</a:t>
            </a:r>
            <a:r>
              <a:rPr lang="en-US" dirty="0"/>
              <a:t>);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0289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QueryPerformanceCounter</a:t>
            </a:r>
            <a:r>
              <a:rPr lang="en-US" dirty="0"/>
              <a:t>(&amp;before);</a:t>
            </a:r>
          </a:p>
          <a:p>
            <a:pPr marL="0" indent="0">
              <a:buNone/>
            </a:pPr>
            <a:r>
              <a:rPr lang="en-US" dirty="0"/>
              <a:t>    double </a:t>
            </a:r>
            <a:r>
              <a:rPr lang="en-US" dirty="0" err="1"/>
              <a:t>priceCPU</a:t>
            </a:r>
            <a:r>
              <a:rPr lang="en-US" dirty="0"/>
              <a:t> = </a:t>
            </a:r>
            <a:r>
              <a:rPr lang="en-US" dirty="0" err="1"/>
              <a:t>MonteCarloCPU</a:t>
            </a:r>
            <a:r>
              <a:rPr lang="en-US" dirty="0"/>
              <a:t>(n, s, x, t, r, v);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QueryPerformanceCounter</a:t>
            </a:r>
            <a:r>
              <a:rPr lang="en-US" dirty="0"/>
              <a:t>(&amp;after);</a:t>
            </a:r>
          </a:p>
          <a:p>
            <a:pPr marL="0" indent="0">
              <a:buNone/>
            </a:pPr>
            <a:r>
              <a:rPr lang="en-US" dirty="0"/>
              <a:t>    double </a:t>
            </a:r>
            <a:r>
              <a:rPr lang="en-US" dirty="0" err="1"/>
              <a:t>cpu_time</a:t>
            </a:r>
            <a:r>
              <a:rPr lang="en-US" dirty="0"/>
              <a:t> = (</a:t>
            </a:r>
            <a:r>
              <a:rPr lang="en-US" dirty="0" err="1"/>
              <a:t>after.QuadPart</a:t>
            </a:r>
            <a:r>
              <a:rPr lang="en-US" dirty="0"/>
              <a:t> - </a:t>
            </a:r>
            <a:r>
              <a:rPr lang="en-US" dirty="0" err="1"/>
              <a:t>before.QuadPart</a:t>
            </a:r>
            <a:r>
              <a:rPr lang="en-US" dirty="0"/>
              <a:t>) / double(</a:t>
            </a:r>
            <a:r>
              <a:rPr lang="en-US" dirty="0" err="1"/>
              <a:t>freq.QuadPart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"CPU result: " &lt;&lt; </a:t>
            </a:r>
            <a:r>
              <a:rPr lang="en-US" dirty="0" err="1"/>
              <a:t>priceCPU</a:t>
            </a:r>
            <a:r>
              <a:rPr lang="en-US" dirty="0"/>
              <a:t> &lt;&lt; ", test " &lt;&lt;</a:t>
            </a:r>
          </a:p>
          <a:p>
            <a:pPr marL="0" indent="0">
              <a:buNone/>
            </a:pPr>
            <a:r>
              <a:rPr lang="en-US" dirty="0"/>
              <a:t>        (</a:t>
            </a:r>
            <a:r>
              <a:rPr lang="en-US" dirty="0" err="1"/>
              <a:t>fabs</a:t>
            </a:r>
            <a:r>
              <a:rPr lang="en-US" dirty="0"/>
              <a:t>(</a:t>
            </a:r>
            <a:r>
              <a:rPr lang="en-US" dirty="0" err="1"/>
              <a:t>priceCPU</a:t>
            </a:r>
            <a:r>
              <a:rPr lang="en-US" dirty="0"/>
              <a:t> - </a:t>
            </a:r>
            <a:r>
              <a:rPr lang="en-US" dirty="0" err="1"/>
              <a:t>exactPrice</a:t>
            </a:r>
            <a:r>
              <a:rPr lang="en-US" dirty="0"/>
              <a:t>) &lt; 0.01 * </a:t>
            </a:r>
            <a:r>
              <a:rPr lang="en-US" dirty="0" err="1"/>
              <a:t>exactPrice</a:t>
            </a:r>
            <a:r>
              <a:rPr lang="en-US" dirty="0"/>
              <a:t> ? "PASSED\n" : "FAILED\n");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"CPU time: " &lt;&lt; </a:t>
            </a:r>
            <a:r>
              <a:rPr lang="en-US" dirty="0" err="1"/>
              <a:t>cpu_time</a:t>
            </a:r>
            <a:r>
              <a:rPr lang="en-US" dirty="0"/>
              <a:t> &lt;&lt; " seconds\n\n";}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4631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err="1"/>
              <a:t>QueryPerformanceCounter</a:t>
            </a:r>
            <a:r>
              <a:rPr lang="en-US" dirty="0"/>
              <a:t>(&amp;before);</a:t>
            </a:r>
          </a:p>
          <a:p>
            <a:pPr marL="0" indent="0">
              <a:buNone/>
            </a:pPr>
            <a:r>
              <a:rPr lang="en-US" dirty="0"/>
              <a:t>    double </a:t>
            </a:r>
            <a:r>
              <a:rPr lang="en-US" dirty="0" err="1"/>
              <a:t>priceGPU</a:t>
            </a:r>
            <a:r>
              <a:rPr lang="en-US" dirty="0"/>
              <a:t> = </a:t>
            </a:r>
            <a:r>
              <a:rPr lang="en-US" dirty="0" err="1"/>
              <a:t>MonteCarloGPU_naive</a:t>
            </a:r>
            <a:r>
              <a:rPr lang="en-US" dirty="0"/>
              <a:t>(n, s, x, t, r, v);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QueryPerformanceCounter</a:t>
            </a:r>
            <a:r>
              <a:rPr lang="en-US" dirty="0"/>
              <a:t>(&amp;after);</a:t>
            </a:r>
          </a:p>
          <a:p>
            <a:pPr marL="0" indent="0">
              <a:buNone/>
            </a:pPr>
            <a:r>
              <a:rPr lang="en-US" dirty="0"/>
              <a:t>    double </a:t>
            </a:r>
            <a:r>
              <a:rPr lang="en-US" dirty="0" err="1"/>
              <a:t>gpu_time</a:t>
            </a:r>
            <a:r>
              <a:rPr lang="en-US" dirty="0"/>
              <a:t> = (</a:t>
            </a:r>
            <a:r>
              <a:rPr lang="en-US" dirty="0" err="1"/>
              <a:t>after.QuadPart</a:t>
            </a:r>
            <a:r>
              <a:rPr lang="en-US" dirty="0"/>
              <a:t> - </a:t>
            </a:r>
            <a:r>
              <a:rPr lang="en-US" dirty="0" err="1"/>
              <a:t>before.QuadPart</a:t>
            </a:r>
            <a:r>
              <a:rPr lang="en-US" dirty="0"/>
              <a:t>) / double(</a:t>
            </a:r>
            <a:r>
              <a:rPr lang="en-US" dirty="0" err="1"/>
              <a:t>freq.QuadPart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"GPU naive result: " &lt;&lt; </a:t>
            </a:r>
            <a:r>
              <a:rPr lang="en-US" dirty="0" err="1"/>
              <a:t>priceGPU</a:t>
            </a:r>
            <a:r>
              <a:rPr lang="en-US" dirty="0"/>
              <a:t> &lt;&lt; ", test " &lt;&lt;</a:t>
            </a:r>
          </a:p>
          <a:p>
            <a:pPr marL="0" indent="0">
              <a:buNone/>
            </a:pPr>
            <a:r>
              <a:rPr lang="en-US" dirty="0"/>
              <a:t>        (</a:t>
            </a:r>
            <a:r>
              <a:rPr lang="en-US" dirty="0" err="1"/>
              <a:t>fabs</a:t>
            </a:r>
            <a:r>
              <a:rPr lang="en-US" dirty="0"/>
              <a:t>(</a:t>
            </a:r>
            <a:r>
              <a:rPr lang="en-US" dirty="0" err="1"/>
              <a:t>priceGPU</a:t>
            </a:r>
            <a:r>
              <a:rPr lang="en-US" dirty="0"/>
              <a:t> - </a:t>
            </a:r>
            <a:r>
              <a:rPr lang="en-US" dirty="0" err="1"/>
              <a:t>exactPrice</a:t>
            </a:r>
            <a:r>
              <a:rPr lang="en-US" dirty="0"/>
              <a:t>) &lt; 0.01 * </a:t>
            </a:r>
            <a:r>
              <a:rPr lang="en-US" dirty="0" err="1"/>
              <a:t>exactPrice</a:t>
            </a:r>
            <a:r>
              <a:rPr lang="en-US" dirty="0"/>
              <a:t> ? "PASSED\n" : "FAILED\n");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"GPU naive time: " &lt;&lt; </a:t>
            </a:r>
            <a:r>
              <a:rPr lang="en-US" dirty="0" err="1"/>
              <a:t>gpu_time</a:t>
            </a:r>
            <a:r>
              <a:rPr lang="en-US" dirty="0"/>
              <a:t> &lt;&lt; " seconds\n\n";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367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Monte Carlo integration</a:t>
            </a:r>
            <a:endParaRPr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2154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err="1"/>
              <a:t>QueryPerformanceCounter</a:t>
            </a:r>
            <a:r>
              <a:rPr lang="en-US" dirty="0"/>
              <a:t>(&amp;before);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priceGPU</a:t>
            </a:r>
            <a:r>
              <a:rPr lang="en-US" dirty="0"/>
              <a:t> = </a:t>
            </a:r>
            <a:r>
              <a:rPr lang="en-US" dirty="0" err="1"/>
              <a:t>MonteCarloGPU_CURAND_external</a:t>
            </a:r>
            <a:r>
              <a:rPr lang="en-US" dirty="0"/>
              <a:t>(n, s, x, t, r, v);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QueryPerformanceCounter</a:t>
            </a:r>
            <a:r>
              <a:rPr lang="en-US" dirty="0"/>
              <a:t>(&amp;after);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gpu_time</a:t>
            </a:r>
            <a:r>
              <a:rPr lang="en-US" dirty="0"/>
              <a:t> = (</a:t>
            </a:r>
            <a:r>
              <a:rPr lang="en-US" dirty="0" err="1"/>
              <a:t>after.QuadPart</a:t>
            </a:r>
            <a:r>
              <a:rPr lang="en-US" dirty="0"/>
              <a:t> - </a:t>
            </a:r>
            <a:r>
              <a:rPr lang="en-US" dirty="0" err="1"/>
              <a:t>before.QuadPart</a:t>
            </a:r>
            <a:r>
              <a:rPr lang="en-US" dirty="0"/>
              <a:t>) / double(</a:t>
            </a:r>
            <a:r>
              <a:rPr lang="en-US" dirty="0" err="1"/>
              <a:t>freq.QuadPart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"GPU external CURAND result: " &lt;&lt; </a:t>
            </a:r>
            <a:r>
              <a:rPr lang="en-US" dirty="0" err="1"/>
              <a:t>priceGPU</a:t>
            </a:r>
            <a:r>
              <a:rPr lang="en-US" dirty="0"/>
              <a:t> &lt;&lt; ", test " &lt;&lt;</a:t>
            </a:r>
          </a:p>
          <a:p>
            <a:pPr marL="0" indent="0">
              <a:buNone/>
            </a:pPr>
            <a:r>
              <a:rPr lang="en-US" dirty="0"/>
              <a:t>        (</a:t>
            </a:r>
            <a:r>
              <a:rPr lang="en-US" dirty="0" err="1"/>
              <a:t>fabs</a:t>
            </a:r>
            <a:r>
              <a:rPr lang="en-US" dirty="0"/>
              <a:t>(</a:t>
            </a:r>
            <a:r>
              <a:rPr lang="en-US" dirty="0" err="1"/>
              <a:t>priceGPU</a:t>
            </a:r>
            <a:r>
              <a:rPr lang="en-US" dirty="0"/>
              <a:t> - </a:t>
            </a:r>
            <a:r>
              <a:rPr lang="en-US" dirty="0" err="1"/>
              <a:t>exactPrice</a:t>
            </a:r>
            <a:r>
              <a:rPr lang="en-US" dirty="0"/>
              <a:t>) &lt; 0.01 * </a:t>
            </a:r>
            <a:r>
              <a:rPr lang="en-US" dirty="0" err="1"/>
              <a:t>exactPrice</a:t>
            </a:r>
            <a:r>
              <a:rPr lang="en-US" dirty="0"/>
              <a:t> ? "PASSED\n" : "FAILED\n");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"GPU external CURAND time: " &lt;&lt; </a:t>
            </a:r>
            <a:r>
              <a:rPr lang="en-US" dirty="0" err="1"/>
              <a:t>gpu_time</a:t>
            </a:r>
            <a:r>
              <a:rPr lang="en-US" dirty="0"/>
              <a:t> &lt;&lt; " seconds\n\n";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8885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err="1"/>
              <a:t>QueryPerformanceCounter</a:t>
            </a:r>
            <a:r>
              <a:rPr lang="en-US" dirty="0"/>
              <a:t>(&amp;before);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priceGPU</a:t>
            </a:r>
            <a:r>
              <a:rPr lang="en-US" dirty="0"/>
              <a:t> = </a:t>
            </a:r>
            <a:r>
              <a:rPr lang="en-US" dirty="0" err="1"/>
              <a:t>MonteCarloGPU_CURAND_internal</a:t>
            </a:r>
            <a:r>
              <a:rPr lang="en-US" dirty="0"/>
              <a:t>(n, s, x, t, r, v);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QueryPerformanceCounter</a:t>
            </a:r>
            <a:r>
              <a:rPr lang="en-US" dirty="0"/>
              <a:t>(&amp;after);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gpu_time</a:t>
            </a:r>
            <a:r>
              <a:rPr lang="en-US" dirty="0"/>
              <a:t> = (</a:t>
            </a:r>
            <a:r>
              <a:rPr lang="en-US" dirty="0" err="1"/>
              <a:t>after.QuadPart</a:t>
            </a:r>
            <a:r>
              <a:rPr lang="en-US" dirty="0"/>
              <a:t> - </a:t>
            </a:r>
            <a:r>
              <a:rPr lang="en-US" dirty="0" err="1"/>
              <a:t>before.QuadPart</a:t>
            </a:r>
            <a:r>
              <a:rPr lang="en-US" dirty="0"/>
              <a:t>) / double(</a:t>
            </a:r>
            <a:r>
              <a:rPr lang="en-US" dirty="0" err="1"/>
              <a:t>freq.QuadPart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"GPU internal result: " &lt;&lt; </a:t>
            </a:r>
            <a:r>
              <a:rPr lang="en-US" dirty="0" err="1"/>
              <a:t>priceGPU</a:t>
            </a:r>
            <a:r>
              <a:rPr lang="en-US" dirty="0"/>
              <a:t> &lt;&lt; ", test " </a:t>
            </a:r>
            <a:r>
              <a:rPr lang="en-US" dirty="0" smtClean="0"/>
              <a:t>&lt;&lt;  </a:t>
            </a:r>
            <a:r>
              <a:rPr lang="en-US" dirty="0"/>
              <a:t>(</a:t>
            </a:r>
            <a:r>
              <a:rPr lang="en-US" dirty="0" err="1"/>
              <a:t>fabs</a:t>
            </a:r>
            <a:r>
              <a:rPr lang="en-US" dirty="0"/>
              <a:t>(</a:t>
            </a:r>
            <a:r>
              <a:rPr lang="en-US" dirty="0" err="1"/>
              <a:t>priceGPU</a:t>
            </a:r>
            <a:r>
              <a:rPr lang="en-US" dirty="0"/>
              <a:t> - </a:t>
            </a:r>
            <a:r>
              <a:rPr lang="en-US" dirty="0" err="1"/>
              <a:t>exactPrice</a:t>
            </a:r>
            <a:r>
              <a:rPr lang="en-US" dirty="0"/>
              <a:t>) &lt; 0.01 * </a:t>
            </a:r>
            <a:r>
              <a:rPr lang="en-US" dirty="0" err="1"/>
              <a:t>exactPrice</a:t>
            </a:r>
            <a:r>
              <a:rPr lang="en-US" dirty="0"/>
              <a:t> ? "PASSED\n" : "FAILED\n");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"GPU internal time: " &lt;&lt; </a:t>
            </a:r>
            <a:r>
              <a:rPr lang="en-US" dirty="0" err="1"/>
              <a:t>gpu_time</a:t>
            </a:r>
            <a:r>
              <a:rPr lang="en-US" dirty="0"/>
              <a:t> &lt;&lt; " seconds\n\n";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return 0;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1973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work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Generalize our Monte Carlo integration for integrals of arbitrary dimension.</a:t>
            </a:r>
          </a:p>
          <a:p>
            <a:r>
              <a:rPr lang="en-US" dirty="0" smtClean="0"/>
              <a:t>Implement </a:t>
            </a:r>
            <a:r>
              <a:rPr lang="en-US" dirty="0"/>
              <a:t>three </a:t>
            </a:r>
            <a:r>
              <a:rPr lang="en-US" dirty="0" smtClean="0"/>
              <a:t>versions of Monte </a:t>
            </a:r>
            <a:r>
              <a:rPr lang="en-US" dirty="0"/>
              <a:t>Carlo </a:t>
            </a:r>
            <a:r>
              <a:rPr lang="en-US" dirty="0" smtClean="0"/>
              <a:t>option pricing on GPU: naive, using </a:t>
            </a:r>
            <a:r>
              <a:rPr lang="en-US" dirty="0"/>
              <a:t>CURAND </a:t>
            </a:r>
            <a:r>
              <a:rPr lang="en-US" dirty="0" smtClean="0"/>
              <a:t>external, using </a:t>
            </a:r>
            <a:r>
              <a:rPr lang="en-US" dirty="0"/>
              <a:t>CURAND </a:t>
            </a:r>
            <a:r>
              <a:rPr lang="en-US" dirty="0" smtClean="0"/>
              <a:t>internal. Compare performance of these versions.</a:t>
            </a:r>
          </a:p>
          <a:p>
            <a:r>
              <a:rPr lang="en-US" dirty="0" smtClean="0"/>
              <a:t>Modify implementation to compute prices of several options with different parameters.</a:t>
            </a:r>
          </a:p>
          <a:p>
            <a:r>
              <a:rPr lang="en-US" dirty="0" smtClean="0"/>
              <a:t>Create multi-GPU implementation for multi-option case, each GPU handles one or several options.</a:t>
            </a:r>
            <a:endParaRPr lang="ru-RU" dirty="0"/>
          </a:p>
          <a:p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66054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NVIDIA CURAND Documentation [http://docs.nvidia.com/curand/index.html#axzz3JRcPurfI]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82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z="2800" dirty="0" smtClean="0"/>
              <a:t>Authors</a:t>
            </a:r>
            <a:endParaRPr lang="ru-RU" altLang="ru-RU" sz="2800" dirty="0" smtClean="0"/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ru-RU" dirty="0" smtClean="0"/>
              <a:t>Bastrakov S.I.</a:t>
            </a:r>
            <a:r>
              <a:rPr lang="ru-RU" altLang="ru-RU" dirty="0" smtClean="0"/>
              <a:t>,</a:t>
            </a:r>
            <a:br>
              <a:rPr lang="ru-RU" altLang="ru-RU" dirty="0" smtClean="0"/>
            </a:br>
            <a:r>
              <a:rPr lang="en-US" dirty="0" smtClean="0"/>
              <a:t>Assistant </a:t>
            </a:r>
            <a:r>
              <a:rPr lang="en-US" dirty="0"/>
              <a:t>of the Software department of CMC faculty</a:t>
            </a:r>
            <a:r>
              <a:rPr lang="ru-RU" altLang="ru-RU" dirty="0" smtClean="0"/>
              <a:t>.</a:t>
            </a:r>
            <a:br>
              <a:rPr lang="ru-RU" altLang="ru-RU" dirty="0" smtClean="0"/>
            </a:br>
            <a:r>
              <a:rPr lang="en-US" u="sng" dirty="0">
                <a:hlinkClick r:id="rId3"/>
              </a:rPr>
              <a:t>bastrakov@vmk.unn.ru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en-US" altLang="ru-RU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on CPU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float </a:t>
            </a:r>
            <a:r>
              <a:rPr lang="en-US" dirty="0" err="1"/>
              <a:t>func</a:t>
            </a:r>
            <a:r>
              <a:rPr lang="en-US" dirty="0"/>
              <a:t>(float x</a:t>
            </a:r>
            <a:r>
              <a:rPr lang="en-US" dirty="0" smtClean="0"/>
              <a:t>) {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return 1.0f / (1.0f + x * x);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  <a:p>
            <a:pPr marL="0" indent="0">
              <a:buNone/>
            </a:pPr>
            <a:r>
              <a:rPr lang="en-US" dirty="0" smtClean="0"/>
              <a:t>float </a:t>
            </a:r>
            <a:r>
              <a:rPr lang="en-US" dirty="0" err="1"/>
              <a:t>integrateMonteCarlo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n, float a, float b, float c, float d</a:t>
            </a:r>
            <a:r>
              <a:rPr lang="en-US" dirty="0" smtClean="0"/>
              <a:t>) {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int</a:t>
            </a:r>
            <a:r>
              <a:rPr lang="en-US" dirty="0"/>
              <a:t> count = 0;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n; </a:t>
            </a:r>
            <a:r>
              <a:rPr lang="en-US" dirty="0" err="1"/>
              <a:t>i</a:t>
            </a:r>
            <a:r>
              <a:rPr lang="en-US" dirty="0" smtClean="0"/>
              <a:t>++)     </a:t>
            </a: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        float </a:t>
            </a:r>
            <a:r>
              <a:rPr lang="en-US" dirty="0"/>
              <a:t>x = (float)rand() / (float)RAND_MAX * (b - a) + a;</a:t>
            </a:r>
          </a:p>
          <a:p>
            <a:pPr marL="0" indent="0">
              <a:buNone/>
            </a:pPr>
            <a:r>
              <a:rPr lang="en-US" dirty="0"/>
              <a:t>        float y = (float)rand() / (float)RAND_MAX * (d - c) + c;</a:t>
            </a:r>
          </a:p>
          <a:p>
            <a:pPr marL="0" indent="0">
              <a:buNone/>
            </a:pPr>
            <a:r>
              <a:rPr lang="en-US" dirty="0"/>
              <a:t>        if (y &lt;= </a:t>
            </a:r>
            <a:r>
              <a:rPr lang="en-US" dirty="0" err="1"/>
              <a:t>func</a:t>
            </a:r>
            <a:r>
              <a:rPr lang="en-US" dirty="0"/>
              <a:t>(x</a:t>
            </a:r>
            <a:r>
              <a:rPr lang="en-US" dirty="0" smtClean="0"/>
              <a:t>))   ++</a:t>
            </a:r>
            <a:r>
              <a:rPr lang="en-US" dirty="0"/>
              <a:t>count;</a:t>
            </a:r>
          </a:p>
          <a:p>
            <a:pPr marL="0" indent="0">
              <a:buNone/>
            </a:pPr>
            <a:r>
              <a:rPr lang="en-US" dirty="0"/>
              <a:t>    }</a:t>
            </a:r>
          </a:p>
          <a:p>
            <a:pPr marL="0" indent="0">
              <a:buNone/>
            </a:pPr>
            <a:r>
              <a:rPr lang="en-US" dirty="0"/>
              <a:t>    return (float)count / (float)n;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6191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Naive implementation on GPU…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__device__ float </a:t>
            </a:r>
            <a:r>
              <a:rPr lang="en-US" dirty="0" err="1"/>
              <a:t>func_device</a:t>
            </a:r>
            <a:r>
              <a:rPr lang="en-US" dirty="0"/>
              <a:t>(float x</a:t>
            </a:r>
            <a:r>
              <a:rPr lang="en-US" dirty="0" smtClean="0"/>
              <a:t>) {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return 1.0f / (1.0f + x * x);</a:t>
            </a:r>
          </a:p>
          <a:p>
            <a:pPr marL="0" indent="0">
              <a:buNone/>
            </a:pP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dirty="0" smtClean="0"/>
              <a:t>__</a:t>
            </a:r>
            <a:r>
              <a:rPr lang="en-US" dirty="0"/>
              <a:t>global__ void </a:t>
            </a:r>
            <a:r>
              <a:rPr lang="en-US" dirty="0" err="1"/>
              <a:t>kernel_naive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n, float * x, float * y, char * count</a:t>
            </a:r>
            <a:r>
              <a:rPr lang="en-US" dirty="0" smtClean="0"/>
              <a:t>) {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/>
              <a:t> = </a:t>
            </a:r>
            <a:r>
              <a:rPr lang="en-US" dirty="0" err="1"/>
              <a:t>blockIdx.x</a:t>
            </a:r>
            <a:r>
              <a:rPr lang="en-US" dirty="0"/>
              <a:t> * </a:t>
            </a:r>
            <a:r>
              <a:rPr lang="en-US" dirty="0" err="1"/>
              <a:t>blockDim.x</a:t>
            </a:r>
            <a:r>
              <a:rPr lang="en-US" dirty="0"/>
              <a:t> + </a:t>
            </a:r>
            <a:r>
              <a:rPr lang="en-US" dirty="0" err="1"/>
              <a:t>threadIdx.x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if (</a:t>
            </a:r>
            <a:r>
              <a:rPr lang="en-US" dirty="0" err="1"/>
              <a:t>i</a:t>
            </a:r>
            <a:r>
              <a:rPr lang="en-US" dirty="0"/>
              <a:t> &gt;= n)</a:t>
            </a:r>
          </a:p>
          <a:p>
            <a:pPr marL="0" indent="0">
              <a:buNone/>
            </a:pPr>
            <a:r>
              <a:rPr lang="en-US" dirty="0"/>
              <a:t>        return;</a:t>
            </a:r>
          </a:p>
          <a:p>
            <a:pPr marL="0" indent="0">
              <a:buNone/>
            </a:pPr>
            <a:r>
              <a:rPr lang="ru-RU" dirty="0" smtClean="0"/>
              <a:t>    </a:t>
            </a:r>
            <a:r>
              <a:rPr lang="en-US" dirty="0"/>
              <a:t>if (y[</a:t>
            </a:r>
            <a:r>
              <a:rPr lang="en-US" dirty="0" err="1"/>
              <a:t>i</a:t>
            </a:r>
            <a:r>
              <a:rPr lang="en-US" dirty="0"/>
              <a:t>] &lt;= </a:t>
            </a:r>
            <a:r>
              <a:rPr lang="en-US" dirty="0" err="1"/>
              <a:t>func_device</a:t>
            </a:r>
            <a:r>
              <a:rPr lang="en-US" dirty="0"/>
              <a:t>(x[</a:t>
            </a:r>
            <a:r>
              <a:rPr lang="en-US" dirty="0" err="1"/>
              <a:t>i</a:t>
            </a:r>
            <a:r>
              <a:rPr lang="en-US" dirty="0" smtClean="0"/>
              <a:t>]))   count[</a:t>
            </a:r>
            <a:r>
              <a:rPr lang="en-US" dirty="0" err="1" smtClean="0"/>
              <a:t>i</a:t>
            </a:r>
            <a:r>
              <a:rPr lang="en-US" dirty="0"/>
              <a:t>] = 1;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smtClean="0"/>
              <a:t>else  </a:t>
            </a:r>
            <a:r>
              <a:rPr lang="en-US" dirty="0"/>
              <a:t>count[</a:t>
            </a:r>
            <a:r>
              <a:rPr lang="en-US" dirty="0" err="1"/>
              <a:t>i</a:t>
            </a:r>
            <a:r>
              <a:rPr lang="en-US" dirty="0"/>
              <a:t>] = 0;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838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Naive implementation on </a:t>
            </a:r>
            <a:r>
              <a:rPr lang="en-US" dirty="0" smtClean="0"/>
              <a:t>GPU…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float </a:t>
            </a:r>
            <a:r>
              <a:rPr lang="en-US" dirty="0" err="1"/>
              <a:t>integrateMonteCarlo_gpu_naive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n, float a, float b, float c, float d</a:t>
            </a:r>
            <a:r>
              <a:rPr lang="en-US" dirty="0" smtClean="0"/>
              <a:t>, float </a:t>
            </a:r>
            <a:r>
              <a:rPr lang="en-US" dirty="0"/>
              <a:t>* </a:t>
            </a:r>
            <a:r>
              <a:rPr lang="en-US" dirty="0" err="1"/>
              <a:t>x_host</a:t>
            </a:r>
            <a:r>
              <a:rPr lang="en-US" dirty="0"/>
              <a:t>, float * </a:t>
            </a:r>
            <a:r>
              <a:rPr lang="en-US" dirty="0" err="1"/>
              <a:t>x_device</a:t>
            </a:r>
            <a:r>
              <a:rPr lang="en-US" dirty="0"/>
              <a:t>, float * </a:t>
            </a:r>
            <a:r>
              <a:rPr lang="en-US" dirty="0" err="1"/>
              <a:t>y_host</a:t>
            </a:r>
            <a:r>
              <a:rPr lang="en-US" dirty="0"/>
              <a:t>, float * </a:t>
            </a:r>
            <a:r>
              <a:rPr lang="en-US" dirty="0" err="1"/>
              <a:t>y_device</a:t>
            </a:r>
            <a:r>
              <a:rPr lang="en-US" dirty="0" smtClean="0"/>
              <a:t>, char </a:t>
            </a:r>
            <a:r>
              <a:rPr lang="en-US" dirty="0"/>
              <a:t>* </a:t>
            </a:r>
            <a:r>
              <a:rPr lang="en-US" dirty="0" err="1"/>
              <a:t>count_host</a:t>
            </a:r>
            <a:r>
              <a:rPr lang="en-US" dirty="0"/>
              <a:t>, char * </a:t>
            </a:r>
            <a:r>
              <a:rPr lang="en-US" dirty="0" err="1"/>
              <a:t>count_device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    for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n; </a:t>
            </a:r>
            <a:r>
              <a:rPr lang="en-US" dirty="0" err="1"/>
              <a:t>i</a:t>
            </a:r>
            <a:r>
              <a:rPr lang="en-US" dirty="0" smtClean="0"/>
              <a:t>++) {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x_host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 = (float)rand() / (float)RAND_MAX * (b - a) + a;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y_host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 = (float)rand() / (float)RAND_MAX * (d - c) + c;</a:t>
            </a:r>
          </a:p>
          <a:p>
            <a:pPr marL="0" indent="0">
              <a:buNone/>
            </a:pPr>
            <a:r>
              <a:rPr lang="en-US" dirty="0"/>
              <a:t>    }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cudaMemcpy</a:t>
            </a:r>
            <a:r>
              <a:rPr lang="en-US" dirty="0" smtClean="0"/>
              <a:t>(</a:t>
            </a:r>
            <a:r>
              <a:rPr lang="en-US" dirty="0" err="1" smtClean="0"/>
              <a:t>x_device</a:t>
            </a:r>
            <a:r>
              <a:rPr lang="en-US" dirty="0"/>
              <a:t>, </a:t>
            </a:r>
            <a:r>
              <a:rPr lang="en-US" dirty="0" err="1"/>
              <a:t>x_host</a:t>
            </a:r>
            <a:r>
              <a:rPr lang="en-US" dirty="0"/>
              <a:t>, n * </a:t>
            </a:r>
            <a:r>
              <a:rPr lang="en-US" dirty="0" err="1"/>
              <a:t>sizeof</a:t>
            </a:r>
            <a:r>
              <a:rPr lang="en-US" dirty="0"/>
              <a:t>(float), </a:t>
            </a:r>
            <a:r>
              <a:rPr lang="en-US" dirty="0" err="1"/>
              <a:t>cudaMemcpyHostToDevice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cudaMemcpy</a:t>
            </a:r>
            <a:r>
              <a:rPr lang="en-US" dirty="0"/>
              <a:t>(</a:t>
            </a:r>
            <a:r>
              <a:rPr lang="en-US" dirty="0" err="1"/>
              <a:t>y_device</a:t>
            </a:r>
            <a:r>
              <a:rPr lang="en-US" dirty="0"/>
              <a:t>, </a:t>
            </a:r>
            <a:r>
              <a:rPr lang="en-US" dirty="0" err="1"/>
              <a:t>y_host</a:t>
            </a:r>
            <a:r>
              <a:rPr lang="en-US" dirty="0"/>
              <a:t>, n * </a:t>
            </a:r>
            <a:r>
              <a:rPr lang="en-US" dirty="0" err="1"/>
              <a:t>sizeof</a:t>
            </a:r>
            <a:r>
              <a:rPr lang="en-US" dirty="0"/>
              <a:t>(float), </a:t>
            </a:r>
            <a:r>
              <a:rPr lang="en-US" dirty="0" err="1"/>
              <a:t>cudaMemcpyHostToDevice</a:t>
            </a:r>
            <a:r>
              <a:rPr lang="en-US" dirty="0"/>
              <a:t>);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677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Naive implementation on </a:t>
            </a:r>
            <a:r>
              <a:rPr lang="en-US" dirty="0" smtClean="0"/>
              <a:t>GPU…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num_threads_per_block</a:t>
            </a:r>
            <a:r>
              <a:rPr lang="en-US" dirty="0"/>
              <a:t> = 256;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num_blocks</a:t>
            </a:r>
            <a:r>
              <a:rPr lang="en-US" dirty="0"/>
              <a:t> = (n + </a:t>
            </a:r>
            <a:r>
              <a:rPr lang="en-US" dirty="0" err="1"/>
              <a:t>num_threads_per_block</a:t>
            </a:r>
            <a:r>
              <a:rPr lang="en-US" dirty="0"/>
              <a:t> - 1) / </a:t>
            </a:r>
            <a:r>
              <a:rPr lang="en-US" dirty="0" err="1"/>
              <a:t>num_threads_per_block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kernel_naive</a:t>
            </a:r>
            <a:r>
              <a:rPr lang="en-US" dirty="0"/>
              <a:t>&lt;&lt;&lt;</a:t>
            </a:r>
            <a:r>
              <a:rPr lang="en-US" dirty="0" err="1"/>
              <a:t>num_blocks</a:t>
            </a:r>
            <a:r>
              <a:rPr lang="en-US" dirty="0"/>
              <a:t>, </a:t>
            </a:r>
            <a:r>
              <a:rPr lang="en-US" dirty="0" err="1"/>
              <a:t>num_threads_per_block</a:t>
            </a:r>
            <a:r>
              <a:rPr lang="en-US" dirty="0"/>
              <a:t>&gt;&gt;&gt;(n, </a:t>
            </a:r>
            <a:r>
              <a:rPr lang="en-US" dirty="0" err="1"/>
              <a:t>x_device</a:t>
            </a:r>
            <a:r>
              <a:rPr lang="en-US" dirty="0"/>
              <a:t>, </a:t>
            </a:r>
            <a:r>
              <a:rPr lang="en-US" dirty="0" err="1"/>
              <a:t>y_device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count_device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cudaThreadSynchronize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 smtClean="0"/>
              <a:t>   </a:t>
            </a:r>
            <a:r>
              <a:rPr lang="en-US" dirty="0" err="1" smtClean="0"/>
              <a:t>cudaMemcpy</a:t>
            </a:r>
            <a:r>
              <a:rPr lang="en-US" dirty="0" smtClean="0"/>
              <a:t>(</a:t>
            </a:r>
            <a:r>
              <a:rPr lang="en-US" dirty="0" err="1" smtClean="0"/>
              <a:t>count_host</a:t>
            </a:r>
            <a:r>
              <a:rPr lang="en-US" dirty="0"/>
              <a:t>, </a:t>
            </a:r>
            <a:r>
              <a:rPr lang="en-US" dirty="0" err="1"/>
              <a:t>count_device</a:t>
            </a:r>
            <a:r>
              <a:rPr lang="en-US" dirty="0"/>
              <a:t>, n * </a:t>
            </a:r>
            <a:r>
              <a:rPr lang="en-US" dirty="0" err="1"/>
              <a:t>sizeof</a:t>
            </a:r>
            <a:r>
              <a:rPr lang="en-US" dirty="0"/>
              <a:t>(char),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cudaMemcpyDeviceToHost</a:t>
            </a:r>
            <a:r>
              <a:rPr lang="en-US" dirty="0" smtClean="0"/>
              <a:t>);</a:t>
            </a: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093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Naive implementation on </a:t>
            </a:r>
            <a:r>
              <a:rPr lang="en-US" dirty="0" smtClean="0"/>
              <a:t>GPU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/>
              <a:t>count = 0;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if (</a:t>
            </a:r>
            <a:r>
              <a:rPr lang="en-US" dirty="0" err="1"/>
              <a:t>count_host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])</a:t>
            </a:r>
          </a:p>
          <a:p>
            <a:pPr marL="0" indent="0">
              <a:buNone/>
            </a:pPr>
            <a:r>
              <a:rPr lang="en-US" dirty="0"/>
              <a:t>            ++count;</a:t>
            </a:r>
          </a:p>
          <a:p>
            <a:pPr marL="0" indent="0">
              <a:buNone/>
            </a:pPr>
            <a:r>
              <a:rPr lang="en-US" dirty="0"/>
              <a:t>    return (float)count / (float)n;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998566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9223</TotalTime>
  <Words>3163</Words>
  <Application>Microsoft Office PowerPoint</Application>
  <PresentationFormat>Произвольный</PresentationFormat>
  <Paragraphs>398</Paragraphs>
  <Slides>44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Оформление по умолчанию</vt:lpstr>
      <vt:lpstr>Презентация PowerPoint</vt:lpstr>
      <vt:lpstr>10 Practice Monte Carlo integration and option pricing</vt:lpstr>
      <vt:lpstr>Contents</vt:lpstr>
      <vt:lpstr>Monte Carlo integration</vt:lpstr>
      <vt:lpstr>Implementation on CPU</vt:lpstr>
      <vt:lpstr>Naive implementation on GPU…</vt:lpstr>
      <vt:lpstr>Naive implementation on GPU…</vt:lpstr>
      <vt:lpstr>Naive implementation on GPU…</vt:lpstr>
      <vt:lpstr>Naive implementation on GPU</vt:lpstr>
      <vt:lpstr>Implementation using external CURAND…</vt:lpstr>
      <vt:lpstr>Implementation using external CURAND…</vt:lpstr>
      <vt:lpstr>Implementation using external CURAND…</vt:lpstr>
      <vt:lpstr>Implementation using external CURAND</vt:lpstr>
      <vt:lpstr>Implementation using internal CURAND…</vt:lpstr>
      <vt:lpstr>Implementation using internal CURAND…</vt:lpstr>
      <vt:lpstr>Implementation using internal CURAND…</vt:lpstr>
      <vt:lpstr>Function main…</vt:lpstr>
      <vt:lpstr>Function main…</vt:lpstr>
      <vt:lpstr>Function main…</vt:lpstr>
      <vt:lpstr>Function main…</vt:lpstr>
      <vt:lpstr>Function main…</vt:lpstr>
      <vt:lpstr>Function main…</vt:lpstr>
      <vt:lpstr>Function main…</vt:lpstr>
      <vt:lpstr>Function main…</vt:lpstr>
      <vt:lpstr>Function main</vt:lpstr>
      <vt:lpstr>Monte Carlo option pricing</vt:lpstr>
      <vt:lpstr>Problem statement</vt:lpstr>
      <vt:lpstr>Problem statement</vt:lpstr>
      <vt:lpstr>Generating pseudorandom numbers of normal distribution</vt:lpstr>
      <vt:lpstr>Correctness analysis</vt:lpstr>
      <vt:lpstr>Implementation on CPU…</vt:lpstr>
      <vt:lpstr>Implementation on CPU…</vt:lpstr>
      <vt:lpstr>Implementation on CPU</vt:lpstr>
      <vt:lpstr>Implementation on GPU</vt:lpstr>
      <vt:lpstr>Function main…</vt:lpstr>
      <vt:lpstr>Function main…</vt:lpstr>
      <vt:lpstr>Function main…</vt:lpstr>
      <vt:lpstr>Function main…</vt:lpstr>
      <vt:lpstr>Function main…</vt:lpstr>
      <vt:lpstr>Function main…</vt:lpstr>
      <vt:lpstr>Function main</vt:lpstr>
      <vt:lpstr>Individual work</vt:lpstr>
      <vt:lpstr>References</vt:lpstr>
      <vt:lpstr>Authors</vt:lpstr>
    </vt:vector>
  </TitlesOfParts>
  <Company>ННГУ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Архитектура Intel Xeon Phi</dc:title>
  <dc:creator>Алексей Линёв</dc:creator>
  <cp:lastModifiedBy>sergey</cp:lastModifiedBy>
  <cp:revision>486</cp:revision>
  <dcterms:created xsi:type="dcterms:W3CDTF">2003-06-05T04:07:34Z</dcterms:created>
  <dcterms:modified xsi:type="dcterms:W3CDTF">2014-11-18T18:58:06Z</dcterms:modified>
</cp:coreProperties>
</file>