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8"/>
  </p:notesMasterIdLst>
  <p:handoutMasterIdLst>
    <p:handoutMasterId r:id="rId29"/>
  </p:handoutMasterIdLst>
  <p:sldIdLst>
    <p:sldId id="699" r:id="rId2"/>
    <p:sldId id="610" r:id="rId3"/>
    <p:sldId id="665" r:id="rId4"/>
    <p:sldId id="721" r:id="rId5"/>
    <p:sldId id="726" r:id="rId6"/>
    <p:sldId id="702" r:id="rId7"/>
    <p:sldId id="703" r:id="rId8"/>
    <p:sldId id="704" r:id="rId9"/>
    <p:sldId id="705" r:id="rId10"/>
    <p:sldId id="706" r:id="rId11"/>
    <p:sldId id="707" r:id="rId12"/>
    <p:sldId id="708" r:id="rId13"/>
    <p:sldId id="709" r:id="rId14"/>
    <p:sldId id="724" r:id="rId15"/>
    <p:sldId id="725" r:id="rId16"/>
    <p:sldId id="729" r:id="rId17"/>
    <p:sldId id="730" r:id="rId18"/>
    <p:sldId id="731" r:id="rId19"/>
    <p:sldId id="732" r:id="rId20"/>
    <p:sldId id="733" r:id="rId21"/>
    <p:sldId id="734" r:id="rId22"/>
    <p:sldId id="735" r:id="rId23"/>
    <p:sldId id="736" r:id="rId24"/>
    <p:sldId id="728" r:id="rId25"/>
    <p:sldId id="661" r:id="rId26"/>
    <p:sldId id="611" r:id="rId27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 autoAdjust="0"/>
    <p:restoredTop sz="89415" autoAdjust="0"/>
  </p:normalViewPr>
  <p:slideViewPr>
    <p:cSldViewPr>
      <p:cViewPr varScale="1">
        <p:scale>
          <a:sx n="89" d="100"/>
          <a:sy n="89" d="100"/>
        </p:scale>
        <p:origin x="-1032" y="-6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064" y="6245225"/>
            <a:ext cx="2310289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2923" y="6245225"/>
            <a:ext cx="3135392" cy="47625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000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47" y="2276873"/>
            <a:ext cx="8416052" cy="1362075"/>
          </a:xfrm>
        </p:spPr>
        <p:txBody>
          <a:bodyPr anchor="t"/>
          <a:lstStyle>
            <a:lvl1pPr algn="l">
              <a:defRPr sz="3600" b="1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B4427-6696-4A09-B791-98CB6266C50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1" y="6109744"/>
            <a:ext cx="856429" cy="70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0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29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91" r:id="rId5"/>
    <p:sldLayoutId id="214748369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.mail.ru/messages/inbox/sentmsg?compose&amp;To=bastrakov@vmk.unn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45704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47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float </a:t>
            </a:r>
            <a:r>
              <a:rPr lang="en-US" dirty="0"/>
              <a:t>* c = new float[m * k];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c_verify</a:t>
            </a:r>
            <a:r>
              <a:rPr lang="en-US" dirty="0"/>
              <a:t> = new float[m * k];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c_gpu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c_gpu</a:t>
            </a:r>
            <a:r>
              <a:rPr lang="en-US" dirty="0"/>
              <a:t>, m * k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m * n;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a[</a:t>
            </a:r>
            <a:r>
              <a:rPr lang="en-US" dirty="0" err="1"/>
              <a:t>i</a:t>
            </a:r>
            <a:r>
              <a:rPr lang="en-US" dirty="0"/>
              <a:t>] = float(rand()) / RAND_MAX;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n * k;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b[</a:t>
            </a:r>
            <a:r>
              <a:rPr lang="en-US" dirty="0" err="1"/>
              <a:t>i</a:t>
            </a:r>
            <a:r>
              <a:rPr lang="en-US" dirty="0"/>
              <a:t>] = float(rand()) / RAND_MAX;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64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a_gpu</a:t>
            </a:r>
            <a:r>
              <a:rPr lang="en-US" dirty="0"/>
              <a:t>, a, m * n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b_gpu</a:t>
            </a:r>
            <a:r>
              <a:rPr lang="en-US" dirty="0"/>
              <a:t>, b, n * k * </a:t>
            </a:r>
            <a:r>
              <a:rPr lang="en-US" dirty="0" err="1"/>
              <a:t>sizeof</a:t>
            </a:r>
            <a:r>
              <a:rPr lang="en-US" dirty="0"/>
              <a:t>(float), </a:t>
            </a:r>
            <a:r>
              <a:rPr lang="en-US" dirty="0" err="1"/>
              <a:t>cudaMemcpyHostToDevice</a:t>
            </a:r>
            <a:r>
              <a:rPr lang="en-US" dirty="0"/>
              <a:t>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LARGE_INTEGER </a:t>
            </a:r>
            <a:r>
              <a:rPr lang="en-US" dirty="0"/>
              <a:t>before, after, </a:t>
            </a:r>
            <a:r>
              <a:rPr lang="en-US" dirty="0" err="1"/>
              <a:t>freq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QueryPerformanceFrequency</a:t>
            </a:r>
            <a:r>
              <a:rPr lang="en-US" dirty="0"/>
              <a:t>(&amp;</a:t>
            </a:r>
            <a:r>
              <a:rPr lang="en-US" dirty="0" err="1"/>
              <a:t>freq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std</a:t>
            </a:r>
            <a:r>
              <a:rPr lang="en-US" dirty="0"/>
              <a:t>::fixed &lt;&lt;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setprecision</a:t>
            </a:r>
            <a:r>
              <a:rPr lang="en-US" dirty="0"/>
              <a:t>(3);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41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mmult</a:t>
            </a:r>
            <a:r>
              <a:rPr lang="en-US" dirty="0"/>
              <a:t>(m, n, k, a, b, c);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cpu_time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CPU version took " &lt;&lt; </a:t>
            </a:r>
            <a:r>
              <a:rPr lang="en-US" dirty="0" err="1"/>
              <a:t>cpu_time</a:t>
            </a:r>
            <a:r>
              <a:rPr lang="en-US" dirty="0"/>
              <a:t> &lt;&lt; " seconds.\n\n";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97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mmult_gpu</a:t>
            </a:r>
            <a:r>
              <a:rPr lang="en-US" dirty="0"/>
              <a:t>(m, n, k, </a:t>
            </a:r>
            <a:r>
              <a:rPr lang="en-US" dirty="0" err="1"/>
              <a:t>a_gpu</a:t>
            </a:r>
            <a:r>
              <a:rPr lang="en-US" dirty="0"/>
              <a:t>, </a:t>
            </a:r>
            <a:r>
              <a:rPr lang="en-US" dirty="0" err="1"/>
              <a:t>b_gpu</a:t>
            </a:r>
            <a:r>
              <a:rPr lang="en-US" dirty="0"/>
              <a:t>, </a:t>
            </a:r>
            <a:r>
              <a:rPr lang="en-US" dirty="0" err="1"/>
              <a:t>c_gpu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 smtClean="0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naive GPU version took " &lt;&lt; </a:t>
            </a:r>
            <a:r>
              <a:rPr lang="en-US" dirty="0" err="1"/>
              <a:t>gpu_time</a:t>
            </a:r>
            <a:r>
              <a:rPr lang="en-US" dirty="0"/>
              <a:t> &lt;&lt; " seconds.\n";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gpu_time</a:t>
            </a:r>
            <a:r>
              <a:rPr lang="en-US" dirty="0"/>
              <a:t> &lt;&lt; " times.\n";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459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c_verify</a:t>
            </a:r>
            <a:r>
              <a:rPr lang="en-US" dirty="0"/>
              <a:t>, </a:t>
            </a:r>
            <a:r>
              <a:rPr lang="en-US" dirty="0" err="1"/>
              <a:t>c_gpu</a:t>
            </a:r>
            <a:r>
              <a:rPr lang="en-US" dirty="0"/>
              <a:t>, m * k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c_gpu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difference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m * k;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difference += (c[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c_verify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 * (c[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c_verify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pPr marL="0" indent="0">
              <a:buNone/>
            </a:pPr>
            <a:r>
              <a:rPr lang="en-US" dirty="0"/>
              <a:t>    if (difference &lt; 1e-5f)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passed.\n";</a:t>
            </a:r>
          </a:p>
          <a:p>
            <a:pPr marL="0" indent="0">
              <a:buNone/>
            </a:pPr>
            <a:r>
              <a:rPr lang="en-US" dirty="0"/>
              <a:t>    else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failed (diff = " &lt;&lt; difference &lt;&lt; ").\n";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454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</a:t>
            </a:r>
            <a:r>
              <a:rPr lang="en-US" dirty="0" smtClean="0"/>
              <a:t>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cudaFree</a:t>
            </a:r>
            <a:r>
              <a:rPr lang="en-US" dirty="0" smtClean="0"/>
              <a:t>(</a:t>
            </a:r>
            <a:r>
              <a:rPr lang="en-US" dirty="0" err="1" smtClean="0"/>
              <a:t>c_gpu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delete [] </a:t>
            </a:r>
            <a:r>
              <a:rPr lang="en-US" dirty="0" err="1"/>
              <a:t>c_verify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delete [] c;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b_gpu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delete [] b;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cudaFree</a:t>
            </a:r>
            <a:r>
              <a:rPr lang="en-US" dirty="0"/>
              <a:t>(</a:t>
            </a:r>
            <a:r>
              <a:rPr lang="en-US" dirty="0" err="1"/>
              <a:t>a_gpu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delete [] a;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179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algorithm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375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naive algorithm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thread reads a row of matrix A and a column of matrix B, overall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Thread block reads overall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BLOCK_SIZE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compute a block of matrix C sized BLOCK_SIZE x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BLOCK_SIZE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only required to read BLOCK_SIZE rows of 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BLOCK_SIZE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is only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BLOCK_SIZE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observation is a key to block algorithm.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430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algorithm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9133261"/>
              </p:ext>
            </p:extLst>
          </p:nvPr>
        </p:nvGraphicFramePr>
        <p:xfrm>
          <a:off x="1042988" y="2276475"/>
          <a:ext cx="7183437" cy="187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3" imgW="3606800" imgH="939800" progId="Equation.DSMT4">
                  <p:embed/>
                </p:oleObj>
              </mc:Choice>
              <mc:Fallback>
                <p:oleObj name="Equation" r:id="rId3" imgW="3606800" imgH="93980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276475"/>
                        <a:ext cx="7183437" cy="187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735263" y="4275138"/>
          <a:ext cx="3127375" cy="125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5" imgW="1104900" imgH="444500" progId="Equation.DSMT4">
                  <p:embed/>
                </p:oleObj>
              </mc:Choice>
              <mc:Fallback>
                <p:oleObj name="Equation" r:id="rId5" imgW="1104900" imgH="444500" progId="Equation.DSMT4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5263" y="4275138"/>
                        <a:ext cx="3127375" cy="1258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7720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kernel…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/>
              <a:t>mmult_kernel_opt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m,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k, </a:t>
            </a:r>
            <a:r>
              <a:rPr lang="en-US" dirty="0" err="1"/>
              <a:t>const</a:t>
            </a:r>
            <a:r>
              <a:rPr lang="en-US" dirty="0"/>
              <a:t> float * a, </a:t>
            </a:r>
            <a:r>
              <a:rPr lang="en-US" dirty="0" err="1"/>
              <a:t>const</a:t>
            </a:r>
            <a:r>
              <a:rPr lang="en-US" dirty="0"/>
              <a:t> float * b, float * c)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j = </a:t>
            </a:r>
            <a:r>
              <a:rPr lang="en-US" dirty="0" err="1"/>
              <a:t>blockIdx.y</a:t>
            </a:r>
            <a:r>
              <a:rPr lang="en-US" dirty="0"/>
              <a:t> * </a:t>
            </a:r>
            <a:r>
              <a:rPr lang="en-US" dirty="0" err="1"/>
              <a:t>blockDim.y</a:t>
            </a:r>
            <a:r>
              <a:rPr lang="en-US" dirty="0"/>
              <a:t> + </a:t>
            </a:r>
            <a:r>
              <a:rPr lang="en-US" dirty="0" err="1"/>
              <a:t>threadIdx.y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ru-RU" dirty="0" smtClean="0"/>
              <a:t>__</a:t>
            </a:r>
            <a:r>
              <a:rPr lang="en-US" dirty="0"/>
              <a:t>shared__ float </a:t>
            </a:r>
            <a:r>
              <a:rPr lang="en-US" dirty="0" err="1"/>
              <a:t>a_block</a:t>
            </a:r>
            <a:r>
              <a:rPr lang="en-US" dirty="0"/>
              <a:t>[BLOCK_SIZE][BLOCK_SIZE];</a:t>
            </a:r>
          </a:p>
          <a:p>
            <a:pPr marL="0" indent="0">
              <a:buNone/>
            </a:pPr>
            <a:r>
              <a:rPr lang="en-US" dirty="0"/>
              <a:t>    __shared__ float </a:t>
            </a:r>
            <a:r>
              <a:rPr lang="en-US" dirty="0" err="1"/>
              <a:t>b_block</a:t>
            </a:r>
            <a:r>
              <a:rPr lang="en-US" dirty="0"/>
              <a:t>[BLOCK_SIZE][BLOCK_SIZE];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float sum = 0;</a:t>
            </a:r>
          </a:p>
          <a:p>
            <a:pPr marL="0" indent="0">
              <a:buNone/>
            </a:pPr>
            <a:r>
              <a:rPr lang="en-US" dirty="0"/>
              <a:t>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22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</a:t>
            </a:r>
            <a:r>
              <a:rPr lang="en-US" altLang="ru-RU" sz="2400" dirty="0" smtClean="0"/>
              <a:t>7</a:t>
            </a:r>
            <a:r>
              <a:rPr lang="ru-RU" altLang="ru-RU" sz="2400" dirty="0" smtClean="0"/>
              <a:t>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altLang="ru-RU" sz="2400" dirty="0" smtClean="0"/>
              <a:t>Matrix multiplication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GPU programming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Bastrakov S.I.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</a:t>
            </a:r>
            <a:r>
              <a:rPr lang="en-US" dirty="0" smtClean="0"/>
              <a:t>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(</a:t>
            </a:r>
            <a:r>
              <a:rPr lang="en-US" dirty="0" err="1"/>
              <a:t>int</a:t>
            </a:r>
            <a:r>
              <a:rPr lang="en-US" dirty="0"/>
              <a:t> p = 0; p &lt; n / BLOCK_SIZE; ++p</a:t>
            </a:r>
            <a:r>
              <a:rPr lang="en-US" dirty="0" smtClean="0"/>
              <a:t>)  </a:t>
            </a: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a_block</a:t>
            </a:r>
            <a:r>
              <a:rPr lang="en-US" dirty="0"/>
              <a:t>[</a:t>
            </a:r>
            <a:r>
              <a:rPr lang="en-US" dirty="0" err="1"/>
              <a:t>threadIdx.x</a:t>
            </a:r>
            <a:r>
              <a:rPr lang="en-US" dirty="0"/>
              <a:t>][</a:t>
            </a:r>
            <a:r>
              <a:rPr lang="en-US" dirty="0" err="1"/>
              <a:t>threadIdx.y</a:t>
            </a:r>
            <a:r>
              <a:rPr lang="en-US" dirty="0"/>
              <a:t>] = a[</a:t>
            </a:r>
            <a:r>
              <a:rPr lang="en-US" dirty="0" err="1"/>
              <a:t>i</a:t>
            </a:r>
            <a:r>
              <a:rPr lang="en-US" dirty="0"/>
              <a:t> * n + p * BLOCK_SIZE + </a:t>
            </a:r>
            <a:r>
              <a:rPr lang="en-US" dirty="0" err="1"/>
              <a:t>threadIdx.y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b_block</a:t>
            </a:r>
            <a:r>
              <a:rPr lang="en-US" dirty="0" smtClean="0"/>
              <a:t>[</a:t>
            </a:r>
            <a:r>
              <a:rPr lang="en-US" dirty="0" err="1" smtClean="0"/>
              <a:t>threadIdx.x</a:t>
            </a:r>
            <a:r>
              <a:rPr lang="en-US" dirty="0"/>
              <a:t>][</a:t>
            </a:r>
            <a:r>
              <a:rPr lang="en-US" dirty="0" err="1"/>
              <a:t>threadIdx.y</a:t>
            </a:r>
            <a:r>
              <a:rPr lang="en-US" dirty="0"/>
              <a:t>] = b[(p * BLOCK_SIZE + </a:t>
            </a:r>
            <a:r>
              <a:rPr lang="en-US" dirty="0" err="1"/>
              <a:t>threadIdx.x</a:t>
            </a:r>
            <a:r>
              <a:rPr lang="en-US" dirty="0"/>
              <a:t>) * k + j];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dirty="0" smtClean="0"/>
              <a:t> </a:t>
            </a:r>
            <a:r>
              <a:rPr lang="ru-RU" dirty="0" smtClean="0"/>
              <a:t>__</a:t>
            </a:r>
            <a:r>
              <a:rPr lang="en-US" dirty="0" err="1"/>
              <a:t>syncthreads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 smtClean="0"/>
              <a:t>    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l = 0; l &lt; BLOCK_SIZE; ++l)</a:t>
            </a:r>
          </a:p>
          <a:p>
            <a:pPr marL="0" indent="0">
              <a:buNone/>
            </a:pPr>
            <a:r>
              <a:rPr lang="en-US" dirty="0"/>
              <a:t>            sum += </a:t>
            </a:r>
            <a:r>
              <a:rPr lang="en-US" dirty="0" err="1"/>
              <a:t>a_block</a:t>
            </a:r>
            <a:r>
              <a:rPr lang="en-US" dirty="0"/>
              <a:t>[</a:t>
            </a:r>
            <a:r>
              <a:rPr lang="en-US" dirty="0" err="1"/>
              <a:t>threadIdx.x</a:t>
            </a:r>
            <a:r>
              <a:rPr lang="en-US" dirty="0"/>
              <a:t>][l] * </a:t>
            </a:r>
            <a:r>
              <a:rPr lang="en-US" dirty="0" err="1"/>
              <a:t>b_block</a:t>
            </a:r>
            <a:r>
              <a:rPr lang="en-US" dirty="0"/>
              <a:t>[l][</a:t>
            </a:r>
            <a:r>
              <a:rPr lang="en-US" dirty="0" err="1"/>
              <a:t>threadIdx.y</a:t>
            </a:r>
            <a:r>
              <a:rPr lang="en-US" dirty="0"/>
              <a:t>];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ru-RU" dirty="0" smtClean="0"/>
              <a:t>__</a:t>
            </a:r>
            <a:r>
              <a:rPr lang="en-US" dirty="0" err="1"/>
              <a:t>syncthreads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}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/>
              <a:t>c[</a:t>
            </a:r>
            <a:r>
              <a:rPr lang="en-US" dirty="0" err="1"/>
              <a:t>i</a:t>
            </a:r>
            <a:r>
              <a:rPr lang="en-US" dirty="0"/>
              <a:t> * k + j] = sum; // c(</a:t>
            </a:r>
            <a:r>
              <a:rPr lang="en-US" dirty="0" err="1"/>
              <a:t>i</a:t>
            </a:r>
            <a:r>
              <a:rPr lang="en-US" dirty="0"/>
              <a:t>, j) = sum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539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mmult_gpu_opt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m,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k, </a:t>
            </a:r>
            <a:r>
              <a:rPr lang="en-US" dirty="0" err="1"/>
              <a:t>const</a:t>
            </a:r>
            <a:r>
              <a:rPr lang="en-US" dirty="0"/>
              <a:t> float * a, </a:t>
            </a:r>
            <a:r>
              <a:rPr lang="en-US" dirty="0" err="1"/>
              <a:t>const</a:t>
            </a:r>
            <a:r>
              <a:rPr lang="en-US" dirty="0"/>
              <a:t> float * b, float * c)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dim3 </a:t>
            </a:r>
            <a:r>
              <a:rPr lang="en-US" dirty="0"/>
              <a:t>blocks(m / BLOCK_SIZE, k / BLOCK_SIZE);</a:t>
            </a:r>
          </a:p>
          <a:p>
            <a:pPr marL="0" indent="0">
              <a:buNone/>
            </a:pPr>
            <a:r>
              <a:rPr lang="en-US" dirty="0"/>
              <a:t>    dim3 threads(BLOCK_SIZE, BLOCK_SIZE);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mmult_kernel_opt</a:t>
            </a:r>
            <a:r>
              <a:rPr lang="en-US" dirty="0"/>
              <a:t>&lt;&lt;&lt;blocks, threads&gt;&gt;&gt;(m, n, k, a, b, c);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11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on 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QueryPerformanceCounter</a:t>
            </a:r>
            <a:r>
              <a:rPr lang="en-US" dirty="0"/>
              <a:t>(&amp;before);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repeats;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mmult_gpu_opt</a:t>
            </a:r>
            <a:r>
              <a:rPr lang="en-US" dirty="0"/>
              <a:t>(m, n, k, </a:t>
            </a:r>
            <a:r>
              <a:rPr lang="en-US" dirty="0" err="1"/>
              <a:t>a_gpu</a:t>
            </a:r>
            <a:r>
              <a:rPr lang="en-US" dirty="0"/>
              <a:t>, </a:t>
            </a:r>
            <a:r>
              <a:rPr lang="en-US" dirty="0" err="1"/>
              <a:t>b_gpu</a:t>
            </a:r>
            <a:r>
              <a:rPr lang="en-US" dirty="0"/>
              <a:t>, </a:t>
            </a:r>
            <a:r>
              <a:rPr lang="en-US" dirty="0" err="1"/>
              <a:t>c_gpu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cudaThreadSynchronize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QueryPerformanceCounter</a:t>
            </a:r>
            <a:r>
              <a:rPr lang="en-US" dirty="0"/>
              <a:t>(&amp;after);</a:t>
            </a:r>
          </a:p>
          <a:p>
            <a:pPr marL="0" indent="0">
              <a:buNone/>
            </a:pPr>
            <a:r>
              <a:rPr lang="en-US" dirty="0"/>
              <a:t>    double </a:t>
            </a:r>
            <a:r>
              <a:rPr lang="en-US" dirty="0" err="1"/>
              <a:t>opt_gpu_time</a:t>
            </a:r>
            <a:r>
              <a:rPr lang="en-US" dirty="0"/>
              <a:t> = (</a:t>
            </a:r>
            <a:r>
              <a:rPr lang="en-US" dirty="0" err="1"/>
              <a:t>after.QuadPart</a:t>
            </a:r>
            <a:r>
              <a:rPr lang="en-US" dirty="0"/>
              <a:t> - </a:t>
            </a:r>
            <a:r>
              <a:rPr lang="en-US" dirty="0" err="1"/>
              <a:t>before.QuadPart</a:t>
            </a:r>
            <a:r>
              <a:rPr lang="en-US" dirty="0"/>
              <a:t>) / double(</a:t>
            </a:r>
            <a:r>
              <a:rPr lang="en-US" dirty="0" err="1"/>
              <a:t>freq.QuadPart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"The optimized GPU version took " &lt;&lt; </a:t>
            </a:r>
            <a:r>
              <a:rPr lang="en-US" dirty="0" err="1"/>
              <a:t>opt_gpu_time</a:t>
            </a:r>
            <a:r>
              <a:rPr lang="en-US" dirty="0"/>
              <a:t> &lt;&lt; " seconds.\n";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"Speedup: " &lt;&lt; </a:t>
            </a:r>
            <a:r>
              <a:rPr lang="en-US" dirty="0" err="1"/>
              <a:t>cpu_time</a:t>
            </a:r>
            <a:r>
              <a:rPr lang="en-US" dirty="0"/>
              <a:t> / </a:t>
            </a:r>
            <a:r>
              <a:rPr lang="en-US" dirty="0" err="1"/>
              <a:t>opt_gpu_time</a:t>
            </a:r>
            <a:r>
              <a:rPr lang="en-US" dirty="0"/>
              <a:t> &lt;&lt; " times.\n";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324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on function </a:t>
            </a:r>
            <a:r>
              <a:rPr lang="en-US" dirty="0" smtClean="0"/>
              <a:t>main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cudaMemcpy</a:t>
            </a:r>
            <a:r>
              <a:rPr lang="en-US" dirty="0" smtClean="0"/>
              <a:t>(</a:t>
            </a:r>
            <a:r>
              <a:rPr lang="en-US" dirty="0" err="1" smtClean="0"/>
              <a:t>c_verify</a:t>
            </a:r>
            <a:r>
              <a:rPr lang="en-US" dirty="0"/>
              <a:t>, </a:t>
            </a:r>
            <a:r>
              <a:rPr lang="en-US" dirty="0" err="1"/>
              <a:t>c_gpu</a:t>
            </a:r>
            <a:r>
              <a:rPr lang="en-US" dirty="0"/>
              <a:t>, m * k * </a:t>
            </a:r>
            <a:r>
              <a:rPr lang="en-US" dirty="0" err="1"/>
              <a:t>sizeof</a:t>
            </a:r>
            <a:r>
              <a:rPr lang="en-US" dirty="0"/>
              <a:t> *</a:t>
            </a:r>
            <a:r>
              <a:rPr lang="en-US" dirty="0" err="1"/>
              <a:t>c_gpu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cudaMemcpyDeviceToHost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 smtClean="0"/>
              <a:t>    difference </a:t>
            </a:r>
            <a:r>
              <a:rPr lang="en-US" dirty="0"/>
              <a:t>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m * k;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difference += (c[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c_verify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 * (c[</a:t>
            </a:r>
            <a:r>
              <a:rPr lang="en-US" dirty="0" err="1"/>
              <a:t>i</a:t>
            </a:r>
            <a:r>
              <a:rPr lang="en-US" dirty="0"/>
              <a:t>] - </a:t>
            </a:r>
            <a:r>
              <a:rPr lang="en-US" dirty="0" err="1"/>
              <a:t>c_verify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]);</a:t>
            </a:r>
          </a:p>
          <a:p>
            <a:pPr marL="0" indent="0">
              <a:buNone/>
            </a:pPr>
            <a:r>
              <a:rPr lang="en-US" dirty="0"/>
              <a:t>    if (difference &lt; 1e-5f)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passed.\n";</a:t>
            </a:r>
          </a:p>
          <a:p>
            <a:pPr marL="0" indent="0">
              <a:buNone/>
            </a:pPr>
            <a:r>
              <a:rPr lang="en-US" dirty="0"/>
              <a:t>    else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std</a:t>
            </a:r>
            <a:r>
              <a:rPr lang="en-US" dirty="0"/>
              <a:t>::</a:t>
            </a:r>
            <a:r>
              <a:rPr lang="en-US" dirty="0" err="1"/>
              <a:t>cout</a:t>
            </a:r>
            <a:r>
              <a:rPr lang="en-US" dirty="0"/>
              <a:t> &lt;&lt; "Test failed (diff = " &lt;&lt; difference &lt;&lt; ").\n";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444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block algorithm so that each thread computes several elements instead of 1.</a:t>
            </a:r>
            <a:endParaRPr lang="ru-RU" dirty="0"/>
          </a:p>
          <a:p>
            <a:r>
              <a:rPr lang="en-US" dirty="0" smtClean="0"/>
              <a:t>Empirically find optimal block size.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Strassen</a:t>
            </a:r>
            <a:r>
              <a:rPr lang="en-US" dirty="0" smtClean="0"/>
              <a:t> matrix multiplication algorithm using the developed block algorithm implementation for small enough matrices. Compare performance of </a:t>
            </a:r>
            <a:r>
              <a:rPr lang="en-US" dirty="0" err="1" smtClean="0"/>
              <a:t>Strassen</a:t>
            </a:r>
            <a:r>
              <a:rPr lang="en-US" dirty="0" smtClean="0"/>
              <a:t> and block algorithms depending on matrix size.</a:t>
            </a:r>
          </a:p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605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Farber R. CUDA Application Design and Development. – Morgan Kaufmann, 2011. – 336 p.</a:t>
            </a:r>
            <a:endParaRPr lang="ru-RU" dirty="0"/>
          </a:p>
          <a:p>
            <a:pPr lvl="0"/>
            <a:r>
              <a:rPr lang="en-US" dirty="0"/>
              <a:t>GPU Computing Gems Emerald Edition, ed. Wen-</a:t>
            </a:r>
            <a:r>
              <a:rPr lang="en-US" dirty="0" err="1"/>
              <a:t>mei</a:t>
            </a:r>
            <a:r>
              <a:rPr lang="en-US" dirty="0"/>
              <a:t> W. </a:t>
            </a:r>
            <a:r>
              <a:rPr lang="en-US" dirty="0" err="1"/>
              <a:t>Hwu</a:t>
            </a:r>
            <a:r>
              <a:rPr lang="en-US" dirty="0"/>
              <a:t>. – Morgan Kaufmann, 2011. – 886 p.</a:t>
            </a:r>
            <a:endParaRPr lang="ru-RU" dirty="0"/>
          </a:p>
          <a:p>
            <a:pPr lvl="0"/>
            <a:r>
              <a:rPr lang="en-US" dirty="0"/>
              <a:t>NVIDIA CUDA C Best Practices Guide [http://docs.nvidia.com/cuda/cuda-c-best-practices-guide#axzz3JRcPurfI]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82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ru-RU" dirty="0" smtClean="0"/>
              <a:t>Bastrakov S.I.</a:t>
            </a:r>
            <a:r>
              <a:rPr lang="ru-RU" altLang="ru-RU" dirty="0" smtClean="0"/>
              <a:t>,</a:t>
            </a:r>
            <a:br>
              <a:rPr lang="ru-RU" altLang="ru-RU" dirty="0" smtClean="0"/>
            </a:br>
            <a:r>
              <a:rPr lang="en-US" dirty="0" smtClean="0"/>
              <a:t>Assistant </a:t>
            </a:r>
            <a:r>
              <a:rPr lang="en-US" dirty="0"/>
              <a:t>of the Software department of CMC faculty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r>
              <a:rPr lang="en-US" u="sng" dirty="0">
                <a:hlinkClick r:id="rId3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Naive algorithm</a:t>
            </a:r>
          </a:p>
          <a:p>
            <a:r>
              <a:rPr lang="en-US" dirty="0" smtClean="0"/>
              <a:t>Block algorithm</a:t>
            </a:r>
          </a:p>
        </p:txBody>
      </p:sp>
    </p:spTree>
    <p:extLst>
      <p:ext uri="{BB962C8B-B14F-4D97-AF65-F5344CB8AC3E}">
        <p14:creationId xmlns:p14="http://schemas.microsoft.com/office/powerpoint/2010/main" val="2676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Matrix multiplication of two rectangular matrices: C = AB</a:t>
            </a:r>
          </a:p>
          <a:p>
            <a:r>
              <a:rPr lang="en-US" dirty="0" smtClean="0">
                <a:cs typeface="Times New Roman" pitchFamily="18" charset="0"/>
              </a:rPr>
              <a:t>Size of A is m x n, size of B is n x k</a:t>
            </a:r>
          </a:p>
          <a:p>
            <a:r>
              <a:rPr lang="en-US" dirty="0" smtClean="0">
                <a:cs typeface="Times New Roman" pitchFamily="18" charset="0"/>
              </a:rPr>
              <a:t>m, n, k are multiples of 16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92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Naive algorithm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215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on CPU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mmult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m,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k, </a:t>
            </a:r>
            <a:r>
              <a:rPr lang="en-US" dirty="0" err="1"/>
              <a:t>const</a:t>
            </a:r>
            <a:r>
              <a:rPr lang="en-US" dirty="0"/>
              <a:t> float * a, </a:t>
            </a:r>
            <a:r>
              <a:rPr lang="en-US" dirty="0" err="1"/>
              <a:t>const</a:t>
            </a:r>
            <a:r>
              <a:rPr lang="en-US" dirty="0"/>
              <a:t> float * b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float * c)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for 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m; ++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       for (</a:t>
            </a:r>
            <a:r>
              <a:rPr lang="en-US" dirty="0" err="1"/>
              <a:t>int</a:t>
            </a:r>
            <a:r>
              <a:rPr lang="en-US" dirty="0"/>
              <a:t> j = 0; j &lt; k; ++j)</a:t>
            </a:r>
          </a:p>
          <a:p>
            <a:pPr marL="0" indent="0">
              <a:buNone/>
            </a:pPr>
            <a:r>
              <a:rPr lang="en-US" dirty="0"/>
              <a:t>        {</a:t>
            </a:r>
          </a:p>
          <a:p>
            <a:pPr marL="0" indent="0">
              <a:buNone/>
            </a:pPr>
            <a:r>
              <a:rPr lang="en-US" dirty="0"/>
              <a:t>            c[</a:t>
            </a:r>
            <a:r>
              <a:rPr lang="en-US" dirty="0" err="1"/>
              <a:t>i</a:t>
            </a:r>
            <a:r>
              <a:rPr lang="en-US" dirty="0"/>
              <a:t> * k + j] = 0;</a:t>
            </a:r>
          </a:p>
          <a:p>
            <a:pPr marL="0" indent="0">
              <a:buNone/>
            </a:pPr>
            <a:r>
              <a:rPr lang="en-US" dirty="0"/>
              <a:t>            for (</a:t>
            </a:r>
            <a:r>
              <a:rPr lang="en-US" dirty="0" err="1"/>
              <a:t>int</a:t>
            </a:r>
            <a:r>
              <a:rPr lang="en-US" dirty="0"/>
              <a:t> l = 0; l &lt; n; ++l)</a:t>
            </a:r>
          </a:p>
          <a:p>
            <a:pPr marL="0" indent="0">
              <a:buNone/>
            </a:pPr>
            <a:r>
              <a:rPr lang="en-US" dirty="0"/>
              <a:t>                c[</a:t>
            </a:r>
            <a:r>
              <a:rPr lang="en-US" dirty="0" err="1"/>
              <a:t>i</a:t>
            </a:r>
            <a:r>
              <a:rPr lang="en-US" dirty="0"/>
              <a:t> * k + j] += a[</a:t>
            </a:r>
            <a:r>
              <a:rPr lang="en-US" dirty="0" err="1"/>
              <a:t>i</a:t>
            </a:r>
            <a:r>
              <a:rPr lang="en-US" dirty="0"/>
              <a:t> * n + l] * b[l * k + j]; // c(</a:t>
            </a:r>
            <a:r>
              <a:rPr lang="en-US" dirty="0" err="1"/>
              <a:t>i</a:t>
            </a:r>
            <a:r>
              <a:rPr lang="en-US" dirty="0"/>
              <a:t>, j) += a(</a:t>
            </a:r>
            <a:r>
              <a:rPr lang="en-US" dirty="0" err="1"/>
              <a:t>i</a:t>
            </a:r>
            <a:r>
              <a:rPr lang="en-US" dirty="0"/>
              <a:t>, l) * b(l, j)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24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__global__ void </a:t>
            </a:r>
            <a:r>
              <a:rPr lang="en-US" dirty="0" err="1"/>
              <a:t>mmult_kernel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m,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k, </a:t>
            </a:r>
            <a:r>
              <a:rPr lang="en-US" dirty="0" err="1"/>
              <a:t>const</a:t>
            </a:r>
            <a:r>
              <a:rPr lang="en-US" dirty="0"/>
              <a:t> float * a, </a:t>
            </a:r>
            <a:r>
              <a:rPr lang="en-US" dirty="0" err="1"/>
              <a:t>const</a:t>
            </a:r>
            <a:r>
              <a:rPr lang="en-US" dirty="0"/>
              <a:t> float * b, float * c)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= </a:t>
            </a:r>
            <a:r>
              <a:rPr lang="en-US" dirty="0" err="1"/>
              <a:t>blockIdx.x</a:t>
            </a:r>
            <a:r>
              <a:rPr lang="en-US" dirty="0"/>
              <a:t> * </a:t>
            </a:r>
            <a:r>
              <a:rPr lang="en-US" dirty="0" err="1"/>
              <a:t>blockDim.x</a:t>
            </a:r>
            <a:r>
              <a:rPr lang="en-US" dirty="0"/>
              <a:t> + </a:t>
            </a:r>
            <a:r>
              <a:rPr lang="en-US" dirty="0" err="1"/>
              <a:t>threadIdx.x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int</a:t>
            </a:r>
            <a:r>
              <a:rPr lang="en-US" dirty="0"/>
              <a:t> j = </a:t>
            </a:r>
            <a:r>
              <a:rPr lang="en-US" dirty="0" err="1"/>
              <a:t>blockIdx.y</a:t>
            </a:r>
            <a:r>
              <a:rPr lang="en-US" dirty="0"/>
              <a:t> * </a:t>
            </a:r>
            <a:r>
              <a:rPr lang="en-US" dirty="0" err="1"/>
              <a:t>blockDim.y</a:t>
            </a:r>
            <a:r>
              <a:rPr lang="en-US" dirty="0"/>
              <a:t> + </a:t>
            </a:r>
            <a:r>
              <a:rPr lang="en-US" dirty="0" err="1"/>
              <a:t>threadIdx.y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sum = 0;</a:t>
            </a:r>
          </a:p>
          <a:p>
            <a:pPr marL="0" indent="0">
              <a:buNone/>
            </a:pPr>
            <a:r>
              <a:rPr lang="en-US" dirty="0"/>
              <a:t>    for (</a:t>
            </a:r>
            <a:r>
              <a:rPr lang="en-US" dirty="0" err="1"/>
              <a:t>int</a:t>
            </a:r>
            <a:r>
              <a:rPr lang="en-US" dirty="0"/>
              <a:t> l = 0; l &lt; n; ++l)</a:t>
            </a:r>
          </a:p>
          <a:p>
            <a:pPr marL="0" indent="0">
              <a:buNone/>
            </a:pPr>
            <a:r>
              <a:rPr lang="en-US" dirty="0"/>
              <a:t>        sum += a[</a:t>
            </a:r>
            <a:r>
              <a:rPr lang="en-US" dirty="0" err="1"/>
              <a:t>i</a:t>
            </a:r>
            <a:r>
              <a:rPr lang="en-US" dirty="0"/>
              <a:t> * n + l] * b[l * k + j]; // sum += a(</a:t>
            </a:r>
            <a:r>
              <a:rPr lang="en-US" dirty="0" err="1"/>
              <a:t>i</a:t>
            </a:r>
            <a:r>
              <a:rPr lang="en-US" dirty="0"/>
              <a:t>, l) * b(l, j)</a:t>
            </a:r>
          </a:p>
          <a:p>
            <a:pPr marL="0" indent="0">
              <a:buNone/>
            </a:pPr>
            <a:r>
              <a:rPr lang="en-US" dirty="0"/>
              <a:t>    c[</a:t>
            </a:r>
            <a:r>
              <a:rPr lang="en-US" dirty="0" err="1"/>
              <a:t>i</a:t>
            </a:r>
            <a:r>
              <a:rPr lang="en-US" dirty="0"/>
              <a:t> * k + j] = sum; // c(</a:t>
            </a:r>
            <a:r>
              <a:rPr lang="en-US" dirty="0" err="1"/>
              <a:t>i</a:t>
            </a:r>
            <a:r>
              <a:rPr lang="en-US" dirty="0"/>
              <a:t>, j) = sum</a:t>
            </a:r>
          </a:p>
          <a:p>
            <a:pPr marL="0" indent="0">
              <a:buNone/>
            </a:pPr>
            <a:r>
              <a:rPr lang="en-US" dirty="0" smtClean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32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kernel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void </a:t>
            </a:r>
            <a:r>
              <a:rPr lang="en-US" dirty="0" err="1"/>
              <a:t>mmult_gpu</a:t>
            </a:r>
            <a:r>
              <a:rPr lang="en-US" dirty="0"/>
              <a:t>(</a:t>
            </a:r>
            <a:r>
              <a:rPr lang="en-US" dirty="0" err="1"/>
              <a:t>int</a:t>
            </a:r>
            <a:r>
              <a:rPr lang="en-US" dirty="0"/>
              <a:t> m, </a:t>
            </a:r>
            <a:r>
              <a:rPr lang="en-US" dirty="0" err="1"/>
              <a:t>int</a:t>
            </a:r>
            <a:r>
              <a:rPr lang="en-US" dirty="0"/>
              <a:t> n, </a:t>
            </a:r>
            <a:r>
              <a:rPr lang="en-US" dirty="0" err="1"/>
              <a:t>int</a:t>
            </a:r>
            <a:r>
              <a:rPr lang="en-US" dirty="0"/>
              <a:t> k, </a:t>
            </a:r>
            <a:r>
              <a:rPr lang="en-US" dirty="0" err="1"/>
              <a:t>const</a:t>
            </a:r>
            <a:r>
              <a:rPr lang="en-US" dirty="0"/>
              <a:t> float * a, </a:t>
            </a:r>
            <a:r>
              <a:rPr lang="en-US" dirty="0" err="1"/>
              <a:t>const</a:t>
            </a:r>
            <a:r>
              <a:rPr lang="en-US" dirty="0"/>
              <a:t> float * b, float * c)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dim3 </a:t>
            </a:r>
            <a:r>
              <a:rPr lang="en-US" dirty="0"/>
              <a:t>blocks(m / BLOCK_SIZE, k / BLOCK_SIZE);</a:t>
            </a:r>
          </a:p>
          <a:p>
            <a:pPr marL="0" indent="0">
              <a:buNone/>
            </a:pPr>
            <a:r>
              <a:rPr lang="en-US" dirty="0"/>
              <a:t>    dim3 threads(BLOCK_SIZE, BLOCK_SIZE);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mmult_kernel</a:t>
            </a:r>
            <a:r>
              <a:rPr lang="en-US" dirty="0"/>
              <a:t>&lt;&lt;&lt;blocks, threads&gt;&gt;&gt;(m, n, k, a, b, c);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17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main…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main()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m = BLOCK_SIZE * 12, n = BLOCK_SIZE * 8, k = BLOCK_SIZE * 14;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const</a:t>
            </a:r>
            <a:r>
              <a:rPr lang="en-US" dirty="0" smtClean="0"/>
              <a:t> </a:t>
            </a:r>
            <a:r>
              <a:rPr lang="en-US" dirty="0" err="1"/>
              <a:t>int</a:t>
            </a:r>
            <a:r>
              <a:rPr lang="en-US" dirty="0"/>
              <a:t> repeats = 10;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* a = new float[m * n];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a_gpu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a_gpu</a:t>
            </a:r>
            <a:r>
              <a:rPr lang="en-US" dirty="0"/>
              <a:t>, m * n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  <a:p>
            <a:pPr marL="0" indent="0">
              <a:buNone/>
            </a:pPr>
            <a:r>
              <a:rPr lang="en-US" dirty="0" smtClean="0"/>
              <a:t>    float </a:t>
            </a:r>
            <a:r>
              <a:rPr lang="en-US" dirty="0"/>
              <a:t>* b = new float[n * k];</a:t>
            </a:r>
          </a:p>
          <a:p>
            <a:pPr marL="0" indent="0">
              <a:buNone/>
            </a:pPr>
            <a:r>
              <a:rPr lang="en-US" dirty="0"/>
              <a:t>    float * </a:t>
            </a:r>
            <a:r>
              <a:rPr lang="en-US" dirty="0" err="1"/>
              <a:t>b_gpu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cudaMalloc</a:t>
            </a:r>
            <a:r>
              <a:rPr lang="en-US" dirty="0"/>
              <a:t>((void **) &amp;</a:t>
            </a:r>
            <a:r>
              <a:rPr lang="en-US" dirty="0" err="1"/>
              <a:t>b_gpu</a:t>
            </a:r>
            <a:r>
              <a:rPr lang="en-US" dirty="0"/>
              <a:t>, n * k * </a:t>
            </a:r>
            <a:r>
              <a:rPr lang="en-US" dirty="0" err="1"/>
              <a:t>sizeof</a:t>
            </a:r>
            <a:r>
              <a:rPr lang="en-US" dirty="0"/>
              <a:t>(float));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73128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9163</TotalTime>
  <Words>1473</Words>
  <Application>Microsoft Office PowerPoint</Application>
  <PresentationFormat>Произвольный</PresentationFormat>
  <Paragraphs>196</Paragraphs>
  <Slides>26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Оформление по умолчанию</vt:lpstr>
      <vt:lpstr>Equation</vt:lpstr>
      <vt:lpstr>Презентация PowerPoint</vt:lpstr>
      <vt:lpstr>07 Practice Matrix multiplication</vt:lpstr>
      <vt:lpstr>Contents</vt:lpstr>
      <vt:lpstr>Problem statement</vt:lpstr>
      <vt:lpstr>Naive algorithm</vt:lpstr>
      <vt:lpstr>Implementation on CPU</vt:lpstr>
      <vt:lpstr>Creating kernel</vt:lpstr>
      <vt:lpstr>Calling kernel</vt:lpstr>
      <vt:lpstr>Function main…</vt:lpstr>
      <vt:lpstr>Function main…</vt:lpstr>
      <vt:lpstr>Function main…</vt:lpstr>
      <vt:lpstr>Function main…</vt:lpstr>
      <vt:lpstr>Function main…</vt:lpstr>
      <vt:lpstr>Function main…</vt:lpstr>
      <vt:lpstr>Function main</vt:lpstr>
      <vt:lpstr>Block algorithm</vt:lpstr>
      <vt:lpstr>Analysis of naive algorithm</vt:lpstr>
      <vt:lpstr>Block algorithm</vt:lpstr>
      <vt:lpstr>Creating kernel…</vt:lpstr>
      <vt:lpstr>Creating kernel</vt:lpstr>
      <vt:lpstr>Calling kernel</vt:lpstr>
      <vt:lpstr>Modification on function main…</vt:lpstr>
      <vt:lpstr>Modification on function main</vt:lpstr>
      <vt:lpstr>Individual work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431</cp:revision>
  <dcterms:created xsi:type="dcterms:W3CDTF">2003-06-05T04:07:34Z</dcterms:created>
  <dcterms:modified xsi:type="dcterms:W3CDTF">2014-11-18T18:50:06Z</dcterms:modified>
</cp:coreProperties>
</file>