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37"/>
  </p:notesMasterIdLst>
  <p:handoutMasterIdLst>
    <p:handoutMasterId r:id="rId38"/>
  </p:handoutMasterIdLst>
  <p:sldIdLst>
    <p:sldId id="699" r:id="rId2"/>
    <p:sldId id="610" r:id="rId3"/>
    <p:sldId id="665" r:id="rId4"/>
    <p:sldId id="666" r:id="rId5"/>
    <p:sldId id="667" r:id="rId6"/>
    <p:sldId id="668" r:id="rId7"/>
    <p:sldId id="669" r:id="rId8"/>
    <p:sldId id="670" r:id="rId9"/>
    <p:sldId id="671" r:id="rId10"/>
    <p:sldId id="672" r:id="rId11"/>
    <p:sldId id="673" r:id="rId12"/>
    <p:sldId id="675" r:id="rId13"/>
    <p:sldId id="676" r:id="rId14"/>
    <p:sldId id="677" r:id="rId15"/>
    <p:sldId id="679" r:id="rId16"/>
    <p:sldId id="680" r:id="rId17"/>
    <p:sldId id="681" r:id="rId18"/>
    <p:sldId id="682" r:id="rId19"/>
    <p:sldId id="683" r:id="rId20"/>
    <p:sldId id="684" r:id="rId21"/>
    <p:sldId id="685" r:id="rId22"/>
    <p:sldId id="686" r:id="rId23"/>
    <p:sldId id="687" r:id="rId24"/>
    <p:sldId id="688" r:id="rId25"/>
    <p:sldId id="689" r:id="rId26"/>
    <p:sldId id="690" r:id="rId27"/>
    <p:sldId id="691" r:id="rId28"/>
    <p:sldId id="692" r:id="rId29"/>
    <p:sldId id="693" r:id="rId30"/>
    <p:sldId id="694" r:id="rId31"/>
    <p:sldId id="695" r:id="rId32"/>
    <p:sldId id="696" r:id="rId33"/>
    <p:sldId id="697" r:id="rId34"/>
    <p:sldId id="661" r:id="rId35"/>
    <p:sldId id="611" r:id="rId36"/>
  </p:sldIdLst>
  <p:sldSz cx="9901238" cy="6858000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rshkov, Anton V" initials="GAV" lastIdx="9" clrIdx="0">
    <p:extLst/>
  </p:cmAuthor>
  <p:cmAuthor id="2" name="serge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003366"/>
    <a:srgbClr val="0969CD"/>
    <a:srgbClr val="006600"/>
    <a:srgbClr val="00FF00"/>
    <a:srgbClr val="FF5959"/>
    <a:srgbClr val="FFA7A7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1" autoAdjust="0"/>
    <p:restoredTop sz="89415" autoAdjust="0"/>
  </p:normalViewPr>
  <p:slideViewPr>
    <p:cSldViewPr>
      <p:cViewPr varScale="1">
        <p:scale>
          <a:sx n="89" d="100"/>
          <a:sy n="89" d="100"/>
        </p:scale>
        <p:origin x="-1032" y="-6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9C031F54-1078-420E-B1B8-AECE40F040D6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071553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2638" y="769938"/>
            <a:ext cx="5534025" cy="38338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63C38589-DF52-42E9-AB5A-89BCC116A3B8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153646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BFA0FD-A5A6-42E3-81C8-5B304BD65A67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0375" cy="3836988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72055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81050" y="768350"/>
            <a:ext cx="5537200" cy="3836988"/>
          </a:xfrm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6054002-6286-4021-8A2F-A88E480C895B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6471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9" y="6092839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Н. Новгород, 2013 г.</a:t>
            </a:r>
            <a:endParaRPr lang="ru-RU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5324F-5CE9-4DEE-BEC9-C7DDE4819063}" type="slidenum">
              <a:rPr lang="ru-RU"/>
              <a:pPr>
                <a:defRPr/>
              </a:pPr>
              <a:t>‹#›</a:t>
            </a:fld>
            <a:r>
              <a:rPr lang="ru-RU" dirty="0"/>
              <a:t> из </a:t>
            </a:r>
            <a:r>
              <a:rPr lang="en-US" dirty="0"/>
              <a:t>3</a:t>
            </a:r>
            <a:r>
              <a:rPr lang="ru-RU" dirty="0"/>
              <a:t>4</a:t>
            </a:r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Архитектура </a:t>
            </a:r>
            <a:r>
              <a:rPr lang="en-US" smtClean="0"/>
              <a:t>Intel Xeon Phi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262" y="4406911"/>
            <a:ext cx="8416052" cy="1362075"/>
          </a:xfrm>
        </p:spPr>
        <p:txBody>
          <a:bodyPr anchor="t"/>
          <a:lstStyle>
            <a:lvl1pPr algn="ctr">
              <a:defRPr sz="4000" b="1" cap="none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262" y="2906713"/>
            <a:ext cx="8416052" cy="1500187"/>
          </a:xfrm>
        </p:spPr>
        <p:txBody>
          <a:bodyPr anchor="b"/>
          <a:lstStyle>
            <a:lvl1pPr marL="457200" indent="-457200">
              <a:buFont typeface="+mj-lt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3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8" y="6161099"/>
            <a:ext cx="683884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392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2" y="115889"/>
            <a:ext cx="9940907" cy="9787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Lobachevsky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State University of </a:t>
            </a: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Nizhni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Novgorod</a:t>
            </a:r>
            <a:endParaRPr lang="ru-RU" sz="2400" b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Faculty</a:t>
            </a:r>
            <a:r>
              <a:rPr lang="en-US" sz="2000" b="1" i="1" kern="1200" baseline="0" dirty="0" smtClean="0">
                <a:solidFill>
                  <a:srgbClr val="000000"/>
                </a:solidFill>
                <a:latin typeface="Arial" charset="0"/>
                <a:ea typeface="+mn-ea"/>
              </a:rPr>
              <a:t> of Computational mathematics and cybernetics</a:t>
            </a:r>
            <a:endParaRPr lang="en-US" sz="2000" b="1" i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26" y="260355"/>
            <a:ext cx="100757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593" y="2130430"/>
            <a:ext cx="841605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064" y="6245225"/>
            <a:ext cx="2310289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Н. Новгород, 2013 г.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2923" y="6245225"/>
            <a:ext cx="3135392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Архитектура </a:t>
            </a:r>
            <a:r>
              <a:rPr lang="en-US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Intel Xeon Phi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5887" y="6245225"/>
            <a:ext cx="2310289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3" y="6092826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Н. Новгород, 2013 г.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ru-RU" sz="10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 из </a:t>
            </a:r>
            <a:r>
              <a:rPr lang="en-US" sz="10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3</a:t>
            </a:r>
            <a:r>
              <a:rPr lang="ru-RU" sz="10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4</a:t>
            </a:r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Компиляция и запуск приложений на Intel Xeon Phi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2012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Введение в CUDA. Язык CUDA C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6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2012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Введение в CUDA. Язык CUDA C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7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2012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Введение в CUDA. Язык CUDA C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42962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2925" y="207963"/>
            <a:ext cx="9079309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062" y="1196976"/>
            <a:ext cx="8911114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26" y="6408738"/>
            <a:ext cx="2050064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Н. Новгород, 2013 г.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6873" y="6410325"/>
            <a:ext cx="575826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Архитектура </a:t>
            </a:r>
            <a:r>
              <a:rPr lang="en-US" smtClean="0"/>
              <a:t>Intel Xeon Phi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39713" y="6408738"/>
            <a:ext cx="93458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B8981D-FA80-4A8E-9421-45BC15FC5798}" type="slidenum">
              <a:rPr lang="ru-RU"/>
              <a:pPr>
                <a:defRPr/>
              </a:pPr>
              <a:t>‹#›</a:t>
            </a:fld>
            <a:r>
              <a:rPr lang="ru-RU" dirty="0"/>
              <a:t> из </a:t>
            </a:r>
            <a:r>
              <a:rPr lang="en-US" dirty="0" smtClean="0"/>
              <a:t>3</a:t>
            </a:r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Picture 13" descr="NNGU_Logo_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8" y="6092837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1" r:id="rId3"/>
    <p:sldLayoutId id="2147483686" r:id="rId4"/>
    <p:sldLayoutId id="2147483691" r:id="rId5"/>
    <p:sldLayoutId id="2147483692" r:id="rId6"/>
    <p:sldLayoutId id="2147483693" r:id="rId7"/>
    <p:sldLayoutId id="2147483694" r:id="rId8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e.mail.ru/messages/inbox/sentmsg?compose&amp;To=bastrakov@vmk.unn.r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group.com/resources/cuda-x86.htm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0279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1578" y="87313"/>
            <a:ext cx="2237299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04" y="87313"/>
            <a:ext cx="2284901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4829" y="87313"/>
            <a:ext cx="239914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816" y="87314"/>
            <a:ext cx="265461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578" y="1785927"/>
            <a:ext cx="185489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8858" y="1603512"/>
            <a:ext cx="8092380" cy="457048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045" y="3643315"/>
            <a:ext cx="112341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475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099" y="188640"/>
            <a:ext cx="9079309" cy="561975"/>
          </a:xfrm>
        </p:spPr>
        <p:txBody>
          <a:bodyPr/>
          <a:lstStyle/>
          <a:p>
            <a:r>
              <a:rPr lang="en-US" dirty="0" smtClean="0"/>
              <a:t>Simple examples of kernels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062" y="1196976"/>
            <a:ext cx="9133827" cy="4968875"/>
          </a:xfrm>
        </p:spPr>
        <p:txBody>
          <a:bodyPr/>
          <a:lstStyle/>
          <a:p>
            <a:r>
              <a:rPr lang="en-US" dirty="0" smtClean="0"/>
              <a:t>Vector addition: kernel computes one element of the result</a:t>
            </a:r>
            <a:r>
              <a:rPr lang="ru-RU" dirty="0" smtClean="0"/>
              <a:t>. </a:t>
            </a:r>
          </a:p>
          <a:p>
            <a:r>
              <a:rPr lang="en-US" dirty="0" smtClean="0"/>
              <a:t>Matrix multiplication (by definition): kernel computes one element of the result</a:t>
            </a:r>
            <a:r>
              <a:rPr lang="ru-RU" dirty="0" smtClean="0"/>
              <a:t>.</a:t>
            </a:r>
          </a:p>
          <a:p>
            <a:r>
              <a:rPr lang="en-US" dirty="0" smtClean="0"/>
              <a:t>Integrating PDE with explicit scheme: kernel computes one grid value</a:t>
            </a:r>
            <a:r>
              <a:rPr lang="ru-RU" dirty="0" smtClean="0"/>
              <a:t>.</a:t>
            </a:r>
          </a:p>
          <a:p>
            <a:r>
              <a:rPr lang="en-US" i="1" dirty="0" smtClean="0"/>
              <a:t>The common property of these examples is that number of threads is equal to number of work elements. This is the most simple case, but not the only possible way</a:t>
            </a:r>
            <a:r>
              <a:rPr lang="ru-RU" i="1" dirty="0" smtClean="0"/>
              <a:t>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81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parallelism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examples given on the previous slide are </a:t>
            </a:r>
            <a:r>
              <a:rPr lang="en-US" i="1" dirty="0" smtClean="0"/>
              <a:t>data parallel</a:t>
            </a:r>
            <a:r>
              <a:rPr lang="ru-RU" i="1" dirty="0" smtClean="0"/>
              <a:t>.</a:t>
            </a:r>
          </a:p>
          <a:p>
            <a:r>
              <a:rPr lang="en-US" dirty="0" smtClean="0"/>
              <a:t>This is the most simple case for parallel programming technologies, including CUDA</a:t>
            </a:r>
            <a:r>
              <a:rPr lang="ru-RU" dirty="0" smtClean="0"/>
              <a:t>: </a:t>
            </a:r>
            <a:r>
              <a:rPr lang="en-US" dirty="0" smtClean="0"/>
              <a:t>each subset of data can be processed independently</a:t>
            </a:r>
            <a:r>
              <a:rPr lang="ru-RU" dirty="0" smtClean="0"/>
              <a:t>.</a:t>
            </a:r>
          </a:p>
          <a:p>
            <a:r>
              <a:rPr lang="en-US" b="1" dirty="0" smtClean="0"/>
              <a:t>Data parallelism</a:t>
            </a:r>
            <a:r>
              <a:rPr lang="ru-RU" dirty="0" smtClean="0"/>
              <a:t> – </a:t>
            </a:r>
            <a:r>
              <a:rPr lang="en-US" dirty="0" smtClean="0"/>
              <a:t>all cores perform same processing on different data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In sequential C++ implementation there is a loop with independent iterations.</a:t>
            </a:r>
            <a:endParaRPr 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15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 hierarchy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95062" y="1124745"/>
            <a:ext cx="9055856" cy="49688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Thread hierarchy is used to make a correspondence of thread model to hardware architecture</a:t>
            </a:r>
            <a:r>
              <a:rPr lang="ru-RU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Threads are grouped into </a:t>
            </a:r>
            <a:r>
              <a:rPr lang="en-US" b="1" dirty="0" smtClean="0"/>
              <a:t>thread blocks</a:t>
            </a:r>
            <a:r>
              <a:rPr lang="ru-RU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All thread blocks have the same size</a:t>
            </a:r>
            <a:r>
              <a:rPr lang="ru-RU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Blocks are grouped into </a:t>
            </a:r>
            <a:r>
              <a:rPr lang="en-US" b="1" dirty="0" smtClean="0"/>
              <a:t>grid</a:t>
            </a:r>
            <a:r>
              <a:rPr lang="ru-RU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Kernel is executed on a grid. Kernel call sets number of blocks and block size</a:t>
            </a:r>
            <a:r>
              <a:rPr lang="ru-RU" dirty="0" smtClean="0"/>
              <a:t>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36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Identifiers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95062" y="1124745"/>
            <a:ext cx="9055856" cy="4968875"/>
          </a:xfrm>
        </p:spPr>
        <p:txBody>
          <a:bodyPr/>
          <a:lstStyle/>
          <a:p>
            <a:pPr lvl="0"/>
            <a:r>
              <a:rPr lang="en-US" dirty="0" smtClean="0"/>
              <a:t>Each thread and block have identifiers</a:t>
            </a:r>
            <a:r>
              <a:rPr lang="ru-RU" b="1" kern="1200" dirty="0" smtClean="0"/>
              <a:t>.</a:t>
            </a:r>
            <a:endParaRPr lang="ru-RU" kern="1200" dirty="0"/>
          </a:p>
          <a:p>
            <a:pPr lvl="0"/>
            <a:r>
              <a:rPr lang="en-US" kern="1200" dirty="0" smtClean="0"/>
              <a:t>They are used to find out which data to process in each thread</a:t>
            </a:r>
            <a:r>
              <a:rPr lang="ru-RU" kern="1200" dirty="0" smtClean="0"/>
              <a:t>.</a:t>
            </a:r>
          </a:p>
          <a:p>
            <a:pPr lvl="0"/>
            <a:r>
              <a:rPr lang="en-US" kern="1200" dirty="0" smtClean="0"/>
              <a:t>Identifiers are 3D (some components may be constant, thus giving 1D or 2D).</a:t>
            </a:r>
            <a:endParaRPr lang="ru-RU" kern="1200" dirty="0" smtClean="0"/>
          </a:p>
          <a:p>
            <a:pPr lvl="0"/>
            <a:r>
              <a:rPr lang="en-US" kern="1200" dirty="0" smtClean="0"/>
              <a:t>Example</a:t>
            </a:r>
            <a:r>
              <a:rPr lang="ru-RU" kern="1200" dirty="0" smtClean="0"/>
              <a:t>: </a:t>
            </a:r>
            <a:r>
              <a:rPr lang="en-US" kern="1200" dirty="0" smtClean="0"/>
              <a:t>kernel performs matrix multiplication by definition, each thread computes one element. It is convenient to use 2D indexes so that x-components is row index and y-component is column index</a:t>
            </a:r>
            <a:r>
              <a:rPr lang="ru-RU" kern="1200" dirty="0" smtClean="0"/>
              <a:t>.</a:t>
            </a:r>
          </a:p>
          <a:p>
            <a:pPr lvl="1"/>
            <a:endParaRPr lang="en-US" b="1" kern="1200" dirty="0" smtClean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56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Identifiers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377571" y="1025949"/>
            <a:ext cx="5302039" cy="4983297"/>
          </a:xfrm>
          <a:prstGeom prst="rect">
            <a:avLst/>
          </a:prstGeom>
          <a:ln>
            <a:prstDash val="solid"/>
          </a:ln>
        </p:spPr>
      </p:pic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168236" y="6021288"/>
            <a:ext cx="857682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>
              <a:buFont typeface="Wingdings" pitchFamily="2" charset="2"/>
              <a:buNone/>
            </a:pPr>
            <a:r>
              <a:rPr lang="en-US" sz="1800" i="1" dirty="0" smtClean="0"/>
              <a:t>Image source:</a:t>
            </a:r>
            <a:r>
              <a:rPr lang="ru-RU" sz="1800" i="1" dirty="0" smtClean="0"/>
              <a:t> </a:t>
            </a:r>
            <a:r>
              <a:rPr lang="en-US" sz="1800" i="1" dirty="0" smtClean="0"/>
              <a:t>NVIDIA CUDA C Programming Guide v. 6.5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142023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CUDA C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8966200" y="6408738"/>
            <a:ext cx="935038" cy="449262"/>
          </a:xfrm>
        </p:spPr>
        <p:txBody>
          <a:bodyPr/>
          <a:lstStyle/>
          <a:p>
            <a:fld id="{903B4427-6696-4A09-B791-98CB6266C507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78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CUDA C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062" y="908721"/>
            <a:ext cx="8911114" cy="4968875"/>
          </a:xfrm>
        </p:spPr>
        <p:txBody>
          <a:bodyPr/>
          <a:lstStyle/>
          <a:p>
            <a:r>
              <a:rPr lang="en-US" dirty="0" smtClean="0"/>
              <a:t>CUDA C is extensions of </a:t>
            </a:r>
            <a:r>
              <a:rPr lang="ru-RU" dirty="0" smtClean="0"/>
              <a:t>С</a:t>
            </a:r>
            <a:r>
              <a:rPr lang="en-US" dirty="0" smtClean="0"/>
              <a:t>/C++ that consists of</a:t>
            </a:r>
            <a:endParaRPr lang="ru-RU" dirty="0" smtClean="0"/>
          </a:p>
          <a:p>
            <a:pPr lvl="1"/>
            <a:r>
              <a:rPr lang="en-US" dirty="0" smtClean="0"/>
              <a:t>function qualifiers</a:t>
            </a:r>
            <a:r>
              <a:rPr lang="ru-RU" dirty="0" smtClean="0"/>
              <a:t>;</a:t>
            </a:r>
          </a:p>
          <a:p>
            <a:pPr lvl="1"/>
            <a:r>
              <a:rPr lang="en-US" dirty="0" smtClean="0"/>
              <a:t>memory qualifiers</a:t>
            </a:r>
            <a:r>
              <a:rPr lang="ru-RU" dirty="0" smtClean="0"/>
              <a:t>;</a:t>
            </a:r>
          </a:p>
          <a:p>
            <a:pPr lvl="1"/>
            <a:r>
              <a:rPr lang="en-US" dirty="0" smtClean="0"/>
              <a:t>inline variables.</a:t>
            </a:r>
          </a:p>
          <a:p>
            <a:r>
              <a:rPr lang="en-US" dirty="0" smtClean="0"/>
              <a:t>In this lecture we cover basic subset of CUDA C</a:t>
            </a:r>
            <a:r>
              <a:rPr lang="ru-RU" dirty="0" smtClean="0"/>
              <a:t>.</a:t>
            </a:r>
          </a:p>
          <a:p>
            <a:r>
              <a:rPr lang="en-US" dirty="0" smtClean="0"/>
              <a:t>Terminology</a:t>
            </a:r>
            <a:r>
              <a:rPr lang="ru-RU" dirty="0" smtClean="0"/>
              <a:t>:</a:t>
            </a:r>
          </a:p>
          <a:p>
            <a:pPr lvl="1"/>
            <a:r>
              <a:rPr lang="en-US" b="1" dirty="0" smtClean="0"/>
              <a:t>host</a:t>
            </a:r>
            <a:r>
              <a:rPr lang="ru-RU" dirty="0" smtClean="0"/>
              <a:t> = </a:t>
            </a:r>
            <a:r>
              <a:rPr lang="en-US" dirty="0" smtClean="0"/>
              <a:t>CPU</a:t>
            </a:r>
            <a:r>
              <a:rPr lang="ru-RU" dirty="0" smtClean="0"/>
              <a:t>;</a:t>
            </a:r>
            <a:endParaRPr lang="en-US" dirty="0" smtClean="0"/>
          </a:p>
          <a:p>
            <a:pPr lvl="1"/>
            <a:r>
              <a:rPr lang="en-US" b="1" dirty="0" smtClean="0"/>
              <a:t>device</a:t>
            </a:r>
            <a:r>
              <a:rPr lang="en-US" dirty="0" smtClean="0"/>
              <a:t> </a:t>
            </a:r>
            <a:r>
              <a:rPr lang="ru-RU" dirty="0" smtClean="0"/>
              <a:t>= </a:t>
            </a:r>
            <a:r>
              <a:rPr lang="en-US" dirty="0" smtClean="0"/>
              <a:t>GPU</a:t>
            </a:r>
            <a:r>
              <a:rPr lang="ru-RU" dirty="0" smtClean="0"/>
              <a:t>;</a:t>
            </a:r>
            <a:endParaRPr lang="en-US" dirty="0" smtClean="0"/>
          </a:p>
          <a:p>
            <a:pPr lvl="1"/>
            <a:r>
              <a:rPr lang="en-US" b="1" dirty="0" smtClean="0"/>
              <a:t>kernel</a:t>
            </a:r>
            <a:r>
              <a:rPr lang="ru-RU" dirty="0" smtClean="0"/>
              <a:t> </a:t>
            </a:r>
            <a:r>
              <a:rPr lang="en-US" dirty="0" smtClean="0"/>
              <a:t>= function that is executed on GPU in parallel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48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qualifiers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062" y="3284984"/>
            <a:ext cx="8911114" cy="2880866"/>
          </a:xfrm>
        </p:spPr>
        <p:txBody>
          <a:bodyPr/>
          <a:lstStyle/>
          <a:p>
            <a:r>
              <a:rPr lang="en-US" b="1" dirty="0" smtClean="0"/>
              <a:t>__host__ </a:t>
            </a:r>
            <a:r>
              <a:rPr lang="ru-RU" dirty="0" smtClean="0"/>
              <a:t>(</a:t>
            </a:r>
            <a:r>
              <a:rPr lang="en-US" dirty="0" smtClean="0"/>
              <a:t>by default</a:t>
            </a:r>
            <a:r>
              <a:rPr lang="ru-RU" dirty="0" smtClean="0"/>
              <a:t>) </a:t>
            </a:r>
            <a:r>
              <a:rPr lang="en-US" dirty="0" smtClean="0"/>
              <a:t>is a function called from host and executed on host. All usual C++ functions are host functions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__</a:t>
            </a:r>
            <a:r>
              <a:rPr lang="en-US" b="1" dirty="0" smtClean="0"/>
              <a:t>global__</a:t>
            </a:r>
            <a:r>
              <a:rPr lang="en-US" dirty="0" smtClean="0"/>
              <a:t> is a function called from host and executed in parallel on GPU (kernel).</a:t>
            </a:r>
            <a:endParaRPr lang="ru-RU" dirty="0" smtClean="0"/>
          </a:p>
          <a:p>
            <a:r>
              <a:rPr lang="ru-RU" b="1" dirty="0" smtClean="0"/>
              <a:t>__</a:t>
            </a:r>
            <a:r>
              <a:rPr lang="en-US" b="1" dirty="0" smtClean="0"/>
              <a:t>device__ </a:t>
            </a:r>
            <a:r>
              <a:rPr lang="en-US" dirty="0" smtClean="0"/>
              <a:t>is a function called inside kernel or other device function and executed on GPU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17</a:t>
            </a:fld>
            <a:endParaRPr lang="ru-RU"/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2193240"/>
              </p:ext>
            </p:extLst>
          </p:nvPr>
        </p:nvGraphicFramePr>
        <p:xfrm>
          <a:off x="272349" y="1214422"/>
          <a:ext cx="9278568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2180"/>
                <a:gridCol w="3280666"/>
                <a:gridCol w="3145722"/>
              </a:tblGrid>
              <a:tr h="445633"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Qualifier</a:t>
                      </a:r>
                      <a:endParaRPr lang="ru-RU" sz="2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Executed on</a:t>
                      </a:r>
                      <a:endParaRPr lang="ru-RU" sz="2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Called from</a:t>
                      </a:r>
                      <a:endParaRPr lang="ru-RU" sz="2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5633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__</a:t>
                      </a:r>
                      <a:r>
                        <a:rPr lang="en-US" sz="24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host__</a:t>
                      </a:r>
                      <a:endParaRPr lang="ru-RU" sz="24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Times New Roman" pitchFamily="18" charset="0"/>
                          <a:cs typeface="Times New Roman" pitchFamily="18" charset="0"/>
                        </a:rPr>
                        <a:t>host</a:t>
                      </a:r>
                      <a:endParaRPr lang="ru-RU" sz="24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Times New Roman" pitchFamily="18" charset="0"/>
                          <a:cs typeface="Times New Roman" pitchFamily="18" charset="0"/>
                        </a:rPr>
                        <a:t>host</a:t>
                      </a:r>
                      <a:endParaRPr lang="ru-RU" sz="24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5633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__global__</a:t>
                      </a:r>
                      <a:endParaRPr lang="ru-RU" sz="24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Times New Roman" pitchFamily="18" charset="0"/>
                          <a:cs typeface="Times New Roman" pitchFamily="18" charset="0"/>
                        </a:rPr>
                        <a:t>device</a:t>
                      </a:r>
                      <a:endParaRPr lang="ru-RU" sz="24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Times New Roman" pitchFamily="18" charset="0"/>
                          <a:cs typeface="Times New Roman" pitchFamily="18" charset="0"/>
                        </a:rPr>
                        <a:t>host</a:t>
                      </a:r>
                      <a:endParaRPr lang="ru-RU" sz="24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5633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__device__</a:t>
                      </a:r>
                      <a:endParaRPr lang="ru-RU" sz="24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Times New Roman" pitchFamily="18" charset="0"/>
                          <a:cs typeface="Times New Roman" pitchFamily="18" charset="0"/>
                        </a:rPr>
                        <a:t>device</a:t>
                      </a:r>
                      <a:endParaRPr lang="ru-RU" sz="24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0" dirty="0" smtClean="0">
                          <a:latin typeface="Times New Roman" pitchFamily="18" charset="0"/>
                          <a:cs typeface="Times New Roman" pitchFamily="18" charset="0"/>
                        </a:rPr>
                        <a:t>device</a:t>
                      </a:r>
                      <a:endParaRPr lang="ru-RU" sz="24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12" marR="990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127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920" y="207963"/>
            <a:ext cx="9355969" cy="561975"/>
          </a:xfrm>
        </p:spPr>
        <p:txBody>
          <a:bodyPr/>
          <a:lstStyle/>
          <a:p>
            <a:r>
              <a:rPr lang="en-US" dirty="0" smtClean="0"/>
              <a:t>Syntax examples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	__host__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hostSquare(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a) {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 	  </a:t>
            </a:r>
            <a:r>
              <a:rPr lang="ru-RU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return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a * a;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	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}</a:t>
            </a:r>
            <a:endParaRPr lang="en-US" dirty="0" smtClean="0">
              <a:latin typeface="Courier New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	__device__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deviceSquare(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a) {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 	  </a:t>
            </a:r>
            <a:r>
              <a:rPr lang="ru-RU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return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a * a;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	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}</a:t>
            </a:r>
            <a:endParaRPr lang="en-US" dirty="0" smtClean="0">
              <a:latin typeface="Courier New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	__global__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kernel(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a) {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 	  </a:t>
            </a:r>
            <a:r>
              <a:rPr lang="ru-RU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a2 = deviceSquare(a);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	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}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10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Inline variables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6262" y="1124745"/>
            <a:ext cx="9278569" cy="5041106"/>
          </a:xfrm>
        </p:spPr>
        <p:txBody>
          <a:bodyPr/>
          <a:lstStyle/>
          <a:p>
            <a:r>
              <a:rPr lang="en-US" dirty="0" smtClean="0"/>
              <a:t>From code on GPU side the following variables are accessible</a:t>
            </a:r>
            <a:r>
              <a:rPr lang="ru-RU" dirty="0" smtClean="0"/>
              <a:t>:</a:t>
            </a:r>
          </a:p>
          <a:p>
            <a:pPr lvl="1"/>
            <a:r>
              <a:rPr lang="ru-RU" b="1" dirty="0" err="1" smtClean="0"/>
              <a:t>gridDim</a:t>
            </a:r>
            <a:r>
              <a:rPr lang="ru-RU" dirty="0" smtClean="0"/>
              <a:t> – </a:t>
            </a:r>
            <a:r>
              <a:rPr lang="en-US" dirty="0" smtClean="0"/>
              <a:t>size of grid</a:t>
            </a:r>
            <a:r>
              <a:rPr lang="ru-RU" dirty="0" smtClean="0"/>
              <a:t>;</a:t>
            </a:r>
          </a:p>
          <a:p>
            <a:pPr lvl="1"/>
            <a:r>
              <a:rPr lang="en-US" b="1" dirty="0" err="1" smtClean="0"/>
              <a:t>blockIdx</a:t>
            </a:r>
            <a:r>
              <a:rPr lang="ru-RU" dirty="0" smtClean="0"/>
              <a:t> –</a:t>
            </a:r>
            <a:r>
              <a:rPr lang="en-US" dirty="0" smtClean="0"/>
              <a:t> index of current block</a:t>
            </a:r>
            <a:r>
              <a:rPr lang="ru-RU" dirty="0" smtClean="0"/>
              <a:t>;</a:t>
            </a:r>
          </a:p>
          <a:p>
            <a:pPr lvl="1"/>
            <a:r>
              <a:rPr lang="ru-RU" b="1" dirty="0" err="1" smtClean="0"/>
              <a:t>blockDim</a:t>
            </a:r>
            <a:r>
              <a:rPr lang="ru-RU" dirty="0" smtClean="0"/>
              <a:t> – </a:t>
            </a:r>
            <a:r>
              <a:rPr lang="en-US" dirty="0" smtClean="0"/>
              <a:t>size of block</a:t>
            </a:r>
            <a:r>
              <a:rPr lang="ru-RU" dirty="0" smtClean="0"/>
              <a:t>;</a:t>
            </a:r>
          </a:p>
          <a:p>
            <a:pPr lvl="1"/>
            <a:r>
              <a:rPr lang="en-US" b="1" dirty="0" err="1" smtClean="0"/>
              <a:t>threadIdx</a:t>
            </a:r>
            <a:r>
              <a:rPr lang="ru-RU" dirty="0" smtClean="0"/>
              <a:t> – </a:t>
            </a:r>
            <a:r>
              <a:rPr lang="en-US" dirty="0" smtClean="0"/>
              <a:t>index of current thread inside current block</a:t>
            </a:r>
            <a:r>
              <a:rPr lang="ru-RU" dirty="0" smtClean="0"/>
              <a:t>.</a:t>
            </a:r>
          </a:p>
          <a:p>
            <a:r>
              <a:rPr lang="en-US" dirty="0" smtClean="0"/>
              <a:t>All indexes are 3D, access to components via .x, .y, .z.</a:t>
            </a:r>
          </a:p>
          <a:p>
            <a:r>
              <a:rPr lang="en-US" dirty="0" smtClean="0"/>
              <a:t>(0, 0, 0) ≤ </a:t>
            </a:r>
            <a:r>
              <a:rPr lang="en-US" dirty="0" err="1" smtClean="0"/>
              <a:t>blockIdx</a:t>
            </a:r>
            <a:r>
              <a:rPr lang="en-US" dirty="0" smtClean="0"/>
              <a:t> &lt; </a:t>
            </a:r>
            <a:r>
              <a:rPr lang="en-US" dirty="0" err="1" smtClean="0"/>
              <a:t>gridDim</a:t>
            </a:r>
            <a:r>
              <a:rPr lang="en-US" dirty="0" smtClean="0"/>
              <a:t>, </a:t>
            </a:r>
            <a:r>
              <a:rPr lang="en-US" dirty="0"/>
              <a:t>(0, 0, 0) ≤ </a:t>
            </a:r>
            <a:r>
              <a:rPr lang="en-US" dirty="0" err="1" smtClean="0"/>
              <a:t>threadIdx</a:t>
            </a:r>
            <a:r>
              <a:rPr lang="en-US" dirty="0" smtClean="0"/>
              <a:t> </a:t>
            </a:r>
            <a:r>
              <a:rPr lang="en-US" dirty="0"/>
              <a:t>&lt; </a:t>
            </a:r>
            <a:r>
              <a:rPr lang="en-US" dirty="0" err="1" smtClean="0"/>
              <a:t>blockDim</a:t>
            </a:r>
            <a:r>
              <a:rPr lang="en-US" dirty="0"/>
              <a:t>.</a:t>
            </a:r>
            <a:endParaRPr lang="ru-RU" dirty="0" smtClean="0"/>
          </a:p>
          <a:p>
            <a:r>
              <a:rPr lang="en-US" dirty="0" smtClean="0"/>
              <a:t>Read only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87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5915" y="3071813"/>
            <a:ext cx="8416052" cy="830997"/>
          </a:xfrm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 smtClean="0"/>
              <a:t>0</a:t>
            </a:r>
            <a:r>
              <a:rPr lang="en-US" altLang="ru-RU" sz="2400" dirty="0" smtClean="0"/>
              <a:t>2</a:t>
            </a:r>
            <a:r>
              <a:rPr lang="ru-RU" altLang="ru-RU" sz="2400" dirty="0" smtClean="0"/>
              <a:t> </a:t>
            </a:r>
            <a:r>
              <a:rPr lang="en-US" altLang="ru-RU" sz="2400" dirty="0" smtClean="0"/>
              <a:t>Lecture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en-US" altLang="ru-RU" sz="2400" dirty="0" smtClean="0"/>
              <a:t>CUDA C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419" y="2205038"/>
            <a:ext cx="9042814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 to GPU programming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191628" y="5591251"/>
            <a:ext cx="44739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Bastrakov S.I.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Software department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Unique index of a thread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6263" y="1124746"/>
            <a:ext cx="9122626" cy="2520279"/>
          </a:xfrm>
        </p:spPr>
        <p:txBody>
          <a:bodyPr/>
          <a:lstStyle/>
          <a:p>
            <a:r>
              <a:rPr lang="en-US" dirty="0" err="1" smtClean="0"/>
              <a:t>threadIdx</a:t>
            </a:r>
            <a:r>
              <a:rPr lang="en-US" dirty="0" smtClean="0"/>
              <a:t> is local thread index inside block. There is no inline variable fro global thread index (among all blocks)</a:t>
            </a:r>
            <a:r>
              <a:rPr lang="ru-RU" dirty="0" smtClean="0"/>
              <a:t>.</a:t>
            </a:r>
          </a:p>
          <a:p>
            <a:r>
              <a:rPr lang="en-US" dirty="0" smtClean="0"/>
              <a:t>But it can be computed</a:t>
            </a:r>
            <a:r>
              <a:rPr lang="ru-RU" dirty="0" smtClean="0"/>
              <a:t>.</a:t>
            </a:r>
          </a:p>
          <a:p>
            <a:r>
              <a:rPr lang="en-US" dirty="0" smtClean="0"/>
              <a:t>We assume indexes are 1D, i.e. only x-component is used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20</a:t>
            </a:fld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116408" y="3111930"/>
            <a:ext cx="9590450" cy="2530735"/>
            <a:chOff x="107505" y="3789040"/>
            <a:chExt cx="8856981" cy="2530735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51783" y="3789040"/>
              <a:ext cx="65964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sz="2400" b="1" dirty="0" err="1" smtClean="0"/>
                <a:t>idx</a:t>
              </a:r>
              <a:r>
                <a:rPr lang="en-US" sz="2400" b="1" dirty="0" smtClean="0"/>
                <a:t> </a:t>
              </a:r>
              <a:r>
                <a:rPr lang="en-US" sz="2400" b="1" dirty="0"/>
                <a:t>= </a:t>
              </a:r>
              <a:r>
                <a:rPr lang="en-US" sz="2400" b="1" dirty="0" err="1"/>
                <a:t>blockIdx.x</a:t>
              </a:r>
              <a:r>
                <a:rPr lang="en-US" sz="2400" b="1" dirty="0"/>
                <a:t> * </a:t>
              </a:r>
              <a:r>
                <a:rPr lang="en-US" sz="2400" b="1" dirty="0" err="1"/>
                <a:t>blockDim.x</a:t>
              </a:r>
              <a:r>
                <a:rPr lang="en-US" sz="2400" b="1" dirty="0"/>
                <a:t> + </a:t>
              </a:r>
              <a:r>
                <a:rPr lang="en-US" sz="2400" b="1" dirty="0" err="1"/>
                <a:t>threadIdx.x</a:t>
              </a:r>
              <a:r>
                <a:rPr lang="en-US" sz="2400" b="1" dirty="0"/>
                <a:t>;</a:t>
              </a:r>
            </a:p>
          </p:txBody>
        </p:sp>
        <p:cxnSp>
          <p:nvCxnSpPr>
            <p:cNvPr id="11" name="Прямая со стрелкой 10"/>
            <p:cNvCxnSpPr/>
            <p:nvPr/>
          </p:nvCxnSpPr>
          <p:spPr bwMode="auto">
            <a:xfrm flipV="1">
              <a:off x="827584" y="4250705"/>
              <a:ext cx="648072" cy="90648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" name="Левая фигурная скобка 11"/>
            <p:cNvSpPr/>
            <p:nvPr/>
          </p:nvSpPr>
          <p:spPr bwMode="auto">
            <a:xfrm rot="16200000">
              <a:off x="3599894" y="2774539"/>
              <a:ext cx="360040" cy="3312369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23729" y="4610744"/>
              <a:ext cx="35787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Shift of thread 0 of current block to thread 0 of block 0</a:t>
              </a:r>
              <a:endParaRPr lang="ru-RU" sz="2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7505" y="5119446"/>
              <a:ext cx="151216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Global thread index</a:t>
              </a:r>
              <a:endParaRPr lang="ru-RU" sz="2400" dirty="0"/>
            </a:p>
          </p:txBody>
        </p:sp>
        <p:cxnSp>
          <p:nvCxnSpPr>
            <p:cNvPr id="16" name="Прямая со стрелкой 15"/>
            <p:cNvCxnSpPr/>
            <p:nvPr/>
          </p:nvCxnSpPr>
          <p:spPr bwMode="auto">
            <a:xfrm flipH="1" flipV="1">
              <a:off x="6948266" y="4250705"/>
              <a:ext cx="360038" cy="45324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5796136" y="4703948"/>
              <a:ext cx="31683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Shift of current thread to thread 0 of current block</a:t>
              </a:r>
              <a:endParaRPr lang="ru-RU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2070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vector addition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421"/>
            <a:ext cx="9901238" cy="4968875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__global__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vecAdd_kernel(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/>
            </a:r>
            <a:br>
              <a:rPr lang="ru-RU" dirty="0" smtClean="0">
                <a:latin typeface="Courier New"/>
                <a:ea typeface="Calibri"/>
                <a:cs typeface="Times New Roman"/>
              </a:rPr>
            </a:br>
            <a:r>
              <a:rPr lang="en-US" dirty="0" smtClean="0">
                <a:latin typeface="Courier New"/>
                <a:ea typeface="Calibri"/>
                <a:cs typeface="Times New Roman"/>
              </a:rPr>
              <a:t>		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const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a,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const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b,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/>
            </a:r>
            <a:br>
              <a:rPr lang="ru-RU" dirty="0" smtClean="0">
                <a:latin typeface="Courier New"/>
                <a:ea typeface="Calibri"/>
                <a:cs typeface="Times New Roman"/>
              </a:rPr>
            </a:br>
            <a:r>
              <a:rPr lang="en-US" dirty="0" smtClean="0">
                <a:latin typeface="Courier New"/>
                <a:ea typeface="Calibri"/>
                <a:cs typeface="Times New Roman"/>
              </a:rPr>
              <a:t>		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result) {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 smtClean="0">
                <a:latin typeface="Courier New"/>
                <a:ea typeface="Calibri"/>
                <a:cs typeface="Times New Roman"/>
              </a:rPr>
              <a:t>i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= </a:t>
            </a:r>
            <a:r>
              <a:rPr lang="en-US" dirty="0" err="1" smtClean="0">
                <a:latin typeface="Courier New"/>
                <a:ea typeface="Calibri"/>
                <a:cs typeface="Times New Roman"/>
              </a:rPr>
              <a:t>blockIdx.x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</a:t>
            </a:r>
            <a:r>
              <a:rPr lang="en-US" dirty="0" err="1" smtClean="0">
                <a:latin typeface="Courier New"/>
                <a:ea typeface="Calibri"/>
                <a:cs typeface="Times New Roman"/>
              </a:rPr>
              <a:t>blockDim.x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+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 smtClean="0">
                <a:latin typeface="Courier New"/>
                <a:ea typeface="Calibri"/>
                <a:cs typeface="Times New Roman"/>
              </a:rPr>
              <a:t>threadIdx.x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 result[i] = a[i] + b[i];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ourier New"/>
                <a:ea typeface="Calibri"/>
                <a:cs typeface="Times New Roman"/>
              </a:rPr>
              <a:t>}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39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matrix addition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4378" y="1196976"/>
            <a:ext cx="9706860" cy="4968875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200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__global__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sz="2200" dirty="0" err="1" smtClean="0">
                <a:latin typeface="Courier New"/>
                <a:ea typeface="Calibri"/>
                <a:cs typeface="Times New Roman"/>
              </a:rPr>
              <a:t>matAdd_kernel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(</a:t>
            </a:r>
            <a:r>
              <a:rPr lang="en-US" sz="2200" dirty="0" err="1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const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 * a, </a:t>
            </a:r>
            <a:r>
              <a:rPr lang="en-US" sz="2200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const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 	</a:t>
            </a:r>
            <a:r>
              <a:rPr lang="en-US" sz="2200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 * b, </a:t>
            </a:r>
            <a:r>
              <a:rPr lang="en-US" sz="2200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 * result, </a:t>
            </a:r>
            <a:r>
              <a:rPr lang="ru-RU" sz="2200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 m, </a:t>
            </a:r>
            <a:r>
              <a:rPr lang="ru-RU" sz="2200" dirty="0" err="1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ru-RU" sz="2200" dirty="0" smtClean="0">
                <a:latin typeface="Courier New"/>
                <a:ea typeface="Calibri"/>
                <a:cs typeface="Times New Roman"/>
              </a:rPr>
              <a:t> n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)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200" dirty="0" smtClean="0">
                <a:latin typeface="Courier New"/>
                <a:ea typeface="Calibri"/>
                <a:cs typeface="Times New Roman"/>
              </a:rPr>
              <a:t>{</a:t>
            </a:r>
            <a:endParaRPr lang="ru-RU" sz="22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200" dirty="0" smtClean="0">
                <a:solidFill>
                  <a:srgbClr val="008000"/>
                </a:solidFill>
                <a:latin typeface="Courier New"/>
                <a:ea typeface="Calibri"/>
                <a:cs typeface="Times New Roman"/>
              </a:rPr>
              <a:t>	</a:t>
            </a:r>
            <a:r>
              <a:rPr lang="en-US" sz="2200" dirty="0" err="1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 i = blockIdx.x * blockDim.x + threadIdx.x;</a:t>
            </a:r>
            <a:endParaRPr lang="ru-RU" sz="22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200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	int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 j = blockIdx.y * blockDim.y + </a:t>
            </a:r>
            <a:r>
              <a:rPr lang="en-US" sz="2200" dirty="0" err="1" smtClean="0">
                <a:latin typeface="Courier New"/>
                <a:ea typeface="Calibri"/>
                <a:cs typeface="Times New Roman"/>
              </a:rPr>
              <a:t>threadIdx.y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;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200" dirty="0">
                <a:latin typeface="Courier New"/>
                <a:ea typeface="Calibri"/>
                <a:cs typeface="Times New Roman"/>
              </a:rPr>
              <a:t>	</a:t>
            </a:r>
            <a:r>
              <a:rPr lang="en-US" sz="2200" dirty="0" err="1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sz="2200" dirty="0" err="1" smtClean="0">
                <a:latin typeface="Courier New"/>
                <a:ea typeface="Calibri"/>
                <a:cs typeface="Times New Roman"/>
              </a:rPr>
              <a:t>idx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 = </a:t>
            </a:r>
            <a:r>
              <a:rPr lang="en-US" sz="2200" dirty="0" err="1" smtClean="0">
                <a:latin typeface="Courier New"/>
                <a:ea typeface="Calibri"/>
                <a:cs typeface="Times New Roman"/>
              </a:rPr>
              <a:t>i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 * n + j; 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200" dirty="0" smtClean="0">
                <a:latin typeface="Courier New"/>
                <a:ea typeface="Calibri"/>
                <a:cs typeface="Times New Roman"/>
              </a:rPr>
              <a:t>	result[</a:t>
            </a:r>
            <a:r>
              <a:rPr lang="en-US" sz="2200" dirty="0" err="1" smtClean="0">
                <a:latin typeface="Courier New"/>
                <a:ea typeface="Calibri"/>
                <a:cs typeface="Times New Roman"/>
              </a:rPr>
              <a:t>idx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] = a[</a:t>
            </a:r>
            <a:r>
              <a:rPr lang="en-US" sz="2200" dirty="0" err="1">
                <a:latin typeface="Courier New"/>
                <a:ea typeface="Calibri"/>
                <a:cs typeface="Times New Roman"/>
              </a:rPr>
              <a:t>idx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] + b[</a:t>
            </a:r>
            <a:r>
              <a:rPr lang="en-US" sz="2200" dirty="0" err="1">
                <a:latin typeface="Courier New"/>
                <a:ea typeface="Calibri"/>
                <a:cs typeface="Times New Roman"/>
              </a:rPr>
              <a:t>idx</a:t>
            </a:r>
            <a:r>
              <a:rPr lang="en-US" sz="2200" dirty="0" smtClean="0">
                <a:latin typeface="Courier New"/>
                <a:ea typeface="Calibri"/>
                <a:cs typeface="Times New Roman"/>
              </a:rPr>
              <a:t>];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200" dirty="0" smtClean="0">
                <a:latin typeface="Courier New"/>
                <a:cs typeface="Times New Roman"/>
              </a:rPr>
              <a:t>}</a:t>
            </a:r>
            <a:endParaRPr lang="ru-RU" sz="22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99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Kernel calls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6263" y="1196753"/>
            <a:ext cx="8911114" cy="4968875"/>
          </a:xfrm>
        </p:spPr>
        <p:txBody>
          <a:bodyPr/>
          <a:lstStyle/>
          <a:p>
            <a:r>
              <a:rPr lang="en-US" dirty="0" smtClean="0"/>
              <a:t>Kernels are called with execution configuration</a:t>
            </a:r>
            <a:r>
              <a:rPr lang="ru-RU" dirty="0" smtClean="0"/>
              <a:t>.</a:t>
            </a:r>
            <a:endParaRPr lang="ru-RU" b="1" dirty="0" smtClean="0"/>
          </a:p>
          <a:p>
            <a:r>
              <a:rPr lang="en-US" dirty="0" smtClean="0"/>
              <a:t>It is set by expression </a:t>
            </a:r>
            <a:r>
              <a:rPr lang="ru-RU" b="1" dirty="0" smtClean="0"/>
              <a:t>&lt;&lt;&lt; </a:t>
            </a:r>
            <a:r>
              <a:rPr lang="ru-RU" b="1" dirty="0" err="1" smtClean="0"/>
              <a:t>Dg</a:t>
            </a:r>
            <a:r>
              <a:rPr lang="ru-RU" b="1" dirty="0" smtClean="0"/>
              <a:t>, </a:t>
            </a:r>
            <a:r>
              <a:rPr lang="ru-RU" b="1" dirty="0" err="1" smtClean="0"/>
              <a:t>Db</a:t>
            </a:r>
            <a:r>
              <a:rPr lang="en-US" b="1" dirty="0" smtClean="0"/>
              <a:t> </a:t>
            </a:r>
            <a:r>
              <a:rPr lang="ru-RU" b="1" dirty="0" smtClean="0"/>
              <a:t>&gt;&gt;&gt;</a:t>
            </a:r>
            <a:r>
              <a:rPr lang="ru-RU" dirty="0" smtClean="0"/>
              <a:t>  </a:t>
            </a:r>
            <a:r>
              <a:rPr lang="en-US" dirty="0" smtClean="0"/>
              <a:t>between kernel name and arguments</a:t>
            </a:r>
            <a:r>
              <a:rPr lang="ru-RU" dirty="0" smtClean="0"/>
              <a:t>.</a:t>
            </a:r>
          </a:p>
          <a:p>
            <a:pPr marL="342900" lvl="1" indent="-342900">
              <a:buSzPct val="80000"/>
              <a:buFont typeface="Wingdings" pitchFamily="2" charset="2"/>
              <a:buChar char="q"/>
            </a:pPr>
            <a:r>
              <a:rPr lang="en-US" b="1" dirty="0" smtClean="0"/>
              <a:t>Dg</a:t>
            </a:r>
            <a:r>
              <a:rPr lang="ru-RU" dirty="0" smtClean="0"/>
              <a:t> </a:t>
            </a:r>
            <a:r>
              <a:rPr lang="en-US" dirty="0" smtClean="0"/>
              <a:t>is number of blocks, total number of blocks is </a:t>
            </a:r>
            <a:r>
              <a:rPr lang="ru-RU" dirty="0" err="1" smtClean="0"/>
              <a:t>Dg.x</a:t>
            </a:r>
            <a:r>
              <a:rPr lang="ru-RU" dirty="0" smtClean="0"/>
              <a:t> * </a:t>
            </a:r>
            <a:r>
              <a:rPr lang="ru-RU" dirty="0" err="1" smtClean="0"/>
              <a:t>Dg.y</a:t>
            </a:r>
            <a:r>
              <a:rPr lang="en-US" dirty="0" smtClean="0"/>
              <a:t> * </a:t>
            </a:r>
            <a:r>
              <a:rPr lang="en-US" dirty="0" err="1" smtClean="0"/>
              <a:t>Dg.z</a:t>
            </a:r>
            <a:r>
              <a:rPr lang="ru-RU" dirty="0" smtClean="0"/>
              <a:t>.</a:t>
            </a:r>
          </a:p>
          <a:p>
            <a:pPr marL="342900" lvl="1" indent="-342900">
              <a:buSzPct val="80000"/>
              <a:buFont typeface="Wingdings" pitchFamily="2" charset="2"/>
              <a:buChar char="q"/>
            </a:pPr>
            <a:r>
              <a:rPr lang="ru-RU" b="1" dirty="0" err="1" smtClean="0"/>
              <a:t>Db</a:t>
            </a:r>
            <a:r>
              <a:rPr lang="ru-RU" dirty="0" smtClean="0"/>
              <a:t> </a:t>
            </a:r>
            <a:r>
              <a:rPr lang="en-US" dirty="0" smtClean="0"/>
              <a:t>is block size (all blocks have the same size), total number of threads per block is </a:t>
            </a:r>
            <a:r>
              <a:rPr lang="ru-RU" dirty="0" err="1" smtClean="0"/>
              <a:t>Db.x</a:t>
            </a:r>
            <a:r>
              <a:rPr lang="ru-RU" dirty="0" smtClean="0"/>
              <a:t> * </a:t>
            </a:r>
            <a:r>
              <a:rPr lang="ru-RU" dirty="0" err="1" smtClean="0"/>
              <a:t>Db.y</a:t>
            </a:r>
            <a:r>
              <a:rPr lang="ru-RU" dirty="0" smtClean="0"/>
              <a:t> * </a:t>
            </a:r>
            <a:r>
              <a:rPr lang="ru-RU" dirty="0" err="1" smtClean="0"/>
              <a:t>Db.z</a:t>
            </a:r>
            <a:r>
              <a:rPr lang="ru-RU" dirty="0" smtClean="0"/>
              <a:t>.</a:t>
            </a:r>
            <a:endParaRPr lang="en-US" dirty="0" smtClean="0"/>
          </a:p>
          <a:p>
            <a:pPr marL="342900" lvl="1" indent="-342900">
              <a:buSzPct val="80000"/>
              <a:buFont typeface="Wingdings" pitchFamily="2" charset="2"/>
              <a:buChar char="q"/>
            </a:pPr>
            <a:r>
              <a:rPr lang="en-US" dirty="0" smtClean="0"/>
              <a:t>Besides, there are two optional parameters with default values, we will consider those in the next lectures</a:t>
            </a:r>
            <a:r>
              <a:rPr lang="ru-RU" dirty="0" smtClean="0"/>
              <a:t>.</a:t>
            </a:r>
            <a:endParaRPr lang="en-US" dirty="0" smtClean="0"/>
          </a:p>
          <a:p>
            <a:pPr marL="342900" lvl="1" indent="-342900">
              <a:buSzPct val="80000"/>
              <a:buFont typeface="Wingdings" pitchFamily="2" charset="2"/>
              <a:buChar char="q"/>
            </a:pPr>
            <a:endParaRPr lang="en-US" dirty="0" smtClean="0"/>
          </a:p>
          <a:p>
            <a:pPr marL="342900" lvl="1" indent="-342900">
              <a:buSzPct val="80000"/>
              <a:buNone/>
            </a:pPr>
            <a:endParaRPr lang="en-US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78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Kernel calls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Grid and block sizes are variables of CUDA type dim3 that is vector of 3 integers.</a:t>
            </a:r>
          </a:p>
          <a:p>
            <a:r>
              <a:rPr lang="en-US" dirty="0" smtClean="0"/>
              <a:t>By default all components are initialized with 1</a:t>
            </a:r>
            <a:r>
              <a:rPr lang="ru-RU" dirty="0" smtClean="0"/>
              <a:t>. </a:t>
            </a:r>
            <a:r>
              <a:rPr lang="en-US" dirty="0" smtClean="0"/>
              <a:t>For 1D indexes one can use </a:t>
            </a:r>
            <a:r>
              <a:rPr lang="en-US" dirty="0" err="1" smtClean="0"/>
              <a:t>int</a:t>
            </a:r>
            <a:r>
              <a:rPr lang="en-US" dirty="0" smtClean="0"/>
              <a:t> values.</a:t>
            </a:r>
            <a:endParaRPr lang="ru-RU" dirty="0" smtClean="0"/>
          </a:p>
          <a:p>
            <a:r>
              <a:rPr lang="en-US" dirty="0" smtClean="0"/>
              <a:t>Example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some_kernel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&lt;&lt;&lt; 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2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01, 500 &gt;&gt;&gt;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some_args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buNone/>
            </a:pPr>
            <a:r>
              <a:rPr lang="en-US" dirty="0" smtClean="0"/>
              <a:t>Calling kernel &lt;</a:t>
            </a:r>
            <a:r>
              <a:rPr lang="en-US" dirty="0" err="1" smtClean="0"/>
              <a:t>some_kernel</a:t>
            </a:r>
            <a:r>
              <a:rPr lang="en-US" dirty="0" smtClean="0"/>
              <a:t>&gt; with arguments &lt;</a:t>
            </a:r>
            <a:r>
              <a:rPr lang="en-US" dirty="0" err="1" smtClean="0"/>
              <a:t>some_args</a:t>
            </a:r>
            <a:r>
              <a:rPr lang="en-US" dirty="0" smtClean="0"/>
              <a:t>&gt; on a grid of 201 blocks, 500 threads per block. In total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2</a:t>
            </a:r>
            <a:r>
              <a:rPr lang="ru-RU" dirty="0" smtClean="0"/>
              <a:t>01 * 500 = 100500 </a:t>
            </a:r>
            <a:r>
              <a:rPr lang="en-US" dirty="0" smtClean="0"/>
              <a:t>threads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91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r>
              <a:rPr lang="ru-RU" dirty="0" smtClean="0"/>
              <a:t>: </a:t>
            </a:r>
            <a:r>
              <a:rPr lang="en-US" dirty="0" smtClean="0"/>
              <a:t>calling vector addition kernel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SzPct val="80000"/>
              <a:buFont typeface="Wingdings" pitchFamily="2" charset="2"/>
              <a:buChar char="q"/>
            </a:pPr>
            <a:r>
              <a:rPr lang="en-US" dirty="0" smtClean="0"/>
              <a:t>We use the kernel from previous example</a:t>
            </a:r>
            <a:r>
              <a:rPr lang="ru-RU" dirty="0" smtClean="0"/>
              <a:t>.</a:t>
            </a:r>
          </a:p>
          <a:p>
            <a:pPr marL="342900" lvl="1" indent="-342900">
              <a:buSzPct val="80000"/>
              <a:buFont typeface="Wingdings" pitchFamily="2" charset="2"/>
              <a:buChar char="q"/>
            </a:pPr>
            <a:r>
              <a:rPr lang="en-US" dirty="0" smtClean="0"/>
              <a:t>Assume block size is </a:t>
            </a:r>
            <a:r>
              <a:rPr lang="ru-RU" dirty="0" smtClean="0"/>
              <a:t>256.</a:t>
            </a:r>
            <a:endParaRPr lang="en-US" dirty="0" smtClean="0"/>
          </a:p>
          <a:p>
            <a:pPr marL="342900" lvl="1" indent="-342900">
              <a:buSzPct val="80000"/>
              <a:buFont typeface="Wingdings" pitchFamily="2" charset="2"/>
              <a:buChar char="q"/>
            </a:pPr>
            <a:r>
              <a:rPr lang="en-US" dirty="0" smtClean="0"/>
              <a:t>We need to compute number of blocks</a:t>
            </a:r>
            <a:r>
              <a:rPr lang="ru-RU" dirty="0" smtClean="0"/>
              <a:t>.</a:t>
            </a:r>
            <a:endParaRPr lang="en-US" dirty="0" smtClean="0"/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vecAdd(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const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a,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const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b,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result,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n)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{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Courier New"/>
                <a:ea typeface="Calibri"/>
                <a:cs typeface="Times New Roman"/>
              </a:rPr>
              <a:t>	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const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block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_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size = 256;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 </a:t>
            </a:r>
            <a:r>
              <a:rPr lang="en-US" dirty="0" smtClean="0">
                <a:solidFill>
                  <a:srgbClr val="FF0000"/>
                </a:solidFill>
                <a:latin typeface="Courier New"/>
                <a:ea typeface="Calibri"/>
                <a:cs typeface="Times New Roman"/>
              </a:rPr>
              <a:t>int num_blocks = ?;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/>
            </a:r>
            <a:br>
              <a:rPr lang="ru-RU" dirty="0" smtClean="0">
                <a:latin typeface="Courier New"/>
                <a:ea typeface="Calibri"/>
                <a:cs typeface="Times New Roman"/>
              </a:rPr>
            </a:br>
            <a:r>
              <a:rPr lang="en-US" dirty="0" smtClean="0">
                <a:latin typeface="Courier New"/>
                <a:ea typeface="Calibri"/>
                <a:cs typeface="Times New Roman"/>
              </a:rPr>
              <a:t>vecAdd_kernel &lt;&lt;&lt; num_blocks, block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_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size 	&gt;&gt;&gt; (a, b, result);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Courier New"/>
                <a:ea typeface="Calibri"/>
                <a:cs typeface="Times New Roman"/>
              </a:rPr>
              <a:t>}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 marL="342900" lvl="1" indent="-342900">
              <a:buSzPct val="80000"/>
              <a:buNone/>
            </a:pPr>
            <a:endParaRPr lang="ru-RU" dirty="0" smtClean="0"/>
          </a:p>
          <a:p>
            <a:pPr marL="342900" lvl="1" indent="-342900">
              <a:buSzPct val="80000"/>
              <a:buFont typeface="Wingdings" pitchFamily="2" charset="2"/>
              <a:buChar char="q"/>
            </a:pPr>
            <a:endParaRPr lang="ru-RU" dirty="0" smtClean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78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  <a:r>
              <a:rPr lang="ru-RU" dirty="0"/>
              <a:t>: </a:t>
            </a:r>
            <a:r>
              <a:rPr lang="en-US" dirty="0"/>
              <a:t>calling vector addition kernel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062" y="1196976"/>
            <a:ext cx="9133827" cy="4968875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vecAdd(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const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a,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const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b,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result,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n)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{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Courier New"/>
                <a:ea typeface="Calibri"/>
                <a:cs typeface="Times New Roman"/>
              </a:rPr>
              <a:t>	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const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block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_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size = 256;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b="1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b="1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b="1" dirty="0" smtClean="0">
                <a:latin typeface="Courier New"/>
                <a:ea typeface="Calibri"/>
                <a:cs typeface="Times New Roman"/>
              </a:rPr>
              <a:t> num_blocks =</a:t>
            </a:r>
            <a:r>
              <a:rPr lang="ru-RU" b="1" dirty="0" smtClean="0">
                <a:latin typeface="Courier New"/>
                <a:ea typeface="Calibri"/>
                <a:cs typeface="Times New Roman"/>
              </a:rPr>
              <a:t/>
            </a:r>
            <a:br>
              <a:rPr lang="ru-RU" b="1" dirty="0" smtClean="0">
                <a:latin typeface="Courier New"/>
                <a:ea typeface="Calibri"/>
                <a:cs typeface="Times New Roman"/>
              </a:rPr>
            </a:br>
            <a:r>
              <a:rPr lang="en-US" b="1" dirty="0" smtClean="0">
                <a:latin typeface="Courier New"/>
                <a:ea typeface="Calibri"/>
                <a:cs typeface="Times New Roman"/>
              </a:rPr>
              <a:t> (n + block</a:t>
            </a:r>
            <a:r>
              <a:rPr lang="ru-RU" b="1" dirty="0" smtClean="0">
                <a:latin typeface="Courier New"/>
                <a:ea typeface="Calibri"/>
                <a:cs typeface="Times New Roman"/>
              </a:rPr>
              <a:t>_</a:t>
            </a:r>
            <a:r>
              <a:rPr lang="en-US" b="1" dirty="0" smtClean="0">
                <a:latin typeface="Courier New"/>
                <a:ea typeface="Calibri"/>
                <a:cs typeface="Times New Roman"/>
              </a:rPr>
              <a:t>size - 1) / block</a:t>
            </a:r>
            <a:r>
              <a:rPr lang="ru-RU" b="1" dirty="0" smtClean="0">
                <a:latin typeface="Courier New"/>
                <a:ea typeface="Calibri"/>
                <a:cs typeface="Times New Roman"/>
              </a:rPr>
              <a:t>_</a:t>
            </a:r>
            <a:r>
              <a:rPr lang="en-US" b="1" dirty="0" smtClean="0">
                <a:latin typeface="Courier New"/>
                <a:ea typeface="Calibri"/>
                <a:cs typeface="Times New Roman"/>
              </a:rPr>
              <a:t>size;</a:t>
            </a:r>
            <a:endParaRPr lang="ru-RU" sz="2000" b="1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 vecAdd_kernel &lt;&lt;&lt; num_blocks, block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_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size 	&gt;&gt;&gt; (a, b, result);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Courier New"/>
                <a:ea typeface="Calibri"/>
                <a:cs typeface="Times New Roman"/>
              </a:rPr>
              <a:t>}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r>
              <a:rPr lang="en-US" dirty="0" smtClean="0"/>
              <a:t>Is it correct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1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 vector </a:t>
            </a:r>
            <a:r>
              <a:rPr lang="en-US" dirty="0"/>
              <a:t>addition kernel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976"/>
            <a:ext cx="9901238" cy="4968875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__global__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vecAdd_kernel(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/>
            </a:r>
            <a:br>
              <a:rPr lang="ru-RU" dirty="0" smtClean="0">
                <a:latin typeface="Courier New"/>
                <a:ea typeface="Calibri"/>
                <a:cs typeface="Times New Roman"/>
              </a:rPr>
            </a:br>
            <a:r>
              <a:rPr lang="en-US" dirty="0" smtClean="0">
                <a:latin typeface="Courier New"/>
                <a:ea typeface="Calibri"/>
                <a:cs typeface="Times New Roman"/>
              </a:rPr>
              <a:t>		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const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a,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const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b,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/>
            </a:r>
            <a:br>
              <a:rPr lang="ru-RU" dirty="0" smtClean="0">
                <a:latin typeface="Courier New"/>
                <a:ea typeface="Calibri"/>
                <a:cs typeface="Times New Roman"/>
              </a:rPr>
            </a:br>
            <a:r>
              <a:rPr lang="en-US" dirty="0" smtClean="0">
                <a:latin typeface="Courier New"/>
                <a:ea typeface="Calibri"/>
                <a:cs typeface="Times New Roman"/>
              </a:rPr>
              <a:t>		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result</a:t>
            </a:r>
            <a:r>
              <a:rPr lang="en-US" b="1" dirty="0" smtClean="0">
                <a:latin typeface="Courier New"/>
                <a:ea typeface="Calibri"/>
                <a:cs typeface="Times New Roman"/>
              </a:rPr>
              <a:t>, </a:t>
            </a:r>
            <a:r>
              <a:rPr lang="en-US" b="1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b="1" dirty="0" smtClean="0">
                <a:latin typeface="Courier New"/>
                <a:ea typeface="Calibri"/>
                <a:cs typeface="Times New Roman"/>
              </a:rPr>
              <a:t> n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)</a:t>
            </a:r>
            <a:endParaRPr lang="ru-RU" dirty="0" smtClean="0">
              <a:latin typeface="Courier New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{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 smtClean="0">
                <a:latin typeface="Courier New"/>
                <a:ea typeface="Calibri"/>
                <a:cs typeface="Times New Roman"/>
              </a:rPr>
              <a:t>i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= blockIdx.x * blockDim.x +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threadIdx.x;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 </a:t>
            </a:r>
            <a:r>
              <a:rPr lang="en-US" b="1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if</a:t>
            </a:r>
            <a:r>
              <a:rPr lang="en-US" b="1" dirty="0" smtClean="0">
                <a:latin typeface="Courier New"/>
                <a:ea typeface="Calibri"/>
                <a:cs typeface="Times New Roman"/>
              </a:rPr>
              <a:t> (i &lt; n)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 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   result[i] = a[i] + b[i];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ourier New"/>
                <a:ea typeface="Calibri"/>
                <a:cs typeface="Times New Roman"/>
              </a:rPr>
              <a:t>}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6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Treating alignment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number of blocks as upper integer part and add condition in kernels</a:t>
            </a:r>
            <a:r>
              <a:rPr lang="ru-RU" dirty="0" smtClean="0"/>
              <a:t>.</a:t>
            </a:r>
          </a:p>
          <a:p>
            <a:r>
              <a:rPr lang="en-US" dirty="0" smtClean="0"/>
              <a:t>Ensure alignment</a:t>
            </a:r>
            <a:r>
              <a:rPr lang="ru-RU" dirty="0" smtClean="0"/>
              <a:t>.</a:t>
            </a:r>
          </a:p>
          <a:p>
            <a:r>
              <a:rPr lang="en-US" dirty="0" smtClean="0"/>
              <a:t>Make workload of thread not fixed</a:t>
            </a:r>
            <a:r>
              <a:rPr lang="ru-RU" dirty="0" smtClean="0"/>
              <a:t>.</a:t>
            </a:r>
          </a:p>
          <a:p>
            <a:r>
              <a:rPr lang="en-US" dirty="0" smtClean="0"/>
              <a:t>Optimal choice depends on a situation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90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“CUDA Hello, World!”…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5"/>
            <a:ext cx="9901238" cy="4968875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66CC"/>
                </a:solidFill>
                <a:latin typeface="Courier New" pitchFamily="49" charset="0"/>
                <a:cs typeface="Courier New" pitchFamily="49" charset="0"/>
              </a:rPr>
              <a:t>#include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cstdlib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en-US" dirty="0" smtClean="0">
                <a:solidFill>
                  <a:srgbClr val="0066CC"/>
                </a:solidFill>
                <a:latin typeface="Courier New" pitchFamily="49" charset="0"/>
                <a:cs typeface="Courier New" pitchFamily="49" charset="0"/>
              </a:rPr>
              <a:t>#include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iostream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None/>
            </a:pPr>
            <a:r>
              <a:rPr lang="en-US" dirty="0" smtClean="0">
                <a:solidFill>
                  <a:srgbClr val="0066CC"/>
                </a:solidFill>
                <a:latin typeface="Courier New" pitchFamily="49" charset="0"/>
                <a:cs typeface="Courier New" pitchFamily="49" charset="0"/>
              </a:rPr>
              <a:t>#include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cuda_runtime.h</a:t>
            </a:r>
            <a:r>
              <a:rPr lang="en-US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__global__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vecAdd_kernel(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/>
            </a:r>
            <a:br>
              <a:rPr lang="ru-RU" dirty="0" smtClean="0">
                <a:latin typeface="Courier New"/>
                <a:ea typeface="Calibri"/>
                <a:cs typeface="Times New Roman"/>
              </a:rPr>
            </a:br>
            <a:r>
              <a:rPr lang="en-US" dirty="0" smtClean="0">
                <a:latin typeface="Courier New"/>
                <a:ea typeface="Calibri"/>
                <a:cs typeface="Times New Roman"/>
              </a:rPr>
              <a:t>		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const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a,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const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b,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/>
            </a:r>
            <a:br>
              <a:rPr lang="ru-RU" dirty="0" smtClean="0">
                <a:latin typeface="Courier New"/>
                <a:ea typeface="Calibri"/>
                <a:cs typeface="Times New Roman"/>
              </a:rPr>
            </a:br>
            <a:r>
              <a:rPr lang="en-US" dirty="0" smtClean="0">
                <a:latin typeface="Courier New"/>
                <a:ea typeface="Calibri"/>
                <a:cs typeface="Times New Roman"/>
              </a:rPr>
              <a:t>		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result,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n)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{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i = blockIdx.x * blockDim.x +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threadIdx.x;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if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(i &lt; n)  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   result[i] = a[i] + b[i];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ourier New"/>
                <a:ea typeface="Calibri"/>
                <a:cs typeface="Times New Roman"/>
              </a:rPr>
              <a:t>}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4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to</a:t>
            </a:r>
            <a:r>
              <a:rPr lang="ru-RU" dirty="0" smtClean="0"/>
              <a:t> </a:t>
            </a:r>
            <a:r>
              <a:rPr lang="en-US" dirty="0" smtClean="0"/>
              <a:t>CUDA</a:t>
            </a:r>
            <a:endParaRPr lang="ru-RU" dirty="0" smtClean="0"/>
          </a:p>
          <a:p>
            <a:r>
              <a:rPr lang="en-US" dirty="0" smtClean="0"/>
              <a:t>CUDA compute model</a:t>
            </a:r>
            <a:endParaRPr lang="ru-RU" dirty="0" smtClean="0"/>
          </a:p>
          <a:p>
            <a:r>
              <a:rPr lang="ru-RU" dirty="0" smtClean="0"/>
              <a:t>С</a:t>
            </a:r>
            <a:r>
              <a:rPr lang="en-US" dirty="0" smtClean="0"/>
              <a:t>UDA</a:t>
            </a:r>
            <a:r>
              <a:rPr lang="ru-RU" dirty="0" smtClean="0"/>
              <a:t> 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67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“CUDA Hello, World!” 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321" y="1196753"/>
            <a:ext cx="9278569" cy="4968875"/>
          </a:xfrm>
        </p:spPr>
        <p:txBody>
          <a:bodyPr/>
          <a:lstStyle/>
          <a:p>
            <a:pPr>
              <a:buNone/>
            </a:pPr>
            <a:r>
              <a:rPr lang="en-US" dirty="0" err="1" smtClean="0">
                <a:solidFill>
                  <a:srgbClr val="0066CC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main() {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n = 1000;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	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a =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new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[n], * a_gpu;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Courier New"/>
                <a:ea typeface="Calibri"/>
                <a:cs typeface="Times New Roman"/>
              </a:rPr>
              <a:t>	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cudaMalloc((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**)&amp;a_gpu, n *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	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sizeof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));</a:t>
            </a:r>
            <a:endParaRPr lang="ru-RU" dirty="0" smtClean="0">
              <a:latin typeface="Courier New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	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b =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new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[n], * b_gpu;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Courier New"/>
                <a:ea typeface="Calibri"/>
                <a:cs typeface="Times New Roman"/>
              </a:rPr>
              <a:t>	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cudaMalloc((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**)&amp;b_gpu, n *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	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sizeof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));</a:t>
            </a:r>
            <a:endParaRPr lang="ru-RU" dirty="0" smtClean="0">
              <a:latin typeface="Courier New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	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* result =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new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[n], * result_gpu;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Courier New"/>
                <a:ea typeface="Calibri"/>
                <a:cs typeface="Times New Roman"/>
              </a:rPr>
              <a:t>	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cudaMalloc((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**)&amp;result_gpu, n *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	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sizeof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));</a:t>
            </a:r>
            <a:endParaRPr lang="ru-RU" dirty="0" smtClean="0">
              <a:latin typeface="Courier New"/>
              <a:ea typeface="Calibri"/>
              <a:cs typeface="Times New Roman"/>
            </a:endParaRPr>
          </a:p>
          <a:p>
            <a:pPr>
              <a:buNone/>
            </a:pPr>
            <a:r>
              <a:rPr lang="en-US" dirty="0"/>
              <a:t>	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46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“CUDA Hello, World!” 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321" y="1196753"/>
            <a:ext cx="9278569" cy="4968875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for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(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i = 0; i &lt; n; i++)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   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a[i] = b[i] = i;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cudaMemcpy(a_gpu, a, n *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sizeof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),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  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cudaMemcpyHostToDevice);</a:t>
            </a:r>
            <a:endParaRPr lang="ru-RU" dirty="0" smtClean="0"/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cudaMemcpy(b_gpu, b, n *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sizeof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),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  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cudaMemcpyHostToDevice);</a:t>
            </a:r>
            <a:endParaRPr lang="ru-RU" dirty="0" smtClean="0"/>
          </a:p>
          <a:p>
            <a:pPr>
              <a:buNone/>
            </a:pPr>
            <a:r>
              <a:rPr lang="en-US" dirty="0"/>
              <a:t>	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63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“CUDA Hello, World!”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291" y="1052737"/>
            <a:ext cx="8911114" cy="4968875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const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block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_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size = 256;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num_blocks =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/>
            </a:r>
            <a:br>
              <a:rPr lang="ru-RU" dirty="0" smtClean="0">
                <a:latin typeface="Courier New"/>
                <a:ea typeface="Calibri"/>
                <a:cs typeface="Times New Roman"/>
              </a:rPr>
            </a:br>
            <a:r>
              <a:rPr lang="en-US" dirty="0" smtClean="0">
                <a:latin typeface="Courier New"/>
                <a:ea typeface="Calibri"/>
                <a:cs typeface="Times New Roman"/>
              </a:rPr>
              <a:t> (n + block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_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size - 1) / block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_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size;</a:t>
            </a: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vecAdd_kernel &lt;&lt;&lt; num_blocks, block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_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size 	&gt;&gt;&gt; (a_gpu, b_gpu, </a:t>
            </a:r>
            <a:r>
              <a:rPr lang="en-US" dirty="0" err="1" smtClean="0">
                <a:latin typeface="Courier New"/>
                <a:ea typeface="Calibri"/>
                <a:cs typeface="Times New Roman"/>
              </a:rPr>
              <a:t>result_gpu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, n);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cudaMemcpy(result, result_gpu, n *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sizeof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), 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cudaMemcpyDeviceToHost);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delete</a:t>
            </a:r>
            <a:r>
              <a:rPr lang="en-US" dirty="0" smtClean="0">
                <a:latin typeface="Courier New" pitchFamily="49" charset="0"/>
                <a:ea typeface="Calibri"/>
                <a:cs typeface="Courier New" pitchFamily="49" charset="0"/>
              </a:rPr>
              <a:t> [] a;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delete</a:t>
            </a:r>
            <a:r>
              <a:rPr lang="en-US" dirty="0" smtClean="0">
                <a:latin typeface="Courier New" pitchFamily="49" charset="0"/>
                <a:ea typeface="Calibri"/>
                <a:cs typeface="Courier New" pitchFamily="49" charset="0"/>
              </a:rPr>
              <a:t> [] b;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delete</a:t>
            </a:r>
            <a:r>
              <a:rPr lang="en-US" dirty="0" smtClean="0">
                <a:latin typeface="Courier New" pitchFamily="49" charset="0"/>
                <a:ea typeface="Calibri"/>
                <a:cs typeface="Courier New" pitchFamily="49" charset="0"/>
              </a:rPr>
              <a:t> [] result;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 pitchFamily="49" charset="0"/>
                <a:ea typeface="Calibri"/>
                <a:cs typeface="Courier New" pitchFamily="49" charset="0"/>
              </a:rPr>
              <a:t>cudaFree(a_gpu); cudaFree(b_gpu); cudaFree(result_gpu);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return</a:t>
            </a:r>
            <a:r>
              <a:rPr lang="en-US" dirty="0" smtClean="0">
                <a:latin typeface="Courier New" pitchFamily="49" charset="0"/>
                <a:ea typeface="Calibri"/>
                <a:cs typeface="Courier New" pitchFamily="49" charset="0"/>
              </a:rPr>
              <a:t> 0;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Courier New" pitchFamily="49" charset="0"/>
                <a:ea typeface="Calibri"/>
                <a:cs typeface="Courier New" pitchFamily="49" charset="0"/>
              </a:rPr>
              <a:t>}</a:t>
            </a:r>
            <a:endParaRPr lang="ru-RU" dirty="0" smtClean="0">
              <a:latin typeface="Courier New" pitchFamily="49" charset="0"/>
              <a:ea typeface="Calibri"/>
              <a:cs typeface="Courier New" pitchFamily="49" charset="0"/>
            </a:endParaRP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36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062" y="1196976"/>
            <a:ext cx="9133827" cy="4968875"/>
          </a:xfrm>
        </p:spPr>
        <p:txBody>
          <a:bodyPr/>
          <a:lstStyle/>
          <a:p>
            <a:r>
              <a:rPr lang="en-US" dirty="0" err="1" smtClean="0"/>
              <a:t>nvcc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Build rules for Microsoft Visual Studio</a:t>
            </a:r>
            <a:r>
              <a:rPr lang="ru-RU" dirty="0" smtClean="0"/>
              <a:t> 2008.</a:t>
            </a:r>
          </a:p>
          <a:p>
            <a:r>
              <a:rPr lang="en-US" dirty="0" smtClean="0"/>
              <a:t>From</a:t>
            </a:r>
            <a:r>
              <a:rPr lang="ru-RU" dirty="0" smtClean="0"/>
              <a:t> </a:t>
            </a:r>
            <a:r>
              <a:rPr lang="en-US" dirty="0" smtClean="0"/>
              <a:t>Visual Studio 2010 there is a special project type for CUDA.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93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Sanders J., </a:t>
            </a:r>
            <a:r>
              <a:rPr lang="en-US" dirty="0" err="1"/>
              <a:t>Kandrot</a:t>
            </a:r>
            <a:r>
              <a:rPr lang="en-US" dirty="0"/>
              <a:t> E. CUDA by Example: An Introduction to General-Purpose GPU Programming. – Addison-Wesley Professional, 2010. – 312 p.</a:t>
            </a:r>
            <a:endParaRPr lang="ru-RU" dirty="0"/>
          </a:p>
          <a:p>
            <a:pPr lvl="0"/>
            <a:r>
              <a:rPr lang="en-US" dirty="0"/>
              <a:t>NVIDIA CUDA C Programming Guide. [http://docs.nvidia.com/cuda/cuda-c-programming-guide/].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82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2800" dirty="0" smtClean="0"/>
              <a:t>Authors</a:t>
            </a:r>
            <a:endParaRPr lang="ru-RU" altLang="ru-RU" sz="2800" dirty="0" smtClean="0"/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ru-RU" dirty="0" smtClean="0"/>
              <a:t>Bastrakov S.I.</a:t>
            </a:r>
            <a:r>
              <a:rPr lang="ru-RU" altLang="ru-RU" dirty="0" smtClean="0"/>
              <a:t>,</a:t>
            </a:r>
            <a:br>
              <a:rPr lang="ru-RU" altLang="ru-RU" dirty="0" smtClean="0"/>
            </a:br>
            <a:r>
              <a:rPr lang="en-US" dirty="0" smtClean="0"/>
              <a:t>Assistant </a:t>
            </a:r>
            <a:r>
              <a:rPr lang="en-US" dirty="0"/>
              <a:t>of the Software department of CMC faculty</a:t>
            </a:r>
            <a:r>
              <a:rPr lang="ru-RU" altLang="ru-RU" dirty="0" smtClean="0"/>
              <a:t>.</a:t>
            </a:r>
            <a:br>
              <a:rPr lang="ru-RU" altLang="ru-RU" dirty="0" smtClean="0"/>
            </a:br>
            <a:r>
              <a:rPr lang="en-US" u="sng" dirty="0">
                <a:hlinkClick r:id="rId3"/>
              </a:rPr>
              <a:t>bastrakov@vmk.unn.ru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en-US" altLang="ru-RU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fld id="{903B4427-6696-4A09-B791-98CB6266C507}" type="slidenum">
              <a:rPr lang="ru-RU" smtClean="0"/>
              <a:pPr/>
              <a:t>35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cap="none" dirty="0" smtClean="0"/>
              <a:t>Introduction to</a:t>
            </a:r>
            <a:r>
              <a:rPr lang="ru-RU" sz="3600" cap="none" dirty="0" smtClean="0"/>
              <a:t> </a:t>
            </a:r>
            <a:r>
              <a:rPr lang="en-US" sz="3600" cap="none" dirty="0" smtClean="0"/>
              <a:t>CUDA</a:t>
            </a:r>
            <a:endParaRPr lang="ru-RU" sz="3600" cap="none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94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NVIDIA CUDA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062" y="1196976"/>
            <a:ext cx="8911114" cy="4608289"/>
          </a:xfrm>
        </p:spPr>
        <p:txBody>
          <a:bodyPr/>
          <a:lstStyle/>
          <a:p>
            <a:r>
              <a:rPr lang="en-US" b="1" dirty="0" smtClean="0"/>
              <a:t>CUDA – </a:t>
            </a:r>
            <a:r>
              <a:rPr lang="en-US" i="1" dirty="0" smtClean="0"/>
              <a:t>Compute Unified Device Architecture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dirty="0" smtClean="0"/>
              <a:t>Hardware and software platform for parallel general purpose computing on NVIDIA GPUs.</a:t>
            </a:r>
          </a:p>
          <a:p>
            <a:r>
              <a:rPr lang="en-US" dirty="0" smtClean="0"/>
              <a:t>Supports many programming interfaces</a:t>
            </a:r>
          </a:p>
          <a:p>
            <a:r>
              <a:rPr lang="en-US" dirty="0" smtClean="0"/>
              <a:t>Traditionally did not support other vendors. In the latest versions it is possible</a:t>
            </a:r>
            <a:r>
              <a:rPr lang="ru-RU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E.g.</a:t>
            </a:r>
            <a:r>
              <a:rPr lang="ru-RU" dirty="0" smtClean="0"/>
              <a:t> </a:t>
            </a:r>
            <a:r>
              <a:rPr lang="en-US" dirty="0" smtClean="0"/>
              <a:t>PGI CUDA-x86 </a:t>
            </a:r>
            <a:r>
              <a:rPr lang="en-US" dirty="0" smtClean="0">
                <a:hlinkClick r:id="rId2"/>
              </a:rPr>
              <a:t>http://www.pgroup.com/resources/cuda-x86.htm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390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920" y="207963"/>
            <a:ext cx="9628318" cy="561975"/>
          </a:xfrm>
        </p:spPr>
        <p:txBody>
          <a:bodyPr/>
          <a:lstStyle/>
          <a:p>
            <a:r>
              <a:rPr lang="en-US" dirty="0" smtClean="0"/>
              <a:t>Many programming interfaces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168236" y="6021288"/>
            <a:ext cx="857682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>
              <a:buFont typeface="Wingdings" pitchFamily="2" charset="2"/>
              <a:buNone/>
            </a:pPr>
            <a:r>
              <a:rPr lang="en-US" sz="1800" i="1" dirty="0" smtClean="0"/>
              <a:t>Image source:</a:t>
            </a:r>
            <a:r>
              <a:rPr lang="ru-RU" sz="1800" i="1" dirty="0" smtClean="0"/>
              <a:t> </a:t>
            </a:r>
            <a:r>
              <a:rPr lang="en-US" sz="1800" i="1" dirty="0" smtClean="0"/>
              <a:t>NVIDIA CUDA C Programming Guide v. 6.5</a:t>
            </a:r>
            <a:endParaRPr lang="ru-RU" sz="1800" i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060" y="1052736"/>
            <a:ext cx="6326879" cy="5021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27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CUDA Kit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CUDA driver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CUDA </a:t>
            </a:r>
            <a:r>
              <a:rPr lang="en-US" dirty="0"/>
              <a:t>T</a:t>
            </a:r>
            <a:r>
              <a:rPr lang="en-US" dirty="0" smtClean="0"/>
              <a:t>oolkit</a:t>
            </a:r>
            <a:r>
              <a:rPr lang="ru-RU" dirty="0" smtClean="0"/>
              <a:t>.</a:t>
            </a:r>
          </a:p>
          <a:p>
            <a:pPr lvl="1"/>
            <a:r>
              <a:rPr lang="en-US" dirty="0" smtClean="0"/>
              <a:t>compiler</a:t>
            </a:r>
            <a:r>
              <a:rPr lang="ru-RU" dirty="0" smtClean="0"/>
              <a:t>;</a:t>
            </a:r>
            <a:endParaRPr lang="en-US" dirty="0" smtClean="0"/>
          </a:p>
          <a:p>
            <a:pPr lvl="1"/>
            <a:r>
              <a:rPr lang="en-US" dirty="0" smtClean="0"/>
              <a:t>profiler</a:t>
            </a:r>
            <a:r>
              <a:rPr lang="ru-RU" dirty="0" smtClean="0"/>
              <a:t>;</a:t>
            </a:r>
            <a:endParaRPr lang="en-US" dirty="0" smtClean="0"/>
          </a:p>
          <a:p>
            <a:pPr lvl="1"/>
            <a:r>
              <a:rPr lang="en-US" dirty="0" smtClean="0"/>
              <a:t>optimized libraries</a:t>
            </a:r>
            <a:r>
              <a:rPr lang="ru-RU" dirty="0" smtClean="0"/>
              <a:t>;</a:t>
            </a:r>
          </a:p>
          <a:p>
            <a:pPr lvl="1"/>
            <a:r>
              <a:rPr lang="en-US" dirty="0" smtClean="0"/>
              <a:t>documentation</a:t>
            </a:r>
            <a:r>
              <a:rPr lang="ru-RU" dirty="0" smtClean="0"/>
              <a:t>.</a:t>
            </a:r>
          </a:p>
          <a:p>
            <a:r>
              <a:rPr lang="en-US" dirty="0" smtClean="0"/>
              <a:t>GPU Computing SDK</a:t>
            </a:r>
            <a:r>
              <a:rPr lang="ru-RU" dirty="0" smtClean="0"/>
              <a:t>.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808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CUDA compute model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8966200" y="6408738"/>
            <a:ext cx="935038" cy="449262"/>
          </a:xfrm>
        </p:spPr>
        <p:txBody>
          <a:bodyPr/>
          <a:lstStyle/>
          <a:p>
            <a:fld id="{903B4427-6696-4A09-B791-98CB6266C50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05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co</a:t>
            </a:r>
            <a:r>
              <a:rPr lang="en-US" dirty="0"/>
              <a:t>n</a:t>
            </a:r>
            <a:r>
              <a:rPr lang="en-US" dirty="0" smtClean="0"/>
              <a:t>cepts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95062" y="1124745"/>
            <a:ext cx="9055856" cy="49688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Program with CUDA C consists of 2 parts</a:t>
            </a:r>
            <a:r>
              <a:rPr lang="ru-RU" dirty="0" smtClean="0"/>
              <a:t>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CPU part written on C/C++ (including function</a:t>
            </a:r>
            <a:r>
              <a:rPr lang="ru-RU" dirty="0" smtClean="0"/>
              <a:t> </a:t>
            </a:r>
            <a:r>
              <a:rPr lang="en-US" dirty="0" smtClean="0"/>
              <a:t>main).</a:t>
            </a:r>
            <a:r>
              <a:rPr lang="ru-RU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GPU executes special functions</a:t>
            </a:r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en-US" b="1" dirty="0" smtClean="0"/>
              <a:t>kernels</a:t>
            </a:r>
            <a:r>
              <a:rPr lang="ru-RU" dirty="0" smtClean="0"/>
              <a:t> </a:t>
            </a:r>
            <a:r>
              <a:rPr lang="en-US" dirty="0" smtClean="0"/>
              <a:t>and functions called within kernels</a:t>
            </a:r>
            <a:r>
              <a:rPr lang="ru-RU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Many </a:t>
            </a:r>
            <a:r>
              <a:rPr lang="en-US" b="1" dirty="0" smtClean="0"/>
              <a:t>threads</a:t>
            </a:r>
            <a:r>
              <a:rPr lang="en-US" dirty="0" smtClean="0"/>
              <a:t> execute kernel body in parallel</a:t>
            </a:r>
            <a:r>
              <a:rPr lang="ru-RU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Kernel is called from CPU with specified number of threads</a:t>
            </a:r>
            <a:r>
              <a:rPr lang="ru-RU" dirty="0" smtClean="0"/>
              <a:t>.</a:t>
            </a:r>
            <a:endParaRPr lang="ru-RU" dirty="0"/>
          </a:p>
          <a:p>
            <a:pPr>
              <a:lnSpc>
                <a:spcPct val="90000"/>
              </a:lnSpc>
            </a:pPr>
            <a:r>
              <a:rPr lang="en-US" dirty="0" smtClean="0"/>
              <a:t>GPU programming mainly follows stream compute model</a:t>
            </a:r>
            <a:r>
              <a:rPr lang="ru-RU" dirty="0" smtClean="0"/>
              <a:t>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95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9114</TotalTime>
  <Words>1288</Words>
  <Application>Microsoft Office PowerPoint</Application>
  <PresentationFormat>Произвольный</PresentationFormat>
  <Paragraphs>263</Paragraphs>
  <Slides>35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Оформление по умолчанию</vt:lpstr>
      <vt:lpstr>Презентация PowerPoint</vt:lpstr>
      <vt:lpstr>02 Lecture CUDA C</vt:lpstr>
      <vt:lpstr>Contents</vt:lpstr>
      <vt:lpstr>Introduction to CUDA</vt:lpstr>
      <vt:lpstr>NVIDIA CUDA</vt:lpstr>
      <vt:lpstr>Many programming interfaces</vt:lpstr>
      <vt:lpstr>CUDA Kit</vt:lpstr>
      <vt:lpstr>CUDA compute model</vt:lpstr>
      <vt:lpstr>Main concepts</vt:lpstr>
      <vt:lpstr>Simple examples of kernels</vt:lpstr>
      <vt:lpstr>Data parallelism</vt:lpstr>
      <vt:lpstr>Thread hierarchy</vt:lpstr>
      <vt:lpstr>Identifiers</vt:lpstr>
      <vt:lpstr>Identifiers</vt:lpstr>
      <vt:lpstr>CUDA C</vt:lpstr>
      <vt:lpstr>CUDA C</vt:lpstr>
      <vt:lpstr>Function qualifiers</vt:lpstr>
      <vt:lpstr>Syntax examples</vt:lpstr>
      <vt:lpstr>Inline variables</vt:lpstr>
      <vt:lpstr>Unique index of a thread</vt:lpstr>
      <vt:lpstr>Example: vector addition</vt:lpstr>
      <vt:lpstr>Example: matrix addition</vt:lpstr>
      <vt:lpstr>Kernel calls</vt:lpstr>
      <vt:lpstr>Kernel calls</vt:lpstr>
      <vt:lpstr>Example: calling vector addition kernel</vt:lpstr>
      <vt:lpstr>Example: calling vector addition kernel</vt:lpstr>
      <vt:lpstr>Fixed vector addition kernel</vt:lpstr>
      <vt:lpstr>Treating alignment</vt:lpstr>
      <vt:lpstr>“CUDA Hello, World!”…</vt:lpstr>
      <vt:lpstr>“CUDA Hello, World!” …</vt:lpstr>
      <vt:lpstr>“CUDA Hello, World!” …</vt:lpstr>
      <vt:lpstr>“CUDA Hello, World!”</vt:lpstr>
      <vt:lpstr>Building</vt:lpstr>
      <vt:lpstr>References</vt:lpstr>
      <vt:lpstr>Authors</vt:lpstr>
    </vt:vector>
  </TitlesOfParts>
  <Company>ННГУ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Intel Xeon Phi</dc:title>
  <dc:creator>Алексей Линёв</dc:creator>
  <cp:lastModifiedBy>sergey</cp:lastModifiedBy>
  <cp:revision>367</cp:revision>
  <dcterms:created xsi:type="dcterms:W3CDTF">2003-06-05T04:07:34Z</dcterms:created>
  <dcterms:modified xsi:type="dcterms:W3CDTF">2014-11-18T18:15:50Z</dcterms:modified>
</cp:coreProperties>
</file>