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5" r:id="rId1"/>
  </p:sldMasterIdLst>
  <p:notesMasterIdLst>
    <p:notesMasterId r:id="rId32"/>
  </p:notesMasterIdLst>
  <p:handoutMasterIdLst>
    <p:handoutMasterId r:id="rId33"/>
  </p:handoutMasterIdLst>
  <p:sldIdLst>
    <p:sldId id="699" r:id="rId2"/>
    <p:sldId id="610" r:id="rId3"/>
    <p:sldId id="665" r:id="rId4"/>
    <p:sldId id="666" r:id="rId5"/>
    <p:sldId id="761" r:id="rId6"/>
    <p:sldId id="764" r:id="rId7"/>
    <p:sldId id="765" r:id="rId8"/>
    <p:sldId id="766" r:id="rId9"/>
    <p:sldId id="767" r:id="rId10"/>
    <p:sldId id="771" r:id="rId11"/>
    <p:sldId id="773" r:id="rId12"/>
    <p:sldId id="774" r:id="rId13"/>
    <p:sldId id="775" r:id="rId14"/>
    <p:sldId id="776" r:id="rId15"/>
    <p:sldId id="777" r:id="rId16"/>
    <p:sldId id="780" r:id="rId17"/>
    <p:sldId id="781" r:id="rId18"/>
    <p:sldId id="787" r:id="rId19"/>
    <p:sldId id="788" r:id="rId20"/>
    <p:sldId id="792" r:id="rId21"/>
    <p:sldId id="793" r:id="rId22"/>
    <p:sldId id="794" r:id="rId23"/>
    <p:sldId id="796" r:id="rId24"/>
    <p:sldId id="798" r:id="rId25"/>
    <p:sldId id="799" r:id="rId26"/>
    <p:sldId id="801" r:id="rId27"/>
    <p:sldId id="804" r:id="rId28"/>
    <p:sldId id="805" r:id="rId29"/>
    <p:sldId id="661" r:id="rId30"/>
    <p:sldId id="611" r:id="rId31"/>
  </p:sldIdLst>
  <p:sldSz cx="9901238" cy="6858000"/>
  <p:notesSz cx="7099300" cy="1023461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119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orshkov, Anton V" initials="GAV" lastIdx="9" clrIdx="0">
    <p:extLst/>
  </p:cmAuthor>
  <p:cmAuthor id="2" name="sergey" initials="s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A0000"/>
    <a:srgbClr val="003366"/>
    <a:srgbClr val="0969CD"/>
    <a:srgbClr val="006600"/>
    <a:srgbClr val="00FF00"/>
    <a:srgbClr val="FF5959"/>
    <a:srgbClr val="FFA7A7"/>
    <a:srgbClr val="FF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71" autoAdjust="0"/>
    <p:restoredTop sz="89415" autoAdjust="0"/>
  </p:normalViewPr>
  <p:slideViewPr>
    <p:cSldViewPr>
      <p:cViewPr varScale="1">
        <p:scale>
          <a:sx n="89" d="100"/>
          <a:sy n="89" d="100"/>
        </p:scale>
        <p:origin x="-1032" y="-62"/>
      </p:cViewPr>
      <p:guideLst>
        <p:guide orient="horz" pos="2160"/>
        <p:guide pos="311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690"/>
    </p:cViewPr>
  </p:sorterViewPr>
  <p:notesViewPr>
    <p:cSldViewPr>
      <p:cViewPr varScale="1">
        <p:scale>
          <a:sx n="60" d="100"/>
          <a:sy n="60" d="100"/>
        </p:scale>
        <p:origin x="-3206" y="-67"/>
      </p:cViewPr>
      <p:guideLst>
        <p:guide orient="horz" pos="3223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736" tIns="49868" rIns="99736" bIns="49868" numCol="1" anchor="t" anchorCtr="0" compatLnSpc="1">
            <a:prstTxWarp prst="textNoShape">
              <a:avLst/>
            </a:prstTxWarp>
          </a:bodyPr>
          <a:lstStyle>
            <a:lvl1pPr defTabSz="990600">
              <a:defRPr sz="1300">
                <a:latin typeface="Times New Roman Cyr" charset="-52"/>
              </a:defRPr>
            </a:lvl1pPr>
          </a:lstStyle>
          <a:p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736" tIns="49868" rIns="99736" bIns="49868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>
                <a:latin typeface="Times New Roman Cyr" charset="-52"/>
              </a:defRPr>
            </a:lvl1pPr>
          </a:lstStyle>
          <a:p>
            <a:endParaRPr lang="ru-RU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736" tIns="49868" rIns="99736" bIns="49868" numCol="1" anchor="b" anchorCtr="0" compatLnSpc="1">
            <a:prstTxWarp prst="textNoShape">
              <a:avLst/>
            </a:prstTxWarp>
          </a:bodyPr>
          <a:lstStyle>
            <a:lvl1pPr defTabSz="990600">
              <a:defRPr sz="1300">
                <a:latin typeface="Times New Roman Cyr" charset="-52"/>
              </a:defRPr>
            </a:lvl1pPr>
          </a:lstStyle>
          <a:p>
            <a:endParaRPr lang="ru-R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736" tIns="49868" rIns="99736" bIns="49868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>
                <a:latin typeface="Times New Roman" pitchFamily="18" charset="0"/>
              </a:defRPr>
            </a:lvl1pPr>
          </a:lstStyle>
          <a:p>
            <a:fld id="{9C031F54-1078-420E-B1B8-AECE40F040D6}" type="slidenum">
              <a:rPr lang="ru-RU"/>
              <a:pPr/>
              <a:t>‹#›</a:t>
            </a:fld>
            <a:endParaRPr lang="ru-RU">
              <a:latin typeface="Times New Roman Cyr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20715531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736" tIns="49868" rIns="99736" bIns="49868" numCol="1" anchor="t" anchorCtr="0" compatLnSpc="1">
            <a:prstTxWarp prst="textNoShape">
              <a:avLst/>
            </a:prstTxWarp>
          </a:bodyPr>
          <a:lstStyle>
            <a:lvl1pPr defTabSz="990600">
              <a:defRPr sz="1300">
                <a:latin typeface="Times New Roman Cyr" charset="-52"/>
              </a:defRPr>
            </a:lvl1pPr>
          </a:lstStyle>
          <a:p>
            <a:endParaRPr lang="ru-RU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736" tIns="49868" rIns="99736" bIns="49868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>
                <a:latin typeface="Times New Roman Cyr" charset="-52"/>
              </a:defRPr>
            </a:lvl1pPr>
          </a:lstStyle>
          <a:p>
            <a:endParaRPr lang="ru-RU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82638" y="769938"/>
            <a:ext cx="5534025" cy="3833812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150" y="4860925"/>
            <a:ext cx="5207000" cy="4605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736" tIns="49868" rIns="99736" bIns="4986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736" tIns="49868" rIns="99736" bIns="49868" numCol="1" anchor="b" anchorCtr="0" compatLnSpc="1">
            <a:prstTxWarp prst="textNoShape">
              <a:avLst/>
            </a:prstTxWarp>
          </a:bodyPr>
          <a:lstStyle>
            <a:lvl1pPr defTabSz="990600">
              <a:defRPr sz="1300">
                <a:latin typeface="Times New Roman Cyr" charset="-52"/>
              </a:defRPr>
            </a:lvl1pPr>
          </a:lstStyle>
          <a:p>
            <a:endParaRPr lang="ru-RU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736" tIns="49868" rIns="99736" bIns="49868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>
                <a:latin typeface="Times New Roman" pitchFamily="18" charset="0"/>
              </a:defRPr>
            </a:lvl1pPr>
          </a:lstStyle>
          <a:p>
            <a:fld id="{63C38589-DF52-42E9-AB5A-89BCC116A3B8}" type="slidenum">
              <a:rPr lang="ru-RU"/>
              <a:pPr/>
              <a:t>‹#›</a:t>
            </a:fld>
            <a:endParaRPr lang="ru-RU">
              <a:latin typeface="Times New Roman Cyr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21536469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A7B3B1F-CA54-4011-80B1-C873B6AF2239}" type="slidenum">
              <a:rPr lang="ru-RU" smtClean="0">
                <a:solidFill>
                  <a:srgbClr val="000000"/>
                </a:solidFill>
              </a:rPr>
              <a:pPr/>
              <a:t>1</a:t>
            </a:fld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804763" indent="-309524"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38098" indent="-247620"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733337" indent="-247620"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228576" indent="-247620"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723815" indent="-247620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219054" indent="-247620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714293" indent="-247620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209532" indent="-247620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FEBFA0FD-A5A6-42E3-81C8-5B304BD65A67}" type="slidenum">
              <a:rPr lang="ru-RU" altLang="ru-RU" kern="1200" smtClean="0">
                <a:solidFill>
                  <a:prstClr val="black"/>
                </a:solidFill>
                <a:ea typeface="+mn-ea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ru-RU" altLang="ru-RU" kern="1200" smtClean="0">
              <a:solidFill>
                <a:prstClr val="black"/>
              </a:solidFill>
              <a:ea typeface="+mn-ea"/>
            </a:endParaRPr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9463" y="768350"/>
            <a:ext cx="5540375" cy="3836988"/>
          </a:xfrm>
          <a:solidFill>
            <a:srgbClr val="FFFFFF"/>
          </a:solidFill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ru-RU" smtClean="0"/>
          </a:p>
        </p:txBody>
      </p:sp>
    </p:spTree>
    <p:extLst>
      <p:ext uri="{BB962C8B-B14F-4D97-AF65-F5344CB8AC3E}">
        <p14:creationId xmlns:p14="http://schemas.microsoft.com/office/powerpoint/2010/main" val="3720554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781050" y="768350"/>
            <a:ext cx="5537200" cy="3836988"/>
          </a:xfrm>
          <a:ln/>
        </p:spPr>
      </p:sp>
      <p:sp>
        <p:nvSpPr>
          <p:cNvPr id="43011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  <p:sp>
        <p:nvSpPr>
          <p:cNvPr id="43012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804763" indent="-309524"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38098" indent="-247620"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733337" indent="-247620"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228576" indent="-247620"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723815" indent="-247620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219054" indent="-247620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714293" indent="-247620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209532" indent="-247620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56054002-6286-4021-8A2F-A88E480C895B}" type="slidenum">
              <a:rPr lang="ru-RU" altLang="ru-RU" kern="1200" smtClean="0">
                <a:solidFill>
                  <a:prstClr val="black"/>
                </a:solidFill>
                <a:ea typeface="+mn-ea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30</a:t>
            </a:fld>
            <a:endParaRPr lang="ru-RU" altLang="ru-RU" kern="1200" smtClean="0">
              <a:solidFill>
                <a:prstClr val="black"/>
              </a:solidFill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2064719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972670" y="6381750"/>
            <a:ext cx="8733400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" name="Line 12"/>
          <p:cNvSpPr>
            <a:spLocks noChangeShapeType="1"/>
          </p:cNvSpPr>
          <p:nvPr/>
        </p:nvSpPr>
        <p:spPr bwMode="auto">
          <a:xfrm>
            <a:off x="131699" y="960438"/>
            <a:ext cx="9436324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" name="Line 13"/>
          <p:cNvSpPr>
            <a:spLocks noChangeShapeType="1"/>
          </p:cNvSpPr>
          <p:nvPr/>
        </p:nvSpPr>
        <p:spPr bwMode="auto">
          <a:xfrm>
            <a:off x="131699" y="109538"/>
            <a:ext cx="0" cy="86360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7" name="Picture 13" descr="NNGU_Logo_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29" y="6092839"/>
            <a:ext cx="720379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sz="2200"/>
            </a:lvl2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8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Н. Новгород, 2013 г.</a:t>
            </a:r>
            <a:endParaRPr lang="ru-RU"/>
          </a:p>
        </p:txBody>
      </p:sp>
      <p:sp>
        <p:nvSpPr>
          <p:cNvPr id="9" name="Номер слайда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15324F-5CE9-4DEE-BEC9-C7DDE4819063}" type="slidenum">
              <a:rPr lang="ru-RU"/>
              <a:pPr>
                <a:defRPr/>
              </a:pPr>
              <a:t>‹#›</a:t>
            </a:fld>
            <a:r>
              <a:rPr lang="ru-RU" dirty="0"/>
              <a:t> из </a:t>
            </a:r>
            <a:r>
              <a:rPr lang="en-US" dirty="0"/>
              <a:t>3</a:t>
            </a:r>
            <a:r>
              <a:rPr lang="ru-RU" dirty="0"/>
              <a:t>4</a:t>
            </a:r>
          </a:p>
        </p:txBody>
      </p:sp>
      <p:sp>
        <p:nvSpPr>
          <p:cNvPr id="10" name="Нижний колонтитул 1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Архитектура </a:t>
            </a:r>
            <a:r>
              <a:rPr lang="en-US" smtClean="0"/>
              <a:t>Intel Xeon Phi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65640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2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972670" y="6381750"/>
            <a:ext cx="8733400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 dirty="0">
              <a:cs typeface="Arial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8147" y="2276873"/>
            <a:ext cx="8416052" cy="1362075"/>
          </a:xfrm>
        </p:spPr>
        <p:txBody>
          <a:bodyPr anchor="t"/>
          <a:lstStyle>
            <a:lvl1pPr algn="l">
              <a:defRPr sz="3600" b="1" cap="none" baseline="0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Н. Новгород, 2012 г.</a:t>
            </a:r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Исполнение потоков. Иерархия памяти</a:t>
            </a: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3B4427-6696-4A09-B791-98CB6266C507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661" y="6109744"/>
            <a:ext cx="856429" cy="703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604566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972670" y="6381750"/>
            <a:ext cx="8733400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endParaRPr lang="ru-RU" dirty="0"/>
          </a:p>
        </p:txBody>
      </p:sp>
      <p:sp>
        <p:nvSpPr>
          <p:cNvPr id="5" name="Line 12"/>
          <p:cNvSpPr>
            <a:spLocks noChangeShapeType="1"/>
          </p:cNvSpPr>
          <p:nvPr/>
        </p:nvSpPr>
        <p:spPr bwMode="auto">
          <a:xfrm>
            <a:off x="131699" y="960438"/>
            <a:ext cx="9436324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endParaRPr lang="ru-RU" dirty="0"/>
          </a:p>
        </p:txBody>
      </p:sp>
      <p:sp>
        <p:nvSpPr>
          <p:cNvPr id="6" name="Line 13"/>
          <p:cNvSpPr>
            <a:spLocks noChangeShapeType="1"/>
          </p:cNvSpPr>
          <p:nvPr/>
        </p:nvSpPr>
        <p:spPr bwMode="auto">
          <a:xfrm>
            <a:off x="131700" y="109538"/>
            <a:ext cx="0" cy="86360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262" y="4406911"/>
            <a:ext cx="8416052" cy="1362075"/>
          </a:xfrm>
        </p:spPr>
        <p:txBody>
          <a:bodyPr anchor="t"/>
          <a:lstStyle>
            <a:lvl1pPr algn="ctr">
              <a:defRPr sz="4000" b="1" cap="none">
                <a:solidFill>
                  <a:srgbClr val="002060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262" y="2906713"/>
            <a:ext cx="8416052" cy="1500187"/>
          </a:xfrm>
        </p:spPr>
        <p:txBody>
          <a:bodyPr anchor="b"/>
          <a:lstStyle>
            <a:lvl1pPr marL="457200" indent="-457200">
              <a:buFont typeface="+mj-lt"/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13" name="Рисунок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88" y="6161099"/>
            <a:ext cx="683884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 Box 1033"/>
          <p:cNvSpPr txBox="1">
            <a:spLocks noChangeArrowheads="1"/>
          </p:cNvSpPr>
          <p:nvPr userDrawn="1"/>
        </p:nvSpPr>
        <p:spPr bwMode="auto">
          <a:xfrm>
            <a:off x="9280824" y="6454775"/>
            <a:ext cx="499822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defRPr/>
            </a:pPr>
            <a:fld id="{6405359E-4B29-4224-8390-DA610758AFD9}" type="slidenum">
              <a:rPr lang="ru-RU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‹#›</a:t>
            </a:fld>
            <a:endParaRPr lang="ru-RU" sz="120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39249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033"/>
          <p:cNvSpPr txBox="1">
            <a:spLocks noChangeArrowheads="1"/>
          </p:cNvSpPr>
          <p:nvPr/>
        </p:nvSpPr>
        <p:spPr bwMode="auto">
          <a:xfrm>
            <a:off x="2" y="115889"/>
            <a:ext cx="9940907" cy="978729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9pPr>
          </a:lstStyle>
          <a:p>
            <a:pPr algn="ctr" rtl="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20000"/>
              </a:spcAft>
              <a:defRPr/>
            </a:pPr>
            <a:r>
              <a:rPr lang="en-US" sz="2400" b="1" kern="1200" dirty="0" err="1" smtClean="0">
                <a:solidFill>
                  <a:srgbClr val="000000"/>
                </a:solidFill>
                <a:latin typeface="Arial" charset="0"/>
                <a:ea typeface="+mn-ea"/>
              </a:rPr>
              <a:t>Lobachevsky</a:t>
            </a:r>
            <a:r>
              <a:rPr lang="en-US" sz="2400" b="1" kern="1200" dirty="0" smtClean="0">
                <a:solidFill>
                  <a:srgbClr val="000000"/>
                </a:solidFill>
                <a:latin typeface="Arial" charset="0"/>
                <a:ea typeface="+mn-ea"/>
              </a:rPr>
              <a:t> State University of </a:t>
            </a:r>
            <a:r>
              <a:rPr lang="en-US" sz="2400" b="1" kern="1200" dirty="0" err="1" smtClean="0">
                <a:solidFill>
                  <a:srgbClr val="000000"/>
                </a:solidFill>
                <a:latin typeface="Arial" charset="0"/>
                <a:ea typeface="+mn-ea"/>
              </a:rPr>
              <a:t>Nizhni</a:t>
            </a:r>
            <a:r>
              <a:rPr lang="en-US" sz="2400" b="1" kern="1200" dirty="0" smtClean="0">
                <a:solidFill>
                  <a:srgbClr val="000000"/>
                </a:solidFill>
                <a:latin typeface="Arial" charset="0"/>
                <a:ea typeface="+mn-ea"/>
              </a:rPr>
              <a:t> Novgorod</a:t>
            </a:r>
            <a:endParaRPr lang="ru-RU" sz="2400" b="1" kern="1200" dirty="0" smtClean="0">
              <a:solidFill>
                <a:srgbClr val="000000"/>
              </a:solidFill>
              <a:latin typeface="Arial" charset="0"/>
              <a:ea typeface="+mn-ea"/>
            </a:endParaRPr>
          </a:p>
          <a:p>
            <a:pPr algn="ctr" rtl="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20000"/>
              </a:spcAft>
              <a:defRPr/>
            </a:pPr>
            <a:r>
              <a:rPr lang="en-US" sz="2000" b="1" i="1" kern="1200" dirty="0" smtClean="0">
                <a:solidFill>
                  <a:srgbClr val="000000"/>
                </a:solidFill>
                <a:latin typeface="Arial" charset="0"/>
                <a:ea typeface="+mn-ea"/>
              </a:rPr>
              <a:t>Faculty</a:t>
            </a:r>
            <a:r>
              <a:rPr lang="en-US" sz="2000" b="1" i="1" kern="1200" baseline="0" dirty="0" smtClean="0">
                <a:solidFill>
                  <a:srgbClr val="000000"/>
                </a:solidFill>
                <a:latin typeface="Arial" charset="0"/>
                <a:ea typeface="+mn-ea"/>
              </a:rPr>
              <a:t> of Computational mathematics and cybernetics</a:t>
            </a:r>
            <a:endParaRPr lang="en-US" sz="2000" b="1" i="1" kern="1200" dirty="0" smtClean="0">
              <a:solidFill>
                <a:srgbClr val="000000"/>
              </a:solidFill>
              <a:latin typeface="Arial" charset="0"/>
              <a:ea typeface="+mn-ea"/>
            </a:endParaRPr>
          </a:p>
        </p:txBody>
      </p:sp>
      <p:pic>
        <p:nvPicPr>
          <p:cNvPr id="5" name="Picture 13" descr="NNGU_Logo_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26" y="260355"/>
            <a:ext cx="1007577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0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742593" y="2130430"/>
            <a:ext cx="8416052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2291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485186" y="3886200"/>
            <a:ext cx="6930867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6" name="Rectangle 1028"/>
          <p:cNvSpPr>
            <a:spLocks noGrp="1" noChangeArrowheads="1"/>
          </p:cNvSpPr>
          <p:nvPr>
            <p:ph type="dt" sz="half" idx="10"/>
          </p:nvPr>
        </p:nvSpPr>
        <p:spPr>
          <a:xfrm>
            <a:off x="495064" y="6245225"/>
            <a:ext cx="2310289" cy="476250"/>
          </a:xfrm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t>Н. Новгород, 2013 г.</a:t>
            </a:r>
            <a:endParaRPr lang="ru-RU" sz="1000" kern="120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1"/>
          </p:nvPr>
        </p:nvSpPr>
        <p:spPr>
          <a:xfrm>
            <a:off x="3382923" y="6245225"/>
            <a:ext cx="3135392" cy="476250"/>
          </a:xfrm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t>Архитектура </a:t>
            </a:r>
            <a:r>
              <a:rPr lang="en-US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t>Intel Xeon Phi</a:t>
            </a:r>
            <a:endParaRPr lang="ru-RU" sz="1000" kern="120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95887" y="6245225"/>
            <a:ext cx="2310289" cy="476250"/>
          </a:xfrm>
        </p:spPr>
        <p:txBody>
          <a:bodyPr/>
          <a:lstStyle>
            <a:lvl1pPr algn="l">
              <a:lnSpc>
                <a:spcPct val="100000"/>
              </a:lnSpc>
              <a:defRPr sz="1200"/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kern="120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67100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972670" y="6381750"/>
            <a:ext cx="8733400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kern="1200">
              <a:solidFill>
                <a:srgbClr val="000000"/>
              </a:solidFill>
              <a:ea typeface="+mn-ea"/>
              <a:cs typeface="Arial" charset="0"/>
            </a:endParaRPr>
          </a:p>
        </p:txBody>
      </p:sp>
      <p:sp>
        <p:nvSpPr>
          <p:cNvPr id="5" name="Line 12"/>
          <p:cNvSpPr>
            <a:spLocks noChangeShapeType="1"/>
          </p:cNvSpPr>
          <p:nvPr/>
        </p:nvSpPr>
        <p:spPr bwMode="auto">
          <a:xfrm>
            <a:off x="131699" y="960438"/>
            <a:ext cx="9436324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kern="1200">
              <a:solidFill>
                <a:srgbClr val="000000"/>
              </a:solidFill>
              <a:ea typeface="+mn-ea"/>
              <a:cs typeface="Arial" charset="0"/>
            </a:endParaRPr>
          </a:p>
        </p:txBody>
      </p:sp>
      <p:sp>
        <p:nvSpPr>
          <p:cNvPr id="6" name="Line 13"/>
          <p:cNvSpPr>
            <a:spLocks noChangeShapeType="1"/>
          </p:cNvSpPr>
          <p:nvPr/>
        </p:nvSpPr>
        <p:spPr bwMode="auto">
          <a:xfrm>
            <a:off x="131700" y="109538"/>
            <a:ext cx="0" cy="86360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kern="1200">
              <a:solidFill>
                <a:srgbClr val="000000"/>
              </a:solidFill>
              <a:ea typeface="+mn-ea"/>
              <a:cs typeface="Arial" charset="0"/>
            </a:endParaRPr>
          </a:p>
        </p:txBody>
      </p:sp>
      <p:pic>
        <p:nvPicPr>
          <p:cNvPr id="7" name="Picture 13" descr="NNGU_Logo_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23" y="6092826"/>
            <a:ext cx="720379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sz="2200"/>
            </a:lvl2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8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t>Н. Новгород, 2013 г.</a:t>
            </a:r>
            <a:endParaRPr lang="ru-RU" sz="1000" kern="120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9" name="Номер слайда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fld id="{9915324F-5CE9-4DEE-BEC9-C7DDE4819063}" type="slidenum">
              <a:rPr lang="ru-RU" sz="1000" kern="120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r>
              <a:rPr lang="ru-RU" sz="1000" kern="1200" dirty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t> из </a:t>
            </a:r>
            <a:r>
              <a:rPr lang="en-US" sz="1000" kern="1200" dirty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t>3</a:t>
            </a:r>
            <a:r>
              <a:rPr lang="ru-RU" sz="1000" kern="1200" dirty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t>4</a:t>
            </a:r>
          </a:p>
        </p:txBody>
      </p:sp>
      <p:sp>
        <p:nvSpPr>
          <p:cNvPr id="10" name="Нижний колонтитул 1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t>Компиляция и запуск приложений на Intel Xeon Phi</a:t>
            </a:r>
            <a:endParaRPr lang="ru-RU" sz="1000" kern="120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65640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5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972670" y="6381750"/>
            <a:ext cx="8733400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 dirty="0">
              <a:cs typeface="Arial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8147" y="2276873"/>
            <a:ext cx="8416052" cy="1362075"/>
          </a:xfrm>
        </p:spPr>
        <p:txBody>
          <a:bodyPr anchor="t"/>
          <a:lstStyle>
            <a:lvl1pPr algn="l">
              <a:defRPr sz="3600" b="1" cap="none" baseline="0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Н. Новгород, 2012 г.</a:t>
            </a:r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Введение в CUDA. Язык CUDA C</a:t>
            </a: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3B4427-6696-4A09-B791-98CB6266C507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661" y="6109744"/>
            <a:ext cx="856429" cy="703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300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6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972670" y="6381750"/>
            <a:ext cx="8733400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 dirty="0">
              <a:cs typeface="Arial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8147" y="2276873"/>
            <a:ext cx="8416052" cy="1362075"/>
          </a:xfrm>
        </p:spPr>
        <p:txBody>
          <a:bodyPr anchor="t"/>
          <a:lstStyle>
            <a:lvl1pPr algn="l">
              <a:defRPr sz="3600" b="1" cap="none" baseline="0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Н. Новгород, 2012 г.</a:t>
            </a:r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Введение в CUDA. Язык CUDA C</a:t>
            </a: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3B4427-6696-4A09-B791-98CB6266C507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661" y="6109744"/>
            <a:ext cx="856429" cy="703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300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7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972670" y="6381750"/>
            <a:ext cx="8733400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 dirty="0">
              <a:cs typeface="Arial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8147" y="2276873"/>
            <a:ext cx="8416052" cy="1362075"/>
          </a:xfrm>
        </p:spPr>
        <p:txBody>
          <a:bodyPr anchor="t"/>
          <a:lstStyle>
            <a:lvl1pPr algn="l">
              <a:defRPr sz="3600" b="1" cap="none" baseline="0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Н. Новгород, 2012 г.</a:t>
            </a:r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Введение в CUDA. Язык CUDA C</a:t>
            </a: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3B4427-6696-4A09-B791-98CB6266C507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661" y="6109744"/>
            <a:ext cx="856429" cy="703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300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485186" y="3886200"/>
            <a:ext cx="6930867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1442962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1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972670" y="6381750"/>
            <a:ext cx="8733400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 dirty="0">
              <a:cs typeface="Arial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8147" y="2276873"/>
            <a:ext cx="8416052" cy="1362075"/>
          </a:xfrm>
        </p:spPr>
        <p:txBody>
          <a:bodyPr anchor="t"/>
          <a:lstStyle>
            <a:lvl1pPr algn="l">
              <a:defRPr sz="3600" b="1" cap="none" baseline="0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Н. Новгород, 2012 г.</a:t>
            </a:r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Исполнение потоков. Иерархия памяти</a:t>
            </a: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3B4427-6696-4A09-B791-98CB6266C507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661" y="6109744"/>
            <a:ext cx="856429" cy="703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60456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72925" y="207963"/>
            <a:ext cx="9079309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Введение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062" y="1196976"/>
            <a:ext cx="8911114" cy="496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82226" y="6408738"/>
            <a:ext cx="2050064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0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ru-RU" smtClean="0"/>
              <a:t>Н. Новгород, 2013 г.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06873" y="6410325"/>
            <a:ext cx="5758267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0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ru-RU" smtClean="0"/>
              <a:t>Архитектура </a:t>
            </a:r>
            <a:r>
              <a:rPr lang="en-US" smtClean="0"/>
              <a:t>Intel Xeon Phi</a:t>
            </a: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839713" y="6408738"/>
            <a:ext cx="934587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50000"/>
              </a:lnSpc>
              <a:defRPr sz="10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F4B8981D-FA80-4A8E-9421-45BC15FC5798}" type="slidenum">
              <a:rPr lang="ru-RU"/>
              <a:pPr>
                <a:defRPr/>
              </a:pPr>
              <a:t>‹#›</a:t>
            </a:fld>
            <a:r>
              <a:rPr lang="ru-RU" dirty="0"/>
              <a:t> из </a:t>
            </a:r>
            <a:r>
              <a:rPr lang="en-US" dirty="0" smtClean="0"/>
              <a:t>3</a:t>
            </a:r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1031" name="Line 9"/>
          <p:cNvSpPr>
            <a:spLocks noChangeShapeType="1"/>
          </p:cNvSpPr>
          <p:nvPr/>
        </p:nvSpPr>
        <p:spPr bwMode="auto">
          <a:xfrm>
            <a:off x="972670" y="6381750"/>
            <a:ext cx="8733400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2" name="Line 12"/>
          <p:cNvSpPr>
            <a:spLocks noChangeShapeType="1"/>
          </p:cNvSpPr>
          <p:nvPr/>
        </p:nvSpPr>
        <p:spPr bwMode="auto">
          <a:xfrm>
            <a:off x="131699" y="960438"/>
            <a:ext cx="9436324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3" name="Line 13"/>
          <p:cNvSpPr>
            <a:spLocks noChangeShapeType="1"/>
          </p:cNvSpPr>
          <p:nvPr/>
        </p:nvSpPr>
        <p:spPr bwMode="auto">
          <a:xfrm>
            <a:off x="131699" y="109538"/>
            <a:ext cx="0" cy="86360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1034" name="Picture 13" descr="NNGU_Logo_PN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28" y="6092837"/>
            <a:ext cx="720379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9" r:id="rId2"/>
    <p:sldLayoutId id="2147483681" r:id="rId3"/>
    <p:sldLayoutId id="2147483686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80000"/>
        <a:buFont typeface="Wingdings" pitchFamily="2" charset="2"/>
        <a:buChar char="q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s://e.mail.ru/messages/inbox/sentmsg?compose&amp;To=bastrakov@vmk.unn.ru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920279" cy="687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11578" y="87313"/>
            <a:ext cx="2237299" cy="156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404" y="87313"/>
            <a:ext cx="2284901" cy="160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164829" y="87313"/>
            <a:ext cx="2399146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438816" y="87314"/>
            <a:ext cx="265461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9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39578" y="1785927"/>
            <a:ext cx="1854895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1808858" y="1603512"/>
            <a:ext cx="8092380" cy="4570482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en-US" b="1" cap="small" dirty="0" err="1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Lobachevsky</a:t>
            </a: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 State University of </a:t>
            </a:r>
            <a:r>
              <a:rPr lang="en-US" b="1" cap="small" dirty="0" err="1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Nizhni</a:t>
            </a: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 Novgorod </a:t>
            </a:r>
          </a:p>
          <a:p>
            <a:pPr algn="ctr">
              <a:spcBef>
                <a:spcPts val="600"/>
              </a:spcBef>
              <a:defRPr/>
            </a:pP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Computing Mathematics and Cybernetics faculty</a:t>
            </a:r>
          </a:p>
          <a:p>
            <a:pPr algn="ctr">
              <a:spcBef>
                <a:spcPts val="1200"/>
              </a:spcBef>
              <a:defRPr/>
            </a:pP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The competitiveness enhancement program </a:t>
            </a:r>
            <a:b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of the </a:t>
            </a:r>
            <a:r>
              <a:rPr lang="en-US" b="1" cap="small" dirty="0" err="1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Lobachevsky</a:t>
            </a: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 State University of </a:t>
            </a:r>
            <a:r>
              <a:rPr lang="en-US" b="1" cap="small" dirty="0" err="1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Nizhni</a:t>
            </a: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 Novgorod </a:t>
            </a:r>
            <a:b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among the world's research and education centers</a:t>
            </a:r>
          </a:p>
          <a:p>
            <a:pPr algn="ctr">
              <a:spcBef>
                <a:spcPts val="1200"/>
              </a:spcBef>
              <a:defRPr/>
            </a:pP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Strategic initiative “Achieving leading positions in the field </a:t>
            </a:r>
            <a:b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of supercomputer technology and high-performance computing”</a:t>
            </a:r>
          </a:p>
          <a:p>
            <a:pPr algn="ctr">
              <a:spcBef>
                <a:spcPts val="1200"/>
              </a:spcBef>
              <a:defRPr/>
            </a:pPr>
            <a:endParaRPr lang="en-US" b="1" cap="small" dirty="0">
              <a:solidFill>
                <a:srgbClr val="FFFFFF"/>
              </a:solidFill>
              <a:effectLst>
                <a:glow rad="139700">
                  <a:srgbClr val="000000">
                    <a:satMod val="175000"/>
                    <a:alpha val="40000"/>
                  </a:srgb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1200"/>
              </a:spcBef>
              <a:defRPr/>
            </a:pPr>
            <a:endParaRPr lang="en-US" b="1" cap="small" dirty="0" smtClean="0">
              <a:solidFill>
                <a:srgbClr val="FFFFFF"/>
              </a:solidFill>
              <a:effectLst>
                <a:glow rad="139700">
                  <a:srgbClr val="000000">
                    <a:satMod val="175000"/>
                    <a:alpha val="40000"/>
                  </a:srgb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1200"/>
              </a:spcBef>
              <a:defRPr/>
            </a:pPr>
            <a:endParaRPr lang="en-US" b="1" cap="small" dirty="0">
              <a:solidFill>
                <a:srgbClr val="FFFFFF"/>
              </a:solidFill>
              <a:effectLst>
                <a:glow rad="139700">
                  <a:srgbClr val="000000">
                    <a:satMod val="175000"/>
                    <a:alpha val="40000"/>
                  </a:srgb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1200"/>
              </a:spcBef>
              <a:defRPr/>
            </a:pPr>
            <a:endParaRPr lang="en-US" b="1" cap="small" dirty="0" smtClean="0">
              <a:solidFill>
                <a:srgbClr val="FFFFFF"/>
              </a:solidFill>
              <a:effectLst>
                <a:glow rad="139700">
                  <a:srgbClr val="000000">
                    <a:satMod val="175000"/>
                    <a:alpha val="40000"/>
                  </a:srgb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1200"/>
              </a:spcBef>
              <a:defRPr/>
            </a:pPr>
            <a:endParaRPr lang="en-US" b="1" cap="small" dirty="0">
              <a:solidFill>
                <a:srgbClr val="FFFFFF"/>
              </a:solidFill>
              <a:effectLst>
                <a:glow rad="139700">
                  <a:srgbClr val="000000">
                    <a:satMod val="175000"/>
                    <a:alpha val="40000"/>
                  </a:srgb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5953" name="Picture 1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14045" y="3643315"/>
            <a:ext cx="112341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44755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cap="none" dirty="0" smtClean="0"/>
              <a:t>Thread execution</a:t>
            </a:r>
            <a:endParaRPr lang="ru-RU" sz="3600" cap="none" dirty="0"/>
          </a:p>
        </p:txBody>
      </p:sp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8875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Thread communication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Threads of the same block are executed on the same multiprocessor, they can communicate using</a:t>
            </a:r>
            <a:r>
              <a:rPr lang="ru-RU" dirty="0" smtClean="0"/>
              <a:t>:</a:t>
            </a:r>
          </a:p>
          <a:p>
            <a:pPr lvl="1">
              <a:defRPr/>
            </a:pPr>
            <a:r>
              <a:rPr lang="en-US" dirty="0" smtClean="0"/>
              <a:t>shared memory;</a:t>
            </a:r>
            <a:endParaRPr lang="ru-RU" dirty="0" smtClean="0"/>
          </a:p>
          <a:p>
            <a:pPr lvl="1">
              <a:defRPr/>
            </a:pPr>
            <a:r>
              <a:rPr lang="en-US" b="1" dirty="0"/>
              <a:t>__</a:t>
            </a:r>
            <a:r>
              <a:rPr lang="en-US" b="1" dirty="0" err="1"/>
              <a:t>syncthreads</a:t>
            </a:r>
            <a:r>
              <a:rPr lang="en-US" b="1" dirty="0"/>
              <a:t>()</a:t>
            </a:r>
            <a:r>
              <a:rPr lang="en-US" dirty="0" smtClean="0"/>
              <a:t>.</a:t>
            </a:r>
            <a:endParaRPr lang="ru-RU" dirty="0" smtClean="0"/>
          </a:p>
          <a:p>
            <a:pPr>
              <a:defRPr/>
            </a:pPr>
            <a:r>
              <a:rPr lang="en-US" smtClean="0"/>
              <a:t>Threads </a:t>
            </a:r>
            <a:r>
              <a:rPr lang="en-US" dirty="0" smtClean="0"/>
              <a:t>of different block can communicate only via global memory.</a:t>
            </a:r>
          </a:p>
          <a:p>
            <a:pPr>
              <a:defRPr/>
            </a:pPr>
            <a:r>
              <a:rPr lang="en-US" dirty="0" smtClean="0"/>
              <a:t>There are atomic operations in shared and global memory.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3B4427-6696-4A09-B791-98CB6266C507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1548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Kernel execution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Blocks are distributed between multiprocessors</a:t>
            </a:r>
            <a:endParaRPr lang="ru-RU" dirty="0" smtClean="0"/>
          </a:p>
          <a:p>
            <a:r>
              <a:rPr lang="en-US" dirty="0" smtClean="0"/>
              <a:t>Threads of a block are executed by CUDA-cores of a multiprocessor</a:t>
            </a:r>
          </a:p>
          <a:p>
            <a:r>
              <a:rPr lang="en-US" dirty="0" smtClean="0"/>
              <a:t>If there are enough resources, several blocks can be concurrently executed on the same multiprocessor</a:t>
            </a:r>
            <a:r>
              <a:rPr lang="ru-RU" dirty="0" smtClean="0"/>
              <a:t>.</a:t>
            </a:r>
          </a:p>
          <a:p>
            <a:r>
              <a:rPr lang="en-US" dirty="0" smtClean="0"/>
              <a:t>Large amount of blocks helps automatic scaling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3B4427-6696-4A09-B791-98CB6266C507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5468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Automatic scaling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3B4427-6696-4A09-B791-98CB6266C507}" type="slidenum">
              <a:rPr lang="ru-RU" smtClean="0"/>
              <a:pPr/>
              <a:t>13</a:t>
            </a:fld>
            <a:endParaRPr lang="ru-RU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9744" y="1052735"/>
            <a:ext cx="6627549" cy="4896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Содержимое 2"/>
          <p:cNvSpPr txBox="1">
            <a:spLocks/>
          </p:cNvSpPr>
          <p:nvPr/>
        </p:nvSpPr>
        <p:spPr bwMode="auto">
          <a:xfrm>
            <a:off x="918171" y="6001159"/>
            <a:ext cx="8576828" cy="288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SzPct val="80000"/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algn="r">
              <a:buFont typeface="Wingdings" pitchFamily="2" charset="2"/>
              <a:buNone/>
            </a:pPr>
            <a:r>
              <a:rPr lang="en-US" sz="1800" i="1" dirty="0" smtClean="0"/>
              <a:t>Image source:</a:t>
            </a:r>
            <a:r>
              <a:rPr lang="ru-RU" sz="1800" i="1" dirty="0" smtClean="0"/>
              <a:t> </a:t>
            </a:r>
            <a:r>
              <a:rPr lang="en-US" sz="1800" i="1" dirty="0" smtClean="0"/>
              <a:t>NVIDIA CUDA C Programming Guide v. 6.5</a:t>
            </a:r>
            <a:endParaRPr lang="ru-RU" sz="1800" i="1" dirty="0"/>
          </a:p>
        </p:txBody>
      </p:sp>
    </p:spTree>
    <p:extLst>
      <p:ext uri="{BB962C8B-B14F-4D97-AF65-F5344CB8AC3E}">
        <p14:creationId xmlns:p14="http://schemas.microsoft.com/office/powerpoint/2010/main" val="3243741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SIMT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291" y="980728"/>
            <a:ext cx="9200598" cy="5256584"/>
          </a:xfrm>
        </p:spPr>
        <p:txBody>
          <a:bodyPr/>
          <a:lstStyle/>
          <a:p>
            <a:r>
              <a:rPr lang="en-US" dirty="0" smtClean="0"/>
              <a:t>All threads running on the same multiprocessor are grouped in </a:t>
            </a:r>
            <a:r>
              <a:rPr lang="en-US" b="1" dirty="0" smtClean="0"/>
              <a:t>warps</a:t>
            </a:r>
            <a:r>
              <a:rPr lang="ru-RU" dirty="0" smtClean="0"/>
              <a:t>,</a:t>
            </a:r>
            <a:r>
              <a:rPr lang="en-US" dirty="0" smtClean="0"/>
              <a:t> a warp consists of threads with sequential identifiers</a:t>
            </a:r>
            <a:r>
              <a:rPr lang="ru-RU" dirty="0" smtClean="0"/>
              <a:t>.</a:t>
            </a:r>
          </a:p>
          <a:p>
            <a:pPr lvl="1"/>
            <a:r>
              <a:rPr lang="en-US" dirty="0" smtClean="0"/>
              <a:t>Warp size is currently 32</a:t>
            </a:r>
            <a:r>
              <a:rPr lang="ru-RU" dirty="0" smtClean="0"/>
              <a:t>.</a:t>
            </a:r>
            <a:endParaRPr lang="en-US" dirty="0" smtClean="0"/>
          </a:p>
          <a:p>
            <a:r>
              <a:rPr lang="en-US" dirty="0" smtClean="0"/>
              <a:t>Warp scheduling is done automatically.</a:t>
            </a:r>
            <a:endParaRPr lang="ru-RU" dirty="0" smtClean="0"/>
          </a:p>
          <a:p>
            <a:r>
              <a:rPr lang="en-US" dirty="0" smtClean="0"/>
              <a:t>CUDA-cores of a multiprocessor execute same instruction for all threads in a warp</a:t>
            </a:r>
            <a:r>
              <a:rPr lang="ru-RU" dirty="0" smtClean="0"/>
              <a:t> (</a:t>
            </a:r>
            <a:r>
              <a:rPr lang="en-US" b="1" dirty="0" smtClean="0"/>
              <a:t>SIMT</a:t>
            </a:r>
            <a:r>
              <a:rPr lang="en-US" dirty="0" smtClean="0"/>
              <a:t>, Single Instruction Multiple Thread)</a:t>
            </a:r>
            <a:r>
              <a:rPr lang="ru-RU" dirty="0" smtClean="0"/>
              <a:t>.</a:t>
            </a:r>
          </a:p>
          <a:p>
            <a:pPr lvl="1"/>
            <a:r>
              <a:rPr lang="en-US" dirty="0" smtClean="0"/>
              <a:t>Threads of a warp are always synchronized</a:t>
            </a:r>
            <a:r>
              <a:rPr lang="ru-RU" dirty="0" smtClean="0"/>
              <a:t>.</a:t>
            </a:r>
          </a:p>
          <a:p>
            <a:r>
              <a:rPr lang="en-US" dirty="0" smtClean="0"/>
              <a:t>Programming in scalar terms: kernel code for one thread, can use conditions.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3B4427-6696-4A09-B791-98CB6266C507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5460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of warp execution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3B4427-6696-4A09-B791-98CB6266C507}" type="slidenum">
              <a:rPr lang="ru-RU" smtClean="0"/>
              <a:pPr/>
              <a:t>15</a:t>
            </a:fld>
            <a:endParaRPr lang="ru-RU"/>
          </a:p>
        </p:txBody>
      </p:sp>
      <p:pic>
        <p:nvPicPr>
          <p:cNvPr id="3789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4378" y="3429001"/>
            <a:ext cx="9408930" cy="2500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975" y="1052737"/>
            <a:ext cx="6260470" cy="2604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одержимое 2"/>
          <p:cNvSpPr txBox="1">
            <a:spLocks/>
          </p:cNvSpPr>
          <p:nvPr/>
        </p:nvSpPr>
        <p:spPr bwMode="auto">
          <a:xfrm>
            <a:off x="918171" y="6001159"/>
            <a:ext cx="8576828" cy="288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SzPct val="80000"/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algn="r">
              <a:buFont typeface="Wingdings" pitchFamily="2" charset="2"/>
              <a:buNone/>
            </a:pPr>
            <a:r>
              <a:rPr lang="en-US" sz="1800" i="1" dirty="0" smtClean="0"/>
              <a:t>Image source:</a:t>
            </a:r>
            <a:r>
              <a:rPr lang="ru-RU" sz="1800" i="1" dirty="0" smtClean="0"/>
              <a:t> </a:t>
            </a:r>
            <a:r>
              <a:rPr lang="en-US" sz="1800" i="1" dirty="0" smtClean="0"/>
              <a:t>NVIDIA CUDA C Programming Guide v. 6.5</a:t>
            </a:r>
            <a:endParaRPr lang="ru-RU" sz="1800" i="1" dirty="0"/>
          </a:p>
        </p:txBody>
      </p:sp>
    </p:spTree>
    <p:extLst>
      <p:ext uri="{BB962C8B-B14F-4D97-AF65-F5344CB8AC3E}">
        <p14:creationId xmlns:p14="http://schemas.microsoft.com/office/powerpoint/2010/main" val="1254121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Memory hierarchy</a:t>
            </a:r>
            <a:endParaRPr lang="ru-RU" dirty="0"/>
          </a:p>
        </p:txBody>
      </p:sp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9907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Memory hierarchy</a:t>
            </a: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272349" y="5301208"/>
            <a:ext cx="8911114" cy="504056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*+</a:t>
            </a:r>
            <a:r>
              <a:rPr lang="en-US" dirty="0" smtClean="0"/>
              <a:t> </a:t>
            </a:r>
            <a:r>
              <a:rPr lang="en-US" dirty="0"/>
              <a:t>L1/L2 </a:t>
            </a:r>
            <a:r>
              <a:rPr lang="en-US" dirty="0" smtClean="0"/>
              <a:t>cache from Fermi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3B4427-6696-4A09-B791-98CB6266C507}" type="slidenum">
              <a:rPr lang="ru-RU" smtClean="0"/>
              <a:pPr/>
              <a:t>17</a:t>
            </a:fld>
            <a:endParaRPr lang="ru-RU"/>
          </a:p>
        </p:txBody>
      </p:sp>
      <p:graphicFrame>
        <p:nvGraphicFramePr>
          <p:cNvPr id="8" name="Group 1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5827216"/>
              </p:ext>
            </p:extLst>
          </p:nvPr>
        </p:nvGraphicFramePr>
        <p:xfrm>
          <a:off x="116407" y="1196753"/>
          <a:ext cx="9590454" cy="3765809"/>
        </p:xfrm>
        <a:graphic>
          <a:graphicData uri="http://schemas.openxmlformats.org/drawingml/2006/table">
            <a:tbl>
              <a:tblPr/>
              <a:tblGrid>
                <a:gridCol w="2027250"/>
                <a:gridCol w="1247539"/>
                <a:gridCol w="1793337"/>
                <a:gridCol w="4522328"/>
              </a:tblGrid>
              <a:tr h="87774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Memory type</a:t>
                      </a:r>
                      <a:endParaRPr kumimoji="1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12" marR="990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Access</a:t>
                      </a:r>
                      <a:endParaRPr kumimoji="1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12" marR="990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Scope</a:t>
                      </a:r>
                      <a:endParaRPr kumimoji="1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12" marR="990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Speed</a:t>
                      </a:r>
                      <a:endParaRPr kumimoji="1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12" marR="990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1344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Register</a:t>
                      </a:r>
                      <a:endParaRPr kumimoji="1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12" marR="990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R/W</a:t>
                      </a:r>
                      <a:endParaRPr kumimoji="1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12" marR="990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Per-thread</a:t>
                      </a:r>
                      <a:endParaRPr kumimoji="1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12" marR="990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High </a:t>
                      </a:r>
                      <a:r>
                        <a:rPr kumimoji="1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kumimoji="1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on-chip</a:t>
                      </a:r>
                      <a:r>
                        <a:rPr kumimoji="1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</a:p>
                  </a:txBody>
                  <a:tcPr marL="99012" marR="990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1344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Local</a:t>
                      </a:r>
                      <a:endParaRPr kumimoji="1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12" marR="990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R/W</a:t>
                      </a:r>
                      <a:endParaRPr kumimoji="1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12" marR="990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Per-thread</a:t>
                      </a:r>
                      <a:endParaRPr kumimoji="1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12" marR="990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Low (DRAM)</a:t>
                      </a:r>
                      <a:endParaRPr kumimoji="1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12" marR="990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1344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Shared</a:t>
                      </a:r>
                      <a:endParaRPr kumimoji="1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12" marR="990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R/W</a:t>
                      </a:r>
                      <a:endParaRPr kumimoji="1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12" marR="990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Per-block</a:t>
                      </a:r>
                      <a:endParaRPr kumimoji="1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12" marR="990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High </a:t>
                      </a:r>
                      <a:r>
                        <a:rPr kumimoji="1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kumimoji="1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on-chip</a:t>
                      </a:r>
                      <a:r>
                        <a:rPr kumimoji="1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</a:p>
                  </a:txBody>
                  <a:tcPr marL="99012" marR="990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1344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Global</a:t>
                      </a:r>
                      <a:r>
                        <a:rPr kumimoji="1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*</a:t>
                      </a:r>
                    </a:p>
                  </a:txBody>
                  <a:tcPr marL="99012" marR="990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R/W</a:t>
                      </a:r>
                      <a:endParaRPr kumimoji="1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12" marR="990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Per-grid</a:t>
                      </a:r>
                      <a:endParaRPr kumimoji="1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12" marR="990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Monotype Sorts" pitchFamily="2" charset="2"/>
                        <a:buNone/>
                        <a:tabLst/>
                        <a:defRPr/>
                      </a:pPr>
                      <a:r>
                        <a:rPr kumimoji="1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High if hit cache (DRAM)</a:t>
                      </a:r>
                      <a:endParaRPr kumimoji="1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12" marR="990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1344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Constant</a:t>
                      </a:r>
                      <a:endParaRPr kumimoji="1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12" marR="990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R/O</a:t>
                      </a:r>
                      <a:endParaRPr kumimoji="1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12" marR="990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Per-grid</a:t>
                      </a:r>
                      <a:endParaRPr kumimoji="1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12" marR="990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High if hit cache</a:t>
                      </a:r>
                      <a:endParaRPr kumimoji="1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12" marR="990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1344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Texture</a:t>
                      </a:r>
                      <a:endParaRPr kumimoji="1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12" marR="990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R/O</a:t>
                      </a:r>
                      <a:endParaRPr kumimoji="1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12" marR="990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Per-grid</a:t>
                      </a:r>
                      <a:endParaRPr kumimoji="1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12" marR="990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Monotype Sorts" pitchFamily="2" charset="2"/>
                        <a:buNone/>
                        <a:tabLst/>
                        <a:defRPr/>
                      </a:pPr>
                      <a:r>
                        <a:rPr kumimoji="1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High if hit cache</a:t>
                      </a:r>
                      <a:endParaRPr kumimoji="1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12" marR="990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" name="Содержимое 2"/>
          <p:cNvSpPr txBox="1">
            <a:spLocks/>
          </p:cNvSpPr>
          <p:nvPr/>
        </p:nvSpPr>
        <p:spPr bwMode="auto">
          <a:xfrm>
            <a:off x="918171" y="5733256"/>
            <a:ext cx="8576828" cy="288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SzPct val="80000"/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algn="r">
              <a:buFont typeface="Wingdings" pitchFamily="2" charset="2"/>
              <a:buNone/>
            </a:pPr>
            <a:r>
              <a:rPr lang="en-US" sz="1800" i="1" dirty="0" smtClean="0"/>
              <a:t>Image </a:t>
            </a:r>
            <a:r>
              <a:rPr lang="en-US" sz="1800" i="1" dirty="0" err="1" smtClean="0"/>
              <a:t>source:A.V</a:t>
            </a:r>
            <a:r>
              <a:rPr lang="en-US" sz="1800" i="1" dirty="0" smtClean="0"/>
              <a:t>. </a:t>
            </a:r>
            <a:r>
              <a:rPr lang="en-US" sz="1800" i="1" dirty="0" err="1" smtClean="0"/>
              <a:t>Boreskov</a:t>
            </a:r>
            <a:r>
              <a:rPr lang="en-US" sz="1800" i="1" dirty="0" smtClean="0"/>
              <a:t>, A.A. </a:t>
            </a:r>
            <a:r>
              <a:rPr lang="en-US" sz="1800" i="1" dirty="0" err="1" smtClean="0"/>
              <a:t>Harlamov</a:t>
            </a:r>
            <a:r>
              <a:rPr lang="en-US" sz="1800" i="1" dirty="0" smtClean="0"/>
              <a:t> “Architecture and programming of massively parallel computational systems”. </a:t>
            </a:r>
            <a:endParaRPr lang="ru-RU" sz="1800" i="1" dirty="0"/>
          </a:p>
        </p:txBody>
      </p:sp>
    </p:spTree>
    <p:extLst>
      <p:ext uri="{BB962C8B-B14F-4D97-AF65-F5344CB8AC3E}">
        <p14:creationId xmlns:p14="http://schemas.microsoft.com/office/powerpoint/2010/main" val="2085296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global memory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5062" y="1196976"/>
            <a:ext cx="9211798" cy="4968875"/>
          </a:xfrm>
        </p:spPr>
        <p:txBody>
          <a:bodyPr/>
          <a:lstStyle/>
          <a:p>
            <a:r>
              <a:rPr lang="en-US" dirty="0" err="1" smtClean="0"/>
              <a:t>cudaError_t</a:t>
            </a:r>
            <a:r>
              <a:rPr lang="en-US" dirty="0" smtClean="0"/>
              <a:t> </a:t>
            </a:r>
            <a:r>
              <a:rPr lang="en-US" b="1" dirty="0" err="1"/>
              <a:t>cudaMalloc</a:t>
            </a:r>
            <a:r>
              <a:rPr lang="ru-RU" b="1" dirty="0"/>
              <a:t> </a:t>
            </a:r>
            <a:r>
              <a:rPr lang="en-US" dirty="0"/>
              <a:t>(void** </a:t>
            </a:r>
            <a:r>
              <a:rPr lang="en-US" dirty="0" err="1"/>
              <a:t>devPtr</a:t>
            </a:r>
            <a:r>
              <a:rPr lang="en-US" dirty="0"/>
              <a:t>, </a:t>
            </a:r>
            <a:r>
              <a:rPr lang="en-US" dirty="0" err="1"/>
              <a:t>size_t</a:t>
            </a:r>
            <a:r>
              <a:rPr lang="en-US" dirty="0"/>
              <a:t> </a:t>
            </a:r>
            <a:r>
              <a:rPr lang="en-US" dirty="0" smtClean="0"/>
              <a:t>count</a:t>
            </a:r>
          </a:p>
          <a:p>
            <a:r>
              <a:rPr lang="en-US" dirty="0" err="1" smtClean="0"/>
              <a:t>cudaError_t</a:t>
            </a:r>
            <a:r>
              <a:rPr lang="en-US" dirty="0" smtClean="0"/>
              <a:t> </a:t>
            </a:r>
            <a:r>
              <a:rPr lang="en-US" b="1" dirty="0" err="1"/>
              <a:t>cudaFree</a:t>
            </a:r>
            <a:r>
              <a:rPr lang="ru-RU" b="1" dirty="0"/>
              <a:t> </a:t>
            </a:r>
            <a:r>
              <a:rPr lang="en-US" dirty="0"/>
              <a:t>(void* </a:t>
            </a:r>
            <a:r>
              <a:rPr lang="en-US" dirty="0" err="1" smtClean="0"/>
              <a:t>devPtr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cudaError_t</a:t>
            </a:r>
            <a:r>
              <a:rPr lang="en-US" dirty="0" smtClean="0"/>
              <a:t> </a:t>
            </a:r>
            <a:r>
              <a:rPr lang="en-US" b="1" dirty="0" err="1"/>
              <a:t>cudaMemcpy</a:t>
            </a:r>
            <a:r>
              <a:rPr lang="ru-RU" b="1" dirty="0"/>
              <a:t> </a:t>
            </a:r>
            <a:r>
              <a:rPr lang="en-US" dirty="0"/>
              <a:t>(void* </a:t>
            </a:r>
            <a:r>
              <a:rPr lang="en-US" dirty="0" err="1"/>
              <a:t>dst</a:t>
            </a:r>
            <a:r>
              <a:rPr lang="en-US" dirty="0"/>
              <a:t>, </a:t>
            </a:r>
            <a:r>
              <a:rPr lang="en-US" dirty="0" err="1"/>
              <a:t>const</a:t>
            </a:r>
            <a:r>
              <a:rPr lang="en-US" dirty="0"/>
              <a:t> void* </a:t>
            </a:r>
            <a:r>
              <a:rPr lang="en-US" dirty="0" err="1"/>
              <a:t>src</a:t>
            </a:r>
            <a:r>
              <a:rPr lang="en-US" dirty="0"/>
              <a:t>, </a:t>
            </a:r>
            <a:r>
              <a:rPr lang="en-US" dirty="0" err="1"/>
              <a:t>size_t</a:t>
            </a:r>
            <a:r>
              <a:rPr lang="en-US" dirty="0"/>
              <a:t> count, </a:t>
            </a:r>
            <a:r>
              <a:rPr lang="en-US" dirty="0" err="1"/>
              <a:t>enum</a:t>
            </a:r>
            <a:r>
              <a:rPr lang="en-US" dirty="0"/>
              <a:t> </a:t>
            </a:r>
            <a:r>
              <a:rPr lang="en-US" dirty="0" err="1"/>
              <a:t>cudaMemcpyKind</a:t>
            </a:r>
            <a:r>
              <a:rPr lang="en-US" dirty="0"/>
              <a:t> </a:t>
            </a:r>
            <a:r>
              <a:rPr lang="en-US" dirty="0" smtClean="0"/>
              <a:t>kind)</a:t>
            </a:r>
            <a:r>
              <a:rPr lang="ru-RU" dirty="0" smtClean="0"/>
              <a:t>,</a:t>
            </a:r>
          </a:p>
          <a:p>
            <a:pPr marL="457200" lvl="1" indent="0">
              <a:buNone/>
            </a:pPr>
            <a:r>
              <a:rPr lang="en-US" dirty="0"/>
              <a:t>k</a:t>
            </a:r>
            <a:r>
              <a:rPr lang="en-US" dirty="0" smtClean="0"/>
              <a:t>ind can be </a:t>
            </a:r>
            <a:r>
              <a:rPr lang="en-US" dirty="0" err="1" smtClean="0"/>
              <a:t>cudaMemcpyHostToDevice</a:t>
            </a:r>
            <a:r>
              <a:rPr lang="en-US" dirty="0" smtClean="0"/>
              <a:t> and </a:t>
            </a:r>
            <a:r>
              <a:rPr lang="en-US" dirty="0" err="1" smtClean="0"/>
              <a:t>cudaMemcpyDeviceToHost</a:t>
            </a:r>
            <a:r>
              <a:rPr lang="en-US" dirty="0" smtClean="0"/>
              <a:t>.</a:t>
            </a:r>
            <a:endParaRPr lang="en-US" dirty="0"/>
          </a:p>
          <a:p>
            <a:pPr marL="400050"/>
            <a:r>
              <a:rPr lang="en-US" b="1" dirty="0" err="1" smtClean="0"/>
              <a:t>cudaMemcpyAsync</a:t>
            </a:r>
            <a:r>
              <a:rPr lang="en-US" dirty="0" smtClean="0"/>
              <a:t> </a:t>
            </a:r>
            <a:r>
              <a:rPr lang="en-US" dirty="0"/>
              <a:t>– </a:t>
            </a:r>
            <a:r>
              <a:rPr lang="en-US" dirty="0" smtClean="0"/>
              <a:t>asynchronous version</a:t>
            </a:r>
            <a:r>
              <a:rPr lang="ru-RU" dirty="0" smtClean="0"/>
              <a:t>.</a:t>
            </a:r>
            <a:endParaRPr lang="ru-RU" dirty="0"/>
          </a:p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3B4427-6696-4A09-B791-98CB6266C507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8992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5062" y="1052737"/>
            <a:ext cx="8911114" cy="4968875"/>
          </a:xfrm>
        </p:spPr>
        <p:txBody>
          <a:bodyPr/>
          <a:lstStyle/>
          <a:p>
            <a:r>
              <a:rPr lang="en-US" dirty="0" smtClean="0"/>
              <a:t>Allocate arrays on host and device</a:t>
            </a:r>
            <a:r>
              <a:rPr lang="ru-RU" dirty="0" smtClean="0"/>
              <a:t>:</a:t>
            </a:r>
            <a:endParaRPr lang="ru-RU" dirty="0"/>
          </a:p>
          <a:p>
            <a:pPr>
              <a:lnSpc>
                <a:spcPct val="115000"/>
              </a:lnSpc>
              <a:spcAft>
                <a:spcPts val="0"/>
              </a:spcAft>
              <a:buNone/>
            </a:pPr>
            <a:r>
              <a:rPr lang="en-US" dirty="0" err="1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int</a:t>
            </a:r>
            <a:r>
              <a:rPr lang="en-US" dirty="0">
                <a:latin typeface="Courier New"/>
                <a:ea typeface="Calibri"/>
                <a:cs typeface="Times New Roman"/>
              </a:rPr>
              <a:t> n = 1000;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None/>
            </a:pPr>
            <a:r>
              <a:rPr lang="en-US" dirty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float</a:t>
            </a:r>
            <a:r>
              <a:rPr lang="en-US" dirty="0">
                <a:latin typeface="Courier New"/>
                <a:ea typeface="Calibri"/>
                <a:cs typeface="Times New Roman"/>
              </a:rPr>
              <a:t> * a = </a:t>
            </a:r>
            <a:r>
              <a:rPr lang="en-US" dirty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new</a:t>
            </a:r>
            <a:r>
              <a:rPr lang="en-US" dirty="0">
                <a:latin typeface="Courier New"/>
                <a:ea typeface="Calibri"/>
                <a:cs typeface="Times New Roman"/>
              </a:rPr>
              <a:t> </a:t>
            </a:r>
            <a:r>
              <a:rPr lang="en-US" dirty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float</a:t>
            </a:r>
            <a:r>
              <a:rPr lang="en-US" dirty="0">
                <a:latin typeface="Courier New"/>
                <a:ea typeface="Calibri"/>
                <a:cs typeface="Times New Roman"/>
              </a:rPr>
              <a:t>[n], * 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a_gpu</a:t>
            </a:r>
            <a:r>
              <a:rPr lang="en-US" dirty="0">
                <a:latin typeface="Courier New"/>
                <a:ea typeface="Calibri"/>
                <a:cs typeface="Times New Roman"/>
              </a:rPr>
              <a:t>;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None/>
            </a:pPr>
            <a:r>
              <a:rPr lang="en-US" dirty="0" err="1">
                <a:latin typeface="Courier New"/>
                <a:ea typeface="Calibri"/>
                <a:cs typeface="Times New Roman"/>
              </a:rPr>
              <a:t>cudaMalloc</a:t>
            </a:r>
            <a:r>
              <a:rPr lang="en-US" dirty="0">
                <a:latin typeface="Courier New"/>
                <a:ea typeface="Calibri"/>
                <a:cs typeface="Times New Roman"/>
              </a:rPr>
              <a:t>((</a:t>
            </a:r>
            <a:r>
              <a:rPr lang="en-US" dirty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void</a:t>
            </a:r>
            <a:r>
              <a:rPr lang="en-US" dirty="0">
                <a:latin typeface="Courier New"/>
                <a:ea typeface="Calibri"/>
                <a:cs typeface="Times New Roman"/>
              </a:rPr>
              <a:t>**)&amp;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a_gpu</a:t>
            </a:r>
            <a:r>
              <a:rPr lang="en-US" dirty="0">
                <a:latin typeface="Courier New"/>
                <a:ea typeface="Calibri"/>
                <a:cs typeface="Times New Roman"/>
              </a:rPr>
              <a:t>, n *</a:t>
            </a:r>
            <a:r>
              <a:rPr lang="ru-RU" dirty="0">
                <a:latin typeface="Courier New"/>
                <a:ea typeface="Calibri"/>
                <a:cs typeface="Times New Roman"/>
              </a:rPr>
              <a:t> </a:t>
            </a:r>
            <a:r>
              <a:rPr lang="en-US" dirty="0" err="1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sizeof</a:t>
            </a:r>
            <a:r>
              <a:rPr lang="en-US" dirty="0">
                <a:latin typeface="Courier New"/>
                <a:ea typeface="Calibri"/>
                <a:cs typeface="Times New Roman"/>
              </a:rPr>
              <a:t>(</a:t>
            </a:r>
            <a:r>
              <a:rPr lang="en-US" dirty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float</a:t>
            </a:r>
            <a:r>
              <a:rPr lang="en-US" dirty="0">
                <a:latin typeface="Courier New"/>
                <a:ea typeface="Calibri"/>
                <a:cs typeface="Times New Roman"/>
              </a:rPr>
              <a:t>));</a:t>
            </a:r>
            <a:endParaRPr lang="ru-RU" dirty="0">
              <a:latin typeface="Courier New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dirty="0" smtClean="0"/>
              <a:t>Copy from host to device</a:t>
            </a:r>
            <a:r>
              <a:rPr lang="ru-RU" dirty="0" smtClean="0"/>
              <a:t>:</a:t>
            </a:r>
            <a:endParaRPr lang="en-US" dirty="0"/>
          </a:p>
          <a:p>
            <a:pPr>
              <a:lnSpc>
                <a:spcPct val="115000"/>
              </a:lnSpc>
              <a:spcAft>
                <a:spcPts val="0"/>
              </a:spcAft>
              <a:buNone/>
            </a:pPr>
            <a:r>
              <a:rPr lang="en-US" dirty="0" err="1">
                <a:latin typeface="Courier New"/>
                <a:ea typeface="Calibri"/>
                <a:cs typeface="Times New Roman"/>
              </a:rPr>
              <a:t>cudaMemcpy</a:t>
            </a:r>
            <a:r>
              <a:rPr lang="en-US" dirty="0">
                <a:latin typeface="Courier New"/>
                <a:ea typeface="Calibri"/>
                <a:cs typeface="Times New Roman"/>
              </a:rPr>
              <a:t>(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a_gpu</a:t>
            </a:r>
            <a:r>
              <a:rPr lang="en-US" dirty="0">
                <a:latin typeface="Courier New"/>
                <a:ea typeface="Calibri"/>
                <a:cs typeface="Times New Roman"/>
              </a:rPr>
              <a:t>, a, n * </a:t>
            </a:r>
            <a:r>
              <a:rPr lang="en-US" dirty="0" err="1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sizeof</a:t>
            </a:r>
            <a:r>
              <a:rPr lang="en-US" dirty="0">
                <a:latin typeface="Courier New"/>
                <a:ea typeface="Calibri"/>
                <a:cs typeface="Times New Roman"/>
              </a:rPr>
              <a:t>(</a:t>
            </a:r>
            <a:r>
              <a:rPr lang="en-US" dirty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float</a:t>
            </a:r>
            <a:r>
              <a:rPr lang="en-US" dirty="0">
                <a:latin typeface="Courier New"/>
                <a:ea typeface="Calibri"/>
                <a:cs typeface="Times New Roman"/>
              </a:rPr>
              <a:t>),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None/>
            </a:pPr>
            <a:r>
              <a:rPr lang="en-US" dirty="0">
                <a:latin typeface="Courier New"/>
                <a:ea typeface="Calibri"/>
                <a:cs typeface="Times New Roman"/>
              </a:rPr>
              <a:t>   </a:t>
            </a:r>
            <a:r>
              <a:rPr lang="ru-RU" dirty="0" err="1">
                <a:latin typeface="Courier New"/>
                <a:ea typeface="Calibri"/>
                <a:cs typeface="Times New Roman"/>
              </a:rPr>
              <a:t>cudaMemcpyHostToDevice</a:t>
            </a:r>
            <a:r>
              <a:rPr lang="ru-RU" dirty="0">
                <a:latin typeface="Courier New"/>
                <a:ea typeface="Calibri"/>
                <a:cs typeface="Times New Roman"/>
              </a:rPr>
              <a:t>);</a:t>
            </a:r>
            <a:endParaRPr lang="ru-RU" dirty="0"/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dirty="0" smtClean="0"/>
              <a:t>Copy from device to host</a:t>
            </a:r>
            <a:r>
              <a:rPr lang="ru-RU" dirty="0" smtClean="0"/>
              <a:t>:</a:t>
            </a:r>
            <a:endParaRPr lang="en-US" dirty="0"/>
          </a:p>
          <a:p>
            <a:pPr>
              <a:lnSpc>
                <a:spcPct val="115000"/>
              </a:lnSpc>
              <a:spcAft>
                <a:spcPts val="0"/>
              </a:spcAft>
              <a:buNone/>
            </a:pPr>
            <a:r>
              <a:rPr lang="en-US" dirty="0" err="1">
                <a:latin typeface="Courier New"/>
                <a:ea typeface="Calibri"/>
                <a:cs typeface="Times New Roman"/>
              </a:rPr>
              <a:t>cudaMemcpy</a:t>
            </a:r>
            <a:r>
              <a:rPr lang="en-US" dirty="0">
                <a:latin typeface="Courier New"/>
                <a:ea typeface="Calibri"/>
                <a:cs typeface="Times New Roman"/>
              </a:rPr>
              <a:t>(a, 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a_gpu</a:t>
            </a:r>
            <a:r>
              <a:rPr lang="en-US" dirty="0">
                <a:latin typeface="Courier New"/>
                <a:ea typeface="Calibri"/>
                <a:cs typeface="Times New Roman"/>
              </a:rPr>
              <a:t>, n * </a:t>
            </a:r>
            <a:r>
              <a:rPr lang="en-US" dirty="0" err="1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sizeof</a:t>
            </a:r>
            <a:r>
              <a:rPr lang="en-US" dirty="0">
                <a:latin typeface="Courier New"/>
                <a:ea typeface="Calibri"/>
                <a:cs typeface="Times New Roman"/>
              </a:rPr>
              <a:t>(</a:t>
            </a:r>
            <a:r>
              <a:rPr lang="en-US" dirty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float</a:t>
            </a:r>
            <a:r>
              <a:rPr lang="en-US" dirty="0">
                <a:latin typeface="Courier New"/>
                <a:ea typeface="Calibri"/>
                <a:cs typeface="Times New Roman"/>
              </a:rPr>
              <a:t>),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None/>
            </a:pPr>
            <a:r>
              <a:rPr lang="en-US" dirty="0">
                <a:latin typeface="Courier New"/>
                <a:ea typeface="Calibri"/>
                <a:cs typeface="Times New Roman"/>
              </a:rPr>
              <a:t>   </a:t>
            </a:r>
            <a:r>
              <a:rPr lang="ru-RU" dirty="0" err="1">
                <a:latin typeface="Courier New"/>
                <a:ea typeface="Calibri"/>
                <a:cs typeface="Times New Roman"/>
              </a:rPr>
              <a:t>cudaMemcpyDeviceToHost</a:t>
            </a:r>
            <a:r>
              <a:rPr lang="ru-RU" dirty="0">
                <a:latin typeface="Courier New"/>
                <a:ea typeface="Calibri"/>
                <a:cs typeface="Times New Roman"/>
              </a:rPr>
              <a:t>);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3B4427-6696-4A09-B791-98CB6266C507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5110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75915" y="3071813"/>
            <a:ext cx="8416052" cy="830997"/>
          </a:xfrm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2400" dirty="0" smtClean="0"/>
              <a:t>0</a:t>
            </a:r>
            <a:r>
              <a:rPr lang="en-US" altLang="ru-RU" sz="2400" dirty="0" smtClean="0"/>
              <a:t>5</a:t>
            </a:r>
            <a:r>
              <a:rPr lang="ru-RU" altLang="ru-RU" sz="2400" dirty="0" smtClean="0"/>
              <a:t> </a:t>
            </a:r>
            <a:r>
              <a:rPr lang="en-US" altLang="ru-RU" sz="2400" dirty="0" smtClean="0"/>
              <a:t>Lecture</a:t>
            </a:r>
            <a:r>
              <a:rPr lang="ru-RU" altLang="ru-RU" sz="2400" dirty="0" smtClean="0"/>
              <a:t/>
            </a:r>
            <a:br>
              <a:rPr lang="ru-RU" altLang="ru-RU" sz="2400" dirty="0" smtClean="0"/>
            </a:br>
            <a:r>
              <a:rPr lang="en-US" altLang="ru-RU" sz="2400" dirty="0" smtClean="0"/>
              <a:t>CUDA thread execution and memory hierarchy</a:t>
            </a:r>
            <a:endParaRPr lang="ru-RU" altLang="ru-RU" sz="2400" dirty="0" smtClean="0"/>
          </a:p>
        </p:txBody>
      </p:sp>
      <p:sp>
        <p:nvSpPr>
          <p:cNvPr id="4085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28419" y="2205038"/>
            <a:ext cx="9042814" cy="461962"/>
          </a:xfr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Introduction to GPU programming</a:t>
            </a:r>
            <a:endParaRPr lang="ru-RU" b="1" i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5191628" y="5591251"/>
            <a:ext cx="447390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altLang="ru-RU" sz="2000" kern="1200" dirty="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t>Bastrakov S.I.</a:t>
            </a:r>
            <a:endParaRPr lang="ru-RU" altLang="ru-RU" sz="2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altLang="ru-RU" sz="20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Software department</a:t>
            </a:r>
            <a:endParaRPr lang="ru-RU" altLang="ru-RU" sz="2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Coalescing for global memory…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3B4427-6696-4A09-B791-98CB6266C507}" type="slidenum">
              <a:rPr lang="ru-RU" smtClean="0"/>
              <a:pPr/>
              <a:t>20</a:t>
            </a:fld>
            <a:endParaRPr lang="ru-RU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4378" y="1052737"/>
            <a:ext cx="9507813" cy="4722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одержимое 2"/>
          <p:cNvSpPr txBox="1">
            <a:spLocks/>
          </p:cNvSpPr>
          <p:nvPr/>
        </p:nvSpPr>
        <p:spPr bwMode="auto">
          <a:xfrm>
            <a:off x="918171" y="6001159"/>
            <a:ext cx="8576828" cy="288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SzPct val="80000"/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algn="r">
              <a:buFont typeface="Wingdings" pitchFamily="2" charset="2"/>
              <a:buNone/>
            </a:pPr>
            <a:r>
              <a:rPr lang="en-US" sz="1800" i="1" dirty="0" smtClean="0"/>
              <a:t>Image source:</a:t>
            </a:r>
            <a:r>
              <a:rPr lang="ru-RU" sz="1800" i="1" dirty="0" smtClean="0"/>
              <a:t> </a:t>
            </a:r>
            <a:r>
              <a:rPr lang="en-US" sz="1800" i="1" dirty="0" smtClean="0"/>
              <a:t>NVIDIA CUDA C Programming Guide v. 6.5</a:t>
            </a:r>
            <a:endParaRPr lang="ru-RU" sz="1800" i="1" dirty="0"/>
          </a:p>
        </p:txBody>
      </p:sp>
    </p:spTree>
    <p:extLst>
      <p:ext uri="{BB962C8B-B14F-4D97-AF65-F5344CB8AC3E}">
        <p14:creationId xmlns:p14="http://schemas.microsoft.com/office/powerpoint/2010/main" val="473760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Coalescing for global memory…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3B4427-6696-4A09-B791-98CB6266C507}" type="slidenum">
              <a:rPr lang="ru-RU" smtClean="0"/>
              <a:pPr/>
              <a:t>21</a:t>
            </a:fld>
            <a:endParaRPr lang="ru-RU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320" y="1124744"/>
            <a:ext cx="9356540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92571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Coalescing for global </a:t>
            </a:r>
            <a:r>
              <a:rPr lang="en-US" dirty="0" smtClean="0"/>
              <a:t>memory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3B4427-6696-4A09-B791-98CB6266C507}" type="slidenum">
              <a:rPr lang="ru-RU" smtClean="0"/>
              <a:pPr/>
              <a:t>22</a:t>
            </a:fld>
            <a:endParaRPr lang="ru-RU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291" y="1052736"/>
            <a:ext cx="9278569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одержимое 2"/>
          <p:cNvSpPr txBox="1">
            <a:spLocks/>
          </p:cNvSpPr>
          <p:nvPr/>
        </p:nvSpPr>
        <p:spPr bwMode="auto">
          <a:xfrm>
            <a:off x="918171" y="6001159"/>
            <a:ext cx="8576828" cy="288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SzPct val="80000"/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algn="r">
              <a:buFont typeface="Wingdings" pitchFamily="2" charset="2"/>
              <a:buNone/>
            </a:pPr>
            <a:r>
              <a:rPr lang="en-US" sz="1800" i="1" dirty="0" smtClean="0"/>
              <a:t>Image source:</a:t>
            </a:r>
            <a:r>
              <a:rPr lang="ru-RU" sz="1800" i="1" dirty="0" smtClean="0"/>
              <a:t> </a:t>
            </a:r>
            <a:r>
              <a:rPr lang="en-US" sz="1800" i="1" dirty="0" smtClean="0"/>
              <a:t>NVIDIA CUDA C Programming Guide v. 6.5</a:t>
            </a:r>
            <a:endParaRPr lang="ru-RU" sz="1800" i="1" dirty="0"/>
          </a:p>
        </p:txBody>
      </p:sp>
    </p:spTree>
    <p:extLst>
      <p:ext uri="{BB962C8B-B14F-4D97-AF65-F5344CB8AC3E}">
        <p14:creationId xmlns:p14="http://schemas.microsoft.com/office/powerpoint/2010/main" val="3927618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Jacobi method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0320" y="1052737"/>
            <a:ext cx="9122626" cy="4464496"/>
          </a:xfrm>
        </p:spPr>
        <p:txBody>
          <a:bodyPr/>
          <a:lstStyle/>
          <a:p>
            <a:pPr>
              <a:buClr>
                <a:schemeClr val="accent2"/>
              </a:buClr>
              <a:buNone/>
            </a:pPr>
            <a:r>
              <a:rPr kumimoji="1" lang="en-US" sz="1800" b="1" dirty="0" smtClean="0">
                <a:solidFill>
                  <a:srgbClr val="0000FF"/>
                </a:solidFill>
                <a:latin typeface="Courier New" pitchFamily="49" charset="0"/>
              </a:rPr>
              <a:t>__</a:t>
            </a:r>
            <a:r>
              <a:rPr kumimoji="1" lang="en-US" sz="1800" b="1" dirty="0">
                <a:solidFill>
                  <a:srgbClr val="0000FF"/>
                </a:solidFill>
                <a:latin typeface="Courier New" pitchFamily="49" charset="0"/>
              </a:rPr>
              <a:t>global__ void </a:t>
            </a:r>
            <a:r>
              <a:rPr kumimoji="1" lang="en-US" sz="1800" b="1" dirty="0">
                <a:latin typeface="Courier New" pitchFamily="49" charset="0"/>
              </a:rPr>
              <a:t>kernel (</a:t>
            </a:r>
            <a:r>
              <a:rPr kumimoji="1" lang="en-US" sz="1800" b="1" dirty="0">
                <a:solidFill>
                  <a:srgbClr val="0000FF"/>
                </a:solidFill>
                <a:latin typeface="Courier New" pitchFamily="49" charset="0"/>
              </a:rPr>
              <a:t>float</a:t>
            </a:r>
            <a:r>
              <a:rPr kumimoji="1" lang="en-US" sz="1800" b="1" dirty="0">
                <a:latin typeface="Courier New" pitchFamily="49" charset="0"/>
              </a:rPr>
              <a:t> * a, </a:t>
            </a:r>
            <a:r>
              <a:rPr kumimoji="1" lang="en-US" sz="1800" b="1" dirty="0">
                <a:solidFill>
                  <a:srgbClr val="0000FF"/>
                </a:solidFill>
                <a:latin typeface="Courier New" pitchFamily="49" charset="0"/>
              </a:rPr>
              <a:t>float</a:t>
            </a:r>
            <a:r>
              <a:rPr kumimoji="1" lang="en-US" sz="1800" b="1" dirty="0">
                <a:latin typeface="Courier New" pitchFamily="49" charset="0"/>
              </a:rPr>
              <a:t> * f, </a:t>
            </a:r>
            <a:r>
              <a:rPr kumimoji="1" lang="en-US" sz="1800" b="1" dirty="0" smtClean="0">
                <a:solidFill>
                  <a:srgbClr val="0000FF"/>
                </a:solidFill>
                <a:latin typeface="Courier New" pitchFamily="49" charset="0"/>
              </a:rPr>
              <a:t>float</a:t>
            </a:r>
            <a:r>
              <a:rPr kumimoji="1" lang="en-US" sz="1800" b="1" dirty="0" smtClean="0">
                <a:latin typeface="Courier New" pitchFamily="49" charset="0"/>
              </a:rPr>
              <a:t> *</a:t>
            </a:r>
            <a:r>
              <a:rPr kumimoji="1" lang="ru-RU" sz="1800" b="1" dirty="0" smtClean="0">
                <a:latin typeface="Courier New" pitchFamily="49" charset="0"/>
              </a:rPr>
              <a:t> </a:t>
            </a:r>
            <a:r>
              <a:rPr kumimoji="1" lang="en-US" sz="1800" b="1" dirty="0" smtClean="0">
                <a:latin typeface="Courier New" pitchFamily="49" charset="0"/>
              </a:rPr>
              <a:t>x0, </a:t>
            </a:r>
            <a:r>
              <a:rPr kumimoji="1" lang="ru-RU" sz="1800" b="1" dirty="0" smtClean="0">
                <a:latin typeface="Courier New" pitchFamily="49" charset="0"/>
              </a:rPr>
              <a:t>	</a:t>
            </a:r>
            <a:r>
              <a:rPr kumimoji="1" lang="en-US" sz="1800" b="1" dirty="0" smtClean="0">
                <a:solidFill>
                  <a:srgbClr val="0000FF"/>
                </a:solidFill>
                <a:latin typeface="Courier New" pitchFamily="49" charset="0"/>
              </a:rPr>
              <a:t>float</a:t>
            </a:r>
            <a:r>
              <a:rPr kumimoji="1" lang="en-US" sz="1800" b="1" dirty="0" smtClean="0">
                <a:latin typeface="Courier New" pitchFamily="49" charset="0"/>
              </a:rPr>
              <a:t> </a:t>
            </a:r>
            <a:r>
              <a:rPr kumimoji="1" lang="en-US" sz="1800" b="1" dirty="0">
                <a:latin typeface="Courier New" pitchFamily="49" charset="0"/>
              </a:rPr>
              <a:t>* x1, </a:t>
            </a:r>
            <a:r>
              <a:rPr kumimoji="1" lang="en-US" sz="1800" b="1" dirty="0" err="1">
                <a:solidFill>
                  <a:srgbClr val="0000FF"/>
                </a:solidFill>
                <a:latin typeface="Courier New" pitchFamily="49" charset="0"/>
              </a:rPr>
              <a:t>int</a:t>
            </a:r>
            <a:r>
              <a:rPr kumimoji="1" lang="en-US" sz="1800" b="1" dirty="0">
                <a:latin typeface="Courier New" pitchFamily="49" charset="0"/>
              </a:rPr>
              <a:t> n</a:t>
            </a:r>
            <a:r>
              <a:rPr kumimoji="1" lang="en-US" sz="1800" b="1" dirty="0" smtClean="0">
                <a:latin typeface="Courier New" pitchFamily="49" charset="0"/>
              </a:rPr>
              <a:t>)</a:t>
            </a:r>
          </a:p>
          <a:p>
            <a:pPr>
              <a:buClr>
                <a:schemeClr val="accent2"/>
              </a:buClr>
              <a:buNone/>
            </a:pPr>
            <a:r>
              <a:rPr kumimoji="1" lang="en-US" sz="1800" b="1" dirty="0" smtClean="0">
                <a:latin typeface="Courier New" pitchFamily="49" charset="0"/>
              </a:rPr>
              <a:t>{</a:t>
            </a:r>
            <a:endParaRPr kumimoji="1" lang="en-US" sz="1800" b="1" dirty="0">
              <a:latin typeface="Courier New" pitchFamily="49" charset="0"/>
            </a:endParaRPr>
          </a:p>
          <a:p>
            <a:pPr>
              <a:buClr>
                <a:schemeClr val="accent2"/>
              </a:buClr>
              <a:buNone/>
            </a:pPr>
            <a:r>
              <a:rPr kumimoji="1" lang="en-US" sz="1800" b="1" dirty="0">
                <a:latin typeface="Courier New" pitchFamily="49" charset="0"/>
              </a:rPr>
              <a:t>  </a:t>
            </a:r>
            <a:r>
              <a:rPr kumimoji="1" lang="en-US" sz="1800" b="1" dirty="0" err="1">
                <a:solidFill>
                  <a:srgbClr val="0000FF"/>
                </a:solidFill>
                <a:latin typeface="Courier New" pitchFamily="49" charset="0"/>
              </a:rPr>
              <a:t>int</a:t>
            </a:r>
            <a:r>
              <a:rPr kumimoji="1" lang="en-US" sz="1800" b="1" dirty="0">
                <a:latin typeface="Courier New" pitchFamily="49" charset="0"/>
              </a:rPr>
              <a:t> </a:t>
            </a:r>
            <a:r>
              <a:rPr kumimoji="1" lang="en-US" sz="1800" b="1" dirty="0" err="1">
                <a:latin typeface="Courier New" pitchFamily="49" charset="0"/>
              </a:rPr>
              <a:t>idx</a:t>
            </a:r>
            <a:r>
              <a:rPr kumimoji="1" lang="en-US" sz="1800" b="1" dirty="0">
                <a:latin typeface="Courier New" pitchFamily="49" charset="0"/>
              </a:rPr>
              <a:t> = </a:t>
            </a:r>
            <a:r>
              <a:rPr kumimoji="1" lang="en-US" sz="1800" b="1" dirty="0" err="1">
                <a:latin typeface="Courier New" pitchFamily="49" charset="0"/>
              </a:rPr>
              <a:t>blockIdx.x</a:t>
            </a:r>
            <a:r>
              <a:rPr kumimoji="1" lang="en-US" sz="1800" b="1" dirty="0">
                <a:latin typeface="Courier New" pitchFamily="49" charset="0"/>
              </a:rPr>
              <a:t> * </a:t>
            </a:r>
            <a:r>
              <a:rPr kumimoji="1" lang="en-US" sz="1800" b="1" dirty="0" err="1">
                <a:latin typeface="Courier New" pitchFamily="49" charset="0"/>
              </a:rPr>
              <a:t>blockDim.x</a:t>
            </a:r>
            <a:r>
              <a:rPr kumimoji="1" lang="en-US" sz="1800" b="1" dirty="0">
                <a:latin typeface="Courier New" pitchFamily="49" charset="0"/>
              </a:rPr>
              <a:t> + </a:t>
            </a:r>
            <a:r>
              <a:rPr kumimoji="1" lang="en-US" sz="1800" b="1" dirty="0" err="1" smtClean="0">
                <a:latin typeface="Courier New" pitchFamily="49" charset="0"/>
              </a:rPr>
              <a:t>threadIdx.x</a:t>
            </a:r>
            <a:r>
              <a:rPr kumimoji="1" lang="en-US" sz="1800" b="1" dirty="0">
                <a:latin typeface="Courier New" pitchFamily="49" charset="0"/>
              </a:rPr>
              <a:t>;</a:t>
            </a:r>
          </a:p>
          <a:p>
            <a:pPr>
              <a:buClr>
                <a:schemeClr val="accent2"/>
              </a:buClr>
              <a:buNone/>
            </a:pPr>
            <a:r>
              <a:rPr kumimoji="1" lang="en-US" sz="1800" b="1" dirty="0">
                <a:latin typeface="Courier New" pitchFamily="49" charset="0"/>
              </a:rPr>
              <a:t>  </a:t>
            </a:r>
            <a:r>
              <a:rPr kumimoji="1" lang="en-US" sz="1800" b="1" dirty="0" err="1">
                <a:solidFill>
                  <a:srgbClr val="0000FF"/>
                </a:solidFill>
                <a:latin typeface="Courier New" pitchFamily="49" charset="0"/>
              </a:rPr>
              <a:t>int</a:t>
            </a:r>
            <a:r>
              <a:rPr kumimoji="1" lang="en-US" sz="1800" b="1" dirty="0">
                <a:latin typeface="Courier New" pitchFamily="49" charset="0"/>
              </a:rPr>
              <a:t> </a:t>
            </a:r>
            <a:r>
              <a:rPr kumimoji="1" lang="en-US" sz="1800" b="1" dirty="0" err="1">
                <a:latin typeface="Courier New" pitchFamily="49" charset="0"/>
              </a:rPr>
              <a:t>ia</a:t>
            </a:r>
            <a:r>
              <a:rPr kumimoji="1" lang="en-US" sz="1800" b="1" dirty="0">
                <a:latin typeface="Courier New" pitchFamily="49" charset="0"/>
              </a:rPr>
              <a:t> </a:t>
            </a:r>
            <a:r>
              <a:rPr kumimoji="1" lang="en-US" sz="1800" b="1" dirty="0" smtClean="0">
                <a:latin typeface="Courier New" pitchFamily="49" charset="0"/>
              </a:rPr>
              <a:t>= </a:t>
            </a:r>
            <a:r>
              <a:rPr kumimoji="1" lang="en-US" sz="1800" b="1" dirty="0">
                <a:latin typeface="Courier New" pitchFamily="49" charset="0"/>
              </a:rPr>
              <a:t>n * </a:t>
            </a:r>
            <a:r>
              <a:rPr kumimoji="1" lang="en-US" sz="1800" b="1" dirty="0" err="1">
                <a:latin typeface="Courier New" pitchFamily="49" charset="0"/>
              </a:rPr>
              <a:t>idx</a:t>
            </a:r>
            <a:r>
              <a:rPr kumimoji="1" lang="en-US" sz="1800" b="1" dirty="0" smtClean="0">
                <a:latin typeface="Courier New" pitchFamily="49" charset="0"/>
              </a:rPr>
              <a:t>;</a:t>
            </a:r>
          </a:p>
          <a:p>
            <a:pPr>
              <a:buClr>
                <a:schemeClr val="accent2"/>
              </a:buClr>
              <a:buNone/>
            </a:pPr>
            <a:r>
              <a:rPr kumimoji="1" lang="en-US" sz="1800" b="1" dirty="0">
                <a:latin typeface="Courier New" pitchFamily="49" charset="0"/>
              </a:rPr>
              <a:t> </a:t>
            </a:r>
            <a:r>
              <a:rPr kumimoji="1" lang="en-US" sz="1800" b="1" dirty="0" smtClean="0">
                <a:latin typeface="Courier New" pitchFamily="49" charset="0"/>
              </a:rPr>
              <a:t> </a:t>
            </a:r>
            <a:r>
              <a:rPr kumimoji="1" lang="en-US" sz="1800" b="1" dirty="0" smtClean="0">
                <a:solidFill>
                  <a:srgbClr val="0000FF"/>
                </a:solidFill>
                <a:latin typeface="Courier New" pitchFamily="49" charset="0"/>
              </a:rPr>
              <a:t>float</a:t>
            </a:r>
            <a:r>
              <a:rPr kumimoji="1" lang="en-US" sz="1800" b="1" dirty="0" smtClean="0">
                <a:latin typeface="Courier New" pitchFamily="49" charset="0"/>
              </a:rPr>
              <a:t> </a:t>
            </a:r>
            <a:r>
              <a:rPr kumimoji="1" lang="en-US" sz="1800" b="1" dirty="0">
                <a:latin typeface="Courier New" pitchFamily="49" charset="0"/>
              </a:rPr>
              <a:t>sum = 0.0f;</a:t>
            </a:r>
          </a:p>
          <a:p>
            <a:pPr>
              <a:buClr>
                <a:schemeClr val="accent2"/>
              </a:buClr>
              <a:buNone/>
            </a:pPr>
            <a:r>
              <a:rPr kumimoji="1" lang="en-US" sz="1800" b="1" dirty="0">
                <a:latin typeface="Courier New" pitchFamily="49" charset="0"/>
              </a:rPr>
              <a:t>  </a:t>
            </a:r>
            <a:r>
              <a:rPr kumimoji="1" lang="en-US" sz="1800" b="1" dirty="0">
                <a:solidFill>
                  <a:srgbClr val="0000FF"/>
                </a:solidFill>
                <a:latin typeface="Courier New" pitchFamily="49" charset="0"/>
              </a:rPr>
              <a:t>for</a:t>
            </a:r>
            <a:r>
              <a:rPr kumimoji="1" lang="en-US" sz="1800" b="1" dirty="0">
                <a:latin typeface="Courier New" pitchFamily="49" charset="0"/>
              </a:rPr>
              <a:t> </a:t>
            </a:r>
            <a:r>
              <a:rPr kumimoji="1" lang="en-US" sz="1800" b="1" dirty="0" smtClean="0">
                <a:latin typeface="Courier New" pitchFamily="49" charset="0"/>
              </a:rPr>
              <a:t>(</a:t>
            </a:r>
            <a:r>
              <a:rPr kumimoji="1" lang="en-US" sz="1800" b="1" dirty="0" err="1" smtClean="0">
                <a:solidFill>
                  <a:srgbClr val="0000FF"/>
                </a:solidFill>
                <a:latin typeface="Courier New" pitchFamily="49" charset="0"/>
              </a:rPr>
              <a:t>int</a:t>
            </a:r>
            <a:r>
              <a:rPr kumimoji="1" lang="en-US" sz="1800" b="1" dirty="0" smtClean="0">
                <a:latin typeface="Courier New" pitchFamily="49" charset="0"/>
              </a:rPr>
              <a:t> </a:t>
            </a:r>
            <a:r>
              <a:rPr kumimoji="1" lang="en-US" sz="1800" b="1" dirty="0">
                <a:latin typeface="Courier New" pitchFamily="49" charset="0"/>
              </a:rPr>
              <a:t>i = 0; i &lt; n; i</a:t>
            </a:r>
            <a:r>
              <a:rPr kumimoji="1" lang="en-US" sz="1800" b="1" dirty="0" smtClean="0">
                <a:latin typeface="Courier New" pitchFamily="49" charset="0"/>
              </a:rPr>
              <a:t>++)</a:t>
            </a:r>
            <a:endParaRPr kumimoji="1" lang="en-US" sz="1800" b="1" dirty="0">
              <a:latin typeface="Courier New" pitchFamily="49" charset="0"/>
            </a:endParaRPr>
          </a:p>
          <a:p>
            <a:pPr>
              <a:buClr>
                <a:schemeClr val="accent2"/>
              </a:buClr>
              <a:buNone/>
            </a:pPr>
            <a:r>
              <a:rPr kumimoji="1" lang="en-US" sz="1800" b="1" dirty="0">
                <a:latin typeface="Courier New" pitchFamily="49" charset="0"/>
              </a:rPr>
              <a:t>    sum += </a:t>
            </a:r>
            <a:r>
              <a:rPr kumimoji="1" lang="en-US" sz="1800" b="1" dirty="0" smtClean="0">
                <a:latin typeface="Courier New" pitchFamily="49" charset="0"/>
              </a:rPr>
              <a:t>a[</a:t>
            </a:r>
            <a:r>
              <a:rPr kumimoji="1" lang="en-US" sz="1800" b="1" dirty="0" err="1" smtClean="0">
                <a:latin typeface="Courier New" pitchFamily="49" charset="0"/>
              </a:rPr>
              <a:t>ia</a:t>
            </a:r>
            <a:r>
              <a:rPr kumimoji="1" lang="en-US" sz="1800" b="1" dirty="0" smtClean="0">
                <a:latin typeface="Courier New" pitchFamily="49" charset="0"/>
              </a:rPr>
              <a:t> </a:t>
            </a:r>
            <a:r>
              <a:rPr kumimoji="1" lang="en-US" sz="1800" b="1" dirty="0">
                <a:latin typeface="Courier New" pitchFamily="49" charset="0"/>
              </a:rPr>
              <a:t>+ i] * </a:t>
            </a:r>
            <a:r>
              <a:rPr kumimoji="1" lang="en-US" sz="1800" b="1" dirty="0" smtClean="0">
                <a:latin typeface="Courier New" pitchFamily="49" charset="0"/>
              </a:rPr>
              <a:t>x0[i];</a:t>
            </a:r>
            <a:r>
              <a:rPr kumimoji="1" lang="ru-RU" sz="1800" b="1" dirty="0" smtClean="0">
                <a:latin typeface="Courier New" pitchFamily="49" charset="0"/>
              </a:rPr>
              <a:t> </a:t>
            </a:r>
            <a:r>
              <a:rPr kumimoji="1" lang="en-US" sz="1800" b="1" dirty="0" smtClean="0">
                <a:solidFill>
                  <a:srgbClr val="009900"/>
                </a:solidFill>
                <a:latin typeface="Courier New" pitchFamily="49" charset="0"/>
              </a:rPr>
              <a:t>/* no coalescing!</a:t>
            </a:r>
            <a:r>
              <a:rPr kumimoji="1" lang="ru-RU" sz="1800" b="1" dirty="0" smtClean="0">
                <a:solidFill>
                  <a:srgbClr val="009900"/>
                </a:solidFill>
                <a:latin typeface="Courier New" pitchFamily="49" charset="0"/>
              </a:rPr>
              <a:t> </a:t>
            </a:r>
            <a:r>
              <a:rPr kumimoji="1" lang="en-US" sz="1800" b="1" dirty="0" smtClean="0">
                <a:solidFill>
                  <a:srgbClr val="009900"/>
                </a:solidFill>
                <a:latin typeface="Courier New" pitchFamily="49" charset="0"/>
              </a:rPr>
              <a:t>*/</a:t>
            </a:r>
            <a:r>
              <a:rPr kumimoji="1" lang="ru-RU" sz="1800" b="1" dirty="0" smtClean="0">
                <a:solidFill>
                  <a:srgbClr val="009900"/>
                </a:solidFill>
                <a:latin typeface="Courier New" pitchFamily="49" charset="0"/>
              </a:rPr>
              <a:t> </a:t>
            </a:r>
            <a:endParaRPr kumimoji="1" lang="en-US" sz="1800" b="1" dirty="0">
              <a:latin typeface="Courier New" pitchFamily="49" charset="0"/>
            </a:endParaRPr>
          </a:p>
          <a:p>
            <a:pPr>
              <a:buClr>
                <a:schemeClr val="accent2"/>
              </a:buClr>
              <a:buNone/>
            </a:pPr>
            <a:r>
              <a:rPr kumimoji="1" lang="ru-RU" sz="1800" b="1" dirty="0">
                <a:latin typeface="Courier New" pitchFamily="49" charset="0"/>
              </a:rPr>
              <a:t> </a:t>
            </a:r>
            <a:r>
              <a:rPr kumimoji="1" lang="ru-RU" sz="1800" b="1" dirty="0" smtClean="0">
                <a:latin typeface="Courier New" pitchFamily="49" charset="0"/>
              </a:rPr>
              <a:t> </a:t>
            </a:r>
            <a:r>
              <a:rPr kumimoji="1" lang="en-US" sz="1800" b="1" dirty="0" smtClean="0">
                <a:solidFill>
                  <a:srgbClr val="0000FF"/>
                </a:solidFill>
                <a:latin typeface="Courier New" pitchFamily="49" charset="0"/>
              </a:rPr>
              <a:t>float </a:t>
            </a:r>
            <a:r>
              <a:rPr kumimoji="1" lang="en-US" sz="1800" b="1" dirty="0" smtClean="0">
                <a:latin typeface="Courier New" pitchFamily="49" charset="0"/>
              </a:rPr>
              <a:t>alpha </a:t>
            </a:r>
            <a:r>
              <a:rPr kumimoji="1" lang="en-US" sz="1800" b="1" dirty="0">
                <a:latin typeface="Courier New" pitchFamily="49" charset="0"/>
              </a:rPr>
              <a:t>= 1.0f / </a:t>
            </a:r>
            <a:r>
              <a:rPr kumimoji="1" lang="en-US" sz="1800" b="1" dirty="0" smtClean="0">
                <a:latin typeface="Courier New" pitchFamily="49" charset="0"/>
              </a:rPr>
              <a:t>a[</a:t>
            </a:r>
            <a:r>
              <a:rPr kumimoji="1" lang="en-US" sz="1800" b="1" dirty="0" err="1" smtClean="0">
                <a:latin typeface="Courier New" pitchFamily="49" charset="0"/>
              </a:rPr>
              <a:t>ia</a:t>
            </a:r>
            <a:r>
              <a:rPr kumimoji="1" lang="en-US" sz="1800" b="1" dirty="0" smtClean="0">
                <a:latin typeface="Courier New" pitchFamily="49" charset="0"/>
              </a:rPr>
              <a:t> </a:t>
            </a:r>
            <a:r>
              <a:rPr kumimoji="1" lang="en-US" sz="1800" b="1" dirty="0">
                <a:latin typeface="Courier New" pitchFamily="49" charset="0"/>
              </a:rPr>
              <a:t>+ </a:t>
            </a:r>
            <a:r>
              <a:rPr kumimoji="1" lang="en-US" sz="1800" b="1" dirty="0" err="1">
                <a:latin typeface="Courier New" pitchFamily="49" charset="0"/>
              </a:rPr>
              <a:t>idx</a:t>
            </a:r>
            <a:r>
              <a:rPr kumimoji="1" lang="en-US" sz="1800" b="1" dirty="0">
                <a:latin typeface="Courier New" pitchFamily="49" charset="0"/>
              </a:rPr>
              <a:t>];</a:t>
            </a:r>
          </a:p>
          <a:p>
            <a:pPr>
              <a:buClr>
                <a:schemeClr val="accent2"/>
              </a:buClr>
              <a:buNone/>
            </a:pPr>
            <a:r>
              <a:rPr kumimoji="1" lang="en-US" sz="1800" b="1" dirty="0">
                <a:latin typeface="Courier New" pitchFamily="49" charset="0"/>
              </a:rPr>
              <a:t>  </a:t>
            </a:r>
            <a:r>
              <a:rPr kumimoji="1" lang="en-US" sz="1800" b="1" dirty="0" smtClean="0">
                <a:latin typeface="Courier New" pitchFamily="49" charset="0"/>
              </a:rPr>
              <a:t>x1[</a:t>
            </a:r>
            <a:r>
              <a:rPr kumimoji="1" lang="en-US" sz="1800" b="1" dirty="0" err="1" smtClean="0">
                <a:latin typeface="Courier New" pitchFamily="49" charset="0"/>
              </a:rPr>
              <a:t>idx</a:t>
            </a:r>
            <a:r>
              <a:rPr kumimoji="1" lang="en-US" sz="1800" b="1" dirty="0">
                <a:latin typeface="Courier New" pitchFamily="49" charset="0"/>
              </a:rPr>
              <a:t>] = </a:t>
            </a:r>
            <a:r>
              <a:rPr kumimoji="1" lang="en-US" sz="1800" b="1" dirty="0" smtClean="0">
                <a:latin typeface="Courier New" pitchFamily="49" charset="0"/>
              </a:rPr>
              <a:t>x0[</a:t>
            </a:r>
            <a:r>
              <a:rPr kumimoji="1" lang="en-US" sz="1800" b="1" dirty="0" err="1" smtClean="0">
                <a:latin typeface="Courier New" pitchFamily="49" charset="0"/>
              </a:rPr>
              <a:t>idx</a:t>
            </a:r>
            <a:r>
              <a:rPr kumimoji="1" lang="en-US" sz="1800" b="1" dirty="0">
                <a:latin typeface="Courier New" pitchFamily="49" charset="0"/>
              </a:rPr>
              <a:t>] + alpha * (f[</a:t>
            </a:r>
            <a:r>
              <a:rPr kumimoji="1" lang="en-US" sz="1800" b="1" dirty="0" err="1">
                <a:latin typeface="Courier New" pitchFamily="49" charset="0"/>
              </a:rPr>
              <a:t>idx</a:t>
            </a:r>
            <a:r>
              <a:rPr kumimoji="1" lang="en-US" sz="1800" b="1" dirty="0">
                <a:latin typeface="Courier New" pitchFamily="49" charset="0"/>
              </a:rPr>
              <a:t>] - sum);</a:t>
            </a:r>
          </a:p>
          <a:p>
            <a:pPr>
              <a:buClr>
                <a:schemeClr val="accent2"/>
              </a:buClr>
              <a:buNone/>
            </a:pPr>
            <a:r>
              <a:rPr kumimoji="1" lang="en-US" sz="1800" b="1" dirty="0">
                <a:latin typeface="Courier New" pitchFamily="49" charset="0"/>
              </a:rPr>
              <a:t>}</a:t>
            </a:r>
          </a:p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3B4427-6696-4A09-B791-98CB6266C507}" type="slidenum">
              <a:rPr lang="ru-RU" smtClean="0"/>
              <a:pPr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5949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Working with shared memory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Latency </a:t>
            </a:r>
            <a:r>
              <a:rPr lang="ru-RU" dirty="0" smtClean="0"/>
              <a:t>4 </a:t>
            </a:r>
            <a:r>
              <a:rPr lang="en-US" dirty="0" smtClean="0"/>
              <a:t>clocks</a:t>
            </a:r>
            <a:r>
              <a:rPr lang="ru-RU" dirty="0" smtClean="0"/>
              <a:t>.</a:t>
            </a:r>
            <a:endParaRPr lang="ru-RU" dirty="0"/>
          </a:p>
          <a:p>
            <a:r>
              <a:rPr lang="en-US" dirty="0" smtClean="0"/>
              <a:t>Small size </a:t>
            </a:r>
            <a:r>
              <a:rPr lang="ru-RU" dirty="0" smtClean="0"/>
              <a:t>(16 </a:t>
            </a:r>
            <a:r>
              <a:rPr lang="en-US" dirty="0" smtClean="0"/>
              <a:t>to</a:t>
            </a:r>
            <a:r>
              <a:rPr lang="ru-RU" dirty="0" smtClean="0"/>
              <a:t> 48</a:t>
            </a:r>
            <a:r>
              <a:rPr lang="en-US" dirty="0" smtClean="0"/>
              <a:t> KB</a:t>
            </a:r>
            <a:r>
              <a:rPr lang="en-US" dirty="0"/>
              <a:t>).</a:t>
            </a:r>
            <a:endParaRPr lang="ru-RU" dirty="0"/>
          </a:p>
          <a:p>
            <a:r>
              <a:rPr lang="en-US" dirty="0" smtClean="0"/>
              <a:t>Typical use pattern</a:t>
            </a:r>
            <a:r>
              <a:rPr lang="ru-RU" dirty="0" smtClean="0"/>
              <a:t>:</a:t>
            </a:r>
            <a:endParaRPr lang="ru-RU" dirty="0"/>
          </a:p>
          <a:p>
            <a:pPr lvl="1"/>
            <a:r>
              <a:rPr lang="en-US" dirty="0" smtClean="0"/>
              <a:t>Load intensively used data from global memory</a:t>
            </a:r>
            <a:r>
              <a:rPr lang="ru-RU" dirty="0" smtClean="0"/>
              <a:t>;</a:t>
            </a:r>
            <a:endParaRPr lang="ru-RU" dirty="0"/>
          </a:p>
          <a:p>
            <a:pPr lvl="1"/>
            <a:r>
              <a:rPr lang="en-US" dirty="0" smtClean="0"/>
              <a:t>Synchronize if necessary</a:t>
            </a:r>
            <a:r>
              <a:rPr lang="ru-RU" dirty="0" smtClean="0"/>
              <a:t>;</a:t>
            </a:r>
            <a:endParaRPr lang="ru-RU" dirty="0"/>
          </a:p>
          <a:p>
            <a:pPr lvl="1"/>
            <a:r>
              <a:rPr lang="en-US" dirty="0" smtClean="0"/>
              <a:t>Compute using loaded data</a:t>
            </a:r>
            <a:r>
              <a:rPr lang="ru-RU" dirty="0" smtClean="0"/>
              <a:t>;</a:t>
            </a:r>
            <a:endParaRPr lang="ru-RU" dirty="0"/>
          </a:p>
          <a:p>
            <a:pPr lvl="1"/>
            <a:r>
              <a:rPr lang="en-US" dirty="0"/>
              <a:t>Synchronize if necessary</a:t>
            </a:r>
            <a:r>
              <a:rPr lang="ru-RU" dirty="0"/>
              <a:t>;</a:t>
            </a:r>
          </a:p>
          <a:p>
            <a:pPr lvl="1"/>
            <a:r>
              <a:rPr lang="en-US" dirty="0" smtClean="0"/>
              <a:t>Write results back to global memory</a:t>
            </a:r>
            <a:r>
              <a:rPr lang="ru-RU" dirty="0" smtClean="0"/>
              <a:t>.</a:t>
            </a:r>
            <a:endParaRPr lang="ru-RU" dirty="0"/>
          </a:p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3B4427-6696-4A09-B791-98CB6266C507}" type="slidenum">
              <a:rPr lang="ru-RU" smtClean="0"/>
              <a:pPr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3396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3B4427-6696-4A09-B791-98CB6266C507}" type="slidenum">
              <a:rPr lang="ru-RU" smtClean="0"/>
              <a:pPr/>
              <a:t>25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4234" y="1196752"/>
            <a:ext cx="896668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__global__ void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kernel(</a:t>
            </a:r>
            <a:r>
              <a:rPr lang="en-US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int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* a)</a:t>
            </a:r>
          </a:p>
          <a:p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{</a:t>
            </a:r>
          </a:p>
          <a:p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int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globalIdx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24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blockIdx.x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* </a:t>
            </a:r>
            <a:r>
              <a:rPr lang="en-US" sz="24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blockDim.x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en-US" sz="24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threadIdx.x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__shared__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int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shared_a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[NUM_THREADS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];</a:t>
            </a:r>
          </a:p>
          <a:p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24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shared_a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sz="24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threadIdx.x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] = a[</a:t>
            </a:r>
            <a:r>
              <a:rPr lang="en-US" sz="24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globalIdx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];</a:t>
            </a:r>
          </a:p>
          <a:p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__</a:t>
            </a:r>
            <a:r>
              <a:rPr lang="en-US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syncthreads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();</a:t>
            </a:r>
          </a:p>
          <a:p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// </a:t>
            </a:r>
            <a:r>
              <a:rPr lang="en-US" sz="2400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all threads of a block can use </a:t>
            </a:r>
            <a:r>
              <a:rPr lang="en-US" sz="2400" dirty="0" err="1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shared_a</a:t>
            </a:r>
            <a:endParaRPr lang="ru-RU" sz="2400" dirty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}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5822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Dynamically allocated shared memory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5062" y="1196976"/>
            <a:ext cx="9211798" cy="935881"/>
          </a:xfrm>
        </p:spPr>
        <p:txBody>
          <a:bodyPr/>
          <a:lstStyle/>
          <a:p>
            <a:r>
              <a:rPr lang="en-US" dirty="0" smtClean="0"/>
              <a:t>array0 of type short length</a:t>
            </a:r>
            <a:r>
              <a:rPr lang="ru-RU" dirty="0" smtClean="0"/>
              <a:t> </a:t>
            </a:r>
            <a:r>
              <a:rPr lang="en-US" dirty="0" smtClean="0"/>
              <a:t>2n, array1 of type</a:t>
            </a:r>
            <a:r>
              <a:rPr lang="ru-RU" dirty="0" smtClean="0"/>
              <a:t> </a:t>
            </a:r>
            <a:r>
              <a:rPr lang="en-US" dirty="0" smtClean="0"/>
              <a:t>float length</a:t>
            </a:r>
            <a:r>
              <a:rPr lang="ru-RU" dirty="0" smtClean="0"/>
              <a:t> </a:t>
            </a:r>
            <a:r>
              <a:rPr lang="en-US" dirty="0" smtClean="0"/>
              <a:t>n</a:t>
            </a:r>
            <a:r>
              <a:rPr lang="ru-RU" dirty="0" smtClean="0"/>
              <a:t> </a:t>
            </a:r>
            <a:r>
              <a:rPr lang="en-US" dirty="0" smtClean="0"/>
              <a:t>and</a:t>
            </a:r>
            <a:r>
              <a:rPr lang="ru-RU" dirty="0" smtClean="0"/>
              <a:t> </a:t>
            </a:r>
            <a:r>
              <a:rPr lang="en-US" dirty="0" smtClean="0"/>
              <a:t> array2 of type</a:t>
            </a:r>
            <a:r>
              <a:rPr lang="ru-RU" dirty="0" smtClean="0"/>
              <a:t> </a:t>
            </a:r>
            <a:r>
              <a:rPr lang="en-US" dirty="0" err="1" smtClean="0"/>
              <a:t>int</a:t>
            </a:r>
            <a:r>
              <a:rPr lang="en-US" dirty="0" smtClean="0"/>
              <a:t> length</a:t>
            </a:r>
            <a:r>
              <a:rPr lang="ru-RU" dirty="0" smtClean="0"/>
              <a:t> 3</a:t>
            </a:r>
            <a:r>
              <a:rPr lang="en-US" dirty="0" smtClean="0"/>
              <a:t>n.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3B4427-6696-4A09-B791-98CB6266C507}" type="slidenum">
              <a:rPr lang="ru-RU" smtClean="0"/>
              <a:pPr/>
              <a:t>26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50320" y="2348880"/>
            <a:ext cx="955091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extern __shared__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float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array[]; </a:t>
            </a:r>
          </a:p>
          <a:p>
            <a:r>
              <a:rPr lang="en-US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__global__ void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kernel(</a:t>
            </a:r>
            <a:r>
              <a:rPr lang="en-US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int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n) {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short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array0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= (</a:t>
            </a:r>
            <a:r>
              <a:rPr lang="en-US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short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*)array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float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* array1 = (</a:t>
            </a:r>
            <a:r>
              <a:rPr lang="en-US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float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*)&amp;array0[2 * n];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int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*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array2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=   (</a:t>
            </a:r>
            <a:r>
              <a:rPr lang="en-US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int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*)&amp;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array1[n];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}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…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int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shared_mem_size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sizeof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short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 * 2 * n + </a:t>
            </a:r>
            <a:r>
              <a:rPr lang="en-US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sizeof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float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 * n +</a:t>
            </a:r>
            <a:br>
              <a:rPr lang="en-US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                          </a:t>
            </a:r>
            <a:r>
              <a:rPr lang="en-US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sizeof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int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 * 3 * n;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ernel&lt;&lt;&lt;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num_blocks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num_threads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shared_mem_size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&gt;&gt;&gt;(n);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3041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 bank conflicts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3B4427-6696-4A09-B791-98CB6266C507}" type="slidenum">
              <a:rPr lang="ru-RU" smtClean="0"/>
              <a:pPr/>
              <a:t>27</a:t>
            </a:fld>
            <a:endParaRPr lang="ru-RU"/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689455" y="1064778"/>
            <a:ext cx="4678270" cy="5028518"/>
          </a:xfrm>
        </p:spPr>
      </p:pic>
      <p:sp>
        <p:nvSpPr>
          <p:cNvPr id="6" name="Содержимое 2"/>
          <p:cNvSpPr txBox="1">
            <a:spLocks/>
          </p:cNvSpPr>
          <p:nvPr/>
        </p:nvSpPr>
        <p:spPr bwMode="auto">
          <a:xfrm>
            <a:off x="918171" y="6001159"/>
            <a:ext cx="8576828" cy="288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SzPct val="80000"/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algn="r">
              <a:buFont typeface="Wingdings" pitchFamily="2" charset="2"/>
              <a:buNone/>
            </a:pPr>
            <a:r>
              <a:rPr lang="en-US" sz="1800" i="1" dirty="0" smtClean="0"/>
              <a:t>Image source:</a:t>
            </a:r>
            <a:r>
              <a:rPr lang="ru-RU" sz="1800" i="1" dirty="0" smtClean="0"/>
              <a:t> </a:t>
            </a:r>
            <a:r>
              <a:rPr lang="en-US" sz="1800" i="1" dirty="0" smtClean="0"/>
              <a:t>NVIDIA CUDA C Programming Guide v. 6.5</a:t>
            </a:r>
            <a:endParaRPr lang="ru-RU" sz="1800" i="1" dirty="0"/>
          </a:p>
        </p:txBody>
      </p:sp>
    </p:spTree>
    <p:extLst>
      <p:ext uri="{BB962C8B-B14F-4D97-AF65-F5344CB8AC3E}">
        <p14:creationId xmlns:p14="http://schemas.microsoft.com/office/powerpoint/2010/main" val="1715542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Bank conflicts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3B4427-6696-4A09-B791-98CB6266C507}" type="slidenum">
              <a:rPr lang="ru-RU" smtClean="0"/>
              <a:pPr/>
              <a:t>28</a:t>
            </a:fld>
            <a:endParaRPr lang="ru-RU"/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689455" y="1016024"/>
            <a:ext cx="4522328" cy="5137238"/>
          </a:xfrm>
        </p:spPr>
      </p:pic>
      <p:sp>
        <p:nvSpPr>
          <p:cNvPr id="6" name="Содержимое 2"/>
          <p:cNvSpPr txBox="1">
            <a:spLocks/>
          </p:cNvSpPr>
          <p:nvPr/>
        </p:nvSpPr>
        <p:spPr bwMode="auto">
          <a:xfrm>
            <a:off x="918171" y="6001159"/>
            <a:ext cx="8576828" cy="288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SzPct val="80000"/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algn="r">
              <a:buFont typeface="Wingdings" pitchFamily="2" charset="2"/>
              <a:buNone/>
            </a:pPr>
            <a:r>
              <a:rPr lang="en-US" sz="1800" i="1" dirty="0" smtClean="0"/>
              <a:t>Image source:</a:t>
            </a:r>
            <a:r>
              <a:rPr lang="ru-RU" sz="1800" i="1" dirty="0" smtClean="0"/>
              <a:t> </a:t>
            </a:r>
            <a:r>
              <a:rPr lang="en-US" sz="1800" i="1" dirty="0" smtClean="0"/>
              <a:t>NVIDIA CUDA C Programming Guide v. 6.5</a:t>
            </a:r>
            <a:endParaRPr lang="ru-RU" sz="1800" i="1" dirty="0"/>
          </a:p>
        </p:txBody>
      </p:sp>
    </p:spTree>
    <p:extLst>
      <p:ext uri="{BB962C8B-B14F-4D97-AF65-F5344CB8AC3E}">
        <p14:creationId xmlns:p14="http://schemas.microsoft.com/office/powerpoint/2010/main" val="2638228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Sanders J., </a:t>
            </a:r>
            <a:r>
              <a:rPr lang="en-US" dirty="0" err="1"/>
              <a:t>Kandrot</a:t>
            </a:r>
            <a:r>
              <a:rPr lang="en-US" dirty="0"/>
              <a:t> E. CUDA by Example: An Introduction to General-Purpose GPU Programming. – Addison-Wesley Professional, 2010. – 312 p.</a:t>
            </a:r>
            <a:endParaRPr lang="ru-RU" dirty="0"/>
          </a:p>
          <a:p>
            <a:pPr lvl="0"/>
            <a:r>
              <a:rPr lang="en-US" dirty="0"/>
              <a:t>Farber R. CUDA Application Design and Development. – Morgan Kaufmann, 2011. – 336 p.</a:t>
            </a:r>
            <a:endParaRPr lang="ru-RU" dirty="0"/>
          </a:p>
          <a:p>
            <a:pPr lvl="0"/>
            <a:r>
              <a:rPr lang="en-US" dirty="0"/>
              <a:t>NVIDIA CUDA C Programming Guide. [http://docs.nvidia.com/cuda/cuda-c-programming-guide/].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3B4427-6696-4A09-B791-98CB6266C507}" type="slidenum">
              <a:rPr lang="ru-RU" smtClean="0"/>
              <a:pPr/>
              <a:t>29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8825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GPU architecture</a:t>
            </a:r>
            <a:endParaRPr lang="ru-RU" dirty="0" smtClean="0"/>
          </a:p>
          <a:p>
            <a:r>
              <a:rPr lang="en-US" dirty="0" smtClean="0"/>
              <a:t>Thread execution</a:t>
            </a:r>
          </a:p>
          <a:p>
            <a:r>
              <a:rPr lang="en-US" dirty="0" smtClean="0"/>
              <a:t>Memory hierarchy</a:t>
            </a:r>
            <a:endParaRPr lang="ru-RU" dirty="0" smtClean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3B4427-6696-4A09-B791-98CB6266C507}" type="slidenum">
              <a:rPr lang="ru-RU" smtClean="0"/>
              <a:pPr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676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ru-RU" sz="2800" dirty="0" smtClean="0"/>
              <a:t>Authors</a:t>
            </a:r>
            <a:endParaRPr lang="ru-RU" altLang="ru-RU" sz="2800" dirty="0" smtClean="0"/>
          </a:p>
        </p:txBody>
      </p:sp>
      <p:sp>
        <p:nvSpPr>
          <p:cNvPr id="3789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ru-RU" dirty="0" smtClean="0"/>
              <a:t>Bastrakov S.I.</a:t>
            </a:r>
            <a:r>
              <a:rPr lang="ru-RU" altLang="ru-RU" dirty="0" smtClean="0"/>
              <a:t>,</a:t>
            </a:r>
            <a:br>
              <a:rPr lang="ru-RU" altLang="ru-RU" dirty="0" smtClean="0"/>
            </a:br>
            <a:r>
              <a:rPr lang="en-US" dirty="0" smtClean="0"/>
              <a:t>Assistant </a:t>
            </a:r>
            <a:r>
              <a:rPr lang="en-US" dirty="0"/>
              <a:t>of the Software department of CMC faculty</a:t>
            </a:r>
            <a:r>
              <a:rPr lang="ru-RU" altLang="ru-RU" dirty="0" smtClean="0"/>
              <a:t>.</a:t>
            </a:r>
            <a:br>
              <a:rPr lang="ru-RU" altLang="ru-RU" dirty="0" smtClean="0"/>
            </a:br>
            <a:r>
              <a:rPr lang="en-US" u="sng" dirty="0">
                <a:hlinkClick r:id="rId3"/>
              </a:rPr>
              <a:t>bastrakov@vmk.unn.ru</a:t>
            </a:r>
            <a:r>
              <a:rPr lang="ru-RU" altLang="ru-RU" dirty="0" smtClean="0"/>
              <a:t/>
            </a:r>
            <a:br>
              <a:rPr lang="ru-RU" altLang="ru-RU" dirty="0" smtClean="0"/>
            </a:br>
            <a:endParaRPr lang="en-US" altLang="ru-RU" dirty="0" smtClean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>
          <a:xfrm>
            <a:off x="8839713" y="6408738"/>
            <a:ext cx="934587" cy="449262"/>
          </a:xfrm>
        </p:spPr>
        <p:txBody>
          <a:bodyPr/>
          <a:lstStyle/>
          <a:p>
            <a:fld id="{903B4427-6696-4A09-B791-98CB6266C507}" type="slidenum">
              <a:rPr lang="ru-RU" smtClean="0"/>
              <a:pPr/>
              <a:t>30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GPU architecture</a:t>
            </a:r>
            <a:endParaRPr lang="ru-RU" sz="3600" cap="none" dirty="0"/>
          </a:p>
        </p:txBody>
      </p:sp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2945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CPU and GPU architecture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3B4427-6696-4A09-B791-98CB6266C507}" type="slidenum">
              <a:rPr lang="ru-RU" smtClean="0"/>
              <a:pPr/>
              <a:t>5</a:t>
            </a:fld>
            <a:endParaRPr lang="ru-RU" dirty="0"/>
          </a:p>
        </p:txBody>
      </p:sp>
      <p:sp>
        <p:nvSpPr>
          <p:cNvPr id="9" name="Текст 2"/>
          <p:cNvSpPr txBox="1">
            <a:spLocks/>
          </p:cNvSpPr>
          <p:nvPr/>
        </p:nvSpPr>
        <p:spPr>
          <a:xfrm>
            <a:off x="818147" y="4365104"/>
            <a:ext cx="3196818" cy="1008112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CPU</a:t>
            </a: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“cache-oriented”</a:t>
            </a:r>
            <a:endParaRPr kumimoji="0" lang="ru-RU" sz="24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321" y="1124744"/>
            <a:ext cx="4366385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8446" y="1124745"/>
            <a:ext cx="4132472" cy="3051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Текст 2"/>
          <p:cNvSpPr txBox="1">
            <a:spLocks/>
          </p:cNvSpPr>
          <p:nvPr/>
        </p:nvSpPr>
        <p:spPr>
          <a:xfrm>
            <a:off x="5730331" y="4437112"/>
            <a:ext cx="3508702" cy="864096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G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PU</a:t>
            </a:r>
          </a:p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“cache-miss oriented”</a:t>
            </a:r>
            <a:endParaRPr kumimoji="0" lang="ru-RU" sz="24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одержимое 2"/>
          <p:cNvSpPr txBox="1">
            <a:spLocks/>
          </p:cNvSpPr>
          <p:nvPr/>
        </p:nvSpPr>
        <p:spPr bwMode="auto">
          <a:xfrm>
            <a:off x="918171" y="6001159"/>
            <a:ext cx="8576828" cy="288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SzPct val="80000"/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algn="r">
              <a:buFont typeface="Wingdings" pitchFamily="2" charset="2"/>
              <a:buNone/>
            </a:pPr>
            <a:r>
              <a:rPr lang="en-US" sz="1800" i="1" dirty="0" smtClean="0"/>
              <a:t>Image source:</a:t>
            </a:r>
            <a:r>
              <a:rPr lang="ru-RU" sz="1800" i="1" dirty="0" smtClean="0"/>
              <a:t> </a:t>
            </a:r>
            <a:r>
              <a:rPr lang="en-US" sz="1800" i="1" dirty="0" smtClean="0"/>
              <a:t>NVIDIA CUDA C Programming Guide v. 6.5</a:t>
            </a:r>
            <a:endParaRPr lang="ru-RU" sz="1800" i="1" dirty="0"/>
          </a:p>
        </p:txBody>
      </p:sp>
    </p:spTree>
    <p:extLst>
      <p:ext uri="{BB962C8B-B14F-4D97-AF65-F5344CB8AC3E}">
        <p14:creationId xmlns:p14="http://schemas.microsoft.com/office/powerpoint/2010/main" val="1247785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Tesla 8 multiprocessor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3B4427-6696-4A09-B791-98CB6266C507}" type="slidenum">
              <a:rPr lang="ru-RU" smtClean="0"/>
              <a:pPr/>
              <a:t>6</a:t>
            </a:fld>
            <a:endParaRPr lang="ru-RU" dirty="0"/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257" y="1052736"/>
            <a:ext cx="9304725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одержимое 2"/>
          <p:cNvSpPr txBox="1">
            <a:spLocks/>
          </p:cNvSpPr>
          <p:nvPr/>
        </p:nvSpPr>
        <p:spPr bwMode="auto">
          <a:xfrm>
            <a:off x="918171" y="5733256"/>
            <a:ext cx="8576828" cy="288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SzPct val="80000"/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algn="r">
              <a:buFont typeface="Wingdings" pitchFamily="2" charset="2"/>
              <a:buNone/>
            </a:pPr>
            <a:r>
              <a:rPr lang="en-US" sz="1800" i="1" dirty="0" smtClean="0"/>
              <a:t>Image </a:t>
            </a:r>
            <a:r>
              <a:rPr lang="en-US" sz="1800" i="1" dirty="0" err="1" smtClean="0"/>
              <a:t>source:A.V</a:t>
            </a:r>
            <a:r>
              <a:rPr lang="en-US" sz="1800" i="1" dirty="0" smtClean="0"/>
              <a:t>. </a:t>
            </a:r>
            <a:r>
              <a:rPr lang="en-US" sz="1800" i="1" dirty="0" err="1" smtClean="0"/>
              <a:t>Boreskov</a:t>
            </a:r>
            <a:r>
              <a:rPr lang="en-US" sz="1800" i="1" dirty="0" smtClean="0"/>
              <a:t>, A.A. </a:t>
            </a:r>
            <a:r>
              <a:rPr lang="en-US" sz="1800" i="1" dirty="0" err="1" smtClean="0"/>
              <a:t>Harlamov</a:t>
            </a:r>
            <a:r>
              <a:rPr lang="en-US" sz="1800" i="1" dirty="0" smtClean="0"/>
              <a:t> “Architecture and programming of massively parallel computational systems”. </a:t>
            </a:r>
            <a:endParaRPr lang="ru-RU" sz="1800" i="1" dirty="0"/>
          </a:p>
        </p:txBody>
      </p:sp>
    </p:spTree>
    <p:extLst>
      <p:ext uri="{BB962C8B-B14F-4D97-AF65-F5344CB8AC3E}">
        <p14:creationId xmlns:p14="http://schemas.microsoft.com/office/powerpoint/2010/main" val="1546594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Tesla 10 multiprocessor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3B4427-6696-4A09-B791-98CB6266C507}" type="slidenum">
              <a:rPr lang="ru-RU" smtClean="0"/>
              <a:pPr/>
              <a:t>7</a:t>
            </a:fld>
            <a:endParaRPr lang="ru-RU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0249" y="1052736"/>
            <a:ext cx="8680743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Содержимое 2"/>
          <p:cNvSpPr txBox="1">
            <a:spLocks/>
          </p:cNvSpPr>
          <p:nvPr/>
        </p:nvSpPr>
        <p:spPr bwMode="auto">
          <a:xfrm>
            <a:off x="918171" y="5733256"/>
            <a:ext cx="8576828" cy="288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SzPct val="80000"/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algn="r">
              <a:buFont typeface="Wingdings" pitchFamily="2" charset="2"/>
              <a:buNone/>
            </a:pPr>
            <a:r>
              <a:rPr lang="en-US" sz="1800" i="1" dirty="0" smtClean="0"/>
              <a:t>Image </a:t>
            </a:r>
            <a:r>
              <a:rPr lang="en-US" sz="1800" i="1" dirty="0" err="1" smtClean="0"/>
              <a:t>source:A.V</a:t>
            </a:r>
            <a:r>
              <a:rPr lang="en-US" sz="1800" i="1" dirty="0" smtClean="0"/>
              <a:t>. </a:t>
            </a:r>
            <a:r>
              <a:rPr lang="en-US" sz="1800" i="1" dirty="0" err="1" smtClean="0"/>
              <a:t>Boreskov</a:t>
            </a:r>
            <a:r>
              <a:rPr lang="en-US" sz="1800" i="1" dirty="0" smtClean="0"/>
              <a:t>, A.A. </a:t>
            </a:r>
            <a:r>
              <a:rPr lang="en-US" sz="1800" i="1" dirty="0" err="1" smtClean="0"/>
              <a:t>Harlamov</a:t>
            </a:r>
            <a:r>
              <a:rPr lang="en-US" sz="1800" i="1" dirty="0" smtClean="0"/>
              <a:t> “Architecture and programming of massively parallel computational systems”. </a:t>
            </a:r>
            <a:endParaRPr lang="ru-RU" sz="1800" i="1" dirty="0"/>
          </a:p>
        </p:txBody>
      </p:sp>
    </p:spTree>
    <p:extLst>
      <p:ext uri="{BB962C8B-B14F-4D97-AF65-F5344CB8AC3E}">
        <p14:creationId xmlns:p14="http://schemas.microsoft.com/office/powerpoint/2010/main" val="107685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Tesla 10 memory hierarchy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kern="1200" dirty="0" smtClean="0"/>
              <a:t>device/global</a:t>
            </a:r>
            <a:r>
              <a:rPr lang="en-US" b="1" kern="1200" dirty="0" smtClean="0"/>
              <a:t> </a:t>
            </a:r>
            <a:endParaRPr lang="en-US" dirty="0"/>
          </a:p>
          <a:p>
            <a:r>
              <a:rPr lang="en-US" dirty="0" smtClean="0"/>
              <a:t>shared</a:t>
            </a:r>
            <a:endParaRPr lang="en-US" b="1" dirty="0" smtClean="0"/>
          </a:p>
          <a:p>
            <a:r>
              <a:rPr lang="en-US" kern="1200" dirty="0" smtClean="0"/>
              <a:t>constant cache</a:t>
            </a:r>
            <a:endParaRPr lang="en-US" b="1" kern="1200" dirty="0" smtClean="0"/>
          </a:p>
          <a:p>
            <a:r>
              <a:rPr lang="en-US" kern="1200" dirty="0" smtClean="0"/>
              <a:t>texture cache</a:t>
            </a:r>
            <a:endParaRPr lang="ru-RU" dirty="0" smtClean="0"/>
          </a:p>
          <a:p>
            <a:r>
              <a:rPr lang="en-US" dirty="0" smtClean="0"/>
              <a:t>register</a:t>
            </a:r>
          </a:p>
          <a:p>
            <a:r>
              <a:rPr lang="en-US" kern="1200" dirty="0" smtClean="0"/>
              <a:t>local</a:t>
            </a:r>
            <a:endParaRPr lang="en-US" dirty="0" smtClean="0"/>
          </a:p>
          <a:p>
            <a:endParaRPr lang="ru-RU" b="1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3B4427-6696-4A09-B791-98CB6266C507}" type="slidenum">
              <a:rPr lang="ru-RU" smtClean="0"/>
              <a:pPr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32935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Fermi multiprocessor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3B4427-6696-4A09-B791-98CB6266C507}" type="slidenum">
              <a:rPr lang="ru-RU" smtClean="0"/>
              <a:pPr/>
              <a:t>9</a:t>
            </a:fld>
            <a:endParaRPr lang="ru-RU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9599" y="1052737"/>
            <a:ext cx="5224068" cy="468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Содержимое 2"/>
          <p:cNvSpPr txBox="1">
            <a:spLocks/>
          </p:cNvSpPr>
          <p:nvPr/>
        </p:nvSpPr>
        <p:spPr bwMode="auto">
          <a:xfrm>
            <a:off x="918171" y="5733256"/>
            <a:ext cx="8576828" cy="288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SzPct val="80000"/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algn="r">
              <a:buFont typeface="Wingdings" pitchFamily="2" charset="2"/>
              <a:buNone/>
            </a:pPr>
            <a:r>
              <a:rPr lang="en-US" sz="1800" i="1" dirty="0" smtClean="0"/>
              <a:t>Image </a:t>
            </a:r>
            <a:r>
              <a:rPr lang="en-US" sz="1800" i="1" dirty="0" err="1" smtClean="0"/>
              <a:t>source:A.V</a:t>
            </a:r>
            <a:r>
              <a:rPr lang="en-US" sz="1800" i="1" dirty="0" smtClean="0"/>
              <a:t>. </a:t>
            </a:r>
            <a:r>
              <a:rPr lang="en-US" sz="1800" i="1" dirty="0" err="1" smtClean="0"/>
              <a:t>Boreskov</a:t>
            </a:r>
            <a:r>
              <a:rPr lang="en-US" sz="1800" i="1" dirty="0" smtClean="0"/>
              <a:t>, A.A. </a:t>
            </a:r>
            <a:r>
              <a:rPr lang="en-US" sz="1800" i="1" dirty="0" err="1" smtClean="0"/>
              <a:t>Harlamov</a:t>
            </a:r>
            <a:r>
              <a:rPr lang="en-US" sz="1800" i="1" dirty="0" smtClean="0"/>
              <a:t> “Architecture and programming of massively parallel computational systems”. </a:t>
            </a:r>
            <a:endParaRPr lang="ru-RU" sz="1800" i="1" dirty="0"/>
          </a:p>
        </p:txBody>
      </p:sp>
    </p:spTree>
    <p:extLst>
      <p:ext uri="{BB962C8B-B14F-4D97-AF65-F5344CB8AC3E}">
        <p14:creationId xmlns:p14="http://schemas.microsoft.com/office/powerpoint/2010/main" val="2784985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ernard MT Condensed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ernard MT Condensed" pitchFamily="18" charset="0"/>
            <a:cs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Edge</Template>
  <TotalTime>9173</TotalTime>
  <Words>890</Words>
  <Application>Microsoft Office PowerPoint</Application>
  <PresentationFormat>Произвольный</PresentationFormat>
  <Paragraphs>190</Paragraphs>
  <Slides>30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Оформление по умолчанию</vt:lpstr>
      <vt:lpstr>Презентация PowerPoint</vt:lpstr>
      <vt:lpstr>05 Lecture CUDA thread execution and memory hierarchy</vt:lpstr>
      <vt:lpstr>Contents</vt:lpstr>
      <vt:lpstr>GPU architecture</vt:lpstr>
      <vt:lpstr>CPU and GPU architecture</vt:lpstr>
      <vt:lpstr>Tesla 8 multiprocessor</vt:lpstr>
      <vt:lpstr>Tesla 10 multiprocessor</vt:lpstr>
      <vt:lpstr>Tesla 10 memory hierarchy</vt:lpstr>
      <vt:lpstr>Fermi multiprocessor</vt:lpstr>
      <vt:lpstr>Thread execution</vt:lpstr>
      <vt:lpstr>Thread communication</vt:lpstr>
      <vt:lpstr>Kernel execution</vt:lpstr>
      <vt:lpstr>Automatic scaling</vt:lpstr>
      <vt:lpstr>SIMT</vt:lpstr>
      <vt:lpstr>Example of warp execution</vt:lpstr>
      <vt:lpstr>Memory hierarchy</vt:lpstr>
      <vt:lpstr>Memory hierarchy</vt:lpstr>
      <vt:lpstr>Using global memory</vt:lpstr>
      <vt:lpstr>Example</vt:lpstr>
      <vt:lpstr>Coalescing for global memory…</vt:lpstr>
      <vt:lpstr>Coalescing for global memory…</vt:lpstr>
      <vt:lpstr>Coalescing for global memory</vt:lpstr>
      <vt:lpstr>Example: Jacobi method</vt:lpstr>
      <vt:lpstr>Working with shared memory</vt:lpstr>
      <vt:lpstr>Example</vt:lpstr>
      <vt:lpstr>Dynamically allocated shared memory</vt:lpstr>
      <vt:lpstr>No bank conflicts</vt:lpstr>
      <vt:lpstr>Bank conflicts</vt:lpstr>
      <vt:lpstr>References</vt:lpstr>
      <vt:lpstr>Authors</vt:lpstr>
    </vt:vector>
  </TitlesOfParts>
  <Company>ННГУ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Архитектура Intel Xeon Phi</dc:title>
  <dc:creator>Алексей Линёв</dc:creator>
  <cp:lastModifiedBy>sergey</cp:lastModifiedBy>
  <cp:revision>431</cp:revision>
  <dcterms:created xsi:type="dcterms:W3CDTF">2003-06-05T04:07:34Z</dcterms:created>
  <dcterms:modified xsi:type="dcterms:W3CDTF">2014-11-18T18:30:51Z</dcterms:modified>
</cp:coreProperties>
</file>