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3"/>
  </p:notesMasterIdLst>
  <p:handoutMasterIdLst>
    <p:handoutMasterId r:id="rId34"/>
  </p:handoutMasterIdLst>
  <p:sldIdLst>
    <p:sldId id="665" r:id="rId2"/>
    <p:sldId id="610" r:id="rId3"/>
    <p:sldId id="612" r:id="rId4"/>
    <p:sldId id="615" r:id="rId5"/>
    <p:sldId id="616" r:id="rId6"/>
    <p:sldId id="618" r:id="rId7"/>
    <p:sldId id="619" r:id="rId8"/>
    <p:sldId id="620" r:id="rId9"/>
    <p:sldId id="622" r:id="rId10"/>
    <p:sldId id="623" r:id="rId11"/>
    <p:sldId id="624" r:id="rId12"/>
    <p:sldId id="625" r:id="rId13"/>
    <p:sldId id="626" r:id="rId14"/>
    <p:sldId id="627" r:id="rId15"/>
    <p:sldId id="630" r:id="rId16"/>
    <p:sldId id="634" r:id="rId17"/>
    <p:sldId id="635" r:id="rId18"/>
    <p:sldId id="637" r:id="rId19"/>
    <p:sldId id="639" r:id="rId20"/>
    <p:sldId id="640" r:id="rId21"/>
    <p:sldId id="645" r:id="rId22"/>
    <p:sldId id="647" r:id="rId23"/>
    <p:sldId id="651" r:id="rId24"/>
    <p:sldId id="652" r:id="rId25"/>
    <p:sldId id="664" r:id="rId26"/>
    <p:sldId id="654" r:id="rId27"/>
    <p:sldId id="656" r:id="rId28"/>
    <p:sldId id="662" r:id="rId29"/>
    <p:sldId id="663" r:id="rId30"/>
    <p:sldId id="661" r:id="rId31"/>
    <p:sldId id="611" r:id="rId32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notesViewPr>
    <p:cSldViewPr>
      <p:cViewPr varScale="1">
        <p:scale>
          <a:sx n="60" d="100"/>
          <a:sy n="60" d="100"/>
        </p:scale>
        <p:origin x="-3206" y="-67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/>
              <a:t>3</a:t>
            </a:r>
            <a:r>
              <a:rPr lang="ru-RU" dirty="0"/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Архитектура </a:t>
            </a:r>
            <a:r>
              <a:rPr lang="en-US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из </a:t>
            </a:r>
            <a:r>
              <a:rPr lang="en-US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</a:t>
            </a:r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Компиляция и запуск приложений на 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882226" y="6408738"/>
            <a:ext cx="2050064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2011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6868" y="6408738"/>
            <a:ext cx="5758267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Высокопроизводительные вычисления на </a:t>
            </a:r>
            <a:r>
              <a:rPr lang="en-US" smtClean="0"/>
              <a:t>GPU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882226" y="6408738"/>
            <a:ext cx="2050064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2011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6868" y="6408738"/>
            <a:ext cx="5758267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Высокопроизводительные вычисления на </a:t>
            </a:r>
            <a:r>
              <a:rPr lang="en-US" smtClean="0"/>
              <a:t>GPU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882226" y="6408738"/>
            <a:ext cx="2050064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2011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6868" y="6408738"/>
            <a:ext cx="5758267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Высокопроизводительные вычисления на </a:t>
            </a:r>
            <a:r>
              <a:rPr lang="en-US" smtClean="0"/>
              <a:t>GPU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882226" y="6408738"/>
            <a:ext cx="2050064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2011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6868" y="6408738"/>
            <a:ext cx="5758267" cy="4492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Высокопроизводительные вычисления на </a:t>
            </a:r>
            <a:r>
              <a:rPr lang="en-US" smtClean="0"/>
              <a:t>GPU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0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84021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 smtClean="0"/>
              <a:t>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amd.com/zones/openclzone/pages/openclappexamples.aspx" TargetMode="External"/><Relationship Id="rId2" Type="http://schemas.openxmlformats.org/officeDocument/2006/relationships/hyperlink" Target="http://www.nvidia.com/object/cuda_showcase_html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214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</a:t>
            </a:r>
            <a:r>
              <a:rPr lang="ru-RU" dirty="0" smtClean="0"/>
              <a:t> </a:t>
            </a:r>
            <a:r>
              <a:rPr lang="en-US" dirty="0" smtClean="0"/>
              <a:t>GPU?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Not all problems can be parallelized on large amount of threads</a:t>
            </a:r>
            <a:r>
              <a:rPr lang="ru-RU" sz="2800" dirty="0" smtClean="0"/>
              <a:t>.</a:t>
            </a:r>
            <a:endParaRPr lang="en-US" sz="2800" dirty="0"/>
          </a:p>
          <a:p>
            <a:r>
              <a:rPr lang="en-US" sz="2800" dirty="0" smtClean="0"/>
              <a:t>Not all problems fit GPU architecture.</a:t>
            </a:r>
            <a:endParaRPr lang="ru-RU" sz="2800" dirty="0"/>
          </a:p>
          <a:p>
            <a:r>
              <a:rPr lang="en-US" sz="2800" dirty="0" smtClean="0"/>
              <a:t>Code development and optimization is more complicated compared to traditional programming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Many problems have computationally intensive subproblems that can be efficiently ported to GPU.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4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GPU architecture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of</a:t>
            </a:r>
            <a:r>
              <a:rPr lang="ru-RU" dirty="0" smtClean="0"/>
              <a:t> </a:t>
            </a:r>
            <a:r>
              <a:rPr lang="en-US" dirty="0" smtClean="0"/>
              <a:t>CPUs and</a:t>
            </a:r>
            <a:r>
              <a:rPr lang="ru-RU" dirty="0" smtClean="0"/>
              <a:t> </a:t>
            </a:r>
            <a:r>
              <a:rPr lang="en-US" dirty="0" smtClean="0"/>
              <a:t>GPUs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818147" y="4365104"/>
            <a:ext cx="3196818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CPU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dirty="0" smtClean="0">
                <a:latin typeface="+mn-lt"/>
                <a:cs typeface="Times New Roman" pitchFamily="18" charset="0"/>
              </a:rPr>
              <a:t>“cache-oriented”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21" y="1124744"/>
            <a:ext cx="436638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8446" y="1124745"/>
            <a:ext cx="4132472" cy="305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2"/>
          <p:cNvSpPr txBox="1">
            <a:spLocks/>
          </p:cNvSpPr>
          <p:nvPr/>
        </p:nvSpPr>
        <p:spPr>
          <a:xfrm>
            <a:off x="5730331" y="4437112"/>
            <a:ext cx="3508702" cy="86409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b="1" dirty="0" smtClean="0">
                <a:latin typeface="+mn-lt"/>
                <a:cs typeface="Times New Roman" pitchFamily="18" charset="0"/>
              </a:rPr>
              <a:t>G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Times New Roman" pitchFamily="18" charset="0"/>
              </a:rPr>
              <a:t>PU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dirty="0" smtClean="0">
                <a:latin typeface="+mn-lt"/>
                <a:cs typeface="Times New Roman" pitchFamily="18" charset="0"/>
              </a:rPr>
              <a:t>“cache-miss oriented”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272349" y="6021288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6834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of</a:t>
            </a:r>
            <a:r>
              <a:rPr lang="ru-RU" dirty="0"/>
              <a:t> </a:t>
            </a:r>
            <a:r>
              <a:rPr lang="en-US" dirty="0"/>
              <a:t>CPUs and</a:t>
            </a:r>
            <a:r>
              <a:rPr lang="ru-RU" dirty="0"/>
              <a:t> </a:t>
            </a:r>
            <a:r>
              <a:rPr lang="en-US" dirty="0"/>
              <a:t>GPUs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062" y="1196976"/>
            <a:ext cx="9133827" cy="4968875"/>
          </a:xfrm>
        </p:spPr>
        <p:txBody>
          <a:bodyPr/>
          <a:lstStyle/>
          <a:p>
            <a:r>
              <a:rPr lang="en-US" dirty="0" smtClean="0"/>
              <a:t>GPU architecture is aimed at computing that is</a:t>
            </a:r>
            <a:r>
              <a:rPr lang="ru-RU" dirty="0" smtClean="0"/>
              <a:t>: </a:t>
            </a:r>
            <a:endParaRPr lang="en-US" dirty="0" smtClean="0"/>
          </a:p>
          <a:p>
            <a:pPr lvl="1"/>
            <a:r>
              <a:rPr lang="en-US" sz="2400" b="1" dirty="0" smtClean="0"/>
              <a:t>data parallel</a:t>
            </a:r>
            <a:r>
              <a:rPr lang="ru-RU" sz="2400" dirty="0" smtClean="0"/>
              <a:t>: </a:t>
            </a:r>
            <a:r>
              <a:rPr lang="en-US" sz="2400" dirty="0" smtClean="0"/>
              <a:t>each operation is performed for many elements in parallel</a:t>
            </a:r>
            <a:r>
              <a:rPr lang="ru-RU" sz="2400" dirty="0" smtClean="0"/>
              <a:t>,</a:t>
            </a:r>
            <a:endParaRPr lang="en-US" sz="2400" dirty="0" smtClean="0"/>
          </a:p>
          <a:p>
            <a:pPr lvl="1"/>
            <a:r>
              <a:rPr lang="en-US" sz="2400" dirty="0" smtClean="0"/>
              <a:t>big computational density</a:t>
            </a:r>
            <a:r>
              <a:rPr lang="ru-RU" sz="2400" dirty="0" smtClean="0"/>
              <a:t>.</a:t>
            </a:r>
          </a:p>
          <a:p>
            <a:r>
              <a:rPr lang="en-US" dirty="0" smtClean="0"/>
              <a:t>Compared to </a:t>
            </a:r>
            <a:r>
              <a:rPr lang="ru-RU" dirty="0" smtClean="0"/>
              <a:t>С</a:t>
            </a:r>
            <a:r>
              <a:rPr lang="en-US" dirty="0" smtClean="0"/>
              <a:t>PU</a:t>
            </a:r>
            <a:r>
              <a:rPr lang="ru-RU" dirty="0" smtClean="0"/>
              <a:t>:</a:t>
            </a:r>
          </a:p>
          <a:p>
            <a:pPr lvl="1"/>
            <a:r>
              <a:rPr lang="en-US" sz="2400" dirty="0" smtClean="0"/>
              <a:t>much less cache and control logic</a:t>
            </a:r>
            <a:endParaRPr lang="ru-RU" sz="2400" dirty="0" smtClean="0"/>
          </a:p>
          <a:p>
            <a:pPr lvl="1"/>
            <a:r>
              <a:rPr lang="en-US" sz="2400" dirty="0" smtClean="0"/>
              <a:t>much more computational elements</a:t>
            </a:r>
          </a:p>
          <a:p>
            <a:r>
              <a:rPr lang="en-US" dirty="0" smtClean="0"/>
              <a:t>Memory latency is covered by using large amount of lightweight threads</a:t>
            </a:r>
            <a:r>
              <a:rPr lang="ru-RU" dirty="0" smtClean="0"/>
              <a:t>.</a:t>
            </a:r>
          </a:p>
          <a:p>
            <a:r>
              <a:rPr lang="en-US" dirty="0" smtClean="0"/>
              <a:t>CPU architecture is gradually becoming more parallel, GPU architecture is gradually becoming more sophisticated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88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NVIDIA </a:t>
            </a:r>
            <a:r>
              <a:rPr lang="en-US" dirty="0" smtClean="0"/>
              <a:t>GPU architecture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84234" y="1052737"/>
            <a:ext cx="8911114" cy="4968875"/>
          </a:xfrm>
        </p:spPr>
        <p:txBody>
          <a:bodyPr/>
          <a:lstStyle/>
          <a:p>
            <a:r>
              <a:rPr lang="en-US" dirty="0" smtClean="0"/>
              <a:t>Consists of </a:t>
            </a:r>
            <a:r>
              <a:rPr lang="en-US" b="1" dirty="0" smtClean="0"/>
              <a:t>streaming multiprocessors (MP)</a:t>
            </a:r>
            <a:r>
              <a:rPr lang="ru-RU" dirty="0" smtClean="0"/>
              <a:t>, </a:t>
            </a:r>
            <a:r>
              <a:rPr lang="en-US" dirty="0" smtClean="0"/>
              <a:t>each contains several </a:t>
            </a:r>
            <a:r>
              <a:rPr lang="en-US" b="1" dirty="0" smtClean="0"/>
              <a:t>CUDA-cores</a:t>
            </a:r>
            <a:r>
              <a:rPr lang="ru-RU" dirty="0" smtClean="0"/>
              <a:t> </a:t>
            </a:r>
            <a:r>
              <a:rPr lang="en-US" dirty="0" smtClean="0"/>
              <a:t>and shared memory</a:t>
            </a:r>
            <a:r>
              <a:rPr lang="ru-RU" dirty="0" smtClean="0"/>
              <a:t>.</a:t>
            </a:r>
          </a:p>
          <a:p>
            <a:pPr lvl="1"/>
            <a:r>
              <a:rPr lang="en-US" sz="2400" dirty="0" smtClean="0"/>
              <a:t>In first CUDA devices CUDA-cores were called scalar processors (SP).</a:t>
            </a:r>
            <a:endParaRPr lang="ru-RU" sz="2400" dirty="0" smtClean="0"/>
          </a:p>
          <a:p>
            <a:r>
              <a:rPr lang="en-US" dirty="0" smtClean="0"/>
              <a:t>CUDA-cores of one multiprocessor work as one or several SIMD units</a:t>
            </a:r>
            <a:r>
              <a:rPr lang="ru-RU" dirty="0" smtClean="0"/>
              <a:t>.</a:t>
            </a:r>
          </a:p>
          <a:p>
            <a:r>
              <a:rPr lang="en-US" dirty="0" smtClean="0"/>
              <a:t>Extremely lightweight threads, hardware</a:t>
            </a:r>
            <a:r>
              <a:rPr lang="ru-RU" dirty="0" smtClean="0"/>
              <a:t> </a:t>
            </a:r>
            <a:r>
              <a:rPr lang="en-US" dirty="0" smtClean="0"/>
              <a:t>thread scheduler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0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Multiprocessor of</a:t>
            </a:r>
            <a:r>
              <a:rPr lang="ru-RU" dirty="0" smtClean="0"/>
              <a:t> </a:t>
            </a:r>
            <a:r>
              <a:rPr lang="en-US" dirty="0" smtClean="0"/>
              <a:t>NVIDIA</a:t>
            </a:r>
            <a:r>
              <a:rPr lang="ru-RU" dirty="0" smtClean="0"/>
              <a:t> </a:t>
            </a:r>
            <a:r>
              <a:rPr lang="en-US" dirty="0" smtClean="0"/>
              <a:t>Fermi architecture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599" y="1052737"/>
            <a:ext cx="522406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130032" y="5733256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00" i="1" dirty="0" smtClean="0"/>
              <a:t>Image Source:</a:t>
            </a:r>
            <a:r>
              <a:rPr lang="ru-RU" sz="1800" dirty="0" smtClean="0"/>
              <a:t> </a:t>
            </a:r>
            <a:r>
              <a:rPr lang="ru-RU" sz="1800" i="1" dirty="0"/>
              <a:t>А.В. Боресков, А.А. Харламов «Архитектура и программирование массивно-параллельных вычислительных систем»</a:t>
            </a:r>
          </a:p>
        </p:txBody>
      </p:sp>
    </p:spTree>
    <p:extLst>
      <p:ext uri="{BB962C8B-B14F-4D97-AF65-F5344CB8AC3E}">
        <p14:creationId xmlns:p14="http://schemas.microsoft.com/office/powerpoint/2010/main" val="22556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888713" cy="1362075"/>
          </a:xfrm>
        </p:spPr>
        <p:txBody>
          <a:bodyPr/>
          <a:lstStyle/>
          <a:p>
            <a:r>
              <a:rPr lang="en-US" dirty="0"/>
              <a:t>Overview of GPU programming technologies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8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computing model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95062" y="1196976"/>
            <a:ext cx="9211798" cy="4968875"/>
          </a:xfrm>
        </p:spPr>
        <p:txBody>
          <a:bodyPr/>
          <a:lstStyle/>
          <a:p>
            <a:r>
              <a:rPr lang="en-US" dirty="0" smtClean="0"/>
              <a:t>GPUs</a:t>
            </a:r>
            <a:r>
              <a:rPr lang="ru-RU" dirty="0" smtClean="0"/>
              <a:t> </a:t>
            </a:r>
            <a:r>
              <a:rPr lang="en-US" dirty="0" smtClean="0"/>
              <a:t>use </a:t>
            </a:r>
            <a:r>
              <a:rPr lang="en-US" b="1" dirty="0" smtClean="0"/>
              <a:t>stream </a:t>
            </a:r>
            <a:r>
              <a:rPr lang="en-US" b="1" dirty="0"/>
              <a:t>computing </a:t>
            </a:r>
            <a:r>
              <a:rPr lang="en-US" b="1" dirty="0" smtClean="0"/>
              <a:t>model</a:t>
            </a:r>
            <a:r>
              <a:rPr lang="ru-RU" dirty="0" smtClean="0"/>
              <a:t>.</a:t>
            </a:r>
            <a:endParaRPr lang="en-US" dirty="0"/>
          </a:p>
          <a:p>
            <a:r>
              <a:rPr lang="en-US" b="1" dirty="0" smtClean="0"/>
              <a:t>Data stream </a:t>
            </a:r>
            <a:r>
              <a:rPr lang="en-US" dirty="0" smtClean="0"/>
              <a:t>is a sequence of uniform elements that can be processed independently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A function that processes one element is called </a:t>
            </a:r>
            <a:r>
              <a:rPr lang="en-US" b="1" dirty="0" smtClean="0"/>
              <a:t>kernel</a:t>
            </a:r>
            <a:r>
              <a:rPr lang="ru-RU" dirty="0" smtClean="0"/>
              <a:t>.</a:t>
            </a:r>
          </a:p>
          <a:p>
            <a:r>
              <a:rPr lang="en-US" dirty="0" smtClean="0"/>
              <a:t>Kernel body handles one element, kernel is called many times (maybe in parallel), once per each element</a:t>
            </a:r>
            <a:r>
              <a:rPr lang="ru-RU" dirty="0" smtClean="0"/>
              <a:t>.</a:t>
            </a:r>
          </a:p>
          <a:p>
            <a:pPr lvl="1"/>
            <a:r>
              <a:rPr lang="en-US" sz="2400" dirty="0" smtClean="0"/>
              <a:t>Example: sum of two vectors of length N, kernel body adds a pair of numbers, kernel is called N times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en-US" dirty="0" smtClean="0"/>
              <a:t>GPU programming technologies use stream computing model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2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Shading languages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Historically first tool that could be used for GPGPU (although not designed for it)</a:t>
            </a:r>
          </a:p>
          <a:p>
            <a:r>
              <a:rPr lang="en-US" dirty="0" smtClean="0"/>
              <a:t>Shad</a:t>
            </a:r>
            <a:r>
              <a:rPr lang="en-US" dirty="0"/>
              <a:t>ing</a:t>
            </a:r>
            <a:r>
              <a:rPr lang="en-US" dirty="0" smtClean="0"/>
              <a:t> languages are used to write pieces of code that is executed on GPU hardware, so-called shad</a:t>
            </a:r>
            <a:r>
              <a:rPr lang="en-US" dirty="0"/>
              <a:t>ing</a:t>
            </a:r>
            <a:r>
              <a:rPr lang="en-US" dirty="0" smtClean="0"/>
              <a:t> processors</a:t>
            </a:r>
          </a:p>
          <a:p>
            <a:r>
              <a:rPr lang="en-US" dirty="0" smtClean="0"/>
              <a:t>All programming is done in graphics terms</a:t>
            </a:r>
            <a:endParaRPr lang="ru-RU" dirty="0"/>
          </a:p>
          <a:p>
            <a:r>
              <a:rPr lang="en-US" dirty="0" smtClean="0"/>
              <a:t>One of the most </a:t>
            </a:r>
            <a:r>
              <a:rPr lang="en-US" dirty="0"/>
              <a:t>popular </a:t>
            </a:r>
            <a:r>
              <a:rPr lang="en-US" dirty="0" smtClean="0"/>
              <a:t>shading languages is GLSL </a:t>
            </a:r>
            <a:r>
              <a:rPr lang="en-US" dirty="0"/>
              <a:t>(OpenGL Shading </a:t>
            </a:r>
            <a:r>
              <a:rPr lang="en-US" dirty="0" smtClean="0"/>
              <a:t>Language)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76827B-539D-4765-A9E4-A889B794FC40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5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Metaprogramming</a:t>
            </a:r>
            <a:r>
              <a:rPr lang="en-US" dirty="0" smtClean="0"/>
              <a:t> tools</a:t>
            </a:r>
            <a:r>
              <a:rPr lang="ru-RU" dirty="0" smtClean="0"/>
              <a:t> </a:t>
            </a:r>
            <a:r>
              <a:rPr lang="en-US" dirty="0" err="1"/>
              <a:t>BrookGPU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dirty="0" err="1"/>
              <a:t>Sh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Metaprogramming</a:t>
            </a:r>
            <a:r>
              <a:rPr lang="en-US" dirty="0" smtClean="0"/>
              <a:t>: a program is written in a high-level language that is later automatically translated to shading languages.</a:t>
            </a:r>
          </a:p>
          <a:p>
            <a:r>
              <a:rPr lang="en-US" dirty="0" smtClean="0"/>
              <a:t>Much more simple to use compared to shading languages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A tradeoff is efficiency, the code is hard to optimize for a specific hardware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Now these tools are not supported, by they have given birth to other technologies:</a:t>
            </a:r>
          </a:p>
          <a:p>
            <a:pPr lvl="1"/>
            <a:r>
              <a:rPr lang="en-US" dirty="0" err="1" smtClean="0"/>
              <a:t>Sh</a:t>
            </a:r>
            <a:r>
              <a:rPr lang="en-US" dirty="0" smtClean="0"/>
              <a:t> became </a:t>
            </a:r>
            <a:r>
              <a:rPr lang="en-US" dirty="0" err="1" smtClean="0"/>
              <a:t>RapidMind</a:t>
            </a:r>
            <a:r>
              <a:rPr lang="en-US" dirty="0" smtClean="0"/>
              <a:t> that was consumed by Intel in 2009</a:t>
            </a:r>
            <a:r>
              <a:rPr lang="ru-RU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Improved version of </a:t>
            </a:r>
            <a:r>
              <a:rPr lang="en-US" dirty="0" err="1" smtClean="0"/>
              <a:t>BrookGPU</a:t>
            </a:r>
            <a:r>
              <a:rPr lang="ru-RU" dirty="0" smtClean="0"/>
              <a:t> </a:t>
            </a:r>
            <a:r>
              <a:rPr lang="en-US" dirty="0" smtClean="0"/>
              <a:t>was part of AMD </a:t>
            </a:r>
            <a:r>
              <a:rPr lang="en-US" dirty="0"/>
              <a:t>Stream </a:t>
            </a:r>
            <a:r>
              <a:rPr lang="en-US" dirty="0" smtClean="0"/>
              <a:t>as Brook</a:t>
            </a:r>
            <a:r>
              <a:rPr lang="en-US" dirty="0"/>
              <a:t>+</a:t>
            </a:r>
            <a:r>
              <a:rPr lang="ru-RU" dirty="0"/>
              <a:t>.</a:t>
            </a:r>
            <a:endParaRPr lang="en-US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76827B-539D-4765-A9E4-A889B794FC40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76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01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General purpose computing on GPU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NVIDIA CUDA and AMD Stream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NVIDIA CUDA: February 2007.</a:t>
            </a:r>
            <a:endParaRPr lang="en-US" dirty="0"/>
          </a:p>
          <a:p>
            <a:r>
              <a:rPr lang="en-US" dirty="0"/>
              <a:t>AMD Stream </a:t>
            </a:r>
            <a:r>
              <a:rPr lang="en-US" dirty="0" smtClean="0"/>
              <a:t>Computing: November 2007.</a:t>
            </a:r>
            <a:endParaRPr lang="ru-RU" dirty="0"/>
          </a:p>
          <a:p>
            <a:r>
              <a:rPr lang="en-US" dirty="0" smtClean="0"/>
              <a:t>Have similar structure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sz="2400" dirty="0" smtClean="0"/>
              <a:t>Low level: GPU assembly, memory management.</a:t>
            </a:r>
            <a:endParaRPr lang="ru-RU" sz="2400" dirty="0"/>
          </a:p>
          <a:p>
            <a:pPr lvl="1"/>
            <a:r>
              <a:rPr lang="en-US" sz="2400" dirty="0" smtClean="0"/>
              <a:t>High level: stream extensions of C language, high performance libraries, profiling and debugging tools.</a:t>
            </a:r>
          </a:p>
          <a:p>
            <a:r>
              <a:rPr lang="en-US" dirty="0" smtClean="0"/>
              <a:t>Advantages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sz="2400" dirty="0" smtClean="0"/>
              <a:t>Programming in extensions of C language</a:t>
            </a:r>
            <a:r>
              <a:rPr lang="ru-RU" sz="2400" dirty="0" smtClean="0"/>
              <a:t>.</a:t>
            </a:r>
            <a:endParaRPr lang="ru-RU" sz="2400" dirty="0"/>
          </a:p>
          <a:p>
            <a:pPr lvl="1"/>
            <a:r>
              <a:rPr lang="en-US" sz="2400" dirty="0" smtClean="0"/>
              <a:t>Access to hardware features</a:t>
            </a:r>
            <a:r>
              <a:rPr lang="en-US" sz="2400" dirty="0"/>
              <a:t> </a:t>
            </a:r>
            <a:r>
              <a:rPr lang="en-US" sz="2400" dirty="0" smtClean="0"/>
              <a:t>and low-level optimization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en-US" dirty="0" smtClean="0"/>
              <a:t>Disadvantages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sz="2400" dirty="0" smtClean="0"/>
              <a:t>Programming requires some knowledge of architecture</a:t>
            </a:r>
            <a:r>
              <a:rPr lang="ru-RU" sz="2400" dirty="0" smtClean="0"/>
              <a:t>.</a:t>
            </a:r>
            <a:endParaRPr lang="ru-RU" sz="2400" dirty="0"/>
          </a:p>
          <a:p>
            <a:pPr lvl="1"/>
            <a:r>
              <a:rPr lang="en-US" sz="2400" dirty="0" smtClean="0"/>
              <a:t>Porting is not easy</a:t>
            </a:r>
            <a:r>
              <a:rPr lang="ru-RU" sz="2400" dirty="0" smtClean="0"/>
              <a:t>.</a:t>
            </a:r>
            <a:endParaRPr lang="ru-RU" sz="2400" dirty="0"/>
          </a:p>
          <a:p>
            <a:pPr lvl="1"/>
            <a:endParaRPr lang="en-US" sz="2400" dirty="0" smtClean="0"/>
          </a:p>
          <a:p>
            <a:pPr lvl="1"/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76827B-539D-4765-A9E4-A889B794FC40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324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976"/>
            <a:ext cx="9133827" cy="4968875"/>
          </a:xfrm>
        </p:spPr>
        <p:txBody>
          <a:bodyPr/>
          <a:lstStyle/>
          <a:p>
            <a:r>
              <a:rPr lang="en-US" sz="2800" b="1" dirty="0"/>
              <a:t>OpenCL – Open Computing </a:t>
            </a:r>
            <a:r>
              <a:rPr lang="en-US" sz="2800" b="1" dirty="0" smtClean="0"/>
              <a:t>Language.</a:t>
            </a:r>
          </a:p>
          <a:p>
            <a:r>
              <a:rPr lang="en-US" sz="2800" dirty="0" smtClean="0"/>
              <a:t>Open standard for heterogeneous computing developed by </a:t>
            </a:r>
            <a:r>
              <a:rPr lang="en-US" sz="2800" dirty="0" err="1" smtClean="0"/>
              <a:t>Khronos</a:t>
            </a:r>
            <a:r>
              <a:rPr lang="en-US" sz="2800" dirty="0" smtClean="0"/>
              <a:t> </a:t>
            </a:r>
            <a:r>
              <a:rPr lang="en-US" sz="2800" dirty="0"/>
              <a:t>Group</a:t>
            </a:r>
            <a:r>
              <a:rPr lang="ru-RU" sz="2800" dirty="0"/>
              <a:t> </a:t>
            </a:r>
            <a:r>
              <a:rPr lang="en-US" sz="2800" dirty="0" smtClean="0"/>
              <a:t>in collaboration with vendors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en-US" sz="2800" dirty="0" smtClean="0"/>
              <a:t>First version: November </a:t>
            </a:r>
            <a:r>
              <a:rPr lang="ru-RU" sz="2800" dirty="0" smtClean="0"/>
              <a:t>2008.</a:t>
            </a:r>
            <a:endParaRPr lang="ru-RU" sz="2800" dirty="0"/>
          </a:p>
          <a:p>
            <a:r>
              <a:rPr lang="en-US" sz="2800" dirty="0" smtClean="0"/>
              <a:t>Supported by Apple</a:t>
            </a:r>
            <a:r>
              <a:rPr lang="en-US" sz="2800" dirty="0"/>
              <a:t>, NVIDIA, </a:t>
            </a:r>
            <a:r>
              <a:rPr lang="en-US" sz="2800" dirty="0" smtClean="0"/>
              <a:t>AMD, Intel</a:t>
            </a:r>
            <a:r>
              <a:rPr lang="ru-RU" sz="2800" dirty="0" smtClean="0"/>
              <a:t>, </a:t>
            </a:r>
            <a:r>
              <a:rPr lang="en-US" sz="2800" dirty="0" smtClean="0"/>
              <a:t>IBM, and others.</a:t>
            </a:r>
            <a:endParaRPr lang="ru-RU" sz="2800" dirty="0"/>
          </a:p>
          <a:p>
            <a:r>
              <a:rPr lang="en-US" sz="2800" dirty="0" smtClean="0"/>
              <a:t>Supports a wide range of hardware due to programming in terms of abstract models of hardware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r>
              <a:rPr lang="en-US" sz="2800" dirty="0" smtClean="0"/>
              <a:t>Applications are portable. Performance is not always high, but usually reasonable</a:t>
            </a:r>
            <a:endParaRPr lang="ru-RU" sz="28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76827B-539D-4765-A9E4-A889B794FC40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77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OpenACC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Standard for heterogeneous computing on multicore CPUs and GPUs.</a:t>
            </a:r>
            <a:endParaRPr lang="ru-RU" sz="2800" dirty="0" smtClean="0"/>
          </a:p>
          <a:p>
            <a:r>
              <a:rPr lang="en-US" sz="2800" dirty="0" smtClean="0"/>
              <a:t>Concept is similar to OpenMP (and particularly #pragma offload for</a:t>
            </a:r>
            <a:r>
              <a:rPr lang="ru-RU" sz="2800" dirty="0" smtClean="0"/>
              <a:t> </a:t>
            </a:r>
            <a:r>
              <a:rPr lang="en-US" sz="2800" dirty="0" smtClean="0"/>
              <a:t>Xeon Phi)</a:t>
            </a:r>
            <a:endParaRPr lang="ru-RU" sz="2800" dirty="0" smtClean="0"/>
          </a:p>
          <a:p>
            <a:r>
              <a:rPr lang="en-US" sz="2800" dirty="0" smtClean="0"/>
              <a:t>Limited access to low-level optimization and memory management</a:t>
            </a:r>
            <a:endParaRPr lang="ru-RU" sz="2800" dirty="0" smtClean="0"/>
          </a:p>
          <a:p>
            <a:r>
              <a:rPr lang="en-US" sz="2800" dirty="0" smtClean="0"/>
              <a:t>Ideally suited for quick porting of large applications</a:t>
            </a:r>
            <a:endParaRPr lang="ru-RU" sz="2800" dirty="0" smtClean="0"/>
          </a:p>
          <a:p>
            <a:r>
              <a:rPr lang="en-US" sz="2800" dirty="0" smtClean="0"/>
              <a:t>Performance-critical parts might be later implemented and optimized using CUDA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950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Heterogeneous computing on CPUs and GPUs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Heterogeneous systems are becoming more and more popular</a:t>
            </a:r>
            <a:r>
              <a:rPr lang="ru-RU" dirty="0" smtClean="0"/>
              <a:t>:</a:t>
            </a:r>
          </a:p>
          <a:p>
            <a:pPr lvl="1"/>
            <a:r>
              <a:rPr lang="en-US" sz="2400" b="1" dirty="0" smtClean="0"/>
              <a:t>APU</a:t>
            </a:r>
            <a:r>
              <a:rPr lang="en-US" sz="2400" dirty="0" smtClean="0"/>
              <a:t> (</a:t>
            </a:r>
            <a:r>
              <a:rPr lang="en-US" sz="2400" i="1" dirty="0" smtClean="0"/>
              <a:t>accelerated processing unit</a:t>
            </a:r>
            <a:r>
              <a:rPr lang="en-US" sz="2400" dirty="0" smtClean="0"/>
              <a:t>) combine CPU and GPU cores</a:t>
            </a:r>
            <a:r>
              <a:rPr lang="ru-RU" sz="2400" dirty="0" smtClean="0"/>
              <a:t>.</a:t>
            </a:r>
          </a:p>
          <a:p>
            <a:pPr lvl="1"/>
            <a:r>
              <a:rPr lang="en-US" sz="2400" b="1" dirty="0" smtClean="0"/>
              <a:t>Intel Xeon Phi</a:t>
            </a:r>
            <a:r>
              <a:rPr lang="en-US" sz="2400" dirty="0" smtClean="0"/>
              <a:t> (</a:t>
            </a:r>
            <a:r>
              <a:rPr lang="en-US" sz="2400" i="1" dirty="0" smtClean="0"/>
              <a:t>MIC, many integrated cores</a:t>
            </a:r>
            <a:r>
              <a:rPr lang="en-US" sz="2400" dirty="0" smtClean="0"/>
              <a:t>) coprocessors contain about 60 cores</a:t>
            </a:r>
            <a:r>
              <a:rPr lang="ru-RU" sz="2400" dirty="0" smtClean="0"/>
              <a:t>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10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popular heterogeneous combination is currently </a:t>
            </a:r>
            <a:r>
              <a:rPr lang="en-US" b="1" dirty="0" smtClean="0"/>
              <a:t>CPU + GPU</a:t>
            </a:r>
            <a:r>
              <a:rPr lang="en-US" dirty="0" smtClean="0"/>
              <a:t>.</a:t>
            </a:r>
          </a:p>
          <a:p>
            <a:r>
              <a:rPr lang="en-US" dirty="0"/>
              <a:t>Peak performance of modern GPUs is largely superior over CPUs.</a:t>
            </a:r>
          </a:p>
          <a:p>
            <a:r>
              <a:rPr lang="en-US" dirty="0"/>
              <a:t>However, a gap is usually smaller on real applications</a:t>
            </a:r>
            <a:r>
              <a:rPr lang="ru-RU" dirty="0"/>
              <a:t>.</a:t>
            </a:r>
          </a:p>
          <a:p>
            <a:r>
              <a:rPr lang="en-US" dirty="0"/>
              <a:t>It makes sense to use both CPUs and GPUs simultaneously</a:t>
            </a:r>
            <a:endParaRPr lang="ru-RU" dirty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7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applications using CUDA or </a:t>
            </a:r>
            <a:r>
              <a:rPr lang="en-US" dirty="0" err="1" smtClean="0"/>
              <a:t>OpenCL</a:t>
            </a:r>
            <a:r>
              <a:rPr lang="en-US" dirty="0" smtClean="0"/>
              <a:t> host part is usually playing only utility role</a:t>
            </a:r>
            <a:r>
              <a:rPr lang="ru-RU" dirty="0" smtClean="0"/>
              <a:t>:</a:t>
            </a:r>
          </a:p>
          <a:p>
            <a:pPr lvl="1"/>
            <a:r>
              <a:rPr lang="en-US" sz="2400" dirty="0" smtClean="0"/>
              <a:t>Initialization</a:t>
            </a:r>
            <a:r>
              <a:rPr lang="ru-RU" sz="2400" dirty="0" smtClean="0"/>
              <a:t>.</a:t>
            </a:r>
          </a:p>
          <a:p>
            <a:pPr lvl="1"/>
            <a:r>
              <a:rPr lang="en-US" sz="2400" dirty="0" smtClean="0"/>
              <a:t>Running kernels</a:t>
            </a:r>
            <a:r>
              <a:rPr lang="ru-RU" sz="2400" dirty="0" smtClean="0"/>
              <a:t>.</a:t>
            </a:r>
          </a:p>
          <a:p>
            <a:pPr lvl="1"/>
            <a:r>
              <a:rPr lang="en-US" sz="2400" dirty="0" smtClean="0"/>
              <a:t>Data exchanges</a:t>
            </a:r>
            <a:r>
              <a:rPr lang="ru-RU" sz="2400" dirty="0" smtClean="0"/>
              <a:t>.</a:t>
            </a:r>
          </a:p>
          <a:p>
            <a:r>
              <a:rPr lang="en-US" dirty="0" smtClean="0"/>
              <a:t>It does not place a great computational load on CPU and does not require all CPU cores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Thus, some (or all) CPU cores can be used for computing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2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24745"/>
            <a:ext cx="9133827" cy="4968875"/>
          </a:xfrm>
        </p:spPr>
        <p:txBody>
          <a:bodyPr/>
          <a:lstStyle/>
          <a:p>
            <a:r>
              <a:rPr lang="en-US" dirty="0" smtClean="0"/>
              <a:t>Load balancing is required because of different nature of hardware being used:</a:t>
            </a:r>
          </a:p>
          <a:p>
            <a:pPr lvl="1"/>
            <a:r>
              <a:rPr lang="en-US" sz="2400" dirty="0" smtClean="0"/>
              <a:t>Performance</a:t>
            </a:r>
          </a:p>
          <a:p>
            <a:pPr lvl="1"/>
            <a:r>
              <a:rPr lang="en-US" sz="2400" dirty="0" smtClean="0"/>
              <a:t>Data transfers</a:t>
            </a:r>
            <a:r>
              <a:rPr lang="ru-RU" sz="2400" dirty="0" smtClean="0"/>
              <a:t>:</a:t>
            </a:r>
            <a:r>
              <a:rPr lang="en-US" sz="2400" dirty="0" smtClean="0"/>
              <a:t> CPU cores use shared memory, need data transfers between CPU and GPU or GPU and another GPU.</a:t>
            </a:r>
          </a:p>
          <a:p>
            <a:r>
              <a:rPr lang="en-US" dirty="0" smtClean="0"/>
              <a:t>Inefficient load balancing can cause data transfer overheads to ruin performance gains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8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GPUs are massively parallel processors that are well suited for data parallel applications</a:t>
            </a:r>
          </a:p>
          <a:p>
            <a:r>
              <a:rPr lang="en-US" dirty="0" smtClean="0"/>
              <a:t>GPU programming technologies mainly use stream computing model</a:t>
            </a:r>
          </a:p>
          <a:p>
            <a:r>
              <a:rPr lang="en-US" dirty="0" smtClean="0"/>
              <a:t>Most popular technologies are CUDA, </a:t>
            </a:r>
            <a:r>
              <a:rPr lang="en-US" dirty="0" err="1" smtClean="0"/>
              <a:t>OpenCL</a:t>
            </a:r>
            <a:r>
              <a:rPr lang="en-US" dirty="0" smtClean="0"/>
              <a:t>, </a:t>
            </a:r>
            <a:r>
              <a:rPr lang="en-US" dirty="0" err="1" smtClean="0"/>
              <a:t>OpenACC</a:t>
            </a:r>
            <a:endParaRPr lang="en-US" dirty="0" smtClean="0"/>
          </a:p>
          <a:p>
            <a:r>
              <a:rPr lang="en-US" dirty="0" smtClean="0"/>
              <a:t>Heterogeneous computing becomes more popular</a:t>
            </a:r>
          </a:p>
          <a:p>
            <a:r>
              <a:rPr lang="en-US" dirty="0" smtClean="0"/>
              <a:t>Load balancing needs to be address thoroughly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90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Appropriate algorithms that allow high degree of parallelism need to be chosen for implementation on GPU</a:t>
            </a:r>
          </a:p>
          <a:p>
            <a:r>
              <a:rPr lang="en-US" dirty="0" smtClean="0"/>
              <a:t>Typical scheme of problem decomposition is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dirty="0" smtClean="0"/>
              <a:t>decomposition into large amount (thousands or more) of sub-problems that can be solved independently</a:t>
            </a:r>
            <a:r>
              <a:rPr lang="ru-RU" dirty="0" smtClean="0"/>
              <a:t>;</a:t>
            </a:r>
            <a:endParaRPr lang="ru-RU" dirty="0"/>
          </a:p>
          <a:p>
            <a:pPr lvl="1"/>
            <a:r>
              <a:rPr lang="en-US" dirty="0" smtClean="0"/>
              <a:t>decomposition into small amount of sub-problems that can be solved independently, decomposition of each sub-problem into hundreds of smaller problems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High computational density is preferable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Usually CPUs are used for sequential parts of an application and GPUs are used for massively parallel part.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r>
              <a:rPr lang="ru-RU" dirty="0" smtClean="0"/>
              <a:t> </a:t>
            </a:r>
            <a:r>
              <a:rPr lang="en-US" dirty="0" smtClean="0"/>
              <a:t>GPU?</a:t>
            </a:r>
            <a:endParaRPr lang="ru-RU" dirty="0" smtClean="0"/>
          </a:p>
          <a:p>
            <a:r>
              <a:rPr lang="en-US" dirty="0" smtClean="0"/>
              <a:t>Overview of GPU architecture</a:t>
            </a:r>
          </a:p>
          <a:p>
            <a:r>
              <a:rPr lang="en-US" dirty="0" smtClean="0"/>
              <a:t>Overview of GPU programming technologies</a:t>
            </a:r>
            <a:endParaRPr lang="ru-RU" dirty="0" smtClean="0"/>
          </a:p>
          <a:p>
            <a:r>
              <a:rPr lang="en-US" dirty="0" smtClean="0"/>
              <a:t>Heterogeneous computing on CPUs and GPUs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3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Sanders J., </a:t>
            </a:r>
            <a:r>
              <a:rPr lang="en-US" dirty="0" err="1"/>
              <a:t>Kandrot</a:t>
            </a:r>
            <a:r>
              <a:rPr lang="en-US" dirty="0"/>
              <a:t> E. CUDA by Example: An Introduction to General-Purpose GPU Programming. – Addison-Wesley Professional, 2010. – 312 p.</a:t>
            </a:r>
            <a:endParaRPr lang="ru-RU" dirty="0"/>
          </a:p>
          <a:p>
            <a:pPr lvl="0"/>
            <a:r>
              <a:rPr lang="en-US" dirty="0" smtClean="0"/>
              <a:t>NVIDIA </a:t>
            </a:r>
            <a:r>
              <a:rPr lang="en-US" dirty="0"/>
              <a:t>CUDA C Programming Guide. [http://docs.nvidia.com/cuda/cuda-c-programming-guide/].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fld id="{903B4427-6696-4A09-B791-98CB6266C507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Why</a:t>
            </a:r>
            <a:r>
              <a:rPr lang="ru-RU" sz="3600" cap="none" dirty="0" smtClean="0"/>
              <a:t> </a:t>
            </a:r>
            <a:r>
              <a:rPr lang="en-US" sz="3600" cap="none" dirty="0" smtClean="0"/>
              <a:t>GPU?</a:t>
            </a:r>
            <a:endParaRPr lang="ru-RU" sz="3600" cap="none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01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computing and GPGPU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2" y="1196976"/>
            <a:ext cx="9211798" cy="4968875"/>
          </a:xfrm>
        </p:spPr>
        <p:txBody>
          <a:bodyPr/>
          <a:lstStyle/>
          <a:p>
            <a:r>
              <a:rPr lang="en-US" b="1" dirty="0" smtClean="0"/>
              <a:t>Heterogeneous </a:t>
            </a:r>
            <a:r>
              <a:rPr lang="ru-RU" b="1" dirty="0" smtClean="0"/>
              <a:t>(</a:t>
            </a:r>
            <a:r>
              <a:rPr lang="en-US" b="1" dirty="0" smtClean="0"/>
              <a:t>hybrid</a:t>
            </a:r>
            <a:r>
              <a:rPr lang="ru-RU" b="1" dirty="0" smtClean="0"/>
              <a:t>) </a:t>
            </a:r>
            <a:r>
              <a:rPr lang="en-US" b="1" dirty="0" smtClean="0"/>
              <a:t>computing</a:t>
            </a:r>
            <a:r>
              <a:rPr lang="ru-RU" dirty="0" smtClean="0"/>
              <a:t> </a:t>
            </a:r>
            <a:r>
              <a:rPr lang="en-US" dirty="0" smtClean="0"/>
              <a:t>is computing using different kinds of computational hardware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Most popular kinds of hardware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dirty="0" smtClean="0"/>
              <a:t>CPUs;</a:t>
            </a:r>
            <a:endParaRPr lang="ru-RU" dirty="0"/>
          </a:p>
          <a:p>
            <a:pPr lvl="1"/>
            <a:r>
              <a:rPr lang="en-US" dirty="0" smtClean="0"/>
              <a:t>Intel Xeon Phi coprocessors;</a:t>
            </a:r>
            <a:endParaRPr lang="ru-RU" dirty="0" smtClean="0"/>
          </a:p>
          <a:p>
            <a:pPr lvl="1"/>
            <a:r>
              <a:rPr lang="en-US" dirty="0" smtClean="0"/>
              <a:t>GPUs;</a:t>
            </a:r>
            <a:endParaRPr lang="ru-RU" dirty="0"/>
          </a:p>
          <a:p>
            <a:pPr lvl="1"/>
            <a:r>
              <a:rPr lang="en-US" dirty="0" smtClean="0"/>
              <a:t>specialized processors (DSP and others);</a:t>
            </a:r>
            <a:endParaRPr lang="en-US" dirty="0"/>
          </a:p>
          <a:p>
            <a:pPr lvl="1"/>
            <a:r>
              <a:rPr lang="en-US" dirty="0" smtClean="0"/>
              <a:t>FPGAs.</a:t>
            </a:r>
            <a:endParaRPr lang="ru-RU" dirty="0" smtClean="0"/>
          </a:p>
          <a:p>
            <a:r>
              <a:rPr lang="en-US" dirty="0" smtClean="0"/>
              <a:t>Most popular heterogeneous combination is currently </a:t>
            </a:r>
            <a:r>
              <a:rPr lang="en-US" b="1" dirty="0" smtClean="0"/>
              <a:t>CPU + GPU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b="1" dirty="0"/>
              <a:t>GPGPU</a:t>
            </a:r>
            <a:r>
              <a:rPr lang="en-US" dirty="0"/>
              <a:t> </a:t>
            </a:r>
            <a:r>
              <a:rPr lang="en-US" dirty="0" smtClean="0"/>
              <a:t>is general-purpose </a:t>
            </a:r>
            <a:r>
              <a:rPr lang="en-US" dirty="0"/>
              <a:t>computing on </a:t>
            </a:r>
            <a:r>
              <a:rPr lang="en-US" dirty="0" smtClean="0"/>
              <a:t>GPU.</a:t>
            </a: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9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GPGPU applications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Physical simulation</a:t>
            </a:r>
          </a:p>
          <a:p>
            <a:r>
              <a:rPr lang="en-US" sz="2800" dirty="0" smtClean="0"/>
              <a:t>Visual effects</a:t>
            </a:r>
            <a:endParaRPr lang="ru-RU" sz="2800" dirty="0" smtClean="0"/>
          </a:p>
          <a:p>
            <a:r>
              <a:rPr lang="en-US" sz="2800" dirty="0" smtClean="0"/>
              <a:t>Financial computing</a:t>
            </a:r>
            <a:endParaRPr lang="ru-RU" sz="2800" dirty="0" smtClean="0"/>
          </a:p>
          <a:p>
            <a:r>
              <a:rPr lang="en-US" sz="2800" dirty="0" smtClean="0"/>
              <a:t>Computational biology and chemistry</a:t>
            </a: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r>
              <a:rPr lang="en-US" sz="2800" dirty="0" smtClean="0"/>
              <a:t>Examples</a:t>
            </a:r>
            <a:r>
              <a:rPr lang="ru-RU" sz="2800" dirty="0" smtClean="0"/>
              <a:t>: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://www.nvidia.com/object/cuda_showcase_html.html</a:t>
            </a:r>
            <a:endParaRPr lang="en-US" dirty="0"/>
          </a:p>
          <a:p>
            <a:pPr>
              <a:buNone/>
            </a:pPr>
            <a:r>
              <a:rPr lang="en-US" dirty="0">
                <a:hlinkClick r:id="rId3"/>
              </a:rPr>
              <a:t>http://developer.amd.com/zones/openclzone/pages/openclappexamples.aspx</a:t>
            </a:r>
            <a:endParaRPr lang="en-US" dirty="0"/>
          </a:p>
          <a:p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97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performance of CPUs and</a:t>
            </a:r>
            <a:r>
              <a:rPr lang="ru-RU" dirty="0" smtClean="0"/>
              <a:t> </a:t>
            </a:r>
            <a:r>
              <a:rPr lang="en-US" dirty="0" smtClean="0"/>
              <a:t>GPUs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918171" y="6001159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522" y="1052736"/>
            <a:ext cx="6918465" cy="496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51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20" y="207963"/>
            <a:ext cx="9433940" cy="561975"/>
          </a:xfrm>
        </p:spPr>
        <p:txBody>
          <a:bodyPr/>
          <a:lstStyle/>
          <a:p>
            <a:r>
              <a:rPr lang="en-US" dirty="0" smtClean="0"/>
              <a:t>Memory bandwidth of CPUs and</a:t>
            </a:r>
            <a:r>
              <a:rPr lang="ru-RU" dirty="0" smtClean="0"/>
              <a:t> </a:t>
            </a:r>
            <a:r>
              <a:rPr lang="en-US" dirty="0" smtClean="0"/>
              <a:t>GPUs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879" y="1001651"/>
            <a:ext cx="6280068" cy="5076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72349" y="6021288"/>
            <a:ext cx="857682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r">
              <a:buFont typeface="Wingdings" pitchFamily="2" charset="2"/>
              <a:buNone/>
            </a:pPr>
            <a:r>
              <a:rPr lang="en-US" sz="1800" i="1" dirty="0" smtClean="0"/>
              <a:t>Image source:</a:t>
            </a:r>
            <a:r>
              <a:rPr lang="ru-RU" sz="1800" i="1" dirty="0" smtClean="0"/>
              <a:t> </a:t>
            </a:r>
            <a:r>
              <a:rPr lang="en-US" sz="1800" i="1" dirty="0" smtClean="0"/>
              <a:t>NVIDIA CUDA C Programming Guide v. 6.5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246488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</a:t>
            </a:r>
            <a:r>
              <a:rPr lang="ru-RU" dirty="0" smtClean="0"/>
              <a:t> </a:t>
            </a:r>
            <a:r>
              <a:rPr lang="en-US" dirty="0" smtClean="0"/>
              <a:t>GPUs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Modern</a:t>
            </a:r>
            <a:r>
              <a:rPr lang="ru-RU" sz="2800" dirty="0" smtClean="0"/>
              <a:t> </a:t>
            </a:r>
            <a:r>
              <a:rPr lang="en-US" sz="2800" dirty="0" smtClean="0"/>
              <a:t>GPUs are </a:t>
            </a:r>
            <a:r>
              <a:rPr lang="en-US" sz="2800" b="1" dirty="0" smtClean="0"/>
              <a:t>massively parallel processors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en-US" sz="2800" dirty="0" smtClean="0"/>
              <a:t>High performance and memory bandwidth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en-US" sz="2800" dirty="0" smtClean="0"/>
              <a:t>Fits for many classes of computationally intensive problems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en-US" sz="2800" dirty="0" smtClean="0"/>
              <a:t>Advanced programming languages and tools.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76827B-539D-4765-A9E4-A889B794FC40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28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8930</TotalTime>
  <Words>1260</Words>
  <Application>Microsoft Office PowerPoint</Application>
  <PresentationFormat>Произвольный</PresentationFormat>
  <Paragraphs>188</Paragraphs>
  <Slides>31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Оформление по умолчанию</vt:lpstr>
      <vt:lpstr>Презентация PowerPoint</vt:lpstr>
      <vt:lpstr>01 Lecture General purpose computing on GPU</vt:lpstr>
      <vt:lpstr>Contents</vt:lpstr>
      <vt:lpstr>Why GPU?</vt:lpstr>
      <vt:lpstr>Heterogeneous computing and GPGPU</vt:lpstr>
      <vt:lpstr>Typical GPGPU applications</vt:lpstr>
      <vt:lpstr>Peak performance of CPUs and GPUs</vt:lpstr>
      <vt:lpstr>Memory bandwidth of CPUs and GPUs</vt:lpstr>
      <vt:lpstr>Modern GPUs</vt:lpstr>
      <vt:lpstr>Why not GPU?</vt:lpstr>
      <vt:lpstr>Overview of GPU architecture</vt:lpstr>
      <vt:lpstr>Architecture of CPUs and GPUs</vt:lpstr>
      <vt:lpstr>Architecture of CPUs and GPUs</vt:lpstr>
      <vt:lpstr>NVIDIA GPU architecture</vt:lpstr>
      <vt:lpstr>Multiprocessor of NVIDIA Fermi architecture</vt:lpstr>
      <vt:lpstr>Overview of GPU programming technologies</vt:lpstr>
      <vt:lpstr>Stream computing model</vt:lpstr>
      <vt:lpstr>Shading languages</vt:lpstr>
      <vt:lpstr>Metaprogramming tools BrookGPU и Sh</vt:lpstr>
      <vt:lpstr>NVIDIA CUDA and AMD Stream</vt:lpstr>
      <vt:lpstr>OpenCL</vt:lpstr>
      <vt:lpstr>OpenACC</vt:lpstr>
      <vt:lpstr>Heterogeneous computing on CPUs and GPUs</vt:lpstr>
      <vt:lpstr>Motivation</vt:lpstr>
      <vt:lpstr>Motivation</vt:lpstr>
      <vt:lpstr>Motivation</vt:lpstr>
      <vt:lpstr>Load balancing</vt:lpstr>
      <vt:lpstr>Summary</vt:lpstr>
      <vt:lpstr>Summary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333</cp:revision>
  <dcterms:created xsi:type="dcterms:W3CDTF">2003-06-05T04:07:34Z</dcterms:created>
  <dcterms:modified xsi:type="dcterms:W3CDTF">2014-11-18T18:12:03Z</dcterms:modified>
</cp:coreProperties>
</file>