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40"/>
  </p:notesMasterIdLst>
  <p:handoutMasterIdLst>
    <p:handoutMasterId r:id="rId41"/>
  </p:handoutMasterIdLst>
  <p:sldIdLst>
    <p:sldId id="699" r:id="rId2"/>
    <p:sldId id="610" r:id="rId3"/>
    <p:sldId id="665" r:id="rId4"/>
    <p:sldId id="666" r:id="rId5"/>
    <p:sldId id="700" r:id="rId6"/>
    <p:sldId id="702" r:id="rId7"/>
    <p:sldId id="706" r:id="rId8"/>
    <p:sldId id="708" r:id="rId9"/>
    <p:sldId id="710" r:id="rId10"/>
    <p:sldId id="670" r:id="rId11"/>
    <p:sldId id="711" r:id="rId12"/>
    <p:sldId id="712" r:id="rId13"/>
    <p:sldId id="713" r:id="rId14"/>
    <p:sldId id="714" r:id="rId15"/>
    <p:sldId id="715" r:id="rId16"/>
    <p:sldId id="716" r:id="rId17"/>
    <p:sldId id="717" r:id="rId18"/>
    <p:sldId id="718" r:id="rId19"/>
    <p:sldId id="679" r:id="rId20"/>
    <p:sldId id="720" r:id="rId21"/>
    <p:sldId id="721" r:id="rId22"/>
    <p:sldId id="723" r:id="rId23"/>
    <p:sldId id="724" r:id="rId24"/>
    <p:sldId id="725" r:id="rId25"/>
    <p:sldId id="726" r:id="rId26"/>
    <p:sldId id="727" r:id="rId27"/>
    <p:sldId id="728" r:id="rId28"/>
    <p:sldId id="729" r:id="rId29"/>
    <p:sldId id="732" r:id="rId30"/>
    <p:sldId id="733" r:id="rId31"/>
    <p:sldId id="734" r:id="rId32"/>
    <p:sldId id="735" r:id="rId33"/>
    <p:sldId id="736" r:id="rId34"/>
    <p:sldId id="737" r:id="rId35"/>
    <p:sldId id="738" r:id="rId36"/>
    <p:sldId id="739" r:id="rId37"/>
    <p:sldId id="661" r:id="rId38"/>
    <p:sldId id="611" r:id="rId39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notesViewPr>
    <p:cSldViewPr>
      <p:cViewPr varScale="1">
        <p:scale>
          <a:sx n="60" d="100"/>
          <a:sy n="60" d="100"/>
        </p:scale>
        <p:origin x="-3206" y="-67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/>
              <a:t>3</a:t>
            </a:r>
            <a:r>
              <a:rPr lang="ru-RU" dirty="0"/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Архитектура </a:t>
            </a:r>
            <a:r>
              <a:rPr lang="en-US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Н. Новгород, 2013 г.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из </a:t>
            </a:r>
            <a:r>
              <a:rPr lang="en-US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3</a:t>
            </a:r>
            <a:r>
              <a:rPr lang="ru-RU" sz="10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4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Компиляция и запуск приложений на Intel Xeon Phi</a:t>
            </a: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Н. Новгород, 2012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Введение в CUDA. Язык CUDA C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29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Архитектура </a:t>
            </a:r>
            <a:r>
              <a:rPr lang="en-US" smtClean="0"/>
              <a:t>Intel Xeon Phi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 smtClean="0"/>
              <a:t>3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91" r:id="rId5"/>
    <p:sldLayoutId id="2147483692" r:id="rId6"/>
    <p:sldLayoutId id="2147483693" r:id="rId7"/>
    <p:sldLayoutId id="2147483694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4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CUFFT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05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FFT – </a:t>
            </a:r>
            <a:r>
              <a:rPr lang="en-US" dirty="0" smtClean="0"/>
              <a:t>fast Fourier transform.</a:t>
            </a:r>
            <a:endParaRPr lang="ru-RU" dirty="0"/>
          </a:p>
          <a:p>
            <a:r>
              <a:rPr lang="en-US" dirty="0" smtClean="0"/>
              <a:t>Many optimized implementations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dirty="0"/>
              <a:t>FFTW </a:t>
            </a:r>
            <a:r>
              <a:rPr lang="en-US" dirty="0" smtClean="0"/>
              <a:t>;</a:t>
            </a:r>
            <a:endParaRPr lang="en-US" dirty="0"/>
          </a:p>
          <a:p>
            <a:pPr lvl="1"/>
            <a:r>
              <a:rPr lang="en-US" dirty="0"/>
              <a:t>FFT </a:t>
            </a:r>
            <a:r>
              <a:rPr lang="en-US" dirty="0" smtClean="0"/>
              <a:t>in</a:t>
            </a:r>
            <a:r>
              <a:rPr lang="ru-RU" dirty="0" smtClean="0"/>
              <a:t> </a:t>
            </a:r>
            <a:r>
              <a:rPr lang="en-US" dirty="0"/>
              <a:t>Intel </a:t>
            </a:r>
            <a:r>
              <a:rPr lang="en-US" dirty="0" smtClean="0"/>
              <a:t>MKL;</a:t>
            </a:r>
            <a:endParaRPr lang="ru-RU" dirty="0"/>
          </a:p>
          <a:p>
            <a:pPr lvl="1"/>
            <a:r>
              <a:rPr lang="en-US" dirty="0"/>
              <a:t>CUFFT </a:t>
            </a:r>
            <a:r>
              <a:rPr lang="en-US" dirty="0" smtClean="0"/>
              <a:t>in CUDA Toolkit</a:t>
            </a:r>
          </a:p>
          <a:p>
            <a:pPr lvl="1"/>
            <a:r>
              <a:rPr lang="en-US" dirty="0" smtClean="0"/>
              <a:t>…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149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Functionality of CUFFT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1D</a:t>
            </a:r>
            <a:r>
              <a:rPr lang="en-US" dirty="0"/>
              <a:t>, </a:t>
            </a:r>
            <a:r>
              <a:rPr lang="en-US" b="1" dirty="0"/>
              <a:t>2D</a:t>
            </a:r>
            <a:r>
              <a:rPr lang="en-US" dirty="0"/>
              <a:t>, </a:t>
            </a:r>
            <a:r>
              <a:rPr lang="en-US" b="1" dirty="0" smtClean="0"/>
              <a:t>3D</a:t>
            </a:r>
            <a:r>
              <a:rPr lang="en-US" dirty="0" smtClean="0"/>
              <a:t>.</a:t>
            </a:r>
            <a:endParaRPr lang="ru-RU" dirty="0"/>
          </a:p>
          <a:p>
            <a:r>
              <a:rPr lang="en-US" b="1" dirty="0" smtClean="0"/>
              <a:t>In-place</a:t>
            </a:r>
            <a:r>
              <a:rPr lang="en-US" dirty="0"/>
              <a:t>, </a:t>
            </a:r>
            <a:r>
              <a:rPr lang="en-US" b="1" dirty="0" smtClean="0"/>
              <a:t>out-of-place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540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CUFFT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</a:t>
            </a:r>
            <a:r>
              <a:rPr lang="en-US" b="1" dirty="0" err="1" smtClean="0"/>
              <a:t>cufft.h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Link with </a:t>
            </a:r>
            <a:r>
              <a:rPr lang="en-US" b="1" dirty="0" smtClean="0"/>
              <a:t>cufft.lib</a:t>
            </a:r>
            <a:r>
              <a:rPr lang="en-US" dirty="0" smtClean="0"/>
              <a:t>.</a:t>
            </a:r>
            <a:endParaRPr lang="ru-RU" b="1" dirty="0"/>
          </a:p>
          <a:p>
            <a:r>
              <a:rPr lang="en-US" dirty="0" smtClean="0"/>
              <a:t>Data and computing on GPU.</a:t>
            </a:r>
            <a:endParaRPr lang="en-US" dirty="0"/>
          </a:p>
          <a:p>
            <a:r>
              <a:rPr lang="en-US" dirty="0" smtClean="0"/>
              <a:t>Interface very similar to FFTW.</a:t>
            </a:r>
            <a:endParaRPr lang="en-US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020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and transform types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types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b="1" dirty="0" err="1"/>
              <a:t>cufftReal</a:t>
            </a:r>
            <a:r>
              <a:rPr lang="ru-RU" dirty="0"/>
              <a:t> = </a:t>
            </a:r>
            <a:r>
              <a:rPr lang="en-US" dirty="0"/>
              <a:t>float </a:t>
            </a:r>
            <a:r>
              <a:rPr lang="en-US" dirty="0" smtClean="0"/>
              <a:t>(</a:t>
            </a:r>
            <a:r>
              <a:rPr lang="en-US" b="1" dirty="0" smtClean="0"/>
              <a:t>R</a:t>
            </a:r>
            <a:r>
              <a:rPr lang="en-US" dirty="0" smtClean="0"/>
              <a:t>)</a:t>
            </a:r>
            <a:r>
              <a:rPr lang="ru-RU" dirty="0" smtClean="0"/>
              <a:t>;</a:t>
            </a:r>
            <a:endParaRPr lang="en-US" dirty="0"/>
          </a:p>
          <a:p>
            <a:pPr lvl="1"/>
            <a:r>
              <a:rPr lang="en-US" b="1" dirty="0" err="1"/>
              <a:t>cufftDoubleReal</a:t>
            </a:r>
            <a:r>
              <a:rPr lang="en-US" dirty="0"/>
              <a:t> = double </a:t>
            </a:r>
            <a:r>
              <a:rPr lang="en-US" dirty="0" smtClean="0"/>
              <a:t>(</a:t>
            </a:r>
            <a:r>
              <a:rPr lang="en-US" b="1" dirty="0" smtClean="0"/>
              <a:t>D</a:t>
            </a:r>
            <a:r>
              <a:rPr lang="en-US" dirty="0" smtClean="0"/>
              <a:t>)</a:t>
            </a:r>
            <a:r>
              <a:rPr lang="ru-RU" dirty="0" smtClean="0"/>
              <a:t>;</a:t>
            </a:r>
            <a:endParaRPr lang="en-US" dirty="0"/>
          </a:p>
          <a:p>
            <a:pPr lvl="1"/>
            <a:r>
              <a:rPr lang="en-US" b="1" dirty="0" err="1"/>
              <a:t>cufftComplex</a:t>
            </a:r>
            <a:r>
              <a:rPr lang="en-US" dirty="0"/>
              <a:t> = float2 </a:t>
            </a:r>
            <a:r>
              <a:rPr lang="en-US" dirty="0" smtClean="0"/>
              <a:t>(</a:t>
            </a:r>
            <a:r>
              <a:rPr lang="en-US" b="1" dirty="0" smtClean="0"/>
              <a:t>C</a:t>
            </a:r>
            <a:r>
              <a:rPr lang="en-US" dirty="0" smtClean="0"/>
              <a:t>)</a:t>
            </a:r>
            <a:r>
              <a:rPr lang="ru-RU" dirty="0" smtClean="0"/>
              <a:t>;</a:t>
            </a:r>
            <a:endParaRPr lang="en-US" dirty="0"/>
          </a:p>
          <a:p>
            <a:pPr lvl="1"/>
            <a:r>
              <a:rPr lang="en-US" b="1" dirty="0" err="1"/>
              <a:t>cufftDoubleComplex</a:t>
            </a:r>
            <a:r>
              <a:rPr lang="en-US" dirty="0"/>
              <a:t> = double2 </a:t>
            </a:r>
            <a:r>
              <a:rPr lang="en-US" dirty="0" smtClean="0"/>
              <a:t>(</a:t>
            </a:r>
            <a:r>
              <a:rPr lang="en-US" b="1" dirty="0" smtClean="0"/>
              <a:t>Z</a:t>
            </a:r>
            <a:r>
              <a:rPr lang="en-US" dirty="0" smtClean="0"/>
              <a:t>)</a:t>
            </a:r>
            <a:r>
              <a:rPr lang="ru-RU" dirty="0"/>
              <a:t>.</a:t>
            </a:r>
            <a:endParaRPr lang="en-US" dirty="0"/>
          </a:p>
          <a:p>
            <a:r>
              <a:rPr lang="en-US" dirty="0" smtClean="0"/>
              <a:t>Transform types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en-US" b="1" dirty="0"/>
              <a:t>CUFFT_R2C</a:t>
            </a:r>
            <a:r>
              <a:rPr lang="en-US" dirty="0"/>
              <a:t>, </a:t>
            </a:r>
            <a:r>
              <a:rPr lang="en-US" b="1" dirty="0"/>
              <a:t>CUFFT_C2R</a:t>
            </a:r>
            <a:r>
              <a:rPr lang="en-US" dirty="0"/>
              <a:t>, </a:t>
            </a:r>
            <a:r>
              <a:rPr lang="en-US" b="1" dirty="0"/>
              <a:t>CUFFT_C2C</a:t>
            </a:r>
            <a:r>
              <a:rPr lang="en-US" dirty="0"/>
              <a:t>, </a:t>
            </a:r>
            <a:r>
              <a:rPr lang="en-US" b="1" dirty="0"/>
              <a:t>CUFFT_D2Z</a:t>
            </a:r>
            <a:r>
              <a:rPr lang="en-US" dirty="0"/>
              <a:t>, </a:t>
            </a:r>
            <a:r>
              <a:rPr lang="en-US" b="1" dirty="0"/>
              <a:t>CUFFT_Z2D</a:t>
            </a:r>
            <a:r>
              <a:rPr lang="en-US" dirty="0"/>
              <a:t>, </a:t>
            </a:r>
            <a:r>
              <a:rPr lang="en-US" b="1" dirty="0" smtClean="0"/>
              <a:t>CUFFT_Z2Z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Transform directions:</a:t>
            </a:r>
            <a:r>
              <a:rPr lang="ru-RU" dirty="0" smtClean="0"/>
              <a:t> </a:t>
            </a:r>
            <a:r>
              <a:rPr lang="en-US" b="1" dirty="0"/>
              <a:t>CUFFT_FORWARD</a:t>
            </a:r>
            <a:r>
              <a:rPr lang="ru-RU" dirty="0"/>
              <a:t> и </a:t>
            </a:r>
            <a:r>
              <a:rPr lang="en-US" b="1" dirty="0" smtClean="0"/>
              <a:t>CUFFT_INVERSE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90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transform is described by </a:t>
            </a:r>
            <a:r>
              <a:rPr lang="en-US" b="1" dirty="0" smtClean="0"/>
              <a:t>plan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Plan has </a:t>
            </a:r>
            <a:r>
              <a:rPr lang="en-US" dirty="0" err="1" smtClean="0"/>
              <a:t>cufftHandle</a:t>
            </a:r>
            <a:r>
              <a:rPr lang="en-US" dirty="0" smtClean="0"/>
              <a:t> type</a:t>
            </a:r>
            <a:r>
              <a:rPr lang="ru-RU" dirty="0" smtClean="0"/>
              <a:t>.</a:t>
            </a:r>
            <a:endParaRPr lang="en-US" dirty="0"/>
          </a:p>
          <a:p>
            <a:r>
              <a:rPr lang="en-US" b="1" dirty="0" smtClean="0"/>
              <a:t>cufftPlan1d</a:t>
            </a:r>
            <a:r>
              <a:rPr lang="en-US" dirty="0"/>
              <a:t>(…)</a:t>
            </a:r>
            <a:r>
              <a:rPr lang="ru-RU" dirty="0"/>
              <a:t>, </a:t>
            </a:r>
            <a:r>
              <a:rPr lang="ru-RU" b="1" dirty="0"/>
              <a:t>с</a:t>
            </a:r>
            <a:r>
              <a:rPr lang="en-US" b="1" dirty="0"/>
              <a:t>ufftPlan2d</a:t>
            </a:r>
            <a:r>
              <a:rPr lang="en-US" dirty="0"/>
              <a:t>(…)</a:t>
            </a:r>
            <a:r>
              <a:rPr lang="ru-RU" dirty="0"/>
              <a:t>, </a:t>
            </a:r>
            <a:r>
              <a:rPr lang="en-US" b="1" dirty="0"/>
              <a:t>cufftPlan3d</a:t>
            </a:r>
            <a:r>
              <a:rPr lang="en-US" dirty="0"/>
              <a:t>(…)</a:t>
            </a:r>
            <a:r>
              <a:rPr lang="ru-RU" dirty="0"/>
              <a:t>,  </a:t>
            </a:r>
            <a:r>
              <a:rPr lang="ru-RU" b="1" dirty="0"/>
              <a:t>с</a:t>
            </a:r>
            <a:r>
              <a:rPr lang="en-US" b="1" dirty="0" err="1"/>
              <a:t>ufftPlanMany</a:t>
            </a:r>
            <a:r>
              <a:rPr lang="en-US" dirty="0" smtClean="0"/>
              <a:t>(…)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err="1"/>
              <a:t>cufftResult</a:t>
            </a:r>
            <a:r>
              <a:rPr lang="ru-RU" dirty="0"/>
              <a:t> </a:t>
            </a:r>
            <a:r>
              <a:rPr lang="en-US" b="1" dirty="0"/>
              <a:t>cufftPlan1d</a:t>
            </a:r>
            <a:r>
              <a:rPr lang="en-US" dirty="0"/>
              <a:t>(</a:t>
            </a:r>
            <a:r>
              <a:rPr lang="en-US" dirty="0" err="1"/>
              <a:t>cufftHandle</a:t>
            </a:r>
            <a:r>
              <a:rPr lang="ru-RU" dirty="0"/>
              <a:t>* </a:t>
            </a:r>
            <a:r>
              <a:rPr lang="en-US" dirty="0"/>
              <a:t>plan,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nx</a:t>
            </a:r>
            <a:r>
              <a:rPr lang="en-US" dirty="0"/>
              <a:t>, </a:t>
            </a:r>
            <a:r>
              <a:rPr lang="en-US" dirty="0" err="1"/>
              <a:t>cufftType</a:t>
            </a:r>
            <a:r>
              <a:rPr lang="en-US" dirty="0"/>
              <a:t> type, </a:t>
            </a:r>
            <a:r>
              <a:rPr lang="en-US" dirty="0" err="1"/>
              <a:t>int</a:t>
            </a:r>
            <a:r>
              <a:rPr lang="en-US" dirty="0"/>
              <a:t> batch</a:t>
            </a:r>
            <a:r>
              <a:rPr lang="en-US" dirty="0" smtClean="0"/>
              <a:t>)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b="1" dirty="0" err="1" smtClean="0"/>
              <a:t>cufftDestroy</a:t>
            </a:r>
            <a:r>
              <a:rPr lang="en-US" dirty="0" smtClean="0"/>
              <a:t>(</a:t>
            </a:r>
            <a:r>
              <a:rPr lang="en-US" dirty="0" err="1" smtClean="0"/>
              <a:t>cufftHandle</a:t>
            </a:r>
            <a:r>
              <a:rPr lang="ru-RU" dirty="0" smtClean="0"/>
              <a:t> </a:t>
            </a:r>
            <a:r>
              <a:rPr lang="en-US" dirty="0"/>
              <a:t>plan</a:t>
            </a:r>
            <a:r>
              <a:rPr lang="en-US" dirty="0" smtClean="0"/>
              <a:t>)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716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Executing transform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cufftExecC2C</a:t>
            </a:r>
            <a:r>
              <a:rPr lang="en-US" dirty="0"/>
              <a:t>(…)</a:t>
            </a:r>
            <a:r>
              <a:rPr lang="ru-RU" dirty="0"/>
              <a:t>, </a:t>
            </a:r>
            <a:r>
              <a:rPr lang="en-US" b="1" dirty="0"/>
              <a:t>cufftExecR2C</a:t>
            </a:r>
            <a:r>
              <a:rPr lang="en-US" dirty="0"/>
              <a:t>(…)</a:t>
            </a:r>
            <a:r>
              <a:rPr lang="ru-RU" dirty="0"/>
              <a:t>, </a:t>
            </a:r>
            <a:r>
              <a:rPr lang="en-US" b="1" dirty="0"/>
              <a:t>cufftExecC2R</a:t>
            </a:r>
            <a:r>
              <a:rPr lang="en-US" dirty="0"/>
              <a:t>(…)</a:t>
            </a:r>
            <a:r>
              <a:rPr lang="ru-RU" dirty="0"/>
              <a:t>, </a:t>
            </a:r>
            <a:r>
              <a:rPr lang="en-US" b="1" dirty="0"/>
              <a:t>cufftExecZ2Z</a:t>
            </a:r>
            <a:r>
              <a:rPr lang="en-US" dirty="0"/>
              <a:t>(…), </a:t>
            </a:r>
            <a:r>
              <a:rPr lang="en-US" b="1" dirty="0"/>
              <a:t>cufftExecD2Z</a:t>
            </a:r>
            <a:r>
              <a:rPr lang="en-US" dirty="0"/>
              <a:t>(…), </a:t>
            </a:r>
            <a:r>
              <a:rPr lang="en-US" b="1" dirty="0"/>
              <a:t>cufftExecZ2D</a:t>
            </a:r>
            <a:r>
              <a:rPr lang="en-US" dirty="0" smtClean="0"/>
              <a:t>(…)</a:t>
            </a:r>
            <a:r>
              <a:rPr lang="ru-RU" dirty="0"/>
              <a:t>.</a:t>
            </a:r>
            <a:endParaRPr lang="en-US" dirty="0"/>
          </a:p>
          <a:p>
            <a:r>
              <a:rPr lang="en-US" dirty="0" err="1"/>
              <a:t>cufftResult</a:t>
            </a:r>
            <a:r>
              <a:rPr lang="en-US" dirty="0"/>
              <a:t> </a:t>
            </a:r>
            <a:r>
              <a:rPr lang="en-US" b="1" dirty="0"/>
              <a:t>cufftExecC2C</a:t>
            </a:r>
            <a:r>
              <a:rPr lang="en-US" dirty="0"/>
              <a:t>(</a:t>
            </a:r>
            <a:r>
              <a:rPr lang="en-US" dirty="0" err="1"/>
              <a:t>cufftHandle</a:t>
            </a:r>
            <a:r>
              <a:rPr lang="en-US" dirty="0"/>
              <a:t> plan, </a:t>
            </a:r>
            <a:r>
              <a:rPr lang="en-US" dirty="0" err="1"/>
              <a:t>cufftComplex</a:t>
            </a:r>
            <a:r>
              <a:rPr lang="en-US" dirty="0"/>
              <a:t>* </a:t>
            </a:r>
            <a:r>
              <a:rPr lang="en-US" dirty="0" err="1"/>
              <a:t>idata</a:t>
            </a:r>
            <a:r>
              <a:rPr lang="en-US" dirty="0"/>
              <a:t>, </a:t>
            </a:r>
            <a:r>
              <a:rPr lang="en-US" dirty="0" err="1"/>
              <a:t>cufftComplex</a:t>
            </a:r>
            <a:r>
              <a:rPr lang="en-US" dirty="0"/>
              <a:t>* </a:t>
            </a:r>
            <a:r>
              <a:rPr lang="en-US" dirty="0" err="1"/>
              <a:t>odata</a:t>
            </a:r>
            <a:r>
              <a:rPr lang="en-US" dirty="0"/>
              <a:t>, </a:t>
            </a:r>
            <a:r>
              <a:rPr lang="en-US" dirty="0" err="1"/>
              <a:t>int</a:t>
            </a:r>
            <a:r>
              <a:rPr lang="en-US" dirty="0"/>
              <a:t> direction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282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Forward and inverse transform for single-precision complex data</a:t>
            </a:r>
            <a:endParaRPr lang="ru-RU" dirty="0"/>
          </a:p>
          <a:p>
            <a:r>
              <a:rPr lang="en-US" dirty="0"/>
              <a:t>BATCH=</a:t>
            </a:r>
            <a:r>
              <a:rPr lang="ru-RU" dirty="0" smtClean="0"/>
              <a:t>10</a:t>
            </a:r>
            <a:r>
              <a:rPr lang="en-US" dirty="0" smtClean="0"/>
              <a:t>, size NX=</a:t>
            </a:r>
            <a:r>
              <a:rPr lang="ru-RU" dirty="0"/>
              <a:t>256</a:t>
            </a:r>
          </a:p>
          <a:p>
            <a:r>
              <a:rPr lang="en-US" dirty="0" smtClean="0"/>
              <a:t>In-place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338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#define</a:t>
            </a:r>
            <a:r>
              <a:rPr lang="ru-RU" dirty="0"/>
              <a:t> </a:t>
            </a:r>
            <a:r>
              <a:rPr lang="en-US" dirty="0"/>
              <a:t>NX</a:t>
            </a:r>
            <a:r>
              <a:rPr lang="ru-RU" dirty="0"/>
              <a:t> </a:t>
            </a:r>
            <a:r>
              <a:rPr lang="en-US" dirty="0"/>
              <a:t>256</a:t>
            </a:r>
          </a:p>
          <a:p>
            <a:pPr>
              <a:buNone/>
            </a:pPr>
            <a:r>
              <a:rPr lang="en-US" dirty="0"/>
              <a:t>#define</a:t>
            </a:r>
            <a:r>
              <a:rPr lang="ru-RU" dirty="0"/>
              <a:t> </a:t>
            </a:r>
            <a:r>
              <a:rPr lang="en-US" dirty="0"/>
              <a:t>BATCH</a:t>
            </a:r>
            <a:r>
              <a:rPr lang="ru-RU" dirty="0"/>
              <a:t> </a:t>
            </a:r>
            <a:r>
              <a:rPr lang="en-US" dirty="0"/>
              <a:t>10</a:t>
            </a:r>
          </a:p>
          <a:p>
            <a:pPr>
              <a:buNone/>
            </a:pPr>
            <a:r>
              <a:rPr lang="en-US" dirty="0" err="1"/>
              <a:t>cufftHandle</a:t>
            </a:r>
            <a:r>
              <a:rPr lang="ru-RU" dirty="0"/>
              <a:t> </a:t>
            </a:r>
            <a:r>
              <a:rPr lang="en-US" dirty="0"/>
              <a:t>plan;</a:t>
            </a:r>
          </a:p>
          <a:p>
            <a:pPr>
              <a:buNone/>
            </a:pPr>
            <a:r>
              <a:rPr lang="en-US" dirty="0" err="1"/>
              <a:t>cufftComplex</a:t>
            </a:r>
            <a:r>
              <a:rPr lang="ru-RU" dirty="0"/>
              <a:t> </a:t>
            </a:r>
            <a:r>
              <a:rPr lang="en-US" dirty="0"/>
              <a:t>*data;</a:t>
            </a:r>
          </a:p>
          <a:p>
            <a:pPr>
              <a:buNone/>
            </a:pPr>
            <a:r>
              <a:rPr lang="en-US" dirty="0" err="1"/>
              <a:t>cudaMalloc</a:t>
            </a:r>
            <a:r>
              <a:rPr lang="en-US" dirty="0"/>
              <a:t>((void**)&amp;data,</a:t>
            </a:r>
            <a:r>
              <a:rPr lang="ru-RU" dirty="0"/>
              <a:t> </a:t>
            </a:r>
            <a:r>
              <a:rPr lang="en-US" dirty="0" err="1"/>
              <a:t>sizeof</a:t>
            </a:r>
            <a:r>
              <a:rPr lang="en-US" dirty="0"/>
              <a:t>(</a:t>
            </a:r>
            <a:r>
              <a:rPr lang="en-US" dirty="0" err="1"/>
              <a:t>cufftComplex</a:t>
            </a:r>
            <a:r>
              <a:rPr lang="en-US" dirty="0"/>
              <a:t>)*NX*BATCH);</a:t>
            </a:r>
          </a:p>
          <a:p>
            <a:pPr>
              <a:buNone/>
            </a:pPr>
            <a:r>
              <a:rPr lang="en-US" dirty="0"/>
              <a:t>cufftPlan1d(&amp;plan,</a:t>
            </a:r>
            <a:r>
              <a:rPr lang="ru-RU" dirty="0"/>
              <a:t> </a:t>
            </a:r>
            <a:r>
              <a:rPr lang="en-US" dirty="0"/>
              <a:t>NX,</a:t>
            </a:r>
            <a:r>
              <a:rPr lang="ru-RU" dirty="0"/>
              <a:t> </a:t>
            </a:r>
            <a:r>
              <a:rPr lang="en-US" dirty="0"/>
              <a:t>CUFFT_C2C,</a:t>
            </a:r>
            <a:r>
              <a:rPr lang="ru-RU" dirty="0"/>
              <a:t> </a:t>
            </a:r>
            <a:r>
              <a:rPr lang="en-US" dirty="0"/>
              <a:t>BATCH);</a:t>
            </a:r>
          </a:p>
          <a:p>
            <a:pPr>
              <a:buNone/>
            </a:pPr>
            <a:r>
              <a:rPr lang="en-US" dirty="0"/>
              <a:t>cufftExecC2C(plan, data, data, CUFFT_FORWARD);</a:t>
            </a:r>
          </a:p>
          <a:p>
            <a:pPr>
              <a:buNone/>
            </a:pPr>
            <a:r>
              <a:rPr lang="en-US" dirty="0"/>
              <a:t>cufftExecC2C(plan, data, data, CUFFT_INVERSE);</a:t>
            </a:r>
          </a:p>
          <a:p>
            <a:pPr>
              <a:buNone/>
            </a:pPr>
            <a:r>
              <a:rPr lang="en-US" dirty="0" err="1"/>
              <a:t>cufftDestroy</a:t>
            </a:r>
            <a:r>
              <a:rPr lang="en-US" dirty="0"/>
              <a:t>(plan);</a:t>
            </a:r>
          </a:p>
          <a:p>
            <a:pPr>
              <a:buNone/>
            </a:pPr>
            <a:r>
              <a:rPr lang="en-US" dirty="0" err="1"/>
              <a:t>cudaFree</a:t>
            </a:r>
            <a:r>
              <a:rPr lang="en-US" dirty="0"/>
              <a:t>(data);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738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CURAND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7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</a:t>
            </a:r>
            <a:r>
              <a:rPr lang="en-US" altLang="ru-RU" sz="2400" dirty="0" smtClean="0"/>
              <a:t>8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Lecture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CUDA Libraries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CURAND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CURAND </a:t>
            </a:r>
            <a:r>
              <a:rPr lang="en-US" dirty="0" smtClean="0"/>
              <a:t>is optimized library for </a:t>
            </a:r>
            <a:r>
              <a:rPr lang="en-US" dirty="0" err="1" smtClean="0"/>
              <a:t>preudo</a:t>
            </a:r>
            <a:r>
              <a:rPr lang="en-US" dirty="0" smtClean="0"/>
              <a:t>- and quasi-random number generation on host and GPU.</a:t>
            </a:r>
            <a:endParaRPr lang="ru-RU" dirty="0"/>
          </a:p>
          <a:p>
            <a:r>
              <a:rPr lang="en-US" dirty="0" smtClean="0"/>
              <a:t>Introduced in </a:t>
            </a:r>
            <a:r>
              <a:rPr lang="ru-RU" dirty="0" smtClean="0"/>
              <a:t>2010</a:t>
            </a:r>
            <a:r>
              <a:rPr lang="en-US" dirty="0" smtClean="0"/>
              <a:t>.</a:t>
            </a:r>
            <a:endParaRPr lang="ru-RU" dirty="0"/>
          </a:p>
          <a:p>
            <a:r>
              <a:rPr lang="en-US" dirty="0" smtClean="0"/>
              <a:t>Consists of </a:t>
            </a:r>
            <a:r>
              <a:rPr lang="ru-RU" dirty="0" smtClean="0"/>
              <a:t>2 </a:t>
            </a:r>
            <a:r>
              <a:rPr lang="en-US" dirty="0" smtClean="0"/>
              <a:t>parts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dirty="0"/>
              <a:t>Host </a:t>
            </a:r>
            <a:r>
              <a:rPr lang="en-US" dirty="0" smtClean="0"/>
              <a:t>API.</a:t>
            </a:r>
            <a:endParaRPr lang="en-US" dirty="0"/>
          </a:p>
          <a:p>
            <a:pPr lvl="1"/>
            <a:r>
              <a:rPr lang="en-US" dirty="0"/>
              <a:t>Device </a:t>
            </a:r>
            <a:r>
              <a:rPr lang="en-US" dirty="0" smtClean="0"/>
              <a:t>API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384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API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</a:t>
            </a:r>
            <a:r>
              <a:rPr lang="en-US" b="1" dirty="0" err="1" smtClean="0"/>
              <a:t>curand.h</a:t>
            </a:r>
            <a:r>
              <a:rPr lang="ru-RU" dirty="0"/>
              <a:t>, </a:t>
            </a:r>
            <a:r>
              <a:rPr lang="en-US" dirty="0" smtClean="0"/>
              <a:t>link with</a:t>
            </a:r>
            <a:r>
              <a:rPr lang="ru-RU" dirty="0" smtClean="0"/>
              <a:t> </a:t>
            </a:r>
            <a:r>
              <a:rPr lang="en-US" b="1" dirty="0" smtClean="0"/>
              <a:t>curand.lib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 err="1"/>
              <a:t>curandCreateGenerator</a:t>
            </a:r>
            <a:r>
              <a:rPr lang="en-US" b="1" dirty="0"/>
              <a:t>/</a:t>
            </a:r>
            <a:r>
              <a:rPr lang="en-US" b="1" dirty="0" err="1"/>
              <a:t>curandCreateGeneratorHost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curandGenerator_t</a:t>
            </a:r>
            <a:r>
              <a:rPr lang="ru-RU" dirty="0"/>
              <a:t> </a:t>
            </a:r>
            <a:r>
              <a:rPr lang="en-US" dirty="0"/>
              <a:t>∗ generator, </a:t>
            </a:r>
            <a:r>
              <a:rPr lang="en-US" dirty="0" err="1"/>
              <a:t>curandRngType_t</a:t>
            </a:r>
            <a:r>
              <a:rPr lang="en-US" dirty="0"/>
              <a:t> </a:t>
            </a:r>
            <a:r>
              <a:rPr lang="en-US" dirty="0" err="1"/>
              <a:t>rng_type</a:t>
            </a:r>
            <a:r>
              <a:rPr lang="en-US" dirty="0" smtClean="0"/>
              <a:t>)</a:t>
            </a:r>
            <a:endParaRPr lang="ru-RU" dirty="0"/>
          </a:p>
          <a:p>
            <a:r>
              <a:rPr lang="en-US" b="1" dirty="0" err="1"/>
              <a:t>curandSetPseudoRandomGeneratorSeed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curandGenerator_t</a:t>
            </a:r>
            <a:r>
              <a:rPr lang="en-US" dirty="0"/>
              <a:t> generator, unsigned long </a:t>
            </a:r>
            <a:r>
              <a:rPr lang="en-US" dirty="0" err="1"/>
              <a:t>long</a:t>
            </a:r>
            <a:r>
              <a:rPr lang="en-US" dirty="0"/>
              <a:t> seed</a:t>
            </a:r>
            <a:r>
              <a:rPr lang="en-US" dirty="0" smtClean="0"/>
              <a:t>).</a:t>
            </a:r>
            <a:endParaRPr lang="ru-RU" dirty="0"/>
          </a:p>
          <a:p>
            <a:r>
              <a:rPr lang="en-US" b="1" dirty="0" err="1"/>
              <a:t>curandDestroyGenerator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curandGenerator_t</a:t>
            </a:r>
            <a:r>
              <a:rPr lang="ru-RU" dirty="0"/>
              <a:t> </a:t>
            </a:r>
            <a:r>
              <a:rPr lang="en-US" dirty="0"/>
              <a:t>generator</a:t>
            </a:r>
            <a:r>
              <a:rPr lang="en-US" dirty="0" smtClean="0"/>
              <a:t>)</a:t>
            </a:r>
          </a:p>
          <a:p>
            <a:r>
              <a:rPr lang="en-US" b="1" dirty="0" err="1"/>
              <a:t>curandGenerate</a:t>
            </a:r>
            <a:r>
              <a:rPr lang="ru-RU" b="1" dirty="0"/>
              <a:t> </a:t>
            </a:r>
            <a:r>
              <a:rPr lang="en-US" dirty="0"/>
              <a:t>(</a:t>
            </a:r>
            <a:r>
              <a:rPr lang="en-US" dirty="0" err="1"/>
              <a:t>curandGenerator_t</a:t>
            </a:r>
            <a:r>
              <a:rPr lang="en-US" dirty="0"/>
              <a:t> generator, unsigned </a:t>
            </a:r>
            <a:r>
              <a:rPr lang="en-US" dirty="0" err="1"/>
              <a:t>int</a:t>
            </a:r>
            <a:r>
              <a:rPr lang="en-US" dirty="0"/>
              <a:t> ∗ </a:t>
            </a:r>
            <a:r>
              <a:rPr lang="en-US" dirty="0" err="1"/>
              <a:t>outputPtr</a:t>
            </a:r>
            <a:r>
              <a:rPr lang="en-US" dirty="0"/>
              <a:t>, </a:t>
            </a:r>
            <a:r>
              <a:rPr lang="en-US" dirty="0" err="1"/>
              <a:t>size_t</a:t>
            </a:r>
            <a:r>
              <a:rPr lang="en-US" dirty="0"/>
              <a:t> </a:t>
            </a:r>
            <a:r>
              <a:rPr lang="en-US" dirty="0" err="1"/>
              <a:t>num</a:t>
            </a:r>
            <a:r>
              <a:rPr lang="en-US" dirty="0"/>
              <a:t>).</a:t>
            </a:r>
            <a:endParaRPr lang="ru-RU" dirty="0"/>
          </a:p>
          <a:p>
            <a:r>
              <a:rPr lang="en-US" b="1" dirty="0" err="1"/>
              <a:t>curandGenerateNormal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curandGenerator_t</a:t>
            </a:r>
            <a:r>
              <a:rPr lang="ru-RU" dirty="0"/>
              <a:t> </a:t>
            </a:r>
            <a:r>
              <a:rPr lang="en-US" dirty="0"/>
              <a:t>generator, float ∗ </a:t>
            </a:r>
            <a:r>
              <a:rPr lang="en-US" dirty="0" err="1"/>
              <a:t>outputPtr</a:t>
            </a:r>
            <a:r>
              <a:rPr lang="en-US" dirty="0"/>
              <a:t>, </a:t>
            </a:r>
            <a:r>
              <a:rPr lang="en-US" dirty="0" err="1"/>
              <a:t>size_t</a:t>
            </a:r>
            <a:r>
              <a:rPr lang="en-US" dirty="0"/>
              <a:t> n, float mean,</a:t>
            </a:r>
            <a:r>
              <a:rPr lang="ru-RU" dirty="0"/>
              <a:t> </a:t>
            </a:r>
            <a:r>
              <a:rPr lang="en-US" dirty="0"/>
              <a:t>float </a:t>
            </a:r>
            <a:r>
              <a:rPr lang="en-US" dirty="0" err="1"/>
              <a:t>stddev</a:t>
            </a:r>
            <a:r>
              <a:rPr lang="en-US" dirty="0"/>
              <a:t>).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5915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API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curandGenerateUniform</a:t>
            </a:r>
            <a:r>
              <a:rPr lang="en-US" dirty="0"/>
              <a:t> (</a:t>
            </a:r>
            <a:r>
              <a:rPr lang="en-US" dirty="0" err="1"/>
              <a:t>curandGenerator_t</a:t>
            </a:r>
            <a:r>
              <a:rPr lang="ru-RU" dirty="0"/>
              <a:t> </a:t>
            </a:r>
            <a:r>
              <a:rPr lang="en-US" dirty="0"/>
              <a:t>generator, float ∗ </a:t>
            </a:r>
            <a:r>
              <a:rPr lang="en-US" dirty="0" err="1"/>
              <a:t>outputPtr</a:t>
            </a:r>
            <a:r>
              <a:rPr lang="en-US" dirty="0"/>
              <a:t>, </a:t>
            </a:r>
            <a:r>
              <a:rPr lang="en-US" dirty="0" err="1"/>
              <a:t>size_t</a:t>
            </a:r>
            <a:r>
              <a:rPr lang="en-US" dirty="0"/>
              <a:t> </a:t>
            </a:r>
            <a:r>
              <a:rPr lang="en-US" dirty="0" err="1"/>
              <a:t>num</a:t>
            </a:r>
            <a:r>
              <a:rPr lang="en-US" dirty="0" smtClean="0"/>
              <a:t>).</a:t>
            </a:r>
            <a:endParaRPr lang="ru-RU" dirty="0"/>
          </a:p>
          <a:p>
            <a:r>
              <a:rPr lang="en-US" b="1" dirty="0" err="1"/>
              <a:t>curandGenerateUniformDouble</a:t>
            </a:r>
            <a:r>
              <a:rPr lang="en-US" dirty="0"/>
              <a:t> (</a:t>
            </a:r>
            <a:r>
              <a:rPr lang="en-US" dirty="0" err="1"/>
              <a:t>curandGenerator_t</a:t>
            </a:r>
            <a:r>
              <a:rPr lang="ru-RU" dirty="0"/>
              <a:t> </a:t>
            </a:r>
            <a:r>
              <a:rPr lang="en-US" dirty="0"/>
              <a:t>generator, float ∗ </a:t>
            </a:r>
            <a:r>
              <a:rPr lang="en-US" dirty="0" err="1"/>
              <a:t>outputPtr</a:t>
            </a:r>
            <a:r>
              <a:rPr lang="en-US" dirty="0"/>
              <a:t>, </a:t>
            </a:r>
            <a:r>
              <a:rPr lang="en-US" dirty="0" err="1"/>
              <a:t>size_t</a:t>
            </a:r>
            <a:r>
              <a:rPr lang="en-US" dirty="0"/>
              <a:t> </a:t>
            </a:r>
            <a:r>
              <a:rPr lang="en-US" dirty="0" err="1"/>
              <a:t>num</a:t>
            </a:r>
            <a:r>
              <a:rPr lang="en-US" dirty="0" smtClean="0"/>
              <a:t>).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6279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using Host API…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483861" y="1268760"/>
            <a:ext cx="8911114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None/>
            </a:pPr>
            <a:r>
              <a:rPr lang="en-US" dirty="0"/>
              <a:t>/*</a:t>
            </a:r>
          </a:p>
          <a:p>
            <a:pPr>
              <a:buNone/>
            </a:pPr>
            <a:r>
              <a:rPr lang="en-US" dirty="0"/>
              <a:t>* This program uses the host CURAND API to generate100</a:t>
            </a:r>
          </a:p>
          <a:p>
            <a:pPr>
              <a:buNone/>
            </a:pPr>
            <a:r>
              <a:rPr lang="en-US" dirty="0"/>
              <a:t>* pseudorandom floats.</a:t>
            </a:r>
          </a:p>
          <a:p>
            <a:pPr>
              <a:buNone/>
            </a:pPr>
            <a:r>
              <a:rPr lang="en-US" dirty="0"/>
              <a:t>*/</a:t>
            </a:r>
          </a:p>
          <a:p>
            <a:pPr>
              <a:buNone/>
            </a:pPr>
            <a:r>
              <a:rPr lang="en-US" dirty="0"/>
              <a:t>#include &lt;</a:t>
            </a:r>
            <a:r>
              <a:rPr lang="en-US" dirty="0" err="1"/>
              <a:t>stdio.h</a:t>
            </a:r>
            <a:r>
              <a:rPr lang="en-US" dirty="0"/>
              <a:t>&gt;</a:t>
            </a:r>
          </a:p>
          <a:p>
            <a:pPr>
              <a:buNone/>
            </a:pPr>
            <a:r>
              <a:rPr lang="en-US" dirty="0"/>
              <a:t>#include &lt;</a:t>
            </a:r>
            <a:r>
              <a:rPr lang="en-US" dirty="0" err="1"/>
              <a:t>stdlib.h</a:t>
            </a:r>
            <a:r>
              <a:rPr lang="en-US" dirty="0"/>
              <a:t>&gt;</a:t>
            </a:r>
          </a:p>
          <a:p>
            <a:pPr>
              <a:buNone/>
            </a:pPr>
            <a:r>
              <a:rPr lang="en-US" dirty="0"/>
              <a:t>#include &lt;</a:t>
            </a:r>
            <a:r>
              <a:rPr lang="en-US" dirty="0" err="1"/>
              <a:t>cuda.h</a:t>
            </a:r>
            <a:r>
              <a:rPr lang="en-US" dirty="0"/>
              <a:t>&gt;</a:t>
            </a:r>
          </a:p>
          <a:p>
            <a:pPr>
              <a:buNone/>
            </a:pPr>
            <a:r>
              <a:rPr lang="en-US" dirty="0"/>
              <a:t>#include &lt;</a:t>
            </a:r>
            <a:r>
              <a:rPr lang="en-US" dirty="0" err="1"/>
              <a:t>curand.h</a:t>
            </a:r>
            <a:r>
              <a:rPr lang="en-US" dirty="0"/>
              <a:t>&gt;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3378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Host API…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int</a:t>
            </a:r>
            <a:r>
              <a:rPr lang="en-US" dirty="0"/>
              <a:t> main(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argc</a:t>
            </a:r>
            <a:r>
              <a:rPr lang="en-US" dirty="0"/>
              <a:t>, char *</a:t>
            </a:r>
            <a:r>
              <a:rPr lang="en-US" dirty="0" err="1"/>
              <a:t>argv</a:t>
            </a:r>
            <a:r>
              <a:rPr lang="en-US" dirty="0"/>
              <a:t>[])</a:t>
            </a:r>
          </a:p>
          <a:p>
            <a:pPr>
              <a:buNone/>
            </a:pPr>
            <a:r>
              <a:rPr lang="en-US" dirty="0"/>
              <a:t>{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size_t</a:t>
            </a:r>
            <a:r>
              <a:rPr lang="en-US" dirty="0"/>
              <a:t> n = 100;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size_t</a:t>
            </a:r>
            <a:r>
              <a:rPr lang="en-US" dirty="0"/>
              <a:t> i;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curandGenerator_t</a:t>
            </a:r>
            <a:r>
              <a:rPr lang="en-US" dirty="0"/>
              <a:t> gen;</a:t>
            </a:r>
          </a:p>
          <a:p>
            <a:pPr>
              <a:buNone/>
            </a:pPr>
            <a:r>
              <a:rPr lang="en-US" dirty="0"/>
              <a:t>	float *</a:t>
            </a:r>
            <a:r>
              <a:rPr lang="en-US" dirty="0" err="1"/>
              <a:t>devData</a:t>
            </a:r>
            <a:r>
              <a:rPr lang="en-US" dirty="0"/>
              <a:t>, *</a:t>
            </a:r>
            <a:r>
              <a:rPr lang="en-US" dirty="0" err="1"/>
              <a:t>hostData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	/* Allocate n floats on host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hostData</a:t>
            </a:r>
            <a:r>
              <a:rPr lang="en-US" dirty="0"/>
              <a:t> = (float *)</a:t>
            </a:r>
            <a:r>
              <a:rPr lang="en-US" dirty="0" err="1"/>
              <a:t>calloc</a:t>
            </a:r>
            <a:r>
              <a:rPr lang="en-US" dirty="0"/>
              <a:t>(n,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>
              <a:buNone/>
            </a:pPr>
            <a:r>
              <a:rPr lang="en-US" dirty="0"/>
              <a:t>	/* Allocate n floats on device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cudaMalloc</a:t>
            </a:r>
            <a:r>
              <a:rPr lang="en-US" dirty="0"/>
              <a:t>((void **)&amp;</a:t>
            </a:r>
            <a:r>
              <a:rPr lang="en-US" dirty="0" err="1"/>
              <a:t>devData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89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Host API…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/* Create pseudo-random number generator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curandCreateGenerator</a:t>
            </a:r>
            <a:r>
              <a:rPr lang="en-US" dirty="0"/>
              <a:t>(&amp;gen,</a:t>
            </a:r>
          </a:p>
          <a:p>
            <a:pPr>
              <a:buNone/>
            </a:pPr>
            <a:r>
              <a:rPr lang="en-US" dirty="0"/>
              <a:t>		CURAND_RNG_PSEUDO_DEFAULT);</a:t>
            </a:r>
          </a:p>
          <a:p>
            <a:pPr>
              <a:buNone/>
            </a:pPr>
            <a:r>
              <a:rPr lang="en-US" dirty="0"/>
              <a:t>	/* Set seed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curandSetPseudoRandomGeneratorSeed</a:t>
            </a:r>
            <a:r>
              <a:rPr lang="en-US" dirty="0"/>
              <a:t>(gen, 1234ULL);</a:t>
            </a:r>
          </a:p>
          <a:p>
            <a:pPr>
              <a:buNone/>
            </a:pPr>
            <a:r>
              <a:rPr lang="en-US" dirty="0"/>
              <a:t>	/* Generate n floats on device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curandGenerateUniform</a:t>
            </a:r>
            <a:r>
              <a:rPr lang="en-US" dirty="0"/>
              <a:t>(gen, </a:t>
            </a:r>
            <a:r>
              <a:rPr lang="en-US" dirty="0" err="1"/>
              <a:t>devData</a:t>
            </a:r>
            <a:r>
              <a:rPr lang="en-US" dirty="0"/>
              <a:t>, n);</a:t>
            </a:r>
          </a:p>
          <a:p>
            <a:pPr>
              <a:buNone/>
            </a:pPr>
            <a:r>
              <a:rPr lang="en-US" dirty="0"/>
              <a:t>	/* Copy device memory to host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cudaMemcpy</a:t>
            </a:r>
            <a:r>
              <a:rPr lang="en-US" dirty="0"/>
              <a:t>(</a:t>
            </a:r>
            <a:r>
              <a:rPr lang="en-US" dirty="0" err="1"/>
              <a:t>hostData</a:t>
            </a:r>
            <a:r>
              <a:rPr lang="en-US" dirty="0"/>
              <a:t>, </a:t>
            </a:r>
            <a:r>
              <a:rPr lang="en-US" dirty="0" err="1"/>
              <a:t>devData</a:t>
            </a:r>
            <a:r>
              <a:rPr lang="en-US" dirty="0"/>
              <a:t>, n * </a:t>
            </a:r>
            <a:r>
              <a:rPr lang="en-US" dirty="0" err="1"/>
              <a:t>sizeof</a:t>
            </a:r>
            <a:r>
              <a:rPr lang="en-US" dirty="0"/>
              <a:t>(float),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err="1"/>
              <a:t>cudaMemcpyDeviceToHost</a:t>
            </a:r>
            <a:r>
              <a:rPr lang="en-US" dirty="0"/>
              <a:t>);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8438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Host </a:t>
            </a:r>
            <a:r>
              <a:rPr lang="en-US" dirty="0" smtClean="0"/>
              <a:t>API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/* Show result */</a:t>
            </a:r>
          </a:p>
          <a:p>
            <a:pPr>
              <a:buNone/>
            </a:pPr>
            <a:r>
              <a:rPr lang="en-US" dirty="0"/>
              <a:t>	for(i = 0; i &lt; n; i++) {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err="1"/>
              <a:t>printf</a:t>
            </a:r>
            <a:r>
              <a:rPr lang="en-US" dirty="0"/>
              <a:t>("%1.4f ", </a:t>
            </a:r>
            <a:r>
              <a:rPr lang="en-US" dirty="0" err="1"/>
              <a:t>hostData</a:t>
            </a:r>
            <a:r>
              <a:rPr lang="en-US" dirty="0"/>
              <a:t>[i]);</a:t>
            </a:r>
          </a:p>
          <a:p>
            <a:pPr>
              <a:buNone/>
            </a:pPr>
            <a:r>
              <a:rPr lang="en-US" dirty="0"/>
              <a:t>	}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printf</a:t>
            </a:r>
            <a:r>
              <a:rPr lang="en-US" dirty="0"/>
              <a:t>("\n");</a:t>
            </a:r>
          </a:p>
          <a:p>
            <a:pPr>
              <a:buNone/>
            </a:pPr>
            <a:r>
              <a:rPr lang="en-US" dirty="0"/>
              <a:t>	/* Cleanup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curandDestroyGenerator</a:t>
            </a:r>
            <a:r>
              <a:rPr lang="en-US" dirty="0"/>
              <a:t>(gen);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devData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	free(</a:t>
            </a:r>
            <a:r>
              <a:rPr lang="en-US" dirty="0" err="1"/>
              <a:t>hostData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	return EXIT_SUCCESS;</a:t>
            </a:r>
          </a:p>
          <a:p>
            <a:pPr>
              <a:buNone/>
            </a:pPr>
            <a:r>
              <a:rPr lang="en-US" dirty="0"/>
              <a:t>}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62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API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</a:t>
            </a:r>
            <a:r>
              <a:rPr lang="en-US" b="1" dirty="0" err="1" smtClean="0"/>
              <a:t>curand_kernel.h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All functions have __</a:t>
            </a:r>
            <a:r>
              <a:rPr lang="en-US" dirty="0"/>
              <a:t>device</a:t>
            </a:r>
            <a:r>
              <a:rPr lang="en-US" dirty="0" smtClean="0"/>
              <a:t>__ qualifier.</a:t>
            </a:r>
            <a:endParaRPr lang="ru-RU" dirty="0"/>
          </a:p>
          <a:p>
            <a:r>
              <a:rPr lang="en-US" dirty="0" smtClean="0"/>
              <a:t>Work is done using </a:t>
            </a:r>
            <a:r>
              <a:rPr lang="en-US" dirty="0" err="1" smtClean="0"/>
              <a:t>curandState</a:t>
            </a:r>
            <a:r>
              <a:rPr lang="ru-RU" dirty="0"/>
              <a:t>*</a:t>
            </a:r>
            <a:r>
              <a:rPr lang="en-US" dirty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/>
              <a:t>curandStateSobol32</a:t>
            </a:r>
            <a:r>
              <a:rPr lang="en-US" dirty="0" smtClean="0"/>
              <a:t>*.</a:t>
            </a:r>
            <a:endParaRPr lang="ru-RU" dirty="0"/>
          </a:p>
          <a:p>
            <a:r>
              <a:rPr lang="en-US" dirty="0" smtClean="0"/>
              <a:t>Need to initialize properly.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3255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 </a:t>
            </a:r>
            <a:r>
              <a:rPr lang="en-US" dirty="0" smtClean="0"/>
              <a:t>API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__device__ void </a:t>
            </a:r>
            <a:r>
              <a:rPr lang="en-US" b="1" dirty="0" err="1"/>
              <a:t>curand_init</a:t>
            </a:r>
            <a:r>
              <a:rPr lang="en-US" dirty="0"/>
              <a:t> (unsigned long </a:t>
            </a:r>
            <a:r>
              <a:rPr lang="en-US" dirty="0" err="1"/>
              <a:t>long</a:t>
            </a:r>
            <a:r>
              <a:rPr lang="en-US" dirty="0"/>
              <a:t> seed, unsigned long </a:t>
            </a:r>
            <a:r>
              <a:rPr lang="en-US" dirty="0" err="1"/>
              <a:t>long</a:t>
            </a:r>
            <a:r>
              <a:rPr lang="en-US" dirty="0"/>
              <a:t> sequence, unsigned long </a:t>
            </a:r>
            <a:r>
              <a:rPr lang="en-US" dirty="0" err="1"/>
              <a:t>long</a:t>
            </a:r>
            <a:r>
              <a:rPr lang="en-US" dirty="0"/>
              <a:t> offset, </a:t>
            </a:r>
            <a:r>
              <a:rPr lang="en-US" dirty="0" err="1"/>
              <a:t>curandState</a:t>
            </a:r>
            <a:r>
              <a:rPr lang="en-US" dirty="0"/>
              <a:t> *state</a:t>
            </a:r>
            <a:r>
              <a:rPr lang="en-US" dirty="0" smtClean="0"/>
              <a:t>)</a:t>
            </a:r>
          </a:p>
          <a:p>
            <a:r>
              <a:rPr lang="en-US" dirty="0"/>
              <a:t>__device__ unsigned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b="1" dirty="0" err="1"/>
              <a:t>curand</a:t>
            </a:r>
            <a:r>
              <a:rPr lang="en-US" dirty="0"/>
              <a:t> (</a:t>
            </a:r>
            <a:r>
              <a:rPr lang="en-US" dirty="0" err="1"/>
              <a:t>curandState</a:t>
            </a:r>
            <a:r>
              <a:rPr lang="en-US" dirty="0"/>
              <a:t> *state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__</a:t>
            </a:r>
            <a:r>
              <a:rPr lang="en-US" dirty="0"/>
              <a:t>device__ float </a:t>
            </a:r>
            <a:r>
              <a:rPr lang="en-US" b="1" dirty="0" err="1"/>
              <a:t>curand_uniform</a:t>
            </a:r>
            <a:r>
              <a:rPr lang="en-US" dirty="0"/>
              <a:t> (</a:t>
            </a:r>
            <a:r>
              <a:rPr lang="en-US" dirty="0" err="1"/>
              <a:t>curandState</a:t>
            </a:r>
            <a:r>
              <a:rPr lang="en-US" dirty="0"/>
              <a:t> *state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__device__ void</a:t>
            </a:r>
            <a:r>
              <a:rPr lang="ru-RU" dirty="0"/>
              <a:t> </a:t>
            </a:r>
            <a:r>
              <a:rPr lang="en-US" b="1" dirty="0" err="1"/>
              <a:t>curand_init</a:t>
            </a:r>
            <a:r>
              <a:rPr lang="en-US" dirty="0"/>
              <a:t> (unsigned </a:t>
            </a:r>
            <a:r>
              <a:rPr lang="en-US" dirty="0" err="1"/>
              <a:t>int</a:t>
            </a:r>
            <a:r>
              <a:rPr lang="en-US" dirty="0"/>
              <a:t> *</a:t>
            </a:r>
            <a:r>
              <a:rPr lang="en-US" dirty="0" err="1"/>
              <a:t>direction_vectors</a:t>
            </a:r>
            <a:r>
              <a:rPr lang="en-US" dirty="0"/>
              <a:t>,</a:t>
            </a:r>
            <a:r>
              <a:rPr lang="ru-RU" dirty="0"/>
              <a:t> </a:t>
            </a:r>
            <a:r>
              <a:rPr lang="en-US" dirty="0"/>
              <a:t>unsigned </a:t>
            </a:r>
            <a:r>
              <a:rPr lang="en-US" dirty="0" err="1"/>
              <a:t>int</a:t>
            </a:r>
            <a:r>
              <a:rPr lang="en-US" dirty="0"/>
              <a:t> offset,</a:t>
            </a:r>
            <a:r>
              <a:rPr lang="ru-RU" dirty="0"/>
              <a:t> </a:t>
            </a:r>
            <a:r>
              <a:rPr lang="en-US" dirty="0"/>
              <a:t>curandStateSobol32 *state)</a:t>
            </a:r>
            <a:r>
              <a:rPr lang="ru-RU" dirty="0"/>
              <a:t>.</a:t>
            </a:r>
          </a:p>
          <a:p>
            <a:r>
              <a:rPr lang="en-US" dirty="0"/>
              <a:t>__device__ unsigned </a:t>
            </a:r>
            <a:r>
              <a:rPr lang="en-US" dirty="0" err="1"/>
              <a:t>int</a:t>
            </a:r>
            <a:r>
              <a:rPr lang="ru-RU" dirty="0"/>
              <a:t> </a:t>
            </a:r>
            <a:r>
              <a:rPr lang="en-US" b="1" dirty="0" err="1"/>
              <a:t>curand</a:t>
            </a:r>
            <a:r>
              <a:rPr lang="en-US" dirty="0"/>
              <a:t> (curandStateSobol32 *state)</a:t>
            </a:r>
            <a:r>
              <a:rPr lang="ru-RU" dirty="0"/>
              <a:t> </a:t>
            </a:r>
            <a:r>
              <a:rPr lang="en-US" dirty="0"/>
              <a:t>– </a:t>
            </a:r>
            <a:r>
              <a:rPr lang="ru-RU" dirty="0"/>
              <a:t>аналогично с </a:t>
            </a:r>
            <a:r>
              <a:rPr lang="en-US" dirty="0" err="1"/>
              <a:t>curand</a:t>
            </a:r>
            <a:r>
              <a:rPr lang="en-US" dirty="0"/>
              <a:t> (</a:t>
            </a:r>
            <a:r>
              <a:rPr lang="en-US" dirty="0" err="1"/>
              <a:t>curandState</a:t>
            </a:r>
            <a:r>
              <a:rPr lang="en-US" dirty="0"/>
              <a:t> *state)</a:t>
            </a:r>
            <a:r>
              <a:rPr lang="ru-RU" dirty="0"/>
              <a:t>.</a:t>
            </a:r>
            <a:endParaRPr lang="en-US" dirty="0"/>
          </a:p>
          <a:p>
            <a:r>
              <a:rPr lang="en-US" dirty="0"/>
              <a:t>__device__ float</a:t>
            </a:r>
            <a:r>
              <a:rPr lang="ru-RU" dirty="0"/>
              <a:t> </a:t>
            </a:r>
            <a:r>
              <a:rPr lang="en-US" b="1" dirty="0" err="1"/>
              <a:t>curand_uniform</a:t>
            </a:r>
            <a:r>
              <a:rPr lang="en-US" dirty="0"/>
              <a:t> (curandStateSobol32 *state)</a:t>
            </a:r>
            <a:r>
              <a:rPr lang="ru-RU" dirty="0"/>
              <a:t> </a:t>
            </a:r>
            <a:r>
              <a:rPr lang="en-US" dirty="0"/>
              <a:t>– </a:t>
            </a:r>
            <a:r>
              <a:rPr lang="ru-RU" dirty="0"/>
              <a:t>аналогично с </a:t>
            </a:r>
            <a:r>
              <a:rPr lang="en-US" dirty="0" err="1"/>
              <a:t>curand</a:t>
            </a:r>
            <a:r>
              <a:rPr lang="ru-RU" dirty="0"/>
              <a:t>_</a:t>
            </a:r>
            <a:r>
              <a:rPr lang="en-US" dirty="0"/>
              <a:t>uniform (</a:t>
            </a:r>
            <a:r>
              <a:rPr lang="en-US" dirty="0" err="1"/>
              <a:t>curandState</a:t>
            </a:r>
            <a:r>
              <a:rPr lang="en-US" dirty="0"/>
              <a:t> *state)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6905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using Device API…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488457" y="1412776"/>
            <a:ext cx="8911114" cy="352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None/>
            </a:pPr>
            <a:r>
              <a:rPr lang="en-US" dirty="0"/>
              <a:t>/*</a:t>
            </a:r>
          </a:p>
          <a:p>
            <a:pPr>
              <a:buNone/>
            </a:pPr>
            <a:r>
              <a:rPr lang="en-US" dirty="0"/>
              <a:t> * This program uses the device CURAND API to calculate</a:t>
            </a:r>
          </a:p>
          <a:p>
            <a:pPr>
              <a:buNone/>
            </a:pPr>
            <a:r>
              <a:rPr lang="en-US" dirty="0"/>
              <a:t> * what proportion of pseudo-random </a:t>
            </a:r>
            <a:r>
              <a:rPr lang="en-US" dirty="0" err="1"/>
              <a:t>ints</a:t>
            </a:r>
            <a:r>
              <a:rPr lang="en-US" dirty="0"/>
              <a:t> have low bit set.</a:t>
            </a:r>
          </a:p>
          <a:p>
            <a:pPr>
              <a:buNone/>
            </a:pPr>
            <a:r>
              <a:rPr lang="en-US" dirty="0"/>
              <a:t> */</a:t>
            </a:r>
          </a:p>
          <a:p>
            <a:pPr>
              <a:buNone/>
            </a:pPr>
            <a:r>
              <a:rPr lang="en-US" dirty="0"/>
              <a:t>#include &lt;</a:t>
            </a:r>
            <a:r>
              <a:rPr lang="en-US" dirty="0" err="1"/>
              <a:t>stdio.h</a:t>
            </a:r>
            <a:r>
              <a:rPr lang="en-US" dirty="0"/>
              <a:t>&gt;</a:t>
            </a:r>
          </a:p>
          <a:p>
            <a:pPr>
              <a:buNone/>
            </a:pPr>
            <a:r>
              <a:rPr lang="en-US" dirty="0"/>
              <a:t>#include &lt;</a:t>
            </a:r>
            <a:r>
              <a:rPr lang="en-US" dirty="0" err="1"/>
              <a:t>stdlib.h</a:t>
            </a:r>
            <a:r>
              <a:rPr lang="en-US" dirty="0"/>
              <a:t>&gt;</a:t>
            </a:r>
          </a:p>
          <a:p>
            <a:pPr>
              <a:buNone/>
            </a:pPr>
            <a:r>
              <a:rPr lang="en-US" dirty="0"/>
              <a:t>#include &lt;</a:t>
            </a:r>
            <a:r>
              <a:rPr lang="en-US" dirty="0" err="1"/>
              <a:t>cuda.h</a:t>
            </a:r>
            <a:r>
              <a:rPr lang="en-US" dirty="0"/>
              <a:t>&gt;</a:t>
            </a:r>
          </a:p>
          <a:p>
            <a:pPr>
              <a:buNone/>
            </a:pPr>
            <a:r>
              <a:rPr lang="en-US" dirty="0"/>
              <a:t>#include &lt;</a:t>
            </a:r>
            <a:r>
              <a:rPr lang="en-US" dirty="0" err="1"/>
              <a:t>curand_kernel.h</a:t>
            </a:r>
            <a:r>
              <a:rPr lang="en-US" dirty="0"/>
              <a:t>&gt;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1757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CUBLAS</a:t>
            </a:r>
            <a:endParaRPr lang="ru-RU" dirty="0" smtClean="0"/>
          </a:p>
          <a:p>
            <a:r>
              <a:rPr lang="en-US" dirty="0" smtClean="0"/>
              <a:t>CUFFT</a:t>
            </a:r>
            <a:endParaRPr lang="ru-RU" dirty="0" smtClean="0"/>
          </a:p>
          <a:p>
            <a:r>
              <a:rPr lang="ru-RU" dirty="0" smtClean="0"/>
              <a:t>С</a:t>
            </a:r>
            <a:r>
              <a:rPr lang="en-US" dirty="0" smtClean="0"/>
              <a:t>URAND</a:t>
            </a: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Device API…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__global__ void </a:t>
            </a:r>
            <a:r>
              <a:rPr lang="en-US" dirty="0" err="1"/>
              <a:t>setup_kernel</a:t>
            </a:r>
            <a:r>
              <a:rPr lang="en-US" dirty="0"/>
              <a:t>(</a:t>
            </a:r>
            <a:r>
              <a:rPr lang="en-US" dirty="0" err="1"/>
              <a:t>curandState</a:t>
            </a:r>
            <a:r>
              <a:rPr lang="en-US" dirty="0"/>
              <a:t> *state)</a:t>
            </a:r>
          </a:p>
          <a:p>
            <a:pPr>
              <a:buNone/>
            </a:pPr>
            <a:r>
              <a:rPr lang="en-US" dirty="0"/>
              <a:t>{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id = </a:t>
            </a:r>
            <a:r>
              <a:rPr lang="en-US" dirty="0" err="1"/>
              <a:t>threadIdx.x</a:t>
            </a:r>
            <a:r>
              <a:rPr lang="en-US" dirty="0"/>
              <a:t> + </a:t>
            </a:r>
            <a:r>
              <a:rPr lang="en-US" dirty="0" err="1"/>
              <a:t>blockIdx.x</a:t>
            </a:r>
            <a:r>
              <a:rPr lang="en-US" dirty="0"/>
              <a:t> * 64;</a:t>
            </a:r>
          </a:p>
          <a:p>
            <a:pPr>
              <a:buNone/>
            </a:pPr>
            <a:r>
              <a:rPr lang="en-US" dirty="0"/>
              <a:t>	/* Each thread gets same seed, a different sequence 	number, no offset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curand_init</a:t>
            </a:r>
            <a:r>
              <a:rPr lang="en-US" dirty="0"/>
              <a:t>(1234, id, 0, &amp;state[id]);</a:t>
            </a:r>
          </a:p>
          <a:p>
            <a:pPr>
              <a:buNone/>
            </a:pPr>
            <a:r>
              <a:rPr lang="en-US" dirty="0"/>
              <a:t>}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404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Device API…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__global__ void </a:t>
            </a:r>
            <a:r>
              <a:rPr lang="en-US" dirty="0" err="1"/>
              <a:t>generate_kernel</a:t>
            </a:r>
            <a:r>
              <a:rPr lang="en-US" dirty="0"/>
              <a:t>(</a:t>
            </a:r>
            <a:r>
              <a:rPr lang="en-US" dirty="0" err="1"/>
              <a:t>curandState</a:t>
            </a:r>
            <a:r>
              <a:rPr lang="en-US" dirty="0"/>
              <a:t> *state, </a:t>
            </a:r>
            <a:r>
              <a:rPr lang="en-US" dirty="0" err="1"/>
              <a:t>int</a:t>
            </a:r>
            <a:r>
              <a:rPr lang="en-US" dirty="0"/>
              <a:t> *result)</a:t>
            </a:r>
          </a:p>
          <a:p>
            <a:pPr>
              <a:buNone/>
            </a:pPr>
            <a:r>
              <a:rPr lang="en-US" dirty="0"/>
              <a:t>{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id = </a:t>
            </a:r>
            <a:r>
              <a:rPr lang="en-US" dirty="0" err="1"/>
              <a:t>threadIdx.x</a:t>
            </a:r>
            <a:r>
              <a:rPr lang="en-US" dirty="0"/>
              <a:t> + </a:t>
            </a:r>
            <a:r>
              <a:rPr lang="en-US" dirty="0" err="1"/>
              <a:t>blockIdx.x</a:t>
            </a:r>
            <a:r>
              <a:rPr lang="en-US" dirty="0"/>
              <a:t> * 64;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count = 0;</a:t>
            </a:r>
          </a:p>
          <a:p>
            <a:pPr>
              <a:buNone/>
            </a:pPr>
            <a:r>
              <a:rPr lang="en-US" dirty="0"/>
              <a:t>	unsigned </a:t>
            </a:r>
            <a:r>
              <a:rPr lang="en-US" dirty="0" err="1"/>
              <a:t>int</a:t>
            </a:r>
            <a:r>
              <a:rPr lang="en-US" dirty="0"/>
              <a:t> x;</a:t>
            </a:r>
          </a:p>
          <a:p>
            <a:pPr>
              <a:buNone/>
            </a:pPr>
            <a:r>
              <a:rPr lang="en-US" dirty="0"/>
              <a:t>	/* Copy state to local memory for efficiency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curandState</a:t>
            </a:r>
            <a:r>
              <a:rPr lang="en-US" dirty="0"/>
              <a:t> </a:t>
            </a:r>
            <a:r>
              <a:rPr lang="en-US" dirty="0" err="1"/>
              <a:t>localState</a:t>
            </a:r>
            <a:r>
              <a:rPr lang="en-US" dirty="0"/>
              <a:t> = state[id];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3192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Device API…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/* Generate pseudo-random unsigned </a:t>
            </a:r>
            <a:r>
              <a:rPr lang="en-US" dirty="0" err="1"/>
              <a:t>ints</a:t>
            </a:r>
            <a:r>
              <a:rPr lang="en-US" dirty="0"/>
              <a:t> */</a:t>
            </a:r>
          </a:p>
          <a:p>
            <a:pPr>
              <a:buNone/>
            </a:pPr>
            <a:r>
              <a:rPr lang="en-US" dirty="0"/>
              <a:t>	for(</a:t>
            </a:r>
            <a:r>
              <a:rPr lang="en-US" dirty="0" err="1"/>
              <a:t>int</a:t>
            </a:r>
            <a:r>
              <a:rPr lang="en-US" dirty="0"/>
              <a:t> n = 0; n &lt; 100000; n++) {</a:t>
            </a:r>
          </a:p>
          <a:p>
            <a:pPr>
              <a:buNone/>
            </a:pPr>
            <a:r>
              <a:rPr lang="en-US" dirty="0"/>
              <a:t>		x = </a:t>
            </a:r>
            <a:r>
              <a:rPr lang="en-US" dirty="0" err="1"/>
              <a:t>curand</a:t>
            </a:r>
            <a:r>
              <a:rPr lang="en-US" dirty="0"/>
              <a:t>(&amp;</a:t>
            </a:r>
            <a:r>
              <a:rPr lang="en-US" dirty="0" err="1"/>
              <a:t>localState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		/* Check if low bit set */</a:t>
            </a:r>
          </a:p>
          <a:p>
            <a:pPr>
              <a:buNone/>
            </a:pPr>
            <a:r>
              <a:rPr lang="en-US" dirty="0"/>
              <a:t>		If(x &amp; 1) { count++; }</a:t>
            </a:r>
          </a:p>
          <a:p>
            <a:pPr>
              <a:buNone/>
            </a:pPr>
            <a:r>
              <a:rPr lang="en-US" dirty="0"/>
              <a:t>	}</a:t>
            </a:r>
          </a:p>
          <a:p>
            <a:pPr>
              <a:buNone/>
            </a:pPr>
            <a:r>
              <a:rPr lang="en-US" dirty="0"/>
              <a:t>	/* Copy state back to global memory */</a:t>
            </a:r>
          </a:p>
          <a:p>
            <a:pPr>
              <a:buNone/>
            </a:pPr>
            <a:r>
              <a:rPr lang="en-US" dirty="0"/>
              <a:t>	state[id] = </a:t>
            </a:r>
            <a:r>
              <a:rPr lang="en-US" dirty="0" err="1"/>
              <a:t>localState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	/* Store results */</a:t>
            </a:r>
          </a:p>
          <a:p>
            <a:pPr>
              <a:buNone/>
            </a:pPr>
            <a:r>
              <a:rPr lang="en-US" dirty="0"/>
              <a:t>	result[id] += count;</a:t>
            </a:r>
          </a:p>
          <a:p>
            <a:pPr>
              <a:buNone/>
            </a:pPr>
            <a:r>
              <a:rPr lang="en-US" dirty="0"/>
              <a:t>}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3357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Device API…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/>
              <a:t>int</a:t>
            </a:r>
            <a:r>
              <a:rPr lang="en-US" dirty="0"/>
              <a:t> main(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argc</a:t>
            </a:r>
            <a:r>
              <a:rPr lang="en-US" dirty="0"/>
              <a:t>, char *</a:t>
            </a:r>
            <a:r>
              <a:rPr lang="en-US" dirty="0" err="1"/>
              <a:t>argv</a:t>
            </a:r>
            <a:r>
              <a:rPr lang="en-US" dirty="0"/>
              <a:t>[])</a:t>
            </a:r>
          </a:p>
          <a:p>
            <a:pPr>
              <a:buNone/>
            </a:pPr>
            <a:r>
              <a:rPr lang="en-US" dirty="0"/>
              <a:t>{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i, total;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curandState</a:t>
            </a:r>
            <a:r>
              <a:rPr lang="en-US" dirty="0"/>
              <a:t> *</a:t>
            </a:r>
            <a:r>
              <a:rPr lang="en-US" dirty="0" err="1"/>
              <a:t>devStates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int</a:t>
            </a:r>
            <a:r>
              <a:rPr lang="en-US" dirty="0"/>
              <a:t> *</a:t>
            </a:r>
            <a:r>
              <a:rPr lang="en-US" dirty="0" err="1"/>
              <a:t>devResults</a:t>
            </a:r>
            <a:r>
              <a:rPr lang="en-US" dirty="0"/>
              <a:t>, *</a:t>
            </a:r>
            <a:r>
              <a:rPr lang="en-US" dirty="0" err="1"/>
              <a:t>hostResults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	/* Allocate space for results on host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hostResults</a:t>
            </a:r>
            <a:r>
              <a:rPr lang="en-US" dirty="0"/>
              <a:t> = (</a:t>
            </a:r>
            <a:r>
              <a:rPr lang="en-US" dirty="0" err="1"/>
              <a:t>int</a:t>
            </a:r>
            <a:r>
              <a:rPr lang="en-US" dirty="0"/>
              <a:t> *)</a:t>
            </a:r>
            <a:r>
              <a:rPr lang="en-US" dirty="0" err="1"/>
              <a:t>calloc</a:t>
            </a:r>
            <a:r>
              <a:rPr lang="en-US" dirty="0"/>
              <a:t>(64 * 64, </a:t>
            </a:r>
            <a:r>
              <a:rPr lang="en-US" dirty="0" err="1"/>
              <a:t>sizeof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));</a:t>
            </a:r>
          </a:p>
          <a:p>
            <a:pPr>
              <a:buNone/>
            </a:pPr>
            <a:r>
              <a:rPr lang="en-US" dirty="0"/>
              <a:t>	/* Allocate space for results on device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cudaMalloc</a:t>
            </a:r>
            <a:r>
              <a:rPr lang="en-US" dirty="0"/>
              <a:t>((void **)&amp;</a:t>
            </a:r>
            <a:r>
              <a:rPr lang="en-US" dirty="0" err="1"/>
              <a:t>devResults</a:t>
            </a:r>
            <a:r>
              <a:rPr lang="en-US" dirty="0"/>
              <a:t>, 64 * 64 * </a:t>
            </a:r>
            <a:r>
              <a:rPr lang="en-US" dirty="0" err="1"/>
              <a:t>sizeof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));</a:t>
            </a:r>
          </a:p>
          <a:p>
            <a:pPr>
              <a:buNone/>
            </a:pPr>
            <a:r>
              <a:rPr lang="en-US" dirty="0"/>
              <a:t>	/* Set results to 0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cudaMemset</a:t>
            </a:r>
            <a:r>
              <a:rPr lang="en-US" dirty="0"/>
              <a:t>(</a:t>
            </a:r>
            <a:r>
              <a:rPr lang="en-US" dirty="0" err="1"/>
              <a:t>devResults</a:t>
            </a:r>
            <a:r>
              <a:rPr lang="en-US" dirty="0"/>
              <a:t>, 0, 64 * 64 * </a:t>
            </a:r>
            <a:r>
              <a:rPr lang="en-US" dirty="0" err="1"/>
              <a:t>sizeof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));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0954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Device API…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/* Allocate space for </a:t>
            </a:r>
            <a:r>
              <a:rPr lang="en-US" dirty="0" err="1"/>
              <a:t>prng</a:t>
            </a:r>
            <a:r>
              <a:rPr lang="en-US" dirty="0"/>
              <a:t> states on device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cudaMalloc</a:t>
            </a:r>
            <a:r>
              <a:rPr lang="en-US" dirty="0"/>
              <a:t>((void **)&amp;</a:t>
            </a:r>
            <a:r>
              <a:rPr lang="en-US" dirty="0" err="1"/>
              <a:t>devStates</a:t>
            </a:r>
            <a:r>
              <a:rPr lang="en-US" dirty="0"/>
              <a:t>, 64 * 64 *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err="1"/>
              <a:t>sizeof</a:t>
            </a:r>
            <a:r>
              <a:rPr lang="en-US" dirty="0"/>
              <a:t>(</a:t>
            </a:r>
            <a:r>
              <a:rPr lang="en-US" dirty="0" err="1"/>
              <a:t>curandState</a:t>
            </a:r>
            <a:r>
              <a:rPr lang="en-US" dirty="0"/>
              <a:t>));</a:t>
            </a:r>
          </a:p>
          <a:p>
            <a:pPr>
              <a:buNone/>
            </a:pPr>
            <a:r>
              <a:rPr lang="en-US" dirty="0"/>
              <a:t>	/* Setup </a:t>
            </a:r>
            <a:r>
              <a:rPr lang="en-US" dirty="0" err="1"/>
              <a:t>prng</a:t>
            </a:r>
            <a:r>
              <a:rPr lang="en-US" dirty="0"/>
              <a:t> states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setup_kernel</a:t>
            </a:r>
            <a:r>
              <a:rPr lang="en-US" dirty="0"/>
              <a:t>&lt;&lt;&lt;64, 64&gt;&gt;&gt;(</a:t>
            </a:r>
            <a:r>
              <a:rPr lang="en-US" dirty="0" err="1"/>
              <a:t>devStates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	/* Generate and use pseudo-random */</a:t>
            </a:r>
          </a:p>
          <a:p>
            <a:pPr>
              <a:buNone/>
            </a:pPr>
            <a:r>
              <a:rPr lang="en-US" dirty="0"/>
              <a:t>	for(i = 0; i &lt; 10; i++) {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err="1"/>
              <a:t>generate_kernel</a:t>
            </a:r>
            <a:r>
              <a:rPr lang="en-US" dirty="0"/>
              <a:t>&lt;&lt;&lt;64, 64&gt;&gt;&gt;(</a:t>
            </a:r>
            <a:r>
              <a:rPr lang="en-US" dirty="0" err="1"/>
              <a:t>devStates</a:t>
            </a:r>
            <a:r>
              <a:rPr lang="en-US" dirty="0"/>
              <a:t>, 			</a:t>
            </a:r>
            <a:r>
              <a:rPr lang="en-US" dirty="0" err="1"/>
              <a:t>devResults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	}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308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Device API…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/* Copy device memory to host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cudaMemcpy</a:t>
            </a:r>
            <a:r>
              <a:rPr lang="en-US" dirty="0"/>
              <a:t>(</a:t>
            </a:r>
            <a:r>
              <a:rPr lang="en-US" dirty="0" err="1"/>
              <a:t>hostResults</a:t>
            </a:r>
            <a:r>
              <a:rPr lang="en-US" dirty="0"/>
              <a:t>, </a:t>
            </a:r>
            <a:r>
              <a:rPr lang="en-US" dirty="0" err="1"/>
              <a:t>devResults</a:t>
            </a:r>
            <a:r>
              <a:rPr lang="en-US" dirty="0"/>
              <a:t>, 64 * 64 *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err="1"/>
              <a:t>sizeof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), </a:t>
            </a:r>
            <a:r>
              <a:rPr lang="en-US" dirty="0" err="1"/>
              <a:t>cudaMemcpyDeviceToHost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	/* Show result */</a:t>
            </a:r>
          </a:p>
          <a:p>
            <a:pPr>
              <a:buNone/>
            </a:pPr>
            <a:r>
              <a:rPr lang="en-US" dirty="0"/>
              <a:t>	total = 0;</a:t>
            </a:r>
          </a:p>
          <a:p>
            <a:pPr>
              <a:buNone/>
            </a:pPr>
            <a:r>
              <a:rPr lang="en-US" dirty="0"/>
              <a:t>	for(i = 0; i &lt; 64 * 64; i++) {</a:t>
            </a:r>
          </a:p>
          <a:p>
            <a:pPr>
              <a:buNone/>
            </a:pPr>
            <a:r>
              <a:rPr lang="en-US" dirty="0"/>
              <a:t>		total += </a:t>
            </a:r>
            <a:r>
              <a:rPr lang="en-US" dirty="0" err="1"/>
              <a:t>hostResults</a:t>
            </a:r>
            <a:r>
              <a:rPr lang="en-US" dirty="0"/>
              <a:t>[i];</a:t>
            </a:r>
          </a:p>
          <a:p>
            <a:pPr>
              <a:buNone/>
            </a:pPr>
            <a:r>
              <a:rPr lang="en-US" dirty="0"/>
              <a:t>	}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printf</a:t>
            </a:r>
            <a:r>
              <a:rPr lang="en-US" dirty="0"/>
              <a:t>("Fraction with low bit set was %10.13f\n",</a:t>
            </a:r>
          </a:p>
          <a:p>
            <a:pPr>
              <a:buNone/>
            </a:pPr>
            <a:r>
              <a:rPr lang="en-US" dirty="0"/>
              <a:t>	(float)total / (64.0f * 64.0f * 100000.0f * 10.0f));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3559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using Device API…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/* Cleanup */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devStates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devResults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	free(</a:t>
            </a:r>
            <a:r>
              <a:rPr lang="en-US" dirty="0" err="1"/>
              <a:t>hostResults</a:t>
            </a:r>
            <a:r>
              <a:rPr lang="en-US" dirty="0"/>
              <a:t>);</a:t>
            </a:r>
          </a:p>
          <a:p>
            <a:pPr>
              <a:buNone/>
            </a:pPr>
            <a:r>
              <a:rPr lang="en-US" dirty="0"/>
              <a:t>	return EXIT_SUCCESS;</a:t>
            </a:r>
          </a:p>
          <a:p>
            <a:pPr>
              <a:buNone/>
            </a:pPr>
            <a:r>
              <a:rPr lang="en-US" dirty="0"/>
              <a:t>}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928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NVIDIA CUBLAS Documentation [http://docs.nvidia.com/cublas/index.html#axzz3JRcPurfI] </a:t>
            </a:r>
            <a:endParaRPr lang="ru-RU" dirty="0"/>
          </a:p>
          <a:p>
            <a:pPr lvl="0"/>
            <a:r>
              <a:rPr lang="en-US" dirty="0"/>
              <a:t>NVIDIA CUFFT Documentation [http://docs.nvidia.com/cufft/index.html#axzz3JRcPurfI]</a:t>
            </a:r>
            <a:endParaRPr lang="ru-RU" dirty="0"/>
          </a:p>
          <a:p>
            <a:pPr lvl="0"/>
            <a:r>
              <a:rPr lang="en-US" dirty="0"/>
              <a:t>NVIDIA CURAND Documentation [http://docs.nvidia.com/curand/index.html#axzz3JRcPurfI]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37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fld id="{903B4427-6696-4A09-B791-98CB6266C507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dirty="0" smtClean="0"/>
              <a:t>CUBLAS</a:t>
            </a:r>
            <a:endParaRPr lang="ru-RU" sz="3600" cap="none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4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BLAS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BLAS: Basic </a:t>
            </a:r>
            <a:r>
              <a:rPr lang="en-US" dirty="0"/>
              <a:t>Linear Algebra </a:t>
            </a:r>
            <a:r>
              <a:rPr lang="en-US" dirty="0" smtClean="0"/>
              <a:t>Subprograms.</a:t>
            </a:r>
            <a:endParaRPr lang="en-US" dirty="0"/>
          </a:p>
          <a:p>
            <a:r>
              <a:rPr lang="en-US" dirty="0" smtClean="0"/>
              <a:t>Base for LAPACK.</a:t>
            </a:r>
            <a:endParaRPr lang="en-US" dirty="0"/>
          </a:p>
          <a:p>
            <a:r>
              <a:rPr lang="en-US" dirty="0" smtClean="0"/>
              <a:t>Created in </a:t>
            </a:r>
            <a:r>
              <a:rPr lang="ru-RU" dirty="0" smtClean="0"/>
              <a:t>1979</a:t>
            </a:r>
            <a:r>
              <a:rPr lang="en-US" dirty="0" smtClean="0"/>
              <a:t>.</a:t>
            </a:r>
            <a:endParaRPr lang="ru-RU" dirty="0"/>
          </a:p>
          <a:p>
            <a:r>
              <a:rPr lang="en-US" dirty="0" smtClean="0"/>
              <a:t>Many optimized implementations on Fortran and</a:t>
            </a:r>
            <a:r>
              <a:rPr lang="ru-RU" dirty="0" smtClean="0"/>
              <a:t> </a:t>
            </a:r>
            <a:r>
              <a:rPr lang="en-US" dirty="0" smtClean="0"/>
              <a:t>C:</a:t>
            </a:r>
            <a:endParaRPr lang="ru-RU" dirty="0"/>
          </a:p>
          <a:p>
            <a:pPr lvl="1"/>
            <a:r>
              <a:rPr lang="en-US" dirty="0" err="1"/>
              <a:t>Goto</a:t>
            </a:r>
            <a:r>
              <a:rPr lang="en-US" dirty="0"/>
              <a:t> BLAS</a:t>
            </a:r>
          </a:p>
          <a:p>
            <a:pPr lvl="1"/>
            <a:r>
              <a:rPr lang="en-US" dirty="0"/>
              <a:t>BLAS </a:t>
            </a:r>
            <a:r>
              <a:rPr lang="en-US" dirty="0" smtClean="0"/>
              <a:t>in Intel </a:t>
            </a:r>
            <a:r>
              <a:rPr lang="en-US" dirty="0"/>
              <a:t>MKL</a:t>
            </a:r>
            <a:endParaRPr lang="ru-RU" dirty="0"/>
          </a:p>
          <a:p>
            <a:pPr lvl="1"/>
            <a:r>
              <a:rPr lang="en-US" dirty="0"/>
              <a:t>BLAS </a:t>
            </a:r>
            <a:r>
              <a:rPr lang="en-US" dirty="0" smtClean="0"/>
              <a:t>in</a:t>
            </a:r>
            <a:r>
              <a:rPr lang="ru-RU" dirty="0" smtClean="0"/>
              <a:t> </a:t>
            </a:r>
            <a:r>
              <a:rPr lang="en-US" dirty="0"/>
              <a:t>ACML</a:t>
            </a:r>
          </a:p>
          <a:p>
            <a:pPr lvl="1"/>
            <a:r>
              <a:rPr lang="en-US" dirty="0"/>
              <a:t>CUBLAS </a:t>
            </a:r>
            <a:r>
              <a:rPr lang="en-US" dirty="0" smtClean="0"/>
              <a:t>in</a:t>
            </a:r>
            <a:r>
              <a:rPr lang="ru-RU" dirty="0" smtClean="0"/>
              <a:t> </a:t>
            </a:r>
            <a:r>
              <a:rPr lang="en-US" dirty="0"/>
              <a:t>CUDA </a:t>
            </a:r>
            <a:r>
              <a:rPr lang="en-US" dirty="0" smtClean="0"/>
              <a:t>Toolkit</a:t>
            </a:r>
            <a:endParaRPr lang="en-US" dirty="0"/>
          </a:p>
          <a:p>
            <a:pPr lvl="1"/>
            <a:r>
              <a:rPr lang="en-US" dirty="0"/>
              <a:t>…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03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convention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BLAS procedure names have structure</a:t>
            </a:r>
            <a:r>
              <a:rPr lang="ru-RU" dirty="0" smtClean="0"/>
              <a:t>:</a:t>
            </a:r>
            <a:endParaRPr lang="ru-RU" dirty="0"/>
          </a:p>
          <a:p>
            <a:pPr marL="342900" lvl="1" indent="-342900">
              <a:buSzPct val="80000"/>
              <a:buNone/>
            </a:pPr>
            <a:r>
              <a:rPr lang="ru-RU" dirty="0">
                <a:solidFill>
                  <a:schemeClr val="hlink"/>
                </a:solidFill>
              </a:rPr>
              <a:t>	</a:t>
            </a:r>
            <a:r>
              <a:rPr lang="en-US" dirty="0">
                <a:solidFill>
                  <a:schemeClr val="hlink"/>
                </a:solidFill>
              </a:rPr>
              <a:t>&lt;character code&gt;&lt;name&gt;&lt;mode</a:t>
            </a:r>
            <a:r>
              <a:rPr lang="en-US" dirty="0" smtClean="0">
                <a:solidFill>
                  <a:schemeClr val="hlink"/>
                </a:solidFill>
              </a:rPr>
              <a:t>&gt;</a:t>
            </a:r>
            <a:r>
              <a:rPr lang="en-US" dirty="0" smtClean="0"/>
              <a:t>(…)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691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CUBLAS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concept: calling routines (not kernels) from </a:t>
            </a:r>
            <a:r>
              <a:rPr lang="en-US" b="1" dirty="0" err="1" smtClean="0"/>
              <a:t>cublas.h</a:t>
            </a:r>
            <a:r>
              <a:rPr lang="ru-RU" dirty="0" smtClean="0"/>
              <a:t> </a:t>
            </a:r>
            <a:r>
              <a:rPr lang="en-US" dirty="0" smtClean="0"/>
              <a:t>from host side, link with</a:t>
            </a:r>
            <a:r>
              <a:rPr lang="ru-RU" dirty="0" smtClean="0"/>
              <a:t> </a:t>
            </a:r>
            <a:r>
              <a:rPr lang="en-US" b="1" dirty="0" smtClean="0"/>
              <a:t>cublas.lib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Data is transferred using special functions.</a:t>
            </a:r>
            <a:endParaRPr lang="ru-RU" dirty="0"/>
          </a:p>
          <a:p>
            <a:r>
              <a:rPr lang="en-US" b="1" dirty="0" err="1" smtClean="0"/>
              <a:t>cublasInit</a:t>
            </a:r>
            <a:r>
              <a:rPr lang="en-US" b="1" dirty="0" smtClean="0"/>
              <a:t>()</a:t>
            </a:r>
            <a:endParaRPr lang="en-US" dirty="0"/>
          </a:p>
          <a:p>
            <a:r>
              <a:rPr lang="en-US" b="1" dirty="0" err="1"/>
              <a:t>cublasShutdown</a:t>
            </a:r>
            <a:r>
              <a:rPr lang="ru-RU" b="1" dirty="0" smtClean="0"/>
              <a:t>()</a:t>
            </a:r>
            <a:endParaRPr lang="en-US" dirty="0" smtClean="0"/>
          </a:p>
          <a:p>
            <a:r>
              <a:rPr lang="en-US" b="1" dirty="0" err="1"/>
              <a:t>cublasAlloc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elemSize</a:t>
            </a:r>
            <a:r>
              <a:rPr lang="en-US" dirty="0"/>
              <a:t>, void **</a:t>
            </a:r>
            <a:r>
              <a:rPr lang="en-US" dirty="0" err="1"/>
              <a:t>devicePtr</a:t>
            </a:r>
            <a:r>
              <a:rPr lang="en-US" dirty="0"/>
              <a:t>)</a:t>
            </a:r>
          </a:p>
          <a:p>
            <a:r>
              <a:rPr lang="en-US" b="1" dirty="0" err="1"/>
              <a:t>cublasFree</a:t>
            </a:r>
            <a:r>
              <a:rPr lang="en-US" dirty="0"/>
              <a:t>(</a:t>
            </a:r>
            <a:r>
              <a:rPr lang="en-US" dirty="0" err="1"/>
              <a:t>const</a:t>
            </a:r>
            <a:r>
              <a:rPr lang="en-US" dirty="0"/>
              <a:t> void *</a:t>
            </a:r>
            <a:r>
              <a:rPr lang="en-US" dirty="0" err="1"/>
              <a:t>devicePtr</a:t>
            </a:r>
            <a:r>
              <a:rPr lang="en-US" dirty="0"/>
              <a:t>)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057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CUBLAS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cublasSetVector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elemSize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void *x, </a:t>
            </a:r>
            <a:r>
              <a:rPr lang="fr-FR" dirty="0"/>
              <a:t>int incx, void *y, int </a:t>
            </a:r>
            <a:r>
              <a:rPr lang="fr-FR" dirty="0" smtClean="0"/>
              <a:t>incy)</a:t>
            </a:r>
          </a:p>
          <a:p>
            <a:r>
              <a:rPr lang="en-US" b="1" dirty="0" err="1" smtClean="0"/>
              <a:t>cublasGetVector</a:t>
            </a:r>
            <a:r>
              <a:rPr lang="en-US" b="1" dirty="0" smtClean="0"/>
              <a:t>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elemSize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void *x, </a:t>
            </a:r>
            <a:r>
              <a:rPr lang="fr-FR" dirty="0"/>
              <a:t>int incx, void *y, int incy</a:t>
            </a:r>
            <a:r>
              <a:rPr lang="fr-FR" dirty="0" smtClean="0"/>
              <a:t>)</a:t>
            </a:r>
          </a:p>
          <a:p>
            <a:r>
              <a:rPr lang="en-US" b="1" dirty="0" err="1"/>
              <a:t>cublasSetMatrix</a:t>
            </a:r>
            <a:r>
              <a:rPr lang="en-US" dirty="0"/>
              <a:t> (</a:t>
            </a:r>
            <a:r>
              <a:rPr lang="en-US" dirty="0" err="1"/>
              <a:t>int</a:t>
            </a:r>
            <a:r>
              <a:rPr lang="en-US" dirty="0"/>
              <a:t> rows, </a:t>
            </a:r>
            <a:r>
              <a:rPr lang="en-US" dirty="0" err="1"/>
              <a:t>int</a:t>
            </a:r>
            <a:r>
              <a:rPr lang="en-US" dirty="0"/>
              <a:t> cols,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elemSize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void *A,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lda</a:t>
            </a:r>
            <a:r>
              <a:rPr lang="en-US" dirty="0"/>
              <a:t>, void *B,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ldb</a:t>
            </a:r>
            <a:r>
              <a:rPr lang="en-US" dirty="0"/>
              <a:t>)</a:t>
            </a:r>
            <a:r>
              <a:rPr lang="ru-RU" dirty="0"/>
              <a:t> </a:t>
            </a:r>
            <a:endParaRPr lang="en-US" dirty="0"/>
          </a:p>
          <a:p>
            <a:r>
              <a:rPr lang="en-US" b="1" dirty="0" err="1"/>
              <a:t>cublasGetMatrix</a:t>
            </a:r>
            <a:r>
              <a:rPr lang="en-US" dirty="0"/>
              <a:t> (</a:t>
            </a:r>
            <a:r>
              <a:rPr lang="en-US" dirty="0" err="1"/>
              <a:t>int</a:t>
            </a:r>
            <a:r>
              <a:rPr lang="en-US" dirty="0"/>
              <a:t> rows, </a:t>
            </a:r>
            <a:r>
              <a:rPr lang="en-US" dirty="0" err="1"/>
              <a:t>int</a:t>
            </a:r>
            <a:r>
              <a:rPr lang="en-US" dirty="0"/>
              <a:t> cols,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elemSize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void *A,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lda</a:t>
            </a:r>
            <a:r>
              <a:rPr lang="en-US" dirty="0"/>
              <a:t>, void *B,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ldb</a:t>
            </a:r>
            <a:r>
              <a:rPr lang="en-US" dirty="0" smtClean="0"/>
              <a:t>)</a:t>
            </a:r>
            <a:endParaRPr lang="ru-RU" dirty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188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CUBLAS routines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void </a:t>
            </a:r>
            <a:r>
              <a:rPr lang="en-US" b="1" dirty="0" err="1"/>
              <a:t>cublasScopy</a:t>
            </a:r>
            <a:r>
              <a:rPr lang="en-US" dirty="0"/>
              <a:t> (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const</a:t>
            </a:r>
            <a:r>
              <a:rPr lang="en-US" dirty="0"/>
              <a:t> float *x,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incx</a:t>
            </a:r>
            <a:r>
              <a:rPr lang="en-US" dirty="0"/>
              <a:t>, float *y,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incy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float </a:t>
            </a:r>
            <a:r>
              <a:rPr lang="en-US" b="1" dirty="0" err="1"/>
              <a:t>cublasSdot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const</a:t>
            </a:r>
            <a:r>
              <a:rPr lang="en-US" dirty="0"/>
              <a:t> float *x,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incx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float *y,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incy</a:t>
            </a:r>
            <a:r>
              <a:rPr lang="en-US" dirty="0" smtClean="0"/>
              <a:t>)</a:t>
            </a:r>
            <a:endParaRPr lang="ru-RU" dirty="0"/>
          </a:p>
          <a:p>
            <a:r>
              <a:rPr lang="en-US" dirty="0"/>
              <a:t>void </a:t>
            </a:r>
            <a:r>
              <a:rPr lang="en-US" b="1" dirty="0" err="1"/>
              <a:t>cublasSaxpy</a:t>
            </a:r>
            <a:r>
              <a:rPr lang="en-US" dirty="0"/>
              <a:t> (</a:t>
            </a:r>
            <a:r>
              <a:rPr lang="en-US" dirty="0" err="1"/>
              <a:t>int</a:t>
            </a:r>
            <a:r>
              <a:rPr lang="en-US" dirty="0"/>
              <a:t> n, float alpha, </a:t>
            </a:r>
            <a:r>
              <a:rPr lang="en-US" dirty="0" err="1"/>
              <a:t>const</a:t>
            </a:r>
            <a:r>
              <a:rPr lang="en-US" dirty="0"/>
              <a:t> float *x,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incx</a:t>
            </a:r>
            <a:r>
              <a:rPr lang="en-US" dirty="0"/>
              <a:t>, float *y,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incy</a:t>
            </a:r>
            <a:r>
              <a:rPr lang="en-US" dirty="0" smtClean="0"/>
              <a:t>)</a:t>
            </a:r>
          </a:p>
          <a:p>
            <a:r>
              <a:rPr lang="en-US" dirty="0" smtClean="0"/>
              <a:t>void </a:t>
            </a:r>
            <a:r>
              <a:rPr lang="en-US" b="1" dirty="0" err="1"/>
              <a:t>cublasSgemv</a:t>
            </a:r>
            <a:r>
              <a:rPr lang="en-US" dirty="0"/>
              <a:t> (char trans, </a:t>
            </a:r>
            <a:r>
              <a:rPr lang="en-US" dirty="0" err="1"/>
              <a:t>int</a:t>
            </a:r>
            <a:r>
              <a:rPr lang="en-US" dirty="0"/>
              <a:t> m, </a:t>
            </a:r>
            <a:r>
              <a:rPr lang="en-US" dirty="0" err="1"/>
              <a:t>int</a:t>
            </a:r>
            <a:r>
              <a:rPr lang="en-US" dirty="0"/>
              <a:t> n, float alpha,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const</a:t>
            </a:r>
            <a:r>
              <a:rPr lang="en-US" dirty="0"/>
              <a:t> float *A,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lda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float *x,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incx</a:t>
            </a:r>
            <a:r>
              <a:rPr lang="en-US" dirty="0"/>
              <a:t>, float beta, float *y,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incy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B4427-6696-4A09-B791-98CB6266C50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16002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9139</TotalTime>
  <Words>1110</Words>
  <Application>Microsoft Office PowerPoint</Application>
  <PresentationFormat>Произвольный</PresentationFormat>
  <Paragraphs>285</Paragraphs>
  <Slides>38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Презентация PowerPoint</vt:lpstr>
      <vt:lpstr>08 Lecture CUDA Libraries</vt:lpstr>
      <vt:lpstr>Contents</vt:lpstr>
      <vt:lpstr>CUBLAS</vt:lpstr>
      <vt:lpstr>BLAS</vt:lpstr>
      <vt:lpstr>Naming convention</vt:lpstr>
      <vt:lpstr>Using CUBLAS</vt:lpstr>
      <vt:lpstr>Using CUBLAS</vt:lpstr>
      <vt:lpstr>Some CUBLAS routines</vt:lpstr>
      <vt:lpstr>CUFFT</vt:lpstr>
      <vt:lpstr>FFT</vt:lpstr>
      <vt:lpstr>Functionality of CUFFT</vt:lpstr>
      <vt:lpstr>Using CUFFT</vt:lpstr>
      <vt:lpstr>Data and transform types</vt:lpstr>
      <vt:lpstr>Plans</vt:lpstr>
      <vt:lpstr>Executing transform</vt:lpstr>
      <vt:lpstr>Example…</vt:lpstr>
      <vt:lpstr>Example</vt:lpstr>
      <vt:lpstr>CURAND</vt:lpstr>
      <vt:lpstr>CURAND</vt:lpstr>
      <vt:lpstr>Host API</vt:lpstr>
      <vt:lpstr>Host API</vt:lpstr>
      <vt:lpstr>Example of using Host API…</vt:lpstr>
      <vt:lpstr>Example of using Host API…</vt:lpstr>
      <vt:lpstr>Example of using Host API…</vt:lpstr>
      <vt:lpstr>Example of using Host API</vt:lpstr>
      <vt:lpstr>Device API</vt:lpstr>
      <vt:lpstr>Device API</vt:lpstr>
      <vt:lpstr>Example of using Device API…</vt:lpstr>
      <vt:lpstr>Example of using Device API…</vt:lpstr>
      <vt:lpstr>Example of using Device API…</vt:lpstr>
      <vt:lpstr>Example of using Device API…</vt:lpstr>
      <vt:lpstr>Example of using Device API…</vt:lpstr>
      <vt:lpstr>Example of using Device API…</vt:lpstr>
      <vt:lpstr>Example of using Device API…</vt:lpstr>
      <vt:lpstr>Example of using Device API…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390</cp:revision>
  <dcterms:created xsi:type="dcterms:W3CDTF">2003-06-05T04:07:34Z</dcterms:created>
  <dcterms:modified xsi:type="dcterms:W3CDTF">2014-11-18T18:54:19Z</dcterms:modified>
</cp:coreProperties>
</file>