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9"/>
  </p:notesMasterIdLst>
  <p:handoutMasterIdLst>
    <p:handoutMasterId r:id="rId30"/>
  </p:handoutMasterIdLst>
  <p:sldIdLst>
    <p:sldId id="699" r:id="rId2"/>
    <p:sldId id="610" r:id="rId3"/>
    <p:sldId id="665" r:id="rId4"/>
    <p:sldId id="666" r:id="rId5"/>
    <p:sldId id="700" r:id="rId6"/>
    <p:sldId id="702" r:id="rId7"/>
    <p:sldId id="703" r:id="rId8"/>
    <p:sldId id="704" r:id="rId9"/>
    <p:sldId id="705" r:id="rId10"/>
    <p:sldId id="706" r:id="rId11"/>
    <p:sldId id="707" r:id="rId12"/>
    <p:sldId id="708" r:id="rId13"/>
    <p:sldId id="709" r:id="rId14"/>
    <p:sldId id="701" r:id="rId15"/>
    <p:sldId id="710" r:id="rId16"/>
    <p:sldId id="711" r:id="rId17"/>
    <p:sldId id="712" r:id="rId18"/>
    <p:sldId id="713" r:id="rId19"/>
    <p:sldId id="714" r:id="rId20"/>
    <p:sldId id="715" r:id="rId21"/>
    <p:sldId id="716" r:id="rId22"/>
    <p:sldId id="717" r:id="rId23"/>
    <p:sldId id="718" r:id="rId24"/>
    <p:sldId id="719" r:id="rId25"/>
    <p:sldId id="720" r:id="rId26"/>
    <p:sldId id="661" r:id="rId27"/>
    <p:sldId id="611" r:id="rId28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smtClean="0"/>
              <a:t>n; </a:t>
            </a:r>
            <a:r>
              <a:rPr lang="en-US" dirty="0"/>
              <a:t>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x[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smtClean="0"/>
              <a:t>n; </a:t>
            </a:r>
            <a:r>
              <a:rPr lang="en-US" dirty="0"/>
              <a:t>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y[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x_gpu</a:t>
            </a:r>
            <a:r>
              <a:rPr lang="en-US" dirty="0"/>
              <a:t>, x, n </a:t>
            </a:r>
            <a:r>
              <a:rPr lang="en-US" dirty="0" smtClean="0"/>
              <a:t>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y_gpu</a:t>
            </a:r>
            <a:r>
              <a:rPr lang="en-US" dirty="0"/>
              <a:t>, y, n * </a:t>
            </a:r>
            <a:r>
              <a:rPr lang="en-US" dirty="0" err="1" smtClean="0"/>
              <a:t>sizeof</a:t>
            </a:r>
            <a:r>
              <a:rPr lang="en-US" dirty="0" smtClean="0"/>
              <a:t>(float</a:t>
            </a:r>
            <a:r>
              <a:rPr lang="en-US" dirty="0"/>
              <a:t>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64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LARGE_INTEGER </a:t>
            </a:r>
            <a:r>
              <a:rPr lang="en-US" dirty="0"/>
              <a:t>before, after, </a:t>
            </a:r>
            <a:r>
              <a:rPr lang="en-US" dirty="0" err="1"/>
              <a:t>freq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QueryPerformanceFrequency</a:t>
            </a:r>
            <a:r>
              <a:rPr lang="en-US" dirty="0"/>
              <a:t>(&amp;</a:t>
            </a:r>
            <a:r>
              <a:rPr lang="en-US" dirty="0" err="1"/>
              <a:t>freq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std</a:t>
            </a:r>
            <a:r>
              <a:rPr lang="en-US" dirty="0"/>
              <a:t>::fixed &lt;&lt;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setprecision</a:t>
            </a:r>
            <a:r>
              <a:rPr lang="en-US" dirty="0"/>
              <a:t>(3);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 smtClean="0"/>
              <a:t>vecAdd</a:t>
            </a:r>
            <a:r>
              <a:rPr lang="en-US" dirty="0" smtClean="0"/>
              <a:t>(n, x, y);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CPU version took " &lt;&lt; </a:t>
            </a:r>
            <a:r>
              <a:rPr lang="en-US" dirty="0" err="1"/>
              <a:t>cpu_time</a:t>
            </a:r>
            <a:r>
              <a:rPr lang="en-US" dirty="0"/>
              <a:t> &lt;&lt; " seconds.\n</a:t>
            </a:r>
            <a:r>
              <a:rPr lang="en-US" dirty="0" smtClean="0"/>
              <a:t>";</a:t>
            </a:r>
            <a:endParaRPr lang="en-US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4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 smtClean="0"/>
              <a:t>vecAdd_gpu</a:t>
            </a:r>
            <a:r>
              <a:rPr lang="en-US" dirty="0" smtClean="0"/>
              <a:t>(n</a:t>
            </a:r>
            <a:r>
              <a:rPr lang="en-US" dirty="0"/>
              <a:t>, </a:t>
            </a:r>
            <a:r>
              <a:rPr lang="en-US" dirty="0" err="1" smtClean="0"/>
              <a:t>x_gpu</a:t>
            </a:r>
            <a:r>
              <a:rPr lang="en-US" dirty="0"/>
              <a:t>, </a:t>
            </a:r>
            <a:r>
              <a:rPr lang="en-US" dirty="0" err="1" smtClean="0"/>
              <a:t>y_gpu</a:t>
            </a:r>
            <a:r>
              <a:rPr lang="en-US" dirty="0" smtClean="0"/>
              <a:t>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GPU version took " &lt;&lt; </a:t>
            </a:r>
            <a:r>
              <a:rPr lang="en-US" dirty="0" err="1"/>
              <a:t>gpu_time</a:t>
            </a:r>
            <a:r>
              <a:rPr lang="en-US" dirty="0"/>
              <a:t> &lt;&lt; " seconds.\n";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</a:t>
            </a:r>
            <a:r>
              <a:rPr lang="en-US" dirty="0" smtClean="0"/>
              <a:t>";</a:t>
            </a:r>
            <a:endParaRPr lang="en-US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97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y_verify</a:t>
            </a:r>
            <a:r>
              <a:rPr lang="en-US" dirty="0"/>
              <a:t>, </a:t>
            </a:r>
            <a:r>
              <a:rPr lang="en-US" dirty="0" err="1"/>
              <a:t>y_gpu</a:t>
            </a:r>
            <a:r>
              <a:rPr lang="en-US" dirty="0"/>
              <a:t>, n </a:t>
            </a:r>
            <a:r>
              <a:rPr lang="en-US" dirty="0" smtClean="0"/>
              <a:t>* </a:t>
            </a:r>
            <a:r>
              <a:rPr lang="en-US" dirty="0" err="1"/>
              <a:t>sizeof</a:t>
            </a:r>
            <a:r>
              <a:rPr lang="en-US" dirty="0"/>
              <a:t>(float),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difference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</a:t>
            </a:r>
            <a:r>
              <a:rPr lang="en-US" dirty="0" smtClean="0"/>
              <a:t>n; </a:t>
            </a:r>
            <a:r>
              <a:rPr lang="en-US" dirty="0"/>
              <a:t>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(y[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y_verify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 * (y[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y_verify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(difference &lt; 1e-5f</a:t>
            </a:r>
            <a:r>
              <a:rPr lang="en-US" dirty="0" smtClean="0"/>
              <a:t>) </a:t>
            </a:r>
            <a:r>
              <a:rPr lang="en-US" dirty="0" err="1" smtClean="0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else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failed.\n";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cudaFree</a:t>
            </a:r>
            <a:r>
              <a:rPr lang="en-US" dirty="0" smtClean="0"/>
              <a:t>(</a:t>
            </a:r>
            <a:r>
              <a:rPr lang="en-US" dirty="0" err="1" smtClean="0"/>
              <a:t>y_gpu</a:t>
            </a:r>
            <a:r>
              <a:rPr lang="en-US" dirty="0" smtClean="0"/>
              <a:t>);   </a:t>
            </a:r>
            <a:r>
              <a:rPr lang="en-US" dirty="0"/>
              <a:t>delete [] </a:t>
            </a:r>
            <a:r>
              <a:rPr lang="en-US" dirty="0" err="1"/>
              <a:t>y_verify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delete [] y</a:t>
            </a:r>
            <a:r>
              <a:rPr lang="en-US" dirty="0" smtClean="0"/>
              <a:t>;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x_gpu</a:t>
            </a:r>
            <a:r>
              <a:rPr lang="en-US" dirty="0" smtClean="0"/>
              <a:t>);  </a:t>
            </a:r>
            <a:r>
              <a:rPr lang="en-US" dirty="0"/>
              <a:t>delete [] x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return 0;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59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Implementation of </a:t>
            </a:r>
            <a:r>
              <a:rPr lang="en-US" sz="3600" cap="none" dirty="0" err="1" smtClean="0"/>
              <a:t>axpy</a:t>
            </a:r>
            <a:endParaRPr lang="ru-RU" sz="3600" cap="none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Axpy</a:t>
            </a:r>
            <a:r>
              <a:rPr lang="en-US" dirty="0" smtClean="0"/>
              <a:t> is BLAS level 1 operation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i="1" dirty="0"/>
              <a:t>t</a:t>
            </a:r>
            <a:r>
              <a:rPr lang="en-US" dirty="0"/>
              <a:t> </a:t>
            </a:r>
            <a:r>
              <a:rPr lang="en-US" dirty="0" smtClean="0"/>
              <a:t>defines type denoted as</a:t>
            </a:r>
            <a:r>
              <a:rPr lang="ru-RU" dirty="0" smtClean="0"/>
              <a:t> </a:t>
            </a:r>
            <a:r>
              <a:rPr lang="en-US" dirty="0" err="1"/>
              <a:t>fp</a:t>
            </a:r>
            <a:r>
              <a:rPr lang="en-US" dirty="0"/>
              <a:t> </a:t>
            </a:r>
            <a:r>
              <a:rPr lang="ru-RU" dirty="0"/>
              <a:t>(</a:t>
            </a:r>
            <a:r>
              <a:rPr lang="en-US" dirty="0"/>
              <a:t>s — float</a:t>
            </a:r>
            <a:r>
              <a:rPr lang="ru-RU" dirty="0"/>
              <a:t>, </a:t>
            </a:r>
            <a:r>
              <a:rPr lang="en-US" dirty="0"/>
              <a:t>d — double</a:t>
            </a:r>
            <a:r>
              <a:rPr lang="ru-RU" dirty="0"/>
              <a:t>, с — </a:t>
            </a:r>
            <a:r>
              <a:rPr lang="en-US" dirty="0"/>
              <a:t>complex float</a:t>
            </a:r>
            <a:r>
              <a:rPr lang="ru-RU" dirty="0"/>
              <a:t>, </a:t>
            </a:r>
            <a:r>
              <a:rPr lang="en-US" dirty="0"/>
              <a:t>z — complex double).</a:t>
            </a:r>
          </a:p>
          <a:p>
            <a:r>
              <a:rPr lang="en-US" dirty="0" smtClean="0"/>
              <a:t>Operation is: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∀</a:t>
            </a:r>
            <a:r>
              <a:rPr lang="en-US" dirty="0" err="1"/>
              <a:t>i</a:t>
            </a:r>
            <a:r>
              <a:rPr lang="en-US" dirty="0"/>
              <a:t> ∈ 0..n:</a:t>
            </a:r>
            <a:r>
              <a:rPr lang="ru-RU" dirty="0"/>
              <a:t> </a:t>
            </a:r>
            <a:r>
              <a:rPr lang="en-US" dirty="0"/>
              <a:t>y[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incy</a:t>
            </a:r>
            <a:r>
              <a:rPr lang="en-US" dirty="0"/>
              <a:t>] ← y[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incy</a:t>
            </a:r>
            <a:r>
              <a:rPr lang="en-US" dirty="0"/>
              <a:t>] + a * x[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incx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844824"/>
            <a:ext cx="8359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/>
              <a:t>t</a:t>
            </a:r>
            <a:r>
              <a:rPr lang="en-GB" sz="3200" dirty="0" err="1" smtClean="0"/>
              <a:t>axpy</a:t>
            </a:r>
            <a:r>
              <a:rPr lang="en-GB" sz="3200" dirty="0" smtClean="0"/>
              <a:t>(</a:t>
            </a:r>
            <a:r>
              <a:rPr lang="en-GB" sz="3200" dirty="0" err="1" smtClean="0"/>
              <a:t>int</a:t>
            </a:r>
            <a:r>
              <a:rPr lang="en-GB" sz="3200" dirty="0" smtClean="0"/>
              <a:t> n, </a:t>
            </a:r>
            <a:r>
              <a:rPr lang="en-GB" sz="3200" dirty="0" err="1" smtClean="0"/>
              <a:t>fp</a:t>
            </a:r>
            <a:r>
              <a:rPr lang="en-GB" sz="3200" dirty="0" smtClean="0"/>
              <a:t> a, </a:t>
            </a:r>
            <a:r>
              <a:rPr lang="en-GB" sz="3200" dirty="0" err="1" smtClean="0"/>
              <a:t>fp</a:t>
            </a:r>
            <a:r>
              <a:rPr lang="en-GB" sz="3200" dirty="0" smtClean="0"/>
              <a:t> x</a:t>
            </a:r>
            <a:r>
              <a:rPr lang="en-US" sz="3200" dirty="0" smtClean="0"/>
              <a:t>[]</a:t>
            </a:r>
            <a:r>
              <a:rPr lang="en-GB" sz="3200" dirty="0" smtClean="0"/>
              <a:t>, </a:t>
            </a:r>
            <a:r>
              <a:rPr lang="en-GB" sz="3200" dirty="0" err="1" smtClean="0"/>
              <a:t>int</a:t>
            </a:r>
            <a:r>
              <a:rPr lang="en-GB" sz="3200" dirty="0" smtClean="0"/>
              <a:t> </a:t>
            </a:r>
            <a:r>
              <a:rPr lang="en-GB" sz="3200" dirty="0" err="1" smtClean="0"/>
              <a:t>incx</a:t>
            </a:r>
            <a:r>
              <a:rPr lang="en-GB" sz="3200" dirty="0" smtClean="0"/>
              <a:t>, </a:t>
            </a:r>
            <a:r>
              <a:rPr lang="en-GB" sz="3200" dirty="0" err="1" smtClean="0"/>
              <a:t>fp</a:t>
            </a:r>
            <a:r>
              <a:rPr lang="en-GB" sz="3200" dirty="0" smtClean="0"/>
              <a:t> y[], </a:t>
            </a:r>
            <a:r>
              <a:rPr lang="en-GB" sz="3200" dirty="0" err="1" smtClean="0"/>
              <a:t>int</a:t>
            </a:r>
            <a:r>
              <a:rPr lang="en-GB" sz="3200" dirty="0" smtClean="0"/>
              <a:t> </a:t>
            </a:r>
            <a:r>
              <a:rPr lang="en-GB" sz="3200" dirty="0" err="1" smtClean="0"/>
              <a:t>incy</a:t>
            </a:r>
            <a:r>
              <a:rPr lang="en-GB" sz="3200" dirty="0" smtClean="0"/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0583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saxpy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* 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* 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y[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incy</a:t>
            </a:r>
            <a:r>
              <a:rPr lang="en-US" dirty="0"/>
              <a:t>] += a * x[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incx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30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saxpy_kernel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* 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* y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incy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if (</a:t>
            </a:r>
            <a:r>
              <a:rPr lang="en-US" dirty="0" err="1" smtClean="0"/>
              <a:t>i</a:t>
            </a:r>
            <a:r>
              <a:rPr lang="en-US" dirty="0" smtClean="0"/>
              <a:t> &lt; n)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y[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* </a:t>
            </a:r>
            <a:r>
              <a:rPr lang="en-US" dirty="0" err="1"/>
              <a:t>incy</a:t>
            </a:r>
            <a:r>
              <a:rPr lang="en-US" dirty="0"/>
              <a:t>] += a * x[</a:t>
            </a:r>
            <a:r>
              <a:rPr lang="en-US" dirty="0" err="1"/>
              <a:t>i</a:t>
            </a:r>
            <a:r>
              <a:rPr lang="en-US" dirty="0"/>
              <a:t> * </a:t>
            </a:r>
            <a:r>
              <a:rPr lang="en-US" dirty="0" err="1"/>
              <a:t>incx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679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saxpy_gpu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* 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* 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threads_per_block</a:t>
            </a:r>
            <a:r>
              <a:rPr lang="en-US" dirty="0"/>
              <a:t> = 256;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num_blocks</a:t>
            </a:r>
            <a:r>
              <a:rPr lang="en-US" dirty="0"/>
              <a:t> = (n + </a:t>
            </a:r>
            <a:r>
              <a:rPr lang="en-US" dirty="0" err="1"/>
              <a:t>threads_per_block</a:t>
            </a:r>
            <a:r>
              <a:rPr lang="en-US" dirty="0"/>
              <a:t> - 1) / </a:t>
            </a:r>
            <a:r>
              <a:rPr lang="en-US" dirty="0" err="1"/>
              <a:t>threads_per_block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dim3 </a:t>
            </a:r>
            <a:r>
              <a:rPr lang="en-US" dirty="0"/>
              <a:t>grid(</a:t>
            </a:r>
            <a:r>
              <a:rPr lang="en-US" dirty="0" err="1"/>
              <a:t>num_blocks</a:t>
            </a:r>
            <a:r>
              <a:rPr lang="en-US" dirty="0"/>
              <a:t>, 1, 1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dim3 </a:t>
            </a:r>
            <a:r>
              <a:rPr lang="en-US" dirty="0"/>
              <a:t>blocks(</a:t>
            </a:r>
            <a:r>
              <a:rPr lang="en-US" dirty="0" err="1"/>
              <a:t>threads_per_block</a:t>
            </a:r>
            <a:r>
              <a:rPr lang="en-US" dirty="0"/>
              <a:t>, 1, 1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en-US" dirty="0" err="1"/>
              <a:t>saxpy_kernel</a:t>
            </a:r>
            <a:r>
              <a:rPr lang="en-US" dirty="0"/>
              <a:t>&lt;&lt;&lt;grid, blocks&gt;&gt;&gt;(n, a, x, </a:t>
            </a:r>
            <a:r>
              <a:rPr lang="en-US" dirty="0" err="1"/>
              <a:t>incx</a:t>
            </a:r>
            <a:r>
              <a:rPr lang="en-US" dirty="0"/>
              <a:t>, y, </a:t>
            </a:r>
            <a:r>
              <a:rPr lang="en-US" dirty="0" err="1"/>
              <a:t>incy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9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n = 1000000;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 = 2;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/>
              <a:t> = 3;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float alpha = float(rand()) / RAND_MAX;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repeats = 1000;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* x, * y, * </a:t>
            </a:r>
            <a:r>
              <a:rPr lang="en-US" dirty="0" err="1" smtClean="0"/>
              <a:t>x_gpu</a:t>
            </a:r>
            <a:r>
              <a:rPr lang="en-US" dirty="0"/>
              <a:t>, * </a:t>
            </a:r>
            <a:r>
              <a:rPr lang="en-US" dirty="0" err="1"/>
              <a:t>y_gpu</a:t>
            </a:r>
            <a:r>
              <a:rPr lang="en-US" dirty="0"/>
              <a:t>, * </a:t>
            </a:r>
            <a:r>
              <a:rPr lang="en-US" dirty="0" err="1"/>
              <a:t>y_verify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x = new float[n * </a:t>
            </a:r>
            <a:r>
              <a:rPr lang="en-US" dirty="0" err="1"/>
              <a:t>incx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x_gpu</a:t>
            </a:r>
            <a:r>
              <a:rPr lang="en-US" dirty="0"/>
              <a:t>, n * </a:t>
            </a:r>
            <a:r>
              <a:rPr lang="en-US" dirty="0" err="1"/>
              <a:t>incx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13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3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Vector addition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y </a:t>
            </a:r>
            <a:r>
              <a:rPr lang="en-US" dirty="0"/>
              <a:t>= new float[n * </a:t>
            </a:r>
            <a:r>
              <a:rPr lang="en-US" dirty="0" err="1"/>
              <a:t>incy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y_verify</a:t>
            </a:r>
            <a:r>
              <a:rPr lang="en-US" dirty="0"/>
              <a:t> = new float[n * </a:t>
            </a:r>
            <a:r>
              <a:rPr lang="en-US" dirty="0" err="1"/>
              <a:t>incy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y_gpu</a:t>
            </a:r>
            <a:r>
              <a:rPr lang="en-US" dirty="0"/>
              <a:t>, n * </a:t>
            </a:r>
            <a:r>
              <a:rPr lang="en-US" dirty="0" err="1"/>
              <a:t>incy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 * </a:t>
            </a:r>
            <a:r>
              <a:rPr lang="en-US" dirty="0" err="1"/>
              <a:t>incx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x[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 * </a:t>
            </a:r>
            <a:r>
              <a:rPr lang="en-US" dirty="0" err="1"/>
              <a:t>incy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y[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x_gpu</a:t>
            </a:r>
            <a:r>
              <a:rPr lang="en-US" dirty="0"/>
              <a:t>, x, n * </a:t>
            </a:r>
            <a:r>
              <a:rPr lang="en-US" dirty="0" err="1"/>
              <a:t>incx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y_gpu</a:t>
            </a:r>
            <a:r>
              <a:rPr lang="en-US" dirty="0"/>
              <a:t>, y, n * </a:t>
            </a:r>
            <a:r>
              <a:rPr lang="en-US" dirty="0" err="1"/>
              <a:t>incy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 smtClean="0"/>
              <a:t>);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167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LARGE_INTEGER </a:t>
            </a:r>
            <a:r>
              <a:rPr lang="en-US" dirty="0"/>
              <a:t>before, after, </a:t>
            </a:r>
            <a:r>
              <a:rPr lang="en-US" dirty="0" err="1"/>
              <a:t>freq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QueryPerformanceFrequency</a:t>
            </a:r>
            <a:r>
              <a:rPr lang="en-US" dirty="0"/>
              <a:t>(&amp;</a:t>
            </a:r>
            <a:r>
              <a:rPr lang="en-US" dirty="0" err="1"/>
              <a:t>freq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std</a:t>
            </a:r>
            <a:r>
              <a:rPr lang="en-US" dirty="0"/>
              <a:t>::fixed &lt;&lt;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setprecision</a:t>
            </a:r>
            <a:r>
              <a:rPr lang="en-US" dirty="0"/>
              <a:t>(3);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saxpy</a:t>
            </a:r>
            <a:r>
              <a:rPr lang="en-US" dirty="0"/>
              <a:t>(n, alpha, x, </a:t>
            </a:r>
            <a:r>
              <a:rPr lang="en-US" dirty="0" err="1"/>
              <a:t>incx</a:t>
            </a:r>
            <a:r>
              <a:rPr lang="en-US" dirty="0"/>
              <a:t>, y, </a:t>
            </a:r>
            <a:r>
              <a:rPr lang="en-US" dirty="0" err="1"/>
              <a:t>incy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CPU version took " &lt;&lt; </a:t>
            </a:r>
            <a:r>
              <a:rPr lang="en-US" dirty="0" err="1"/>
              <a:t>cpu_time</a:t>
            </a:r>
            <a:r>
              <a:rPr lang="en-US" dirty="0"/>
              <a:t> &lt;&lt; " seconds.\n";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51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saxpy_gpu</a:t>
            </a:r>
            <a:r>
              <a:rPr lang="en-US" dirty="0"/>
              <a:t>(n, alpha, </a:t>
            </a:r>
            <a:r>
              <a:rPr lang="en-US" dirty="0" err="1"/>
              <a:t>x_gpu</a:t>
            </a:r>
            <a:r>
              <a:rPr lang="en-US" dirty="0"/>
              <a:t>, </a:t>
            </a:r>
            <a:r>
              <a:rPr lang="en-US" dirty="0" err="1"/>
              <a:t>incx</a:t>
            </a:r>
            <a:r>
              <a:rPr lang="en-US" dirty="0"/>
              <a:t>, </a:t>
            </a:r>
            <a:r>
              <a:rPr lang="en-US" dirty="0" err="1"/>
              <a:t>y_gpu</a:t>
            </a:r>
            <a:r>
              <a:rPr lang="en-US" dirty="0"/>
              <a:t>, </a:t>
            </a:r>
            <a:r>
              <a:rPr lang="en-US" dirty="0" err="1"/>
              <a:t>incy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GPU version took " &lt;&lt; </a:t>
            </a:r>
            <a:r>
              <a:rPr lang="en-US" dirty="0" err="1"/>
              <a:t>gpu_time</a:t>
            </a:r>
            <a:r>
              <a:rPr lang="en-US" dirty="0"/>
              <a:t> &lt;&lt; " seconds.\n";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392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y_verify</a:t>
            </a:r>
            <a:r>
              <a:rPr lang="en-US" dirty="0"/>
              <a:t>, </a:t>
            </a:r>
            <a:r>
              <a:rPr lang="en-US" dirty="0" err="1"/>
              <a:t>y_gpu</a:t>
            </a:r>
            <a:r>
              <a:rPr lang="en-US" dirty="0"/>
              <a:t>, n * </a:t>
            </a:r>
            <a:r>
              <a:rPr lang="en-US" dirty="0" err="1"/>
              <a:t>incy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difference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 * </a:t>
            </a:r>
            <a:r>
              <a:rPr lang="en-US" dirty="0" err="1"/>
              <a:t>incy</a:t>
            </a:r>
            <a:r>
              <a:rPr lang="en-US" dirty="0"/>
              <a:t>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(y[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y_verify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 * (y[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y_verify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(difference &lt; 1e-5f)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777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cudaFree(y_gpu</a:t>
            </a:r>
            <a:r>
              <a:rPr lang="es-ES" dirty="0"/>
              <a:t>);</a:t>
            </a:r>
          </a:p>
          <a:p>
            <a:pPr marL="0" indent="0">
              <a:buNone/>
            </a:pPr>
            <a:r>
              <a:rPr lang="es-ES" dirty="0"/>
              <a:t>    delete [] y_verify;</a:t>
            </a:r>
          </a:p>
          <a:p>
            <a:pPr marL="0" indent="0">
              <a:buNone/>
            </a:pPr>
            <a:r>
              <a:rPr lang="es-ES" dirty="0"/>
              <a:t>    delete [] y;</a:t>
            </a:r>
          </a:p>
          <a:p>
            <a:pPr marL="0" indent="0">
              <a:buNone/>
            </a:pPr>
            <a:r>
              <a:rPr lang="es-ES" dirty="0"/>
              <a:t>    cudaFree(x_gpu);</a:t>
            </a:r>
          </a:p>
          <a:p>
            <a:pPr marL="0" indent="0">
              <a:buNone/>
            </a:pPr>
            <a:r>
              <a:rPr lang="es-ES" dirty="0"/>
              <a:t>    delete [] x</a:t>
            </a:r>
            <a:r>
              <a:rPr lang="es-ES" dirty="0" smtClean="0"/>
              <a:t>;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return 0;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68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</a:t>
            </a:r>
            <a:r>
              <a:rPr lang="en-US" dirty="0" err="1" smtClean="0"/>
              <a:t>axpy</a:t>
            </a:r>
            <a:r>
              <a:rPr lang="en-US" dirty="0" smtClean="0"/>
              <a:t> for other types of data: double, complex single, complex double.</a:t>
            </a:r>
          </a:p>
          <a:p>
            <a:r>
              <a:rPr lang="en-US" dirty="0"/>
              <a:t>Modify </a:t>
            </a:r>
            <a:r>
              <a:rPr lang="en-US" dirty="0" err="1"/>
              <a:t>axpy</a:t>
            </a:r>
            <a:r>
              <a:rPr lang="en-US" dirty="0"/>
              <a:t> kernel so that it will work for any amount of block and threads per </a:t>
            </a:r>
            <a:r>
              <a:rPr lang="en-US" dirty="0" smtClean="0"/>
              <a:t>block.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9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Sanders J., </a:t>
            </a:r>
            <a:r>
              <a:rPr lang="en-US" dirty="0" err="1"/>
              <a:t>Kandrot</a:t>
            </a:r>
            <a:r>
              <a:rPr lang="en-US" dirty="0"/>
              <a:t> E. CUDA by Example: An Introduction to General-Purpose GPU Programming. – Addison-Wesley Professional, 2010. – 312 p.</a:t>
            </a:r>
            <a:endParaRPr lang="ru-RU" dirty="0"/>
          </a:p>
          <a:p>
            <a:pPr lvl="0"/>
            <a:r>
              <a:rPr lang="en-US" dirty="0"/>
              <a:t>NVIDIA CUDA C Programming Guide. [http://docs.nvidia.com/cuda/cuda-c-programming-guide/].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 addition</a:t>
            </a:r>
            <a:endParaRPr lang="ru-RU" dirty="0" smtClean="0"/>
          </a:p>
          <a:p>
            <a:r>
              <a:rPr lang="en-US" dirty="0" smtClean="0"/>
              <a:t>Implementation of </a:t>
            </a:r>
            <a:r>
              <a:rPr lang="en-US" dirty="0" err="1" smtClean="0"/>
              <a:t>axpy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Vector addition</a:t>
            </a:r>
            <a:endParaRPr lang="ru-RU" sz="3600" cap="none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 of two single-precision floating-point vectors.</a:t>
            </a:r>
          </a:p>
          <a:p>
            <a:r>
              <a:rPr lang="en-US" dirty="0" smtClean="0"/>
              <a:t>We will create CPU and GPU implementations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08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// y += x</a:t>
            </a:r>
          </a:p>
          <a:p>
            <a:pPr marL="0" indent="0"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vecAdd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n, </a:t>
            </a:r>
            <a:r>
              <a:rPr lang="en-US" dirty="0" smtClean="0"/>
              <a:t>float </a:t>
            </a:r>
            <a:r>
              <a:rPr lang="en-US" dirty="0"/>
              <a:t>* x, </a:t>
            </a:r>
            <a:r>
              <a:rPr lang="en-US" dirty="0" smtClean="0"/>
              <a:t>float </a:t>
            </a:r>
            <a:r>
              <a:rPr lang="en-US" dirty="0"/>
              <a:t>* </a:t>
            </a:r>
            <a:r>
              <a:rPr lang="en-US" dirty="0" smtClean="0"/>
              <a:t>y)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smtClean="0"/>
              <a:t>y[</a:t>
            </a:r>
            <a:r>
              <a:rPr lang="en-US" dirty="0" err="1" smtClean="0"/>
              <a:t>i</a:t>
            </a:r>
            <a:r>
              <a:rPr lang="en-US" dirty="0" smtClean="0"/>
              <a:t>] </a:t>
            </a:r>
            <a:r>
              <a:rPr lang="en-US" dirty="0"/>
              <a:t>+= </a:t>
            </a:r>
            <a:r>
              <a:rPr lang="en-US" dirty="0" smtClean="0"/>
              <a:t>x[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 smtClean="0"/>
              <a:t>vecAdd_kernel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n, </a:t>
            </a:r>
            <a:r>
              <a:rPr lang="en-US" dirty="0" smtClean="0"/>
              <a:t>float </a:t>
            </a:r>
            <a:r>
              <a:rPr lang="en-US" dirty="0"/>
              <a:t>* x, </a:t>
            </a:r>
            <a:r>
              <a:rPr lang="en-US" dirty="0" smtClean="0"/>
              <a:t>float </a:t>
            </a:r>
            <a:r>
              <a:rPr lang="en-US" dirty="0"/>
              <a:t>* </a:t>
            </a:r>
            <a:r>
              <a:rPr lang="en-US" dirty="0" smtClean="0"/>
              <a:t>y)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</a:t>
            </a:r>
            <a:r>
              <a:rPr lang="en-US" dirty="0" err="1"/>
              <a:t>i</a:t>
            </a:r>
            <a:r>
              <a:rPr lang="en-US" dirty="0"/>
              <a:t> &lt; n)</a:t>
            </a:r>
          </a:p>
          <a:p>
            <a:pPr marL="0" indent="0">
              <a:buNone/>
            </a:pPr>
            <a:r>
              <a:rPr lang="en-US" dirty="0" smtClean="0"/>
              <a:t>        y[</a:t>
            </a:r>
            <a:r>
              <a:rPr lang="en-US" dirty="0" err="1" smtClean="0"/>
              <a:t>i</a:t>
            </a:r>
            <a:r>
              <a:rPr lang="en-US" dirty="0" smtClean="0"/>
              <a:t>] </a:t>
            </a:r>
            <a:r>
              <a:rPr lang="en-US" dirty="0"/>
              <a:t>+= </a:t>
            </a:r>
            <a:r>
              <a:rPr lang="en-US" dirty="0" smtClean="0"/>
              <a:t>x[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2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 smtClean="0"/>
              <a:t>vecAdd_gpu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n, </a:t>
            </a:r>
            <a:r>
              <a:rPr lang="en-US" dirty="0" smtClean="0"/>
              <a:t>float </a:t>
            </a:r>
            <a:r>
              <a:rPr lang="en-US" dirty="0"/>
              <a:t>* x, </a:t>
            </a:r>
            <a:r>
              <a:rPr lang="en-US" dirty="0" smtClean="0"/>
              <a:t>float </a:t>
            </a:r>
            <a:r>
              <a:rPr lang="en-US" dirty="0"/>
              <a:t>* </a:t>
            </a:r>
            <a:r>
              <a:rPr lang="en-US" dirty="0" smtClean="0"/>
              <a:t>y)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threads_per_block</a:t>
            </a:r>
            <a:r>
              <a:rPr lang="en-US" dirty="0"/>
              <a:t> = 256;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num_blocks</a:t>
            </a:r>
            <a:r>
              <a:rPr lang="en-US" dirty="0"/>
              <a:t> = (n + </a:t>
            </a:r>
            <a:r>
              <a:rPr lang="en-US" dirty="0" err="1"/>
              <a:t>threads_per_block</a:t>
            </a:r>
            <a:r>
              <a:rPr lang="en-US" dirty="0"/>
              <a:t> - 1) / </a:t>
            </a:r>
            <a:r>
              <a:rPr lang="en-US" dirty="0" err="1"/>
              <a:t>threads_per_block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dim3 </a:t>
            </a:r>
            <a:r>
              <a:rPr lang="en-US" dirty="0"/>
              <a:t>grid(</a:t>
            </a:r>
            <a:r>
              <a:rPr lang="en-US" dirty="0" err="1"/>
              <a:t>num_blocks</a:t>
            </a:r>
            <a:r>
              <a:rPr lang="en-US" dirty="0"/>
              <a:t>, 1, 1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dim3 </a:t>
            </a:r>
            <a:r>
              <a:rPr lang="en-US" dirty="0"/>
              <a:t>blocks(</a:t>
            </a:r>
            <a:r>
              <a:rPr lang="en-US" dirty="0" err="1"/>
              <a:t>threads_per_block</a:t>
            </a:r>
            <a:r>
              <a:rPr lang="en-US" dirty="0"/>
              <a:t>, 1, 1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vecAdd_kernel</a:t>
            </a:r>
            <a:r>
              <a:rPr lang="en-US" dirty="0"/>
              <a:t>&lt;&lt;&lt;grid, blocks&gt;&gt;&gt;(n, </a:t>
            </a:r>
            <a:r>
              <a:rPr lang="en-US" dirty="0" smtClean="0"/>
              <a:t>x</a:t>
            </a:r>
            <a:r>
              <a:rPr lang="en-US" dirty="0"/>
              <a:t>, </a:t>
            </a:r>
            <a:r>
              <a:rPr lang="en-US" dirty="0" smtClean="0"/>
              <a:t>y);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17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n = 1000000;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repeats = 1000;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* x, * y, * </a:t>
            </a:r>
            <a:r>
              <a:rPr lang="en-US" dirty="0" err="1"/>
              <a:t>x_gpu</a:t>
            </a:r>
            <a:r>
              <a:rPr lang="en-US" dirty="0"/>
              <a:t>, * </a:t>
            </a:r>
            <a:r>
              <a:rPr lang="en-US" dirty="0" err="1"/>
              <a:t>y_gpu</a:t>
            </a:r>
            <a:r>
              <a:rPr lang="en-US" dirty="0"/>
              <a:t>, * </a:t>
            </a:r>
            <a:r>
              <a:rPr lang="en-US" dirty="0" err="1"/>
              <a:t>y_verify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x </a:t>
            </a:r>
            <a:r>
              <a:rPr lang="en-US" dirty="0"/>
              <a:t>= new </a:t>
            </a:r>
            <a:r>
              <a:rPr lang="en-US" dirty="0" smtClean="0"/>
              <a:t>float[n];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x_gpu</a:t>
            </a:r>
            <a:r>
              <a:rPr lang="en-US" dirty="0"/>
              <a:t>, n * </a:t>
            </a:r>
            <a:r>
              <a:rPr lang="en-US" dirty="0" err="1"/>
              <a:t>incx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 smtClean="0"/>
              <a:t>    y </a:t>
            </a:r>
            <a:r>
              <a:rPr lang="en-US" dirty="0"/>
              <a:t>= new </a:t>
            </a:r>
            <a:r>
              <a:rPr lang="en-US" dirty="0" smtClean="0"/>
              <a:t>float[n];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y_verify</a:t>
            </a:r>
            <a:r>
              <a:rPr lang="en-US" dirty="0"/>
              <a:t> = new </a:t>
            </a:r>
            <a:r>
              <a:rPr lang="en-US" dirty="0" smtClean="0"/>
              <a:t>float[n];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y_gpu</a:t>
            </a:r>
            <a:r>
              <a:rPr lang="en-US" dirty="0"/>
              <a:t>, n * </a:t>
            </a:r>
            <a:r>
              <a:rPr lang="en-US" dirty="0" err="1"/>
              <a:t>incy</a:t>
            </a:r>
            <a:r>
              <a:rPr lang="en-US" dirty="0"/>
              <a:t> * </a:t>
            </a:r>
            <a:r>
              <a:rPr lang="en-US" dirty="0" err="1"/>
              <a:t>sizeof</a:t>
            </a:r>
            <a:r>
              <a:rPr lang="en-US" dirty="0"/>
              <a:t>(float</a:t>
            </a:r>
            <a:r>
              <a:rPr lang="en-US" dirty="0" smtClean="0"/>
              <a:t>));</a:t>
            </a:r>
            <a:endParaRPr lang="en-US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73128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9151</TotalTime>
  <Words>1469</Words>
  <Application>Microsoft Office PowerPoint</Application>
  <PresentationFormat>Произвольный</PresentationFormat>
  <Paragraphs>214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Презентация PowerPoint</vt:lpstr>
      <vt:lpstr>03 Practice Vector addition</vt:lpstr>
      <vt:lpstr>Contents</vt:lpstr>
      <vt:lpstr>Vector addition</vt:lpstr>
      <vt:lpstr>Problem statement</vt:lpstr>
      <vt:lpstr>Implementation on CPU</vt:lpstr>
      <vt:lpstr>Creating kernel</vt:lpstr>
      <vt:lpstr>Calling kernel</vt:lpstr>
      <vt:lpstr>Function main…</vt:lpstr>
      <vt:lpstr>Function main…</vt:lpstr>
      <vt:lpstr>Function main…</vt:lpstr>
      <vt:lpstr>Function main…</vt:lpstr>
      <vt:lpstr>Function main</vt:lpstr>
      <vt:lpstr>Implementation of axpy</vt:lpstr>
      <vt:lpstr>Problem statement</vt:lpstr>
      <vt:lpstr>Implementation on CPU</vt:lpstr>
      <vt:lpstr>Creating kernel</vt:lpstr>
      <vt:lpstr>Calling kernel</vt:lpstr>
      <vt:lpstr>Function main…</vt:lpstr>
      <vt:lpstr>Function main…</vt:lpstr>
      <vt:lpstr>Function main…</vt:lpstr>
      <vt:lpstr>Function main…</vt:lpstr>
      <vt:lpstr>Function main…</vt:lpstr>
      <vt:lpstr>Function main</vt:lpstr>
      <vt:lpstr>Individual work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393</cp:revision>
  <dcterms:created xsi:type="dcterms:W3CDTF">2003-06-05T04:07:34Z</dcterms:created>
  <dcterms:modified xsi:type="dcterms:W3CDTF">2014-11-18T18:18:40Z</dcterms:modified>
</cp:coreProperties>
</file>