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37" r:id="rId1"/>
    <p:sldMasterId id="2147484845" r:id="rId2"/>
  </p:sldMasterIdLst>
  <p:notesMasterIdLst>
    <p:notesMasterId r:id="rId74"/>
  </p:notesMasterIdLst>
  <p:handoutMasterIdLst>
    <p:handoutMasterId r:id="rId75"/>
  </p:handoutMasterIdLst>
  <p:sldIdLst>
    <p:sldId id="789" r:id="rId3"/>
    <p:sldId id="788" r:id="rId4"/>
    <p:sldId id="563" r:id="rId5"/>
    <p:sldId id="665" r:id="rId6"/>
    <p:sldId id="716" r:id="rId7"/>
    <p:sldId id="717" r:id="rId8"/>
    <p:sldId id="718" r:id="rId9"/>
    <p:sldId id="719" r:id="rId10"/>
    <p:sldId id="720" r:id="rId11"/>
    <p:sldId id="721" r:id="rId12"/>
    <p:sldId id="722" r:id="rId13"/>
    <p:sldId id="723" r:id="rId14"/>
    <p:sldId id="724" r:id="rId15"/>
    <p:sldId id="725" r:id="rId16"/>
    <p:sldId id="726" r:id="rId17"/>
    <p:sldId id="727" r:id="rId18"/>
    <p:sldId id="734" r:id="rId19"/>
    <p:sldId id="729" r:id="rId20"/>
    <p:sldId id="730" r:id="rId21"/>
    <p:sldId id="738" r:id="rId22"/>
    <p:sldId id="739" r:id="rId23"/>
    <p:sldId id="735" r:id="rId24"/>
    <p:sldId id="736" r:id="rId25"/>
    <p:sldId id="740" r:id="rId26"/>
    <p:sldId id="741" r:id="rId27"/>
    <p:sldId id="748" r:id="rId28"/>
    <p:sldId id="742" r:id="rId29"/>
    <p:sldId id="743" r:id="rId30"/>
    <p:sldId id="744" r:id="rId31"/>
    <p:sldId id="745" r:id="rId32"/>
    <p:sldId id="749" r:id="rId33"/>
    <p:sldId id="750" r:id="rId34"/>
    <p:sldId id="746" r:id="rId35"/>
    <p:sldId id="747" r:id="rId36"/>
    <p:sldId id="751" r:id="rId37"/>
    <p:sldId id="752" r:id="rId38"/>
    <p:sldId id="753" r:id="rId39"/>
    <p:sldId id="754" r:id="rId40"/>
    <p:sldId id="755" r:id="rId41"/>
    <p:sldId id="756" r:id="rId42"/>
    <p:sldId id="760" r:id="rId43"/>
    <p:sldId id="761" r:id="rId44"/>
    <p:sldId id="757" r:id="rId45"/>
    <p:sldId id="762" r:id="rId46"/>
    <p:sldId id="763" r:id="rId47"/>
    <p:sldId id="764" r:id="rId48"/>
    <p:sldId id="765" r:id="rId49"/>
    <p:sldId id="766" r:id="rId50"/>
    <p:sldId id="767" r:id="rId51"/>
    <p:sldId id="768" r:id="rId52"/>
    <p:sldId id="769" r:id="rId53"/>
    <p:sldId id="770" r:id="rId54"/>
    <p:sldId id="771" r:id="rId55"/>
    <p:sldId id="772" r:id="rId56"/>
    <p:sldId id="773" r:id="rId57"/>
    <p:sldId id="774" r:id="rId58"/>
    <p:sldId id="775" r:id="rId59"/>
    <p:sldId id="776" r:id="rId60"/>
    <p:sldId id="777" r:id="rId61"/>
    <p:sldId id="778" r:id="rId62"/>
    <p:sldId id="781" r:id="rId63"/>
    <p:sldId id="780" r:id="rId64"/>
    <p:sldId id="782" r:id="rId65"/>
    <p:sldId id="783" r:id="rId66"/>
    <p:sldId id="784" r:id="rId67"/>
    <p:sldId id="785" r:id="rId68"/>
    <p:sldId id="786" r:id="rId69"/>
    <p:sldId id="634" r:id="rId70"/>
    <p:sldId id="616" r:id="rId71"/>
    <p:sldId id="787" r:id="rId72"/>
    <p:sldId id="617" r:id="rId7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gey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69CD"/>
    <a:srgbClr val="00E000"/>
    <a:srgbClr val="FF0000"/>
    <a:srgbClr val="CCCCCC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8" autoAdjust="0"/>
    <p:restoredTop sz="99832" autoAdjust="0"/>
  </p:normalViewPr>
  <p:slideViewPr>
    <p:cSldViewPr>
      <p:cViewPr varScale="1">
        <p:scale>
          <a:sx n="88" d="100"/>
          <a:sy n="88" d="100"/>
        </p:scale>
        <p:origin x="-103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commentAuthors" Target="commentAuthor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notesMaster" Target="notesMasters/notesMaster1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250F39-87F8-4D64-8687-78920767A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1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BD9262-F7E8-43BC-A0AA-0C663862C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98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862094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1222375" y="115888"/>
            <a:ext cx="87233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ru-RU" sz="1200" b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Нижегородский государственный университет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им.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Н.И.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Лобачевского</a:t>
            </a: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en-US" sz="2000" b="1" i="1" dirty="0" smtClean="0">
              <a:solidFill>
                <a:srgbClr val="000000"/>
              </a:solidFill>
            </a:endParaRPr>
          </a:p>
        </p:txBody>
      </p:sp>
      <p:pic>
        <p:nvPicPr>
          <p:cNvPr id="5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88"/>
            <a:ext cx="1093787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7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  <p:pic>
        <p:nvPicPr>
          <p:cNvPr id="10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4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Lobachevsky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State University of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Nizhni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Novgorod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3587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08738"/>
            <a:ext cx="5761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dirty="0" smtClean="0"/>
              <a:t>Оптимизация вычислений в задаче матричного умножения. </a:t>
            </a:r>
            <a:endParaRPr lang="en-US" dirty="0" smtClean="0"/>
          </a:p>
          <a:p>
            <a:pPr>
              <a:defRPr/>
            </a:pPr>
            <a:r>
              <a:rPr lang="ru-RU" dirty="0" smtClean="0"/>
              <a:t>Оптимизация работы с памятью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0F7F8D67-CD66-41E7-A8AB-7EF19B88D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2" r:id="rId1"/>
    <p:sldLayoutId id="2147484843" r:id="rId2"/>
    <p:sldLayoutId id="2147484844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F4B8981D-FA80-4A8E-9421-45BC15FC5798}" type="slidenum">
              <a:rPr lang="ru-RU" kern="1200" smtClean="0">
                <a:solidFill>
                  <a:srgbClr val="000000"/>
                </a:solidFill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  <p:sldLayoutId id="2147484847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mailto:kozinov@vmk.unn.ru" TargetMode="External"/><Relationship Id="rId2" Type="http://schemas.openxmlformats.org/officeDocument/2006/relationships/hyperlink" Target="mailto:meerov@vmk.unn.r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of matrix multiplication using MKL consists of several files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A file with main() function</a:t>
            </a:r>
            <a:r>
              <a:rPr lang="ru-RU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A file with memory allocation/deallocation and matrix initialization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A file with a function that performs matrix multiplication</a:t>
            </a:r>
            <a:r>
              <a:rPr lang="ru-RU" dirty="0" smtClean="0"/>
              <a:t>.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routine.h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_ROUTINE_H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_ROUTINE_H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ELEMENT_TYPE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ELEMENT_TYPE float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allocMatrix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** mat,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freeMatrix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(ELEMENT_TYPE ** mat);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genMatrix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mat,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ELEMENT_TYPE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calculationError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   ELEMENT_TYPE * B,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2" cy="4968875"/>
          </a:xfrm>
        </p:spPr>
        <p:txBody>
          <a:bodyPr>
            <a:normAutofit/>
          </a:bodyPr>
          <a:lstStyle/>
          <a:p>
            <a:r>
              <a:rPr lang="en-US" dirty="0" smtClean="0"/>
              <a:t>A header file with a declaration of matrix multiplication function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mult.h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_MULT_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_MULT_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routine.h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Implementation using MKL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MKL.cpp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ELEMENT_TYPE alpha, beta;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alpha = 1.0;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beta  = 0.0;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cblas_sgemm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CblasRowMajor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CblasNoTrans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CblasNoTrans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    n, n, n, alpha, A, n, B, n, beta, C, n);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Implementation of function main() in main.cpp is left for individual work</a:t>
            </a:r>
            <a:endParaRPr lang="ru-RU" dirty="0" smtClean="0"/>
          </a:p>
          <a:p>
            <a:r>
              <a:rPr lang="en-US" dirty="0" smtClean="0"/>
              <a:t>It consists of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Including header files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Declaration of matrices and other variables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Reading matrix sizes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Memory allocation for A, B and C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Generation of A and</a:t>
            </a:r>
            <a:r>
              <a:rPr lang="ru-RU" dirty="0" smtClean="0"/>
              <a:t> </a:t>
            </a:r>
            <a:r>
              <a:rPr lang="en-US" dirty="0" smtClean="0"/>
              <a:t>B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Running computational function and measuring computational time </a:t>
            </a:r>
            <a:r>
              <a:rPr lang="ru-RU" dirty="0" smtClean="0"/>
              <a:t>(</a:t>
            </a:r>
            <a:r>
              <a:rPr lang="en-US" dirty="0" smtClean="0"/>
              <a:t>we recommend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/>
              <a:t>for time measurements</a:t>
            </a:r>
            <a:r>
              <a:rPr lang="ru-RU" dirty="0" smtClean="0"/>
              <a:t>).</a:t>
            </a:r>
          </a:p>
          <a:p>
            <a:pPr lvl="1"/>
            <a:r>
              <a:rPr lang="en-US" dirty="0" smtClean="0"/>
              <a:t>Output of computational time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Memory deallocation</a:t>
            </a:r>
            <a:r>
              <a:rPr lang="ru-RU" dirty="0" smtClean="0"/>
              <a:t>.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and running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the code with multithreaded Intel MKL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=parallel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./MKL.cpp ./main.cpp ./routine.cpp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oMKL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Building the code with </a:t>
            </a:r>
            <a:r>
              <a:rPr lang="en-US" dirty="0" smtClean="0"/>
              <a:t>sequential Intel </a:t>
            </a:r>
            <a:r>
              <a:rPr lang="en-US" dirty="0"/>
              <a:t>MKL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=sequential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./MKL.cpp ./main.cpp ./routine.cpp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oMKL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Running the application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 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3072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for Xeon Phi required -</a:t>
            </a:r>
            <a:r>
              <a:rPr lang="en-US" dirty="0" err="1" smtClean="0"/>
              <a:t>mmic</a:t>
            </a:r>
            <a:r>
              <a:rPr lang="en-US" dirty="0" smtClean="0"/>
              <a:t> option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mmic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=parallel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./MKL.cpp ./main.cpp ./routine.cpp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oMKL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Running on a coprocessor using </a:t>
            </a:r>
            <a:r>
              <a:rPr lang="en-US" dirty="0" err="1" smtClean="0"/>
              <a:t>ssh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mic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./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 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3072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3050" y="207963"/>
            <a:ext cx="9360470" cy="561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comparison of different configurations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Courier New" pitchFamily="49" charset="0"/>
              </a:rPr>
              <a:t>Running the application</a:t>
            </a:r>
            <a:r>
              <a:rPr lang="ru-RU" dirty="0" smtClean="0">
                <a:cs typeface="Courier New" pitchFamily="49" charset="0"/>
              </a:rPr>
              <a:t>:</a:t>
            </a:r>
          </a:p>
          <a:p>
            <a:endParaRPr lang="ru-RU" dirty="0" smtClean="0">
              <a:cs typeface="Courier New" pitchFamily="49" charset="0"/>
            </a:endParaRPr>
          </a:p>
          <a:p>
            <a:endParaRPr lang="ru-RU" dirty="0" smtClean="0">
              <a:cs typeface="Courier New" pitchFamily="49" charset="0"/>
            </a:endParaRPr>
          </a:p>
          <a:p>
            <a:endParaRPr lang="ru-RU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Computational time</a:t>
            </a:r>
            <a:r>
              <a:rPr lang="ru-RU" dirty="0" smtClean="0">
                <a:cs typeface="Courier New" pitchFamily="49" charset="0"/>
              </a:rPr>
              <a:t>: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 rotWithShape="1">
          <a:blip r:embed="rId2" cstate="print"/>
          <a:srcRect l="1343" t="19412" r="3920" b="5925"/>
          <a:stretch/>
        </p:blipFill>
        <p:spPr bwMode="auto">
          <a:xfrm>
            <a:off x="2216696" y="1700808"/>
            <a:ext cx="5472608" cy="1296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36577" y="3573017"/>
          <a:ext cx="7632847" cy="2304255"/>
        </p:xfrm>
        <a:graphic>
          <a:graphicData uri="http://schemas.openxmlformats.org/drawingml/2006/table">
            <a:tbl>
              <a:tblPr/>
              <a:tblGrid>
                <a:gridCol w="1035448"/>
                <a:gridCol w="1352335"/>
                <a:gridCol w="1796400"/>
                <a:gridCol w="1652264"/>
                <a:gridCol w="1796400"/>
              </a:tblGrid>
              <a:tr h="46085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sequential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parallel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Xeon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Phi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Xeon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Xeon Phi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1024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0,128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0,031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110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0,337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1,363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055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1,059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4,411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0,193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0,244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3050" y="207963"/>
            <a:ext cx="9504486" cy="561975"/>
          </a:xfrm>
        </p:spPr>
        <p:txBody>
          <a:bodyPr>
            <a:normAutofit fontScale="90000"/>
          </a:bodyPr>
          <a:lstStyle/>
          <a:p>
            <a:r>
              <a:rPr lang="en-US" dirty="0"/>
              <a:t>Performance comparison of different configurations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core performance on CPU is better compared to single core on Xeon Phi, which is expected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Xeon Phi cores are significantly weaker compared to CPU</a:t>
            </a:r>
            <a:r>
              <a:rPr lang="ru-RU" dirty="0" smtClean="0"/>
              <a:t>.</a:t>
            </a:r>
          </a:p>
          <a:p>
            <a:r>
              <a:rPr lang="en-US" dirty="0" smtClean="0"/>
              <a:t>Xeon Phi was expected to outperform 16 CPU cores in parallel</a:t>
            </a:r>
            <a:r>
              <a:rPr lang="ru-RU" dirty="0" smtClean="0"/>
              <a:t>. </a:t>
            </a:r>
            <a:r>
              <a:rPr lang="en-US" b="1" dirty="0" smtClean="0"/>
              <a:t>This did not happen</a:t>
            </a:r>
            <a:r>
              <a:rPr lang="ru-RU" b="1" dirty="0" smtClean="0"/>
              <a:t>.</a:t>
            </a:r>
            <a:endParaRPr lang="ru-RU" dirty="0" smtClean="0"/>
          </a:p>
          <a:p>
            <a:pPr lvl="1"/>
            <a:r>
              <a:rPr lang="en-US" dirty="0" smtClean="0"/>
              <a:t>Warm-up significantly affects performance of applications using MKL, especially on Xeon Phi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There are several reasons</a:t>
            </a:r>
            <a:r>
              <a:rPr lang="ru-RU" dirty="0" smtClean="0"/>
              <a:t>: </a:t>
            </a:r>
          </a:p>
          <a:p>
            <a:pPr lvl="2"/>
            <a:r>
              <a:rPr lang="en-US" dirty="0" smtClean="0"/>
              <a:t>Overhead on thread creation</a:t>
            </a:r>
            <a:r>
              <a:rPr lang="ru-RU" dirty="0" smtClean="0"/>
              <a:t>, </a:t>
            </a:r>
          </a:p>
          <a:p>
            <a:pPr lvl="2"/>
            <a:r>
              <a:rPr lang="en-US" dirty="0" smtClean="0"/>
              <a:t>TLB cache adjustment</a:t>
            </a:r>
            <a:r>
              <a:rPr lang="ru-RU" dirty="0" smtClean="0"/>
              <a:t>, </a:t>
            </a:r>
          </a:p>
          <a:p>
            <a:pPr lvl="2"/>
            <a:r>
              <a:rPr lang="en-US" dirty="0" smtClean="0"/>
              <a:t>(Supposedly) internal structure of MKL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Performance comparison of different </a:t>
            </a:r>
            <a:r>
              <a:rPr lang="en-US" dirty="0" smtClean="0"/>
              <a:t>configurations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>
              <a:cs typeface="Courier New" pitchFamily="49" charset="0"/>
            </a:endParaRPr>
          </a:p>
          <a:p>
            <a:endParaRPr lang="ru-RU" b="1" dirty="0" smtClean="0">
              <a:cs typeface="Courier New" pitchFamily="49" charset="0"/>
            </a:endParaRPr>
          </a:p>
          <a:p>
            <a:endParaRPr lang="ru-RU" b="1" dirty="0" smtClean="0">
              <a:cs typeface="Courier New" pitchFamily="49" charset="0"/>
            </a:endParaRPr>
          </a:p>
          <a:p>
            <a:endParaRPr lang="ru-RU" b="1" dirty="0" smtClean="0">
              <a:cs typeface="Courier New" pitchFamily="49" charset="0"/>
            </a:endParaRPr>
          </a:p>
          <a:p>
            <a:endParaRPr lang="ru-RU" b="1" dirty="0" smtClean="0">
              <a:cs typeface="Courier New" pitchFamily="49" charset="0"/>
            </a:endParaRPr>
          </a:p>
          <a:p>
            <a:endParaRPr lang="ru-RU" b="1" dirty="0" smtClean="0">
              <a:cs typeface="Courier New" pitchFamily="49" charset="0"/>
            </a:endParaRPr>
          </a:p>
          <a:p>
            <a:pPr>
              <a:buNone/>
            </a:pPr>
            <a:endParaRPr lang="ru-RU" b="1" dirty="0" smtClean="0">
              <a:cs typeface="Courier New" pitchFamily="49" charset="0"/>
            </a:endParaRPr>
          </a:p>
          <a:p>
            <a:endParaRPr lang="ru-RU" dirty="0" smtClean="0"/>
          </a:p>
          <a:p>
            <a:r>
              <a:rPr lang="en-US" dirty="0" smtClean="0"/>
              <a:t>Added results with warm-up and for N</a:t>
            </a:r>
            <a:r>
              <a:rPr lang="ru-RU" dirty="0" smtClean="0"/>
              <a:t> = 10000. </a:t>
            </a:r>
          </a:p>
          <a:p>
            <a:r>
              <a:rPr lang="en-US" dirty="0" smtClean="0"/>
              <a:t>Warm-up improves performance on both CPU and Xeon Phi, Xeon Phi </a:t>
            </a:r>
            <a:r>
              <a:rPr lang="en-US" b="1" dirty="0" smtClean="0"/>
              <a:t>starts to outperform 16 CPU cores</a:t>
            </a:r>
            <a:r>
              <a:rPr lang="ru-RU" b="1" dirty="0" smtClean="0"/>
              <a:t>.</a:t>
            </a:r>
          </a:p>
          <a:p>
            <a:r>
              <a:rPr lang="en-US" i="1" dirty="0" smtClean="0"/>
              <a:t>All other experiments will be performed on</a:t>
            </a:r>
            <a:r>
              <a:rPr lang="ru-RU" i="1" dirty="0" smtClean="0"/>
              <a:t> </a:t>
            </a:r>
            <a:r>
              <a:rPr lang="en-US" i="1" dirty="0" smtClean="0"/>
              <a:t>Intel Xeon Phi</a:t>
            </a:r>
            <a:r>
              <a:rPr lang="ru-RU" i="1" dirty="0" smtClean="0"/>
              <a:t>. </a:t>
            </a:r>
            <a:endParaRPr lang="ru-RU" b="1" i="1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88504" y="1196753"/>
          <a:ext cx="9001001" cy="2760856"/>
        </p:xfrm>
        <a:graphic>
          <a:graphicData uri="http://schemas.openxmlformats.org/drawingml/2006/table">
            <a:tbl>
              <a:tblPr/>
              <a:tblGrid>
                <a:gridCol w="986901"/>
                <a:gridCol w="1104511"/>
                <a:gridCol w="1369134"/>
                <a:gridCol w="916591"/>
                <a:gridCol w="1438166"/>
                <a:gridCol w="1177379"/>
                <a:gridCol w="2008319"/>
              </a:tblGrid>
              <a:tr h="26228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sequential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parallel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parallel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+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warm up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b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 Phi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 Phi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Intel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Xeon Phi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6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1024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0,128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0,031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0,110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012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004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6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0,337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1,363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0,055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0,140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047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019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6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1,059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4,411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0,193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0,244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129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062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6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10000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35,198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130,983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4,05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2,06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765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71810"/>
            <a:ext cx="8420100" cy="1200329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10 </a:t>
            </a:r>
            <a:r>
              <a:rPr lang="en-US" altLang="ru-RU" sz="2400" dirty="0" smtClean="0"/>
              <a:t>Practice 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sz="2400" dirty="0" smtClean="0"/>
              <a:t> </a:t>
            </a:r>
            <a:r>
              <a:rPr lang="en-US" sz="2400" dirty="0"/>
              <a:t>Optimization of matrix multiplication. Improving memory efficiency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 Intel Xeon Phi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025007" y="5591175"/>
            <a:ext cx="46809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ru-RU" sz="2000" dirty="0" smtClean="0">
                <a:solidFill>
                  <a:srgbClr val="000000"/>
                </a:solidFill>
                <a:latin typeface="Arial" charset="0"/>
              </a:rPr>
              <a:t>I.B</a:t>
            </a:r>
            <a:r>
              <a:rPr lang="en-US" altLang="ru-RU" sz="20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altLang="ru-RU" sz="2000" dirty="0" err="1">
                <a:solidFill>
                  <a:srgbClr val="000000"/>
                </a:solidFill>
                <a:latin typeface="Arial" charset="0"/>
              </a:rPr>
              <a:t>Meyerov</a:t>
            </a:r>
            <a:r>
              <a:rPr lang="ru-RU" altLang="ru-RU" sz="20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</a:rPr>
              <a:t>S.I. Bastrakov</a:t>
            </a:r>
            <a:endParaRPr lang="ru-RU" altLang="ru-RU" sz="2000" dirty="0" smtClean="0">
              <a:solidFill>
                <a:srgbClr val="000000"/>
              </a:solidFill>
              <a:latin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Software </a:t>
            </a: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department</a:t>
            </a:r>
            <a:endParaRPr lang="en-US" altLang="ru-RU" sz="2000" kern="1200" dirty="0" smtClean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</a:t>
            </a:r>
            <a:r>
              <a:rPr lang="en-US" dirty="0" smtClean="0"/>
              <a:t>implementation </a:t>
            </a:r>
            <a:br>
              <a:rPr lang="en-US" dirty="0" smtClean="0"/>
            </a:br>
            <a:r>
              <a:rPr lang="en-US" dirty="0" smtClean="0"/>
              <a:t>of matrix multiplication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Naive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Naive implementation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Implementation by definition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//single.cpp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ELEMENT_TYPE s;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j, k;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for(k = 0; k &lt; n; k++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+= A[j * n + k] * B[k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mmic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=parallel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./main.cpp ./routine.cpp –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osingle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Compile and run the application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print"/>
          <a:srcRect l="1156" t="19626" r="3786" b="5123"/>
          <a:stretch/>
        </p:blipFill>
        <p:spPr bwMode="auto">
          <a:xfrm>
            <a:off x="1829653" y="3284984"/>
            <a:ext cx="6246694" cy="1224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to Intel MKL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For N</a:t>
            </a:r>
            <a:r>
              <a:rPr lang="ru-RU" dirty="0" smtClean="0"/>
              <a:t> = 1024 </a:t>
            </a:r>
            <a:r>
              <a:rPr lang="en-US" dirty="0" smtClean="0"/>
              <a:t>computational time is </a:t>
            </a:r>
            <a:r>
              <a:rPr lang="ru-RU" dirty="0" smtClean="0"/>
              <a:t>57</a:t>
            </a:r>
            <a:r>
              <a:rPr lang="en-US" dirty="0" smtClean="0"/>
              <a:t> seconds. For MKL it is about 0.2 seconds</a:t>
            </a:r>
            <a:r>
              <a:rPr lang="ru-RU" dirty="0" smtClean="0"/>
              <a:t>.</a:t>
            </a:r>
          </a:p>
          <a:p>
            <a:r>
              <a:rPr lang="en-US" dirty="0" smtClean="0"/>
              <a:t>Let’s try N</a:t>
            </a:r>
            <a:r>
              <a:rPr lang="ru-RU" dirty="0" smtClean="0"/>
              <a:t> = 1025.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i="1" dirty="0" smtClean="0"/>
              <a:t>Why is it so different from N = 1024?</a:t>
            </a:r>
            <a:endParaRPr lang="ru-RU" dirty="0" smtClean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019973"/>
              </p:ext>
            </p:extLst>
          </p:nvPr>
        </p:nvGraphicFramePr>
        <p:xfrm>
          <a:off x="632520" y="1412776"/>
          <a:ext cx="8352928" cy="936104"/>
        </p:xfrm>
        <a:graphic>
          <a:graphicData uri="http://schemas.openxmlformats.org/drawingml/2006/table">
            <a:tbl>
              <a:tblPr/>
              <a:tblGrid>
                <a:gridCol w="1662415"/>
                <a:gridCol w="2513481"/>
                <a:gridCol w="2216176"/>
                <a:gridCol w="1960856"/>
              </a:tblGrid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Naive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sequential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parallel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1024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57,34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004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94440"/>
              </p:ext>
            </p:extLst>
          </p:nvPr>
        </p:nvGraphicFramePr>
        <p:xfrm>
          <a:off x="632520" y="4005063"/>
          <a:ext cx="8352928" cy="1368153"/>
        </p:xfrm>
        <a:graphic>
          <a:graphicData uri="http://schemas.openxmlformats.org/drawingml/2006/table">
            <a:tbl>
              <a:tblPr/>
              <a:tblGrid>
                <a:gridCol w="1662415"/>
                <a:gridCol w="2513481"/>
                <a:gridCol w="2216176"/>
                <a:gridCol w="1960856"/>
              </a:tblGrid>
              <a:tr h="45605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Naive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sequential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parallel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1024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57,34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ru-RU" sz="2000">
                          <a:latin typeface="Times New Roman"/>
                          <a:ea typeface="Times New Roman"/>
                        </a:rPr>
                        <a:t>004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1025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33,09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0,200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004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 to Intel </a:t>
            </a:r>
            <a:r>
              <a:rPr lang="en-US" dirty="0" smtClean="0"/>
              <a:t>MKL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95300" y="1196975"/>
            <a:ext cx="8994204" cy="49688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Our naive implementation is far behind MKL</a:t>
            </a:r>
          </a:p>
          <a:p>
            <a:pPr lvl="1"/>
            <a:r>
              <a:rPr lang="en-US" dirty="0" smtClean="0"/>
              <a:t>Which is no surprise as MKL is developed by experts in high performance computing</a:t>
            </a:r>
            <a:endParaRPr lang="ru-RU" dirty="0" smtClean="0"/>
          </a:p>
          <a:p>
            <a:r>
              <a:rPr lang="en-US" b="1" dirty="0" smtClean="0"/>
              <a:t>Significant speed up for N = 1025 compared to N = 1024 looks strange</a:t>
            </a:r>
            <a:r>
              <a:rPr lang="ru-RU" b="1" dirty="0" smtClean="0"/>
              <a:t>. </a:t>
            </a:r>
          </a:p>
          <a:p>
            <a:r>
              <a:rPr lang="en-US" dirty="0" smtClean="0"/>
              <a:t>For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= 1024 </a:t>
            </a:r>
            <a:r>
              <a:rPr lang="en-US" dirty="0" smtClean="0"/>
              <a:t>memory access stride results in all data being loaded to the same cache lane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As the result very inefficient utilization of cache</a:t>
            </a:r>
            <a:r>
              <a:rPr lang="ru-RU" dirty="0" smtClean="0"/>
              <a:t>: 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operation will load new data into the same cache lane and extrude previously loaded data</a:t>
            </a:r>
            <a:r>
              <a:rPr lang="en-US" dirty="0" smtClean="0"/>
              <a:t>;</a:t>
            </a:r>
            <a:endParaRPr lang="ru-RU" dirty="0" smtClean="0"/>
          </a:p>
          <a:p>
            <a:pPr lvl="1"/>
            <a:r>
              <a:rPr lang="en-US" dirty="0" smtClean="0"/>
              <a:t>Most other cache lanes are not used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This does not occur for N</a:t>
            </a:r>
            <a:r>
              <a:rPr lang="ru-RU" dirty="0" smtClean="0"/>
              <a:t> = 1025. </a:t>
            </a:r>
          </a:p>
          <a:p>
            <a:r>
              <a:rPr lang="en-US" i="1" dirty="0" smtClean="0"/>
              <a:t>Create </a:t>
            </a:r>
            <a:r>
              <a:rPr lang="en-US" i="1" dirty="0"/>
              <a:t>a memory access map for the naive version for 8-way associative cache, cache lane is 64 bytes, cache size is 32 KB. Explain why the program is slow for N = 1024</a:t>
            </a:r>
            <a:r>
              <a:rPr lang="ru-RU" i="1" dirty="0" smtClean="0"/>
              <a:t>. </a:t>
            </a:r>
            <a:endParaRPr lang="ru-RU" i="1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</a:t>
            </a:r>
            <a:r>
              <a:rPr lang="en-US" dirty="0"/>
              <a:t>of ordering of loops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dirty="0"/>
              <a:t>performance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Influence </a:t>
            </a:r>
            <a:r>
              <a:rPr lang="en-US" dirty="0"/>
              <a:t>of ordering of loops on performance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access map shows that we access memory not in order data is stored</a:t>
            </a:r>
          </a:p>
          <a:p>
            <a:r>
              <a:rPr lang="en-US" dirty="0" smtClean="0"/>
              <a:t>Let us try to change ordering of loops and study how does this affect performance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There are 6 possible permutations</a:t>
            </a:r>
            <a:r>
              <a:rPr lang="ru-RU" dirty="0" smtClean="0"/>
              <a:t>. </a:t>
            </a:r>
          </a:p>
          <a:p>
            <a:pPr lvl="1"/>
            <a:r>
              <a:rPr lang="en-US" i="1" dirty="0" smtClean="0"/>
              <a:t>Implementations for all permutations are left for individual work</a:t>
            </a:r>
            <a:r>
              <a:rPr lang="ru-RU" i="1" dirty="0" smtClean="0"/>
              <a:t>.</a:t>
            </a:r>
            <a:endParaRPr lang="ru-RU" i="1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for all loop orderings on Intel Xeon Phi </a:t>
            </a:r>
            <a:br>
              <a:rPr lang="en-US" dirty="0" smtClean="0"/>
            </a:br>
            <a:r>
              <a:rPr lang="ru-RU" dirty="0" smtClean="0"/>
              <a:t>(</a:t>
            </a:r>
            <a:r>
              <a:rPr lang="en-US" dirty="0" smtClean="0"/>
              <a:t>N </a:t>
            </a:r>
            <a:r>
              <a:rPr lang="ru-RU" dirty="0" smtClean="0"/>
              <a:t>= 1024, </a:t>
            </a:r>
            <a:r>
              <a:rPr lang="en-US" dirty="0" smtClean="0"/>
              <a:t>time in seconds</a:t>
            </a:r>
            <a:r>
              <a:rPr lang="ru-RU" dirty="0" smtClean="0"/>
              <a:t>)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04528" y="2132856"/>
          <a:ext cx="7992885" cy="720080"/>
        </p:xfrm>
        <a:graphic>
          <a:graphicData uri="http://schemas.openxmlformats.org/drawingml/2006/table">
            <a:tbl>
              <a:tblPr/>
              <a:tblGrid>
                <a:gridCol w="1115935"/>
                <a:gridCol w="1115935"/>
                <a:gridCol w="1115935"/>
                <a:gridCol w="1115935"/>
                <a:gridCol w="1115935"/>
                <a:gridCol w="1115935"/>
                <a:gridCol w="1297275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Ijk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Ikj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K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ij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k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ji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ki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ik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seq.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57,34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117,5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116,81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2,149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2,084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56,904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62" y="2996952"/>
            <a:ext cx="555307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Influence of ordering of loops on </a:t>
            </a:r>
            <a:r>
              <a:rPr lang="en-US" dirty="0" smtClean="0"/>
              <a:t>performance</a:t>
            </a:r>
            <a:r>
              <a:rPr lang="ru-RU" dirty="0" smtClean="0"/>
              <a:t>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Why does ordering of loops have that much effect</a:t>
            </a:r>
            <a:r>
              <a:rPr lang="ru-RU" i="1" dirty="0" smtClean="0"/>
              <a:t>?</a:t>
            </a:r>
            <a:endParaRPr lang="ru-RU" dirty="0" smtClean="0"/>
          </a:p>
          <a:p>
            <a:r>
              <a:rPr lang="en-US" dirty="0" smtClean="0"/>
              <a:t>One of the main reasons of poor performance is incorrect ordering of loops which result in bad memory access pattern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Memory access pattern is significant for performance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For sequential patterns processor can predict memory access and preload data to cache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Access to cache is much faster compared to RAM</a:t>
            </a:r>
            <a:r>
              <a:rPr lang="ru-RU" dirty="0" smtClean="0"/>
              <a:t>. </a:t>
            </a:r>
          </a:p>
          <a:p>
            <a:r>
              <a:rPr lang="en-US" dirty="0" smtClean="0"/>
              <a:t>Data is loaded to cache not element-wise, but in groups</a:t>
            </a:r>
            <a:r>
              <a:rPr lang="ru-RU" dirty="0" smtClean="0"/>
              <a:t> (</a:t>
            </a:r>
            <a:r>
              <a:rPr lang="en-US" dirty="0" smtClean="0"/>
              <a:t>cache lane size is 64 bytes</a:t>
            </a:r>
            <a:r>
              <a:rPr lang="ru-RU" dirty="0" smtClean="0"/>
              <a:t>). </a:t>
            </a:r>
          </a:p>
          <a:p>
            <a:pPr lvl="1"/>
            <a:r>
              <a:rPr lang="en-US" dirty="0" smtClean="0"/>
              <a:t>It is inefficient to use only one element of a cache lane.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Dense matrix multiplication problem statement</a:t>
            </a:r>
            <a:endParaRPr lang="ru-RU" dirty="0" smtClean="0"/>
          </a:p>
          <a:p>
            <a:r>
              <a:rPr lang="en-US" dirty="0" smtClean="0"/>
              <a:t>Using</a:t>
            </a:r>
            <a:r>
              <a:rPr lang="ru-RU" dirty="0" smtClean="0"/>
              <a:t> </a:t>
            </a:r>
            <a:r>
              <a:rPr lang="en-US" dirty="0" err="1"/>
              <a:t>I</a:t>
            </a:r>
            <a:r>
              <a:rPr lang="ru-RU" dirty="0" err="1" smtClean="0"/>
              <a:t>ntel</a:t>
            </a:r>
            <a:r>
              <a:rPr lang="ru-RU" dirty="0" smtClean="0"/>
              <a:t> </a:t>
            </a:r>
            <a:r>
              <a:rPr lang="en-US" dirty="0" smtClean="0"/>
              <a:t>MKL</a:t>
            </a:r>
            <a:r>
              <a:rPr lang="ru-RU" dirty="0" smtClean="0"/>
              <a:t> </a:t>
            </a:r>
            <a:r>
              <a:rPr lang="en-US" dirty="0" smtClean="0"/>
              <a:t>for matrix multiplication</a:t>
            </a:r>
            <a:endParaRPr lang="ru-RU" dirty="0" smtClean="0"/>
          </a:p>
          <a:p>
            <a:r>
              <a:rPr lang="en-US" dirty="0" smtClean="0"/>
              <a:t>Sequential implementation</a:t>
            </a:r>
            <a:r>
              <a:rPr lang="ru-RU" dirty="0" smtClean="0"/>
              <a:t>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aive implementation by definition;</a:t>
            </a:r>
            <a:endParaRPr lang="ru-RU" dirty="0" smtClean="0"/>
          </a:p>
          <a:p>
            <a:pPr lvl="1"/>
            <a:r>
              <a:rPr lang="en-US" dirty="0" smtClean="0"/>
              <a:t>influence of ordering of loops on performance.</a:t>
            </a:r>
            <a:endParaRPr lang="ru-RU" dirty="0" smtClean="0"/>
          </a:p>
          <a:p>
            <a:r>
              <a:rPr lang="en-US" dirty="0" smtClean="0"/>
              <a:t>Vectorization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Block matrix multiplication algorithm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square blocks;</a:t>
            </a:r>
            <a:endParaRPr lang="ru-RU" dirty="0" smtClean="0"/>
          </a:p>
          <a:p>
            <a:pPr lvl="1"/>
            <a:r>
              <a:rPr lang="en-US" dirty="0" smtClean="0"/>
              <a:t>rectangular blocks.</a:t>
            </a:r>
            <a:endParaRPr lang="ru-RU" dirty="0" smtClean="0"/>
          </a:p>
          <a:p>
            <a:r>
              <a:rPr lang="en-US" dirty="0" smtClean="0"/>
              <a:t>Parallel implementation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Individual work and references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Influence of ordering of loops on performance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Courier New" pitchFamily="49" charset="0"/>
              </a:rPr>
              <a:t>Ijk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err="1" smtClean="0">
                <a:cs typeface="Courier New" pitchFamily="49" charset="0"/>
              </a:rPr>
              <a:t>orderng</a:t>
            </a:r>
            <a:r>
              <a:rPr lang="en-US" dirty="0" smtClean="0">
                <a:cs typeface="Courier New" pitchFamily="49" charset="0"/>
              </a:rPr>
              <a:t>:</a:t>
            </a:r>
          </a:p>
          <a:p>
            <a:endParaRPr lang="en-US" dirty="0" smtClean="0">
              <a:cs typeface="Courier New" pitchFamily="49" charset="0"/>
            </a:endParaRPr>
          </a:p>
          <a:p>
            <a:endParaRPr lang="en-US" dirty="0" smtClean="0">
              <a:cs typeface="Courier New" pitchFamily="49" charset="0"/>
            </a:endParaRPr>
          </a:p>
          <a:p>
            <a:endParaRPr lang="en-US" dirty="0" smtClean="0">
              <a:cs typeface="Courier New" pitchFamily="49" charset="0"/>
            </a:endParaRPr>
          </a:p>
          <a:p>
            <a:endParaRPr lang="en-US" dirty="0" smtClean="0">
              <a:cs typeface="Courier New" pitchFamily="49" charset="0"/>
            </a:endParaRPr>
          </a:p>
          <a:p>
            <a:r>
              <a:rPr lang="en-US" dirty="0" err="1" smtClean="0">
                <a:cs typeface="Courier New" pitchFamily="49" charset="0"/>
              </a:rPr>
              <a:t>jki</a:t>
            </a:r>
            <a:r>
              <a:rPr lang="en-US" dirty="0" smtClean="0">
                <a:cs typeface="Courier New" pitchFamily="49" charset="0"/>
              </a:rPr>
              <a:t> ordering: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51459"/>
            <a:ext cx="44196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8438" y="4012282"/>
            <a:ext cx="44291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memory efficiency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Poor performance because of bad memory access pattern is a common tendency in computational applications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Vectorization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important factor of performance on Xeon Phi is vectorization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If an application demonstrates poor performance, one needs to check if vectorization was done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Investigate vectorization of our implementation using vectorization report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mmic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report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single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cpp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mainBlock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cpp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b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routine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cpp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osingle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Vectorization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Vectorization report: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./single.cpp(8): (col. 5)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loop was transformed to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memset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or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memcpy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./single.cpp(7): (col. 3)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./single.cpp(14): (col. 7) remark: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./single.cpp(14): (col. 7) remark: PEEL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./single.cpp(14): (col. 7) remark: REMAINDER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./single.cpp(14): (col. 7) remark: loop skipped: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multiversioned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./single.cpp(13): (col. 5)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./single.cpp(12): (col. 3)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Vectorization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innermost loop was vectorized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compiler created several versions of the loop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A vectorized version and scalar version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compiler does not know sizes of matrices. Matrices are passed as pointers that theoretically might overlap.</a:t>
            </a:r>
            <a:r>
              <a:rPr lang="ru-RU" dirty="0" smtClean="0"/>
              <a:t>. </a:t>
            </a:r>
          </a:p>
          <a:p>
            <a:r>
              <a:rPr lang="en-US" i="1" dirty="0" smtClean="0"/>
              <a:t>Thus, the compiler assumes vectorization is not always possible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r>
              <a:rPr lang="en-US" dirty="0" smtClean="0"/>
              <a:t>To assist the compiler we can use #pragma </a:t>
            </a:r>
            <a:r>
              <a:rPr lang="ru-RU" dirty="0" err="1" smtClean="0"/>
              <a:t>simd</a:t>
            </a:r>
            <a:r>
              <a:rPr lang="ru-RU" dirty="0" smtClean="0"/>
              <a:t>, </a:t>
            </a:r>
            <a:r>
              <a:rPr lang="ru-RU" dirty="0" err="1" smtClean="0"/>
              <a:t>ivdep</a:t>
            </a:r>
            <a:r>
              <a:rPr lang="ru-RU" dirty="0" smtClean="0"/>
              <a:t> </a:t>
            </a:r>
            <a:r>
              <a:rPr lang="en-US" dirty="0" smtClean="0"/>
              <a:t>or restrict keyword</a:t>
            </a:r>
            <a:r>
              <a:rPr lang="ru-RU" dirty="0" smtClean="0"/>
              <a:t> </a:t>
            </a:r>
            <a:r>
              <a:rPr lang="en-US" dirty="0" smtClean="0"/>
              <a:t>restrict</a:t>
            </a:r>
            <a:r>
              <a:rPr lang="ru-RU" dirty="0" smtClean="0"/>
              <a:t>. </a:t>
            </a:r>
          </a:p>
          <a:p>
            <a:r>
              <a:rPr lang="en-US" i="1" dirty="0" smtClean="0"/>
              <a:t>In this practice we use #pragma </a:t>
            </a:r>
            <a:r>
              <a:rPr lang="en-US" i="1" dirty="0" err="1" smtClean="0"/>
              <a:t>simd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Vectorization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Apply #pragma </a:t>
            </a:r>
            <a:r>
              <a:rPr lang="en-US" dirty="0" err="1" smtClean="0"/>
              <a:t>simd</a:t>
            </a:r>
            <a:r>
              <a:rPr lang="en-US" dirty="0" smtClean="0"/>
              <a:t> to the innermost loop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ELEMENT_TYPE s;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j, k;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for(k = 0; k &lt; n; k++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+= A[j * n + k] * B[k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Vectorization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Investigate vectorization report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./single.cpp(7): (col. 3)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./single.cpp(15): (col. 7) remark: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./single.cpp(15): (col. 7) remark: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PEEL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./single.cpp(15): (col. 7) remark: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REMAINDER LOOP WAS VECTORIZED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./single.cpp(13): (col. 5)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./single.cpp(12): (col. 3) remark: loop was not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 not inner loop</a:t>
            </a:r>
          </a:p>
          <a:p>
            <a:r>
              <a:rPr lang="en-US" i="1" dirty="0" smtClean="0"/>
              <a:t>Now only vectorized version is left</a:t>
            </a:r>
            <a:r>
              <a:rPr lang="ru-RU" i="1" dirty="0" smtClean="0"/>
              <a:t>.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Vectorization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important that arrays are aligned by 64 bytes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In case arrays are not aligned, the loop is split into 3 parts</a:t>
            </a:r>
            <a:r>
              <a:rPr lang="ru-RU" dirty="0" smtClean="0"/>
              <a:t>. </a:t>
            </a:r>
          </a:p>
          <a:p>
            <a:pPr lvl="1"/>
            <a:r>
              <a:rPr lang="en-US" sz="2000" dirty="0" smtClean="0"/>
              <a:t>The first part from the beginning to the first aligned element</a:t>
            </a:r>
            <a:r>
              <a:rPr lang="ru-RU" sz="2000" dirty="0" smtClean="0"/>
              <a:t>. </a:t>
            </a:r>
          </a:p>
          <a:p>
            <a:pPr lvl="1"/>
            <a:r>
              <a:rPr lang="en-US" sz="2000" dirty="0" smtClean="0"/>
              <a:t>The second part is the main part of the loop which is aligned and vectorized</a:t>
            </a:r>
            <a:r>
              <a:rPr lang="ru-RU" sz="2000" dirty="0" smtClean="0"/>
              <a:t>. </a:t>
            </a:r>
          </a:p>
          <a:p>
            <a:pPr lvl="1"/>
            <a:r>
              <a:rPr lang="en-US" sz="2000" dirty="0" smtClean="0"/>
              <a:t>The third part is the tail of the loop</a:t>
            </a:r>
            <a:r>
              <a:rPr lang="ru-RU" sz="2000" dirty="0" smtClean="0"/>
              <a:t>. </a:t>
            </a:r>
          </a:p>
          <a:p>
            <a:r>
              <a:rPr lang="en-US" dirty="0" smtClean="0"/>
              <a:t>Loop splitting into 3 can decrease performance.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Vectorization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use a special routine that allocated aligned pieces of memory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__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mm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include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immintrin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allocMatrix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** mat,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allocate memory aligned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by 64 bytes</a:t>
            </a:r>
            <a:endParaRPr lang="ru-RU" b="1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(*mat) = (ELEMENT_TYPE *)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mm_malloc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(ELEMENT_TYPE)*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(n * n), 64);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freeMatrix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** mat)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_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free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((*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mat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MKL for matrix multiplication on host and coprocessor</a:t>
            </a:r>
            <a:r>
              <a:rPr lang="ru-RU" dirty="0" smtClean="0"/>
              <a:t>.</a:t>
            </a:r>
          </a:p>
          <a:p>
            <a:r>
              <a:rPr lang="en-US" dirty="0" smtClean="0"/>
              <a:t>Sequential and parallel implementation of block matrix multiplication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Performance analysis, optimization, vectorization, </a:t>
            </a:r>
            <a:r>
              <a:rPr lang="en-US" dirty="0"/>
              <a:t>improving memory access pattern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with #pragma </a:t>
            </a:r>
            <a:r>
              <a:rPr lang="en-US" dirty="0" err="1" smtClean="0"/>
              <a:t>simd</a:t>
            </a:r>
            <a:r>
              <a:rPr lang="ru-RU" dirty="0" smtClean="0"/>
              <a:t> </a:t>
            </a:r>
            <a:r>
              <a:rPr lang="en-US" dirty="0" smtClean="0"/>
              <a:t>and alignment on Xeon Phi (time in seconds)</a:t>
            </a:r>
            <a:r>
              <a:rPr lang="ru-RU" dirty="0" smtClean="0"/>
              <a:t>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64568" y="2492896"/>
          <a:ext cx="7776865" cy="1728192"/>
        </p:xfrm>
        <a:graphic>
          <a:graphicData uri="http://schemas.openxmlformats.org/drawingml/2006/table">
            <a:tbl>
              <a:tblPr/>
              <a:tblGrid>
                <a:gridCol w="1964017"/>
                <a:gridCol w="2490609"/>
                <a:gridCol w="3322239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jki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jki + simd + _mm_malloc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1024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085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912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15,929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126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3072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52,934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816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matrix multiplication algorithm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blocks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Square blocks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implement block matrix multiplication algorithm</a:t>
            </a:r>
            <a:endParaRPr lang="ru-RU" dirty="0" smtClean="0"/>
          </a:p>
          <a:p>
            <a:r>
              <a:rPr lang="en-US" dirty="0" smtClean="0"/>
              <a:t>We use two assumptions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Blocks are square;</a:t>
            </a:r>
            <a:endParaRPr lang="ru-RU" dirty="0" smtClean="0"/>
          </a:p>
          <a:p>
            <a:pPr lvl="1"/>
            <a:r>
              <a:rPr lang="en-US" dirty="0" smtClean="0"/>
              <a:t>Matrix size is a multiple of block size</a:t>
            </a:r>
            <a:r>
              <a:rPr lang="ru-RU" dirty="0" smtClean="0"/>
              <a:t>.</a:t>
            </a:r>
          </a:p>
          <a:p>
            <a:r>
              <a:rPr lang="en-US" dirty="0" smtClean="0"/>
              <a:t>Modify function declaration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multBloc.h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_MULT_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_MULT_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routine.h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Modify function</a:t>
            </a:r>
            <a:r>
              <a:rPr lang="ru-RU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main()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Read block size after matrix size</a:t>
            </a:r>
            <a:r>
              <a:rPr lang="ru-RU" dirty="0" smtClean="0">
                <a:cs typeface="Courier New" pitchFamily="49" charset="0"/>
              </a:rPr>
              <a:t>.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Add block size as a parameter to function call</a:t>
            </a:r>
            <a:r>
              <a:rPr lang="ru-RU" dirty="0" smtClean="0">
                <a:cs typeface="Courier New" pitchFamily="49" charset="0"/>
              </a:rPr>
              <a:t>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25636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Block matrix multiplication implementation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//singleBlock.cpp</a:t>
            </a:r>
            <a:endParaRPr lang="ru-RU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assert.h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mult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(ELEMENT_TYPE * A, ELEMENT_TYPE * B,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ELEMENT_TYPE * C,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ELEMENT_TYPE s, err;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j, k,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assert(n %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== 0);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</a:t>
            </a:r>
            <a:r>
              <a:rPr lang="en-US" dirty="0" smtClean="0"/>
              <a:t>blocks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for(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+=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+=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+=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  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for(j = 0; j &lt;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j++ )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for(k = 0; k &lt;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k++ )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for(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  C[(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j) * n + 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)] += 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    A[(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j) * n + 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k)] * </a:t>
            </a:r>
            <a:endParaRPr lang="ru-RU" sz="20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    B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kk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 * 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(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)];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sz="2000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depending on block size on Xeon Phi (time in seconds)</a:t>
            </a:r>
            <a:endParaRPr lang="ru-RU" dirty="0" smtClean="0"/>
          </a:p>
          <a:p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921911"/>
              </p:ext>
            </p:extLst>
          </p:nvPr>
        </p:nvGraphicFramePr>
        <p:xfrm>
          <a:off x="920552" y="2060848"/>
          <a:ext cx="8280920" cy="936104"/>
        </p:xfrm>
        <a:graphic>
          <a:graphicData uri="http://schemas.openxmlformats.org/drawingml/2006/table">
            <a:tbl>
              <a:tblPr/>
              <a:tblGrid>
                <a:gridCol w="1950799"/>
                <a:gridCol w="970269"/>
                <a:gridCol w="969129"/>
                <a:gridCol w="970269"/>
                <a:gridCol w="969129"/>
                <a:gridCol w="1132170"/>
                <a:gridCol w="1319155"/>
              </a:tblGrid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: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jki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seq.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N=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1024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14,3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9,318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6,058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6,065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1,95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0,207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3284984"/>
            <a:ext cx="46863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Experiments show that implementation of block algorithm is slower compared to the naive implementation!</a:t>
            </a:r>
            <a:r>
              <a:rPr lang="ru-RU" dirty="0" smtClean="0"/>
              <a:t> </a:t>
            </a:r>
          </a:p>
          <a:p>
            <a:r>
              <a:rPr lang="en-US" i="1" dirty="0" smtClean="0"/>
              <a:t>What is the reason</a:t>
            </a:r>
            <a:r>
              <a:rPr lang="ru-RU" i="1" dirty="0" smtClean="0"/>
              <a:t>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Let’s investigate optimization report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mmic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mkl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-opt-report=3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./singleBlock.cpp ./mainBlock.cpp ./routine.cpp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osingleBlock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…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./singleBlock.cpp(12:5-12:5):VEC:_Z4multPfS_S_ii: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loop was transformed to </a:t>
            </a:r>
            <a:r>
              <a:rPr lang="en-US" dirty="0" err="1" smtClean="0">
                <a:solidFill>
                  <a:srgbClr val="0070C0"/>
                </a:solidFill>
              </a:rPr>
              <a:t>memset</a:t>
            </a:r>
            <a:r>
              <a:rPr lang="en-US" dirty="0" smtClean="0">
                <a:solidFill>
                  <a:srgbClr val="0070C0"/>
                </a:solidFill>
              </a:rPr>
              <a:t> or </a:t>
            </a:r>
            <a:r>
              <a:rPr lang="en-US" dirty="0" err="1" smtClean="0">
                <a:solidFill>
                  <a:srgbClr val="0070C0"/>
                </a:solidFill>
              </a:rPr>
              <a:t>memcpy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./singleBlock.cpp(10:3-10:3):VEC:_Z4multPfS_S_ii: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./singleBlock.cpp(29:13-29:13):VEC:_Z4multPfS_S_ii:  LOOP WAS VECTORIZED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loop skipped: </a:t>
            </a:r>
            <a:r>
              <a:rPr lang="en-US" dirty="0" err="1" smtClean="0">
                <a:solidFill>
                  <a:srgbClr val="0070C0"/>
                </a:solidFill>
              </a:rPr>
              <a:t>multiversioned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./singleBlock.cpp(26:11-26:11):VEC:_Z4multPfS_S_ii: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./singleBlock.cpp(24:9-24:9):VEC:_Z4multPfS_S_ii: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./singleBlock.cpp(22:3-22:3):VEC:_Z4multPfS_S_ii: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./singleBlock.cpp(21:3-21:3):VEC:_Z4multPfS_S_ii: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./singleBlock.cpp(20:3-20:3):VEC:_Z4multPfS_S_ii: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26=6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26=1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26=6, dist=6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29=8, dist=8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29=8, dist=8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29=2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29=4, dist=64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…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multiplication problem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Matrices A and</a:t>
            </a:r>
            <a:r>
              <a:rPr lang="ru-RU" dirty="0" smtClean="0"/>
              <a:t> </a:t>
            </a:r>
            <a:r>
              <a:rPr lang="en-US" dirty="0" smtClean="0"/>
              <a:t>B of size</a:t>
            </a:r>
            <a:r>
              <a:rPr lang="ru-RU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 x </a:t>
            </a:r>
            <a:r>
              <a:rPr lang="en-US" i="1" dirty="0" smtClean="0"/>
              <a:t>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Matrix multiplication product is matrix C of size </a:t>
            </a:r>
            <a:r>
              <a:rPr lang="en-US" i="1" dirty="0" smtClean="0"/>
              <a:t>n</a:t>
            </a:r>
            <a:r>
              <a:rPr lang="en-US" dirty="0" smtClean="0"/>
              <a:t> x </a:t>
            </a:r>
            <a:r>
              <a:rPr lang="en-US" i="1" dirty="0" smtClean="0"/>
              <a:t>n</a:t>
            </a:r>
            <a:r>
              <a:rPr lang="ru-RU" dirty="0" smtClean="0"/>
              <a:t>, </a:t>
            </a:r>
            <a:r>
              <a:rPr lang="en-US" dirty="0" smtClean="0"/>
              <a:t>each element is computed as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r>
              <a:rPr lang="en-US" dirty="0" smtClean="0"/>
              <a:t>Complexity of multiplication by definition is</a:t>
            </a:r>
            <a:r>
              <a:rPr lang="ru-RU" dirty="0" smtClean="0"/>
              <a:t> </a:t>
            </a:r>
            <a:r>
              <a:rPr lang="en-US" dirty="0" smtClean="0"/>
              <a:t>O(n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  <a:endParaRPr lang="ru-RU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0872" y="3068960"/>
            <a:ext cx="2609570" cy="86409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8944" y="4149080"/>
            <a:ext cx="1118242" cy="288032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8944" y="4581128"/>
            <a:ext cx="1084186" cy="30215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3345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17170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shows that the compiler generated lots of data </a:t>
            </a:r>
            <a:r>
              <a:rPr lang="en-US" dirty="0" err="1" smtClean="0"/>
              <a:t>prefetch</a:t>
            </a:r>
            <a:r>
              <a:rPr lang="en-US" dirty="0" smtClean="0"/>
              <a:t> instructions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The compiler does not know values of parameters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The compiler uses heuristics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It might have guessed that the innermost loop has a high number of iterations</a:t>
            </a:r>
            <a:endParaRPr lang="ru-RU" dirty="0" smtClean="0"/>
          </a:p>
          <a:p>
            <a:pPr lvl="1"/>
            <a:r>
              <a:rPr lang="en-US" dirty="0" smtClean="0"/>
              <a:t>In our case it is low</a:t>
            </a:r>
            <a:endParaRPr lang="ru-RU" dirty="0" smtClean="0"/>
          </a:p>
          <a:p>
            <a:pPr lvl="1"/>
            <a:r>
              <a:rPr lang="en-US" dirty="0" smtClean="0"/>
              <a:t>As the result, lots of data that is not used is loaded to cache which is detrimental for performance</a:t>
            </a:r>
            <a:r>
              <a:rPr lang="ru-RU" dirty="0" smtClean="0"/>
              <a:t>.</a:t>
            </a:r>
          </a:p>
          <a:p>
            <a:r>
              <a:rPr lang="en-US" b="1" dirty="0" smtClean="0"/>
              <a:t>Let us use a constant to define block size</a:t>
            </a:r>
            <a:r>
              <a:rPr lang="ru-RU" b="1" dirty="0" smtClean="0"/>
              <a:t>. </a:t>
            </a:r>
          </a:p>
          <a:p>
            <a:pPr lvl="1"/>
            <a:r>
              <a:rPr lang="en-US" dirty="0" smtClean="0"/>
              <a:t>Then compiler will know it and could unroll and vectorize the short loop</a:t>
            </a:r>
            <a:endParaRPr lang="ru-RU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</a:t>
            </a:r>
            <a:r>
              <a:rPr lang="en-US" dirty="0" smtClean="0"/>
              <a:t>blocks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i="1" dirty="0" smtClean="0"/>
              <a:t>Optimization report</a:t>
            </a:r>
            <a:r>
              <a:rPr lang="ru-RU" b="1" i="1" dirty="0" smtClean="0"/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./singleBlock.cpp(15:5-15:5):VEC:_Z4multPfS_S_ii: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loop was transformed to </a:t>
            </a:r>
            <a:r>
              <a:rPr lang="en-US" dirty="0" err="1" smtClean="0">
                <a:solidFill>
                  <a:srgbClr val="0070C0"/>
                </a:solidFill>
              </a:rPr>
              <a:t>memset</a:t>
            </a:r>
            <a:r>
              <a:rPr lang="en-US" dirty="0" smtClean="0">
                <a:solidFill>
                  <a:srgbClr val="0070C0"/>
                </a:solidFill>
              </a:rPr>
              <a:t> or </a:t>
            </a:r>
            <a:r>
              <a:rPr lang="en-US" dirty="0" err="1" smtClean="0">
                <a:solidFill>
                  <a:srgbClr val="0070C0"/>
                </a:solidFill>
              </a:rPr>
              <a:t>memcpy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./singleBlock.cpp(13:3-13:3):VEC:_Z4multPfS_S_ii: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./singleBlock.cpp(30:17-30:17):VEC:_Z4multPfS_S_ii:  LOOP WAS VECTORIZED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./singleBlock.cpp(27:11-27:11):VEC:_Z4multPfS_S_ii: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./singleBlock.cpp(25:9-25:9):VEC:_Z4multPfS_S_ii: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./singleBlock.cpp(23:3-23:3):VEC:_Z4multPfS_S_ii: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./singleBlock.cpp(22:3-22:3):VEC:_Z4multPfS_S_ii: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./singleBlock.cpp(21:3-21:3):VEC:_Z4multPfS_S_ii:  loop was not </a:t>
            </a:r>
            <a:r>
              <a:rPr lang="en-US" dirty="0" err="1" smtClean="0">
                <a:solidFill>
                  <a:srgbClr val="0070C0"/>
                </a:solidFill>
              </a:rPr>
              <a:t>vectorized</a:t>
            </a:r>
            <a:r>
              <a:rPr lang="en-US" dirty="0" smtClean="0">
                <a:solidFill>
                  <a:srgbClr val="0070C0"/>
                </a:solidFill>
              </a:rPr>
              <a:t>: not inner loop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Estimate of </a:t>
            </a:r>
            <a:r>
              <a:rPr lang="en-US" b="1" dirty="0" err="1" smtClean="0">
                <a:solidFill>
                  <a:srgbClr val="0070C0"/>
                </a:solidFill>
              </a:rPr>
              <a:t>max_trip_count</a:t>
            </a:r>
            <a:r>
              <a:rPr lang="en-US" b="1" dirty="0" smtClean="0">
                <a:solidFill>
                  <a:srgbClr val="0070C0"/>
                </a:solidFill>
              </a:rPr>
              <a:t> of loop at line 27=128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27=2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27=2, dist=8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Estimate of </a:t>
            </a:r>
            <a:r>
              <a:rPr lang="en-US" b="1" dirty="0" err="1" smtClean="0">
                <a:solidFill>
                  <a:srgbClr val="0070C0"/>
                </a:solidFill>
              </a:rPr>
              <a:t>max_trip_count</a:t>
            </a:r>
            <a:r>
              <a:rPr lang="en-US" b="1" dirty="0" smtClean="0">
                <a:solidFill>
                  <a:srgbClr val="0070C0"/>
                </a:solidFill>
              </a:rPr>
              <a:t> of loop at line 30=4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30=4, dist=2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Estimate of </a:t>
            </a:r>
            <a:r>
              <a:rPr lang="en-US" b="1" dirty="0" err="1" smtClean="0">
                <a:solidFill>
                  <a:srgbClr val="0070C0"/>
                </a:solidFill>
              </a:rPr>
              <a:t>max_trip_count</a:t>
            </a:r>
            <a:r>
              <a:rPr lang="en-US" b="1" dirty="0" smtClean="0">
                <a:solidFill>
                  <a:srgbClr val="0070C0"/>
                </a:solidFill>
              </a:rPr>
              <a:t> of loop at line 30=4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Total #of lines </a:t>
            </a:r>
            <a:r>
              <a:rPr lang="en-US" b="1" dirty="0" err="1" smtClean="0">
                <a:solidFill>
                  <a:srgbClr val="0070C0"/>
                </a:solidFill>
              </a:rPr>
              <a:t>prefetched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30=4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initial-value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30=6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# of </a:t>
            </a:r>
            <a:r>
              <a:rPr lang="en-US" b="1" dirty="0" err="1" smtClean="0">
                <a:solidFill>
                  <a:srgbClr val="0070C0"/>
                </a:solidFill>
              </a:rPr>
              <a:t>dynamic_mapped_array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prefetches</a:t>
            </a:r>
            <a:r>
              <a:rPr lang="en-US" b="1" dirty="0" smtClean="0">
                <a:solidFill>
                  <a:srgbClr val="0070C0"/>
                </a:solidFill>
              </a:rPr>
              <a:t> in _Z4multPfS_S_ii for loop at line 30=4, dist=2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Using second-level distance 2 for </a:t>
            </a:r>
            <a:r>
              <a:rPr lang="en-US" b="1" dirty="0" err="1" smtClean="0">
                <a:solidFill>
                  <a:srgbClr val="0070C0"/>
                </a:solidFill>
              </a:rPr>
              <a:t>prefetching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dyn</a:t>
            </a:r>
            <a:r>
              <a:rPr lang="en-US" b="1" dirty="0" smtClean="0">
                <a:solidFill>
                  <a:srgbClr val="0070C0"/>
                </a:solidFill>
              </a:rPr>
              <a:t>-map memory reference in stmt at line 30</a:t>
            </a:r>
          </a:p>
          <a:p>
            <a:r>
              <a:rPr lang="en-US" b="1" dirty="0" smtClean="0"/>
              <a:t>Now there are lesser </a:t>
            </a:r>
            <a:r>
              <a:rPr lang="en-US" b="1" dirty="0" err="1" smtClean="0"/>
              <a:t>prefetch</a:t>
            </a:r>
            <a:r>
              <a:rPr lang="en-US" b="1" dirty="0" smtClean="0"/>
              <a:t> instructions, their parameters are different</a:t>
            </a:r>
            <a:r>
              <a:rPr lang="ru-RU" b="1" dirty="0" smtClean="0"/>
              <a:t>.</a:t>
            </a:r>
            <a:endParaRPr lang="ru-RU" b="1" i="1" dirty="0" smtClean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Computational time of block matrix multiplication with constant block sizes on Xeon Phi (time in seconds)</a:t>
            </a:r>
            <a:endParaRPr lang="ru-RU" sz="2000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396155"/>
              </p:ext>
            </p:extLst>
          </p:nvPr>
        </p:nvGraphicFramePr>
        <p:xfrm>
          <a:off x="200472" y="1974324"/>
          <a:ext cx="9289033" cy="1454676"/>
        </p:xfrm>
        <a:graphic>
          <a:graphicData uri="http://schemas.openxmlformats.org/drawingml/2006/table">
            <a:tbl>
              <a:tblPr/>
              <a:tblGrid>
                <a:gridCol w="2379835"/>
                <a:gridCol w="896841"/>
                <a:gridCol w="1087110"/>
                <a:gridCol w="1088388"/>
                <a:gridCol w="1087110"/>
                <a:gridCol w="1270001"/>
                <a:gridCol w="1479748"/>
              </a:tblGrid>
              <a:tr h="2293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jki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seq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41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=1024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size is parameter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14,3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9,318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6,058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6,065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1,95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0,207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41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=1024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is constant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3,68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1,45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3,48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1,95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0,207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52" y="3573016"/>
            <a:ext cx="49625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Instead of making block size constant, use compiler directive </a:t>
            </a:r>
            <a:r>
              <a:rPr lang="ru-RU" i="1" dirty="0"/>
              <a:t>#</a:t>
            </a:r>
            <a:r>
              <a:rPr lang="ru-RU" i="1" dirty="0" err="1"/>
              <a:t>pragma</a:t>
            </a:r>
            <a:r>
              <a:rPr lang="ru-RU" i="1" dirty="0"/>
              <a:t> </a:t>
            </a:r>
            <a:r>
              <a:rPr lang="ru-RU" i="1" dirty="0" err="1" smtClean="0"/>
              <a:t>loop_count</a:t>
            </a:r>
            <a:r>
              <a:rPr lang="en-US" i="1" dirty="0" smtClean="0"/>
              <a:t>.</a:t>
            </a:r>
            <a:endParaRPr lang="ru-RU" i="1" dirty="0"/>
          </a:p>
          <a:p>
            <a:r>
              <a:rPr lang="en-US" i="1" dirty="0" smtClean="0"/>
              <a:t>Find optimal block size for matrices of size </a:t>
            </a:r>
            <a:r>
              <a:rPr lang="ru-RU" i="1" dirty="0" smtClean="0"/>
              <a:t>1024, 2048 </a:t>
            </a:r>
            <a:r>
              <a:rPr lang="en-US" i="1" dirty="0" smtClean="0"/>
              <a:t>and</a:t>
            </a:r>
            <a:r>
              <a:rPr lang="ru-RU" i="1" dirty="0" smtClean="0"/>
              <a:t> 3072.</a:t>
            </a:r>
            <a:endParaRPr lang="ru-RU" i="1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Rectangular blocks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Rectangular blocks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idea of block matrix multiplication is to use blocks of </a:t>
            </a:r>
            <a:r>
              <a:rPr lang="en-US" i="1" dirty="0"/>
              <a:t>horizontal band</a:t>
            </a:r>
            <a:r>
              <a:rPr lang="en-US" dirty="0" smtClean="0"/>
              <a:t> form</a:t>
            </a:r>
            <a:r>
              <a:rPr lang="ru-RU" i="1" dirty="0" smtClean="0"/>
              <a:t>. </a:t>
            </a:r>
          </a:p>
          <a:p>
            <a:r>
              <a:rPr lang="en-US" dirty="0" smtClean="0"/>
              <a:t>Blocks of matrix A remain square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We still assume matrix size is a multiple of block size</a:t>
            </a:r>
            <a:r>
              <a:rPr lang="ru-RU" dirty="0" smtClean="0"/>
              <a:t>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Rectangular blocks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cs typeface="Courier New" pitchFamily="49" charset="0"/>
              </a:rPr>
              <a:t>Computational loop</a:t>
            </a:r>
            <a:r>
              <a:rPr lang="ru-RU" dirty="0" smtClean="0"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0; j &lt; n; j++ 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C[j * n +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+= A[j * n + k] * B[k * n +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Rectangular </a:t>
            </a:r>
            <a:r>
              <a:rPr lang="en-US" dirty="0" smtClean="0"/>
              <a:t>blocks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approach has several benefits: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/>
              <a:t>Elements of block of matrix A are used several times, the same as for square blocks. Some data is read from cache instead from RAM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For relatively small matrices bands of B and C fit LLC thus boosting memory efficiency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The innermost loop has higher iteration number that probably better fits compiler heuristics.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of blocking matrix multiplication on Xeon Phi (time in seconds)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403913"/>
              </p:ext>
            </p:extLst>
          </p:nvPr>
        </p:nvGraphicFramePr>
        <p:xfrm>
          <a:off x="1208584" y="2060848"/>
          <a:ext cx="7488832" cy="3962400"/>
        </p:xfrm>
        <a:graphic>
          <a:graphicData uri="http://schemas.openxmlformats.org/drawingml/2006/table">
            <a:tbl>
              <a:tblPr/>
              <a:tblGrid>
                <a:gridCol w="1764201"/>
                <a:gridCol w="877461"/>
                <a:gridCol w="876429"/>
                <a:gridCol w="877461"/>
                <a:gridCol w="876429"/>
                <a:gridCol w="1023876"/>
                <a:gridCol w="1192975"/>
              </a:tblGrid>
              <a:tr h="2989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: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jki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MKL seq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=1024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 is parameter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1,29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1,28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1,26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1,51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1,95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0,207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=1024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 is constant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1,12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1,11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1,09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1,32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1,95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0,207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 is constant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8,53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8,34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15,05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15,05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15,4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1,363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=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Block size is constant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28,97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28,07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49,4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50,6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50,8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</a:rPr>
                        <a:t>4,411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and </a:t>
            </a:r>
            <a:r>
              <a:rPr lang="en-US" dirty="0" smtClean="0"/>
              <a:t>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Computational time for N</a:t>
            </a:r>
            <a:r>
              <a:rPr lang="ru-RU" dirty="0" smtClean="0"/>
              <a:t> = 1024</a:t>
            </a:r>
            <a:r>
              <a:rPr lang="en-US" dirty="0" smtClean="0"/>
              <a:t> on</a:t>
            </a:r>
            <a:r>
              <a:rPr lang="ru-RU" dirty="0" smtClean="0"/>
              <a:t> </a:t>
            </a:r>
            <a:r>
              <a:rPr lang="en-US" dirty="0" smtClean="0"/>
              <a:t>Intel Xeon Phi</a:t>
            </a:r>
            <a:r>
              <a:rPr lang="ru-RU" dirty="0" smtClean="0"/>
              <a:t>.</a:t>
            </a:r>
          </a:p>
          <a:p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688" y="1916832"/>
            <a:ext cx="588232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Matrix </a:t>
            </a:r>
            <a:r>
              <a:rPr lang="en-US" dirty="0" smtClean="0"/>
              <a:t>multiplication problem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algorithms with better asymptotic complexity:</a:t>
            </a:r>
          </a:p>
          <a:p>
            <a:pPr lvl="1"/>
            <a:r>
              <a:rPr lang="en-US" dirty="0" err="1" smtClean="0"/>
              <a:t>Strassen</a:t>
            </a:r>
            <a:r>
              <a:rPr lang="en-US" dirty="0" smtClean="0"/>
              <a:t> O(n</a:t>
            </a:r>
            <a:r>
              <a:rPr lang="en-US" baseline="30000" dirty="0" smtClean="0"/>
              <a:t>2,81</a:t>
            </a:r>
            <a:r>
              <a:rPr lang="en-US" dirty="0" smtClean="0"/>
              <a:t>);</a:t>
            </a:r>
            <a:endParaRPr lang="ru-RU" dirty="0" smtClean="0"/>
          </a:p>
          <a:p>
            <a:pPr lvl="1"/>
            <a:r>
              <a:rPr lang="en-US" dirty="0"/>
              <a:t>Coppersmith-</a:t>
            </a:r>
            <a:r>
              <a:rPr lang="en-US" dirty="0" err="1"/>
              <a:t>Winograd</a:t>
            </a:r>
            <a:r>
              <a:rPr lang="en-US" dirty="0" smtClean="0"/>
              <a:t> O(n</a:t>
            </a:r>
            <a:r>
              <a:rPr lang="en-US" baseline="30000" dirty="0" smtClean="0"/>
              <a:t>2,376</a:t>
            </a:r>
            <a:r>
              <a:rPr lang="en-US" dirty="0" smtClean="0"/>
              <a:t>);</a:t>
            </a:r>
            <a:endParaRPr lang="ru-RU" dirty="0" smtClean="0"/>
          </a:p>
          <a:p>
            <a:pPr lvl="1"/>
            <a:r>
              <a:rPr lang="en-US" dirty="0" smtClean="0"/>
              <a:t>Williams O(n</a:t>
            </a:r>
            <a:r>
              <a:rPr lang="en-US" baseline="30000" dirty="0" smtClean="0"/>
              <a:t>2,373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These algorithms are rarely used in practice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Huge constants hidden under O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Good performance only for very large matrices that do not fit RAM</a:t>
            </a:r>
            <a:endParaRPr lang="ru-RU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large matrices there is a significant drop of performance when changing block size from 32 to 64.</a:t>
            </a:r>
            <a:endParaRPr lang="ru-RU" dirty="0" smtClean="0"/>
          </a:p>
          <a:p>
            <a:pPr lvl="1"/>
            <a:r>
              <a:rPr lang="en-US" dirty="0" smtClean="0"/>
              <a:t>It seems band on B no longer fits cache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To resolve this problem one can use a part of band, i.e. </a:t>
            </a:r>
            <a:r>
              <a:rPr lang="en-US" i="1" dirty="0"/>
              <a:t>rectangular blocks</a:t>
            </a:r>
            <a:r>
              <a:rPr lang="ru-RU" i="1" dirty="0" smtClean="0"/>
              <a:t>. </a:t>
            </a:r>
          </a:p>
          <a:p>
            <a:r>
              <a:rPr lang="en-US" i="1" dirty="0" smtClean="0"/>
              <a:t>Implement block matrix multiplication with rectangular blocks and find optimal block size</a:t>
            </a:r>
            <a:r>
              <a:rPr lang="ru-RU" i="1" dirty="0" smtClean="0"/>
              <a:t>.</a:t>
            </a:r>
            <a:endParaRPr lang="ru-RU" i="1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implementation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Parallel implementation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OpenMP parallelization with a single pragma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 &lt;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j++)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k &lt;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bSize;k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+= A[j * n + k] * B[k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of block matrix multiplication and Intel MKL on Xeon Phi (time in seconds)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070457"/>
              </p:ext>
            </p:extLst>
          </p:nvPr>
        </p:nvGraphicFramePr>
        <p:xfrm>
          <a:off x="1316596" y="2636912"/>
          <a:ext cx="7272809" cy="1872208"/>
        </p:xfrm>
        <a:graphic>
          <a:graphicData uri="http://schemas.openxmlformats.org/drawingml/2006/table">
            <a:tbl>
              <a:tblPr/>
              <a:tblGrid>
                <a:gridCol w="2380672"/>
                <a:gridCol w="1182684"/>
                <a:gridCol w="1184075"/>
                <a:gridCol w="2525378"/>
              </a:tblGrid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Block size</a:t>
                      </a: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: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32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64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MKL parallel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=1024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0,070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0,004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0,250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0,370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0,019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72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0,760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1,000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0,062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Parallel implementation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implementation is still an order of magnitude slower than MKL</a:t>
            </a:r>
            <a:endParaRPr lang="ru-RU" dirty="0" smtClean="0"/>
          </a:p>
          <a:p>
            <a:r>
              <a:rPr lang="en-US" i="1" dirty="0" smtClean="0"/>
              <a:t>How can we increase its performance</a:t>
            </a:r>
            <a:r>
              <a:rPr lang="ru-RU" i="1" dirty="0" smtClean="0"/>
              <a:t>?</a:t>
            </a:r>
          </a:p>
          <a:p>
            <a:endParaRPr lang="ru-RU" dirty="0" smtClean="0"/>
          </a:p>
          <a:p>
            <a:r>
              <a:rPr lang="en-US" dirty="0" smtClean="0"/>
              <a:t>Matrix multiplication intensively uses memory</a:t>
            </a:r>
            <a:r>
              <a:rPr lang="ru-RU" dirty="0" smtClean="0"/>
              <a:t>. </a:t>
            </a:r>
          </a:p>
          <a:p>
            <a:r>
              <a:rPr lang="en-US" dirty="0" smtClean="0"/>
              <a:t>For a large amount of threads there is a high load on memory bus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It can be compensated by reducing number of OpenMP threads using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omp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set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threads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ru-RU" dirty="0" smtClean="0"/>
              <a:t>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Parallel implementation </a:t>
            </a:r>
            <a:r>
              <a:rPr lang="ru-RU" dirty="0"/>
              <a:t>…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Number of threads is reduced to </a:t>
            </a:r>
            <a:r>
              <a:rPr lang="ru-RU" dirty="0" smtClean="0"/>
              <a:t>120: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0; j &lt; n; j++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0;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omp_set_num_threads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(120);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 /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 &lt;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j++)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k &lt;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bSize;k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for(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 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C[j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+= A[j * n + k] * B[k * n +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Computational time of block matrix multiplication and MKL on Xeon Phi (time in seconds)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074206"/>
              </p:ext>
            </p:extLst>
          </p:nvPr>
        </p:nvGraphicFramePr>
        <p:xfrm>
          <a:off x="776537" y="2492896"/>
          <a:ext cx="8352926" cy="2355261"/>
        </p:xfrm>
        <a:graphic>
          <a:graphicData uri="http://schemas.openxmlformats.org/drawingml/2006/table">
            <a:tbl>
              <a:tblPr/>
              <a:tblGrid>
                <a:gridCol w="2016222"/>
                <a:gridCol w="1152128"/>
                <a:gridCol w="1058389"/>
                <a:gridCol w="1173859"/>
                <a:gridCol w="1008112"/>
                <a:gridCol w="1944216"/>
              </a:tblGrid>
              <a:tr h="432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threads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120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threads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Block size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:</a:t>
                      </a: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MKL </a:t>
                      </a: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parallel</a:t>
                      </a: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0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0,004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0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0,37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0,16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0,35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0,019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04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3048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0,76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0,44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0,062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implementation has a potential for further optimization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Some approaches are presented in the literature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en-US" sz="2000" dirty="0" smtClean="0">
                <a:latin typeface="Adobe Caslon Pro Bold" pitchFamily="18" charset="0"/>
              </a:rPr>
              <a:t>Tyler M. Smith, Robert van de </a:t>
            </a:r>
            <a:r>
              <a:rPr lang="en-US" sz="2000" dirty="0" err="1" smtClean="0">
                <a:latin typeface="Adobe Caslon Pro Bold" pitchFamily="18" charset="0"/>
              </a:rPr>
              <a:t>Geijn</a:t>
            </a:r>
            <a:r>
              <a:rPr lang="en-US" sz="2000" dirty="0" smtClean="0">
                <a:latin typeface="Adobe Caslon Pro Bold" pitchFamily="18" charset="0"/>
              </a:rPr>
              <a:t>, Mikhail </a:t>
            </a:r>
            <a:r>
              <a:rPr lang="en-US" sz="2000" dirty="0" err="1" smtClean="0">
                <a:latin typeface="Adobe Caslon Pro Bold" pitchFamily="18" charset="0"/>
              </a:rPr>
              <a:t>Smelyanskiy</a:t>
            </a:r>
            <a:r>
              <a:rPr lang="en-US" sz="2000" dirty="0" smtClean="0">
                <a:latin typeface="Adobe Caslon Pro Bold" pitchFamily="18" charset="0"/>
              </a:rPr>
              <a:t> , Jeff R. Hammond, and Field G. Van Zee. Opportunities for Parallelism in Matrix Multiplication // FLAME Working Note #71 . The University of Texas at Austin, Department of Computer Science. Technical Report TR-13-20. 2013.</a:t>
            </a:r>
            <a:endParaRPr lang="ru-RU" sz="2000" dirty="0" smtClean="0"/>
          </a:p>
          <a:p>
            <a:endParaRPr lang="ru-RU" dirty="0" smtClean="0"/>
          </a:p>
          <a:p>
            <a:r>
              <a:rPr lang="en-US" dirty="0" smtClean="0"/>
              <a:t>It seems impossible to achieve performance similar to MKL with pure C code without using </a:t>
            </a:r>
            <a:r>
              <a:rPr lang="en-US" dirty="0" err="1" smtClean="0"/>
              <a:t>intrinsics</a:t>
            </a:r>
            <a:r>
              <a:rPr lang="en-US" dirty="0" smtClean="0"/>
              <a:t> or assembly</a:t>
            </a:r>
            <a:r>
              <a:rPr lang="ru-RU" dirty="0" smtClean="0"/>
              <a:t>.</a:t>
            </a:r>
            <a:endParaRPr lang="ru-RU" dirty="0"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 and references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 smtClean="0"/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>
          <a:xfrm>
            <a:off x="344488" y="1196975"/>
            <a:ext cx="9289032" cy="4968875"/>
          </a:xfrm>
        </p:spPr>
        <p:txBody>
          <a:bodyPr/>
          <a:lstStyle/>
          <a:p>
            <a:pPr lvl="0"/>
            <a:r>
              <a:rPr lang="en-US" dirty="0" smtClean="0"/>
              <a:t>Find </a:t>
            </a:r>
            <a:r>
              <a:rPr lang="en-US" dirty="0"/>
              <a:t>optimal block sizes for square and rectangular blocks for block matrix multiplication</a:t>
            </a:r>
            <a:r>
              <a:rPr lang="en-US" dirty="0" smtClean="0"/>
              <a:t>.</a:t>
            </a:r>
          </a:p>
          <a:p>
            <a:pPr lvl="0"/>
            <a:r>
              <a:rPr lang="en-US" dirty="0"/>
              <a:t>Find optimal number of OpenMP threads for block matrix multiplication depending of matrix and block </a:t>
            </a:r>
            <a:r>
              <a:rPr lang="en-US" dirty="0" smtClean="0"/>
              <a:t>sizes.</a:t>
            </a:r>
          </a:p>
          <a:p>
            <a:pPr lvl="0"/>
            <a:r>
              <a:rPr lang="en-US" dirty="0"/>
              <a:t>Investigate how warm-up affects computational time of all implemented versions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027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r>
              <a:rPr lang="ru-RU" dirty="0" smtClean="0"/>
              <a:t> </a:t>
            </a:r>
            <a:r>
              <a:rPr lang="en-US" dirty="0"/>
              <a:t>I</a:t>
            </a:r>
            <a:r>
              <a:rPr lang="ru-RU" dirty="0" err="1"/>
              <a:t>ntel</a:t>
            </a:r>
            <a:r>
              <a:rPr lang="ru-RU" dirty="0"/>
              <a:t> </a:t>
            </a:r>
            <a:r>
              <a:rPr lang="en-US" dirty="0"/>
              <a:t>MKL</a:t>
            </a:r>
            <a:r>
              <a:rPr lang="ru-RU" dirty="0"/>
              <a:t> </a:t>
            </a:r>
            <a:r>
              <a:rPr lang="en-US" dirty="0"/>
              <a:t>for matrix multiplication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1. Alexander </a:t>
            </a:r>
            <a:r>
              <a:rPr lang="en-US" dirty="0" err="1" smtClean="0"/>
              <a:t>Heinecke</a:t>
            </a:r>
            <a:r>
              <a:rPr lang="en-US" dirty="0" smtClean="0"/>
              <a:t>, </a:t>
            </a:r>
            <a:r>
              <a:rPr lang="en-US" dirty="0" err="1" smtClean="0"/>
              <a:t>Karthikeyan</a:t>
            </a:r>
            <a:r>
              <a:rPr lang="en-US" dirty="0" smtClean="0"/>
              <a:t> </a:t>
            </a:r>
            <a:r>
              <a:rPr lang="en-US" dirty="0" err="1" smtClean="0"/>
              <a:t>Vaidyanathan</a:t>
            </a:r>
            <a:r>
              <a:rPr lang="en-US" dirty="0" smtClean="0"/>
              <a:t>, Mikhail </a:t>
            </a:r>
            <a:r>
              <a:rPr lang="en-US" dirty="0" err="1" smtClean="0"/>
              <a:t>Smelyanskiy</a:t>
            </a:r>
            <a:r>
              <a:rPr lang="en-US" dirty="0" smtClean="0"/>
              <a:t>, Alexander </a:t>
            </a:r>
            <a:r>
              <a:rPr lang="en-US" dirty="0" err="1" smtClean="0"/>
              <a:t>Kobotov</a:t>
            </a:r>
            <a:r>
              <a:rPr lang="en-US" dirty="0" smtClean="0"/>
              <a:t>, Roman </a:t>
            </a:r>
            <a:r>
              <a:rPr lang="en-US" dirty="0" err="1" smtClean="0"/>
              <a:t>Dubtsov</a:t>
            </a:r>
            <a:r>
              <a:rPr lang="en-US" dirty="0" smtClean="0"/>
              <a:t>, Greg Henry, George </a:t>
            </a:r>
            <a:r>
              <a:rPr lang="en-US" dirty="0" err="1" smtClean="0"/>
              <a:t>Chrysos</a:t>
            </a:r>
            <a:r>
              <a:rPr lang="en-US" dirty="0" smtClean="0"/>
              <a:t>, Pradeep </a:t>
            </a:r>
            <a:r>
              <a:rPr lang="en-US" dirty="0" err="1" smtClean="0"/>
              <a:t>Dubey</a:t>
            </a:r>
            <a:r>
              <a:rPr lang="en-US" dirty="0" smtClean="0"/>
              <a:t> Design and Implementation of the </a:t>
            </a:r>
            <a:r>
              <a:rPr lang="en-US" dirty="0" err="1" smtClean="0"/>
              <a:t>Linpack</a:t>
            </a:r>
            <a:r>
              <a:rPr lang="en-US" dirty="0" smtClean="0"/>
              <a:t> Benchmark for Single and Multi-Node Systems Based on Intel® Xeon Phi™ co-processor. //In Proceedings of the 2013 IEEE International Parallel and Distributed Processing Symposium, May 2013.</a:t>
            </a:r>
          </a:p>
          <a:p>
            <a:pPr marL="0" indent="0">
              <a:buNone/>
            </a:pPr>
            <a:r>
              <a:rPr lang="en-US" dirty="0" smtClean="0"/>
              <a:t>2. Tyler M. Smith, Robert van de </a:t>
            </a:r>
            <a:r>
              <a:rPr lang="en-US" dirty="0" err="1" smtClean="0"/>
              <a:t>Geijn</a:t>
            </a:r>
            <a:r>
              <a:rPr lang="en-US" dirty="0" smtClean="0"/>
              <a:t>, Mikhail </a:t>
            </a:r>
            <a:r>
              <a:rPr lang="en-US" dirty="0" err="1" smtClean="0"/>
              <a:t>Smelyanskiy</a:t>
            </a:r>
            <a:r>
              <a:rPr lang="en-US" dirty="0" smtClean="0"/>
              <a:t> , Jeff R. Hammond, and Field G. Van Zee. Opportunities for Parallelism in Matrix Multiplication // FLAME Working Note #71 . The University of Texas at Austin, Department of Computer Science. Technical Report TR-13-20. 2013.</a:t>
            </a:r>
          </a:p>
          <a:p>
            <a:pPr marL="0" indent="0">
              <a:buNone/>
            </a:pPr>
            <a:r>
              <a:rPr lang="en-US" dirty="0" smtClean="0"/>
              <a:t>3. Kazushige </a:t>
            </a:r>
            <a:r>
              <a:rPr lang="en-US" dirty="0" err="1" smtClean="0"/>
              <a:t>Goto</a:t>
            </a:r>
            <a:r>
              <a:rPr lang="en-US" dirty="0" smtClean="0"/>
              <a:t>, Robert van de </a:t>
            </a:r>
            <a:r>
              <a:rPr lang="en-US" dirty="0" err="1" smtClean="0"/>
              <a:t>Geijn</a:t>
            </a:r>
            <a:r>
              <a:rPr lang="en-US" dirty="0" smtClean="0"/>
              <a:t>. Anatomy of high-performance matrix multiplication //ACM Trans. Math. Soft., 34(3), May 2008.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Authors</a:t>
            </a:r>
            <a:endParaRPr lang="ru-RU" dirty="0" smtClean="0"/>
          </a:p>
        </p:txBody>
      </p:sp>
      <p:sp>
        <p:nvSpPr>
          <p:cNvPr id="78851" name="Содержимое 2"/>
          <p:cNvSpPr>
            <a:spLocks noGrp="1"/>
          </p:cNvSpPr>
          <p:nvPr>
            <p:ph idx="1"/>
          </p:nvPr>
        </p:nvSpPr>
        <p:spPr>
          <a:xfrm>
            <a:off x="272480" y="1196975"/>
            <a:ext cx="9361040" cy="4968875"/>
          </a:xfrm>
        </p:spPr>
        <p:txBody>
          <a:bodyPr/>
          <a:lstStyle/>
          <a:p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2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3"/>
              </a:rPr>
              <a:t>bastrakov@vmk.unn.ru</a:t>
            </a:r>
            <a:r>
              <a:rPr lang="ru-RU" dirty="0"/>
              <a:t> </a:t>
            </a: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38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 smtClean="0"/>
              <a:t>C</a:t>
            </a:r>
            <a:r>
              <a:rPr lang="ru-RU" dirty="0" smtClean="0"/>
              <a:t>/</a:t>
            </a:r>
            <a:r>
              <a:rPr lang="en-US" dirty="0" smtClean="0"/>
              <a:t>C</a:t>
            </a:r>
            <a:r>
              <a:rPr lang="ru-RU" dirty="0" smtClean="0"/>
              <a:t>++ </a:t>
            </a:r>
            <a:r>
              <a:rPr lang="en-US" dirty="0" smtClean="0"/>
              <a:t>matrix multiplication routine in MKL is called </a:t>
            </a:r>
            <a:r>
              <a:rPr lang="ru-RU" dirty="0" err="1" smtClean="0"/>
              <a:t>cblas</a:t>
            </a:r>
            <a:r>
              <a:rPr lang="ru-RU" dirty="0" smtClean="0"/>
              <a:t>_?</a:t>
            </a:r>
            <a:r>
              <a:rPr lang="ru-RU" dirty="0" err="1" smtClean="0"/>
              <a:t>gemm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? </a:t>
            </a:r>
            <a:r>
              <a:rPr lang="en-US" dirty="0"/>
              <a:t>d</a:t>
            </a:r>
            <a:r>
              <a:rPr lang="en-US" dirty="0" smtClean="0"/>
              <a:t>enotes data type, “d” for double, “s” for float.</a:t>
            </a:r>
          </a:p>
          <a:p>
            <a:r>
              <a:rPr lang="en-US" dirty="0" smtClean="0"/>
              <a:t>It computes</a:t>
            </a:r>
          </a:p>
          <a:p>
            <a:pPr algn="ctr">
              <a:buNone/>
            </a:pPr>
            <a:r>
              <a:rPr lang="en-US" i="1" dirty="0" smtClean="0"/>
              <a:t>C= </a:t>
            </a:r>
            <a:r>
              <a:rPr lang="el-GR" i="1" dirty="0" smtClean="0"/>
              <a:t>α</a:t>
            </a:r>
            <a:r>
              <a:rPr lang="ru-RU" i="1" dirty="0" smtClean="0"/>
              <a:t> </a:t>
            </a:r>
            <a:r>
              <a:rPr lang="en-US" i="1" dirty="0" smtClean="0"/>
              <a:t>A*B +</a:t>
            </a:r>
            <a:r>
              <a:rPr lang="ru-RU" i="1" dirty="0" smtClean="0"/>
              <a:t> </a:t>
            </a:r>
            <a:r>
              <a:rPr lang="el-GR" i="1" dirty="0" smtClean="0"/>
              <a:t>β</a:t>
            </a:r>
            <a:r>
              <a:rPr lang="en-US" i="1" dirty="0" smtClean="0"/>
              <a:t>C</a:t>
            </a:r>
          </a:p>
          <a:p>
            <a:pPr>
              <a:buNone/>
            </a:pPr>
            <a:r>
              <a:rPr lang="en-US" dirty="0" smtClean="0"/>
              <a:t>	where A</a:t>
            </a:r>
            <a:r>
              <a:rPr lang="ru-RU" dirty="0" smtClean="0"/>
              <a:t>, </a:t>
            </a:r>
            <a:r>
              <a:rPr lang="en-US" dirty="0" smtClean="0"/>
              <a:t>B and</a:t>
            </a:r>
            <a:r>
              <a:rPr lang="ru-RU" dirty="0" smtClean="0"/>
              <a:t> </a:t>
            </a:r>
            <a:r>
              <a:rPr lang="en-US" dirty="0" smtClean="0"/>
              <a:t>C are matrices, </a:t>
            </a:r>
            <a:r>
              <a:rPr lang="el-GR" i="1" dirty="0" smtClean="0"/>
              <a:t>α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l-GR" i="1" dirty="0" smtClean="0"/>
              <a:t>β</a:t>
            </a:r>
            <a:r>
              <a:rPr lang="en-US" dirty="0" smtClean="0"/>
              <a:t> are real coefficients</a:t>
            </a:r>
            <a:r>
              <a:rPr lang="ru-RU" dirty="0" smtClean="0"/>
              <a:t>.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 MKL BLAS 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Example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cblas_sgemm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CblasRowMajor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CblasNoTrans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CblasNoTrans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m, n, k, alpha,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   A, k, B, n, beta, C, n);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dirty="0" smtClean="0"/>
          </a:p>
          <a:p>
            <a:r>
              <a:rPr lang="en-US" dirty="0" err="1" smtClean="0"/>
              <a:t>CblasRowMajor</a:t>
            </a:r>
            <a:r>
              <a:rPr lang="en-US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matrix is stored in row-major order</a:t>
            </a:r>
            <a:r>
              <a:rPr lang="ru-RU" dirty="0" smtClean="0"/>
              <a:t>. </a:t>
            </a:r>
          </a:p>
          <a:p>
            <a:r>
              <a:rPr lang="en-US" dirty="0" err="1" smtClean="0"/>
              <a:t>CblasNoTrans</a:t>
            </a:r>
            <a:r>
              <a:rPr lang="en-US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matrices A and</a:t>
            </a:r>
            <a:r>
              <a:rPr lang="ru-RU" dirty="0" smtClean="0"/>
              <a:t> </a:t>
            </a:r>
            <a:r>
              <a:rPr lang="en-US" dirty="0" smtClean="0"/>
              <a:t>B are not transposed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Parameters m</a:t>
            </a:r>
            <a:r>
              <a:rPr lang="ru-RU" dirty="0" smtClean="0"/>
              <a:t>, </a:t>
            </a:r>
            <a:r>
              <a:rPr lang="en-US" dirty="0" smtClean="0"/>
              <a:t>n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k define matrix sizes</a:t>
            </a:r>
            <a:r>
              <a:rPr lang="ru-RU" dirty="0" smtClean="0"/>
              <a:t>:</a:t>
            </a:r>
          </a:p>
          <a:p>
            <a:pPr lvl="2">
              <a:buNone/>
            </a:pPr>
            <a:r>
              <a:rPr lang="en-US" dirty="0" smtClean="0"/>
              <a:t>A</a:t>
            </a:r>
            <a:r>
              <a:rPr lang="ru-RU" dirty="0" smtClean="0"/>
              <a:t>: </a:t>
            </a:r>
            <a:r>
              <a:rPr lang="en-US" dirty="0" smtClean="0"/>
              <a:t>m rows, k columns</a:t>
            </a:r>
            <a:r>
              <a:rPr lang="ru-RU" dirty="0" smtClean="0"/>
              <a:t>.</a:t>
            </a:r>
          </a:p>
          <a:p>
            <a:pPr lvl="2">
              <a:buNone/>
            </a:pPr>
            <a:r>
              <a:rPr lang="en-US" dirty="0" smtClean="0"/>
              <a:t>B</a:t>
            </a:r>
            <a:r>
              <a:rPr lang="ru-RU" dirty="0" smtClean="0"/>
              <a:t>: </a:t>
            </a:r>
            <a:r>
              <a:rPr lang="en-US" dirty="0" smtClean="0"/>
              <a:t>k rows,</a:t>
            </a:r>
            <a:r>
              <a:rPr lang="ru-RU" dirty="0" smtClean="0"/>
              <a:t> </a:t>
            </a:r>
            <a:r>
              <a:rPr lang="en-US" dirty="0" smtClean="0"/>
              <a:t>n columns</a:t>
            </a:r>
            <a:r>
              <a:rPr lang="ru-RU" dirty="0" smtClean="0"/>
              <a:t>.</a:t>
            </a:r>
          </a:p>
          <a:p>
            <a:pPr lvl="2">
              <a:buNone/>
            </a:pPr>
            <a:r>
              <a:rPr lang="en-US" dirty="0" smtClean="0"/>
              <a:t>C</a:t>
            </a:r>
            <a:r>
              <a:rPr lang="ru-RU" dirty="0" smtClean="0"/>
              <a:t>: </a:t>
            </a:r>
            <a:r>
              <a:rPr lang="en-US" dirty="0" smtClean="0"/>
              <a:t>m rows</a:t>
            </a:r>
            <a:r>
              <a:rPr lang="en-US" dirty="0"/>
              <a:t>,</a:t>
            </a:r>
            <a:r>
              <a:rPr lang="ru-RU" dirty="0" smtClean="0"/>
              <a:t> </a:t>
            </a:r>
            <a:r>
              <a:rPr lang="en-US" dirty="0" smtClean="0"/>
              <a:t>n columns</a:t>
            </a:r>
            <a:r>
              <a:rPr lang="ru-RU" dirty="0" smtClean="0"/>
              <a:t>.</a:t>
            </a:r>
          </a:p>
          <a:p>
            <a:r>
              <a:rPr lang="en-US" dirty="0" smtClean="0"/>
              <a:t>Parameters alpha and</a:t>
            </a:r>
            <a:r>
              <a:rPr lang="ru-RU" dirty="0" smtClean="0"/>
              <a:t> </a:t>
            </a:r>
            <a:r>
              <a:rPr lang="en-US" dirty="0" smtClean="0"/>
              <a:t>beta</a:t>
            </a:r>
            <a:r>
              <a:rPr lang="ru-RU" dirty="0" smtClean="0"/>
              <a:t> </a:t>
            </a:r>
            <a:r>
              <a:rPr lang="en-US" dirty="0" smtClean="0"/>
              <a:t>are coefficients used in the formula</a:t>
            </a:r>
            <a:r>
              <a:rPr lang="ru-RU" dirty="0" smtClean="0"/>
              <a:t>.</a:t>
            </a:r>
          </a:p>
          <a:p>
            <a:r>
              <a:rPr lang="en-US" dirty="0" smtClean="0"/>
              <a:t>A</a:t>
            </a:r>
            <a:r>
              <a:rPr lang="ru-RU" dirty="0" smtClean="0"/>
              <a:t>, </a:t>
            </a:r>
            <a:r>
              <a:rPr lang="en-US" dirty="0" smtClean="0"/>
              <a:t>B are arrays with elements of the matrices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</a:t>
            </a:r>
            <a:r>
              <a:rPr lang="en-US" dirty="0" smtClean="0"/>
              <a:t>is resulting array </a:t>
            </a: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320</TotalTime>
  <Words>3834</Words>
  <Application>Microsoft Office PowerPoint</Application>
  <PresentationFormat>Лист A4 (210x297 мм)</PresentationFormat>
  <Paragraphs>769</Paragraphs>
  <Slides>71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71</vt:i4>
      </vt:variant>
    </vt:vector>
  </HeadingPairs>
  <TitlesOfParts>
    <vt:vector size="73" baseType="lpstr">
      <vt:lpstr>Шаблон</vt:lpstr>
      <vt:lpstr>Оформление по умолчанию</vt:lpstr>
      <vt:lpstr>Презентация PowerPoint</vt:lpstr>
      <vt:lpstr>10 Practice   Optimization of matrix multiplication. Improving memory efficiency</vt:lpstr>
      <vt:lpstr>Contents</vt:lpstr>
      <vt:lpstr>Objectives</vt:lpstr>
      <vt:lpstr>Matrix multiplication problem …</vt:lpstr>
      <vt:lpstr>Matrix multiplication problem</vt:lpstr>
      <vt:lpstr>Using Intel MKL for matrix multiplication</vt:lpstr>
      <vt:lpstr>Intel MKL BLAS …</vt:lpstr>
      <vt:lpstr>Intel MKL BLAS …</vt:lpstr>
      <vt:lpstr>Intel MKL BLAS …</vt:lpstr>
      <vt:lpstr>Intel MKL BLAS …</vt:lpstr>
      <vt:lpstr>Intel MKL BLAS …</vt:lpstr>
      <vt:lpstr>Intel MKL BLAS …</vt:lpstr>
      <vt:lpstr>Intel MKL BLAS</vt:lpstr>
      <vt:lpstr>Building and running …</vt:lpstr>
      <vt:lpstr>Building and running</vt:lpstr>
      <vt:lpstr>Performance comparison of different configurations …</vt:lpstr>
      <vt:lpstr>Performance comparison of different configurations …</vt:lpstr>
      <vt:lpstr>Performance comparison of different configurations</vt:lpstr>
      <vt:lpstr>Sequential implementation  of matrix multiplication</vt:lpstr>
      <vt:lpstr>Naive implementation</vt:lpstr>
      <vt:lpstr>Naive implementation</vt:lpstr>
      <vt:lpstr>Building and running</vt:lpstr>
      <vt:lpstr>Comparison to Intel MKL …</vt:lpstr>
      <vt:lpstr>Comparison to Intel MKL</vt:lpstr>
      <vt:lpstr>Influence of ordering of loops  on performance</vt:lpstr>
      <vt:lpstr>Influence of ordering of loops on performance</vt:lpstr>
      <vt:lpstr>Building and running</vt:lpstr>
      <vt:lpstr>Influence of ordering of loops on performance …</vt:lpstr>
      <vt:lpstr>Influence of ordering of loops on performance</vt:lpstr>
      <vt:lpstr>About memory efficiency</vt:lpstr>
      <vt:lpstr>Vectorization</vt:lpstr>
      <vt:lpstr>Vectorization …</vt:lpstr>
      <vt:lpstr>Vectorization …</vt:lpstr>
      <vt:lpstr>Vectorization …</vt:lpstr>
      <vt:lpstr>Vectorization …</vt:lpstr>
      <vt:lpstr>Vectorization …</vt:lpstr>
      <vt:lpstr>Vectorization …</vt:lpstr>
      <vt:lpstr>Vectorization</vt:lpstr>
      <vt:lpstr>Building and running</vt:lpstr>
      <vt:lpstr>Block matrix multiplication algorithm</vt:lpstr>
      <vt:lpstr>Square blocks</vt:lpstr>
      <vt:lpstr>Square blocks …</vt:lpstr>
      <vt:lpstr>Square blocks …</vt:lpstr>
      <vt:lpstr>Square blocks …</vt:lpstr>
      <vt:lpstr>Square blocks …</vt:lpstr>
      <vt:lpstr>Building and running</vt:lpstr>
      <vt:lpstr>Square blocks …</vt:lpstr>
      <vt:lpstr>Square blocks …</vt:lpstr>
      <vt:lpstr>Square blocks …</vt:lpstr>
      <vt:lpstr>Square blocks</vt:lpstr>
      <vt:lpstr>Building and running</vt:lpstr>
      <vt:lpstr>Individual work</vt:lpstr>
      <vt:lpstr>Rectangular blocks</vt:lpstr>
      <vt:lpstr>Rectangular blocks …</vt:lpstr>
      <vt:lpstr>Rectangular blocks …</vt:lpstr>
      <vt:lpstr>Rectangular blocks</vt:lpstr>
      <vt:lpstr>Building and running …</vt:lpstr>
      <vt:lpstr>Building and running</vt:lpstr>
      <vt:lpstr>Individual work</vt:lpstr>
      <vt:lpstr>Parallel implementation</vt:lpstr>
      <vt:lpstr>Parallel implementation …</vt:lpstr>
      <vt:lpstr>Building and running</vt:lpstr>
      <vt:lpstr>Parallel implementation …</vt:lpstr>
      <vt:lpstr>Parallel implementation …</vt:lpstr>
      <vt:lpstr>Building and running</vt:lpstr>
      <vt:lpstr>Conclusion</vt:lpstr>
      <vt:lpstr>Individual work and references</vt:lpstr>
      <vt:lpstr>Individual work</vt:lpstr>
      <vt:lpstr>References </vt:lpstr>
      <vt:lpstr>Authors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работа: Разложение чисел на простые сомножители (Intel Xeon Phi)</dc:title>
  <dc:creator>evgeniy</dc:creator>
  <cp:lastModifiedBy>sergey</cp:lastModifiedBy>
  <cp:revision>188</cp:revision>
  <dcterms:created xsi:type="dcterms:W3CDTF">2013-12-30T14:35:09Z</dcterms:created>
  <dcterms:modified xsi:type="dcterms:W3CDTF">2014-12-05T15:38:06Z</dcterms:modified>
</cp:coreProperties>
</file>