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3" r:id="rId1"/>
    <p:sldMasterId id="2147483667" r:id="rId2"/>
  </p:sldMasterIdLst>
  <p:notesMasterIdLst>
    <p:notesMasterId r:id="rId30"/>
  </p:notesMasterIdLst>
  <p:handoutMasterIdLst>
    <p:handoutMasterId r:id="rId31"/>
  </p:handoutMasterIdLst>
  <p:sldIdLst>
    <p:sldId id="604" r:id="rId3"/>
    <p:sldId id="602" r:id="rId4"/>
    <p:sldId id="496" r:id="rId5"/>
    <p:sldId id="601" r:id="rId6"/>
    <p:sldId id="561" r:id="rId7"/>
    <p:sldId id="566" r:id="rId8"/>
    <p:sldId id="592" r:id="rId9"/>
    <p:sldId id="595" r:id="rId10"/>
    <p:sldId id="565" r:id="rId11"/>
    <p:sldId id="562" r:id="rId12"/>
    <p:sldId id="563" r:id="rId13"/>
    <p:sldId id="567" r:id="rId14"/>
    <p:sldId id="568" r:id="rId15"/>
    <p:sldId id="569" r:id="rId16"/>
    <p:sldId id="596" r:id="rId17"/>
    <p:sldId id="572" r:id="rId18"/>
    <p:sldId id="593" r:id="rId19"/>
    <p:sldId id="598" r:id="rId20"/>
    <p:sldId id="573" r:id="rId21"/>
    <p:sldId id="594" r:id="rId22"/>
    <p:sldId id="574" r:id="rId23"/>
    <p:sldId id="599" r:id="rId24"/>
    <p:sldId id="580" r:id="rId25"/>
    <p:sldId id="579" r:id="rId26"/>
    <p:sldId id="600" r:id="rId27"/>
    <p:sldId id="571" r:id="rId28"/>
    <p:sldId id="603" r:id="rId29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4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CC3300"/>
    <a:srgbClr val="FF3300"/>
    <a:srgbClr val="993300"/>
    <a:srgbClr val="CC0000"/>
    <a:srgbClr val="FF0000"/>
    <a:srgbClr val="C2E59B"/>
    <a:srgbClr val="A9DA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95" autoAdjust="0"/>
  </p:normalViewPr>
  <p:slideViewPr>
    <p:cSldViewPr>
      <p:cViewPr varScale="1">
        <p:scale>
          <a:sx n="83" d="100"/>
          <a:sy n="83" d="100"/>
        </p:scale>
        <p:origin x="-1212" y="-90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3206" y="-67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981711B-2252-4202-BDE0-203048865C14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8518019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9FBA7C3-3D02-4EC1-A3F4-4E2BBA43654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26055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885158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BA7C3-3D02-4EC1-A3F4-4E2BBA436546}" type="slidenum">
              <a:rPr lang="ru-RU" smtClean="0"/>
              <a:pPr/>
              <a:t>7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381892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DF20A1-8053-458E-9479-A3888AB6EED0}" type="slidenum">
              <a:rPr lang="ru-RU"/>
              <a:pPr/>
              <a:t>17</a:t>
            </a:fld>
            <a:endParaRPr lang="ru-RU">
              <a:latin typeface="Times New Roman Cyr" charset="-52"/>
            </a:endParaRPr>
          </a:p>
        </p:txBody>
      </p:sp>
      <p:sp>
        <p:nvSpPr>
          <p:cNvPr id="69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2638" y="769938"/>
            <a:ext cx="5534025" cy="3833812"/>
          </a:xfrm>
          <a:ln/>
        </p:spPr>
      </p:sp>
      <p:sp>
        <p:nvSpPr>
          <p:cNvPr id="69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9265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69839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" y="6092843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N. Novgorod, 2014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/>
              <a:pPr>
                <a:defRPr/>
              </a:pPr>
              <a:t>‹#›</a:t>
            </a:fld>
            <a:r>
              <a:rPr lang="ru-RU" dirty="0" smtClean="0"/>
              <a:t> </a:t>
            </a:r>
            <a:r>
              <a:rPr lang="en-US" dirty="0" smtClean="0"/>
              <a:t>/ 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" name="Нижний колонтитул 1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ru-RU" sz="1100" smtClean="0"/>
            </a:lvl1pPr>
          </a:lstStyle>
          <a:p>
            <a:pPr>
              <a:defRPr/>
            </a:pPr>
            <a:r>
              <a:rPr lang="ru-RU" smtClean="0"/>
              <a:t>Выполнение программ на Intel Xeon Phi. Модели организации вычислений с использованием Intel Xeon Phi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5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103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3" y="115889"/>
            <a:ext cx="9940907" cy="142192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ru-RU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Нижегородский государственный университет 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/>
            </a:r>
            <a:b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</a:br>
            <a:r>
              <a:rPr lang="ru-RU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им.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</a:t>
            </a:r>
            <a:r>
              <a:rPr lang="ru-RU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Н.И.Лобачевского</a:t>
            </a: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ru-RU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Факультет Вычислительной математики и кибернетики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7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2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7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14461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 dirty="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6405359E-4B29-4224-8390-DA610758AFD9}" type="slidenum">
              <a:rPr lang="ru-RU" sz="1200" kern="1200" smtClean="0">
                <a:solidFill>
                  <a:srgbClr val="000000"/>
                </a:solidFill>
                <a:ea typeface="+mn-ea"/>
              </a:rPr>
              <a:pPr algn="r" rtl="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200" kern="1200" dirty="0" smtClean="0">
              <a:solidFill>
                <a:srgbClr val="000000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448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Lobachevsky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State University of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Nizhni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 Novgorod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Faculty of Computational mathematics and cybernetics</a:t>
            </a: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fld id="{9915324F-5CE9-4DEE-BEC9-C7DDE4819063}" type="slidenum">
              <a:rPr lang="ru-RU" sz="1000" kern="120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6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2226" y="6408738"/>
            <a:ext cx="2050064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ru-RU" smtClean="0"/>
              <a:t>Н. Новгород, 2013 г.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06873" y="6410325"/>
            <a:ext cx="575826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lang="ru-RU" sz="1100" smtClean="0"/>
            </a:lvl1pPr>
          </a:lstStyle>
          <a:p>
            <a:pPr>
              <a:defRPr/>
            </a:pPr>
            <a:r>
              <a:rPr lang="ru-RU" smtClean="0"/>
              <a:t>Выполнение программ на Intel Xeon Phi. Модели организации вычислений с использованием Intel Xeon Phi</a:t>
            </a: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4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72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F4B8981D-FA80-4A8E-9421-45BC15FC5798}" type="slidenum">
              <a:rPr lang="ru-RU" kern="1200" smtClean="0">
                <a:solidFill>
                  <a:srgbClr val="000000"/>
                </a:solidFill>
                <a:ea typeface="+mn-ea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 dirty="0">
              <a:solidFill>
                <a:srgbClr val="000000"/>
              </a:solidFill>
              <a:ea typeface="+mn-ea"/>
            </a:endParaRPr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latin typeface="Arial" pitchFamily="34" charset="0"/>
              <a:ea typeface="+mn-ea"/>
              <a:cs typeface="Arial"/>
            </a:endParaRPr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meerov@vmk.unn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kozinov@vmk.unn.r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Intel</a:t>
            </a: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4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altLang="en-US"/>
              <a:t>Нижний Новгород</a:t>
            </a:r>
          </a:p>
          <a:p>
            <a:r>
              <a:rPr lang="ru-RU" altLang="en-US"/>
              <a:t>20</a:t>
            </a:r>
            <a:r>
              <a:rPr lang="en-US" altLang="en-US"/>
              <a:t>1</a:t>
            </a:r>
            <a:r>
              <a:rPr lang="ru-RU" altLang="en-US"/>
              <a:t>3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3E57B0B-0CF2-4699-8175-A8F3B094FDFA}" type="slidenum">
              <a:rPr lang="ru-RU" altLang="en-US" smtClean="0"/>
              <a:pPr/>
              <a:t>10</a:t>
            </a:fld>
            <a:endParaRPr lang="ru-RU" altLang="en-US" dirty="0"/>
          </a:p>
        </p:txBody>
      </p:sp>
      <p:sp>
        <p:nvSpPr>
          <p:cNvPr id="7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Выполнение программ на Intel Xeon Phi</a:t>
            </a:r>
            <a:endParaRPr lang="ru-RU" altLang="en-US"/>
          </a:p>
        </p:txBody>
      </p:sp>
      <p:sp>
        <p:nvSpPr>
          <p:cNvPr id="642054" name="Rectangle 6"/>
          <p:cNvSpPr>
            <a:spLocks noChangeArrowheads="1"/>
          </p:cNvSpPr>
          <p:nvPr/>
        </p:nvSpPr>
        <p:spPr bwMode="auto">
          <a:xfrm>
            <a:off x="0" y="0"/>
            <a:ext cx="9901238" cy="10810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4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4" y="12700"/>
            <a:ext cx="8147894" cy="684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2053" name="Text Box 5"/>
          <p:cNvSpPr txBox="1">
            <a:spLocks noChangeArrowheads="1"/>
          </p:cNvSpPr>
          <p:nvPr/>
        </p:nvSpPr>
        <p:spPr bwMode="auto">
          <a:xfrm>
            <a:off x="7627860" y="692150"/>
            <a:ext cx="2273379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400" dirty="0" smtClean="0"/>
              <a:t>Components of</a:t>
            </a:r>
            <a:endParaRPr lang="ru-RU" sz="2400" dirty="0"/>
          </a:p>
          <a:p>
            <a:pPr algn="r"/>
            <a:r>
              <a:rPr lang="ru-RU" sz="2400" dirty="0"/>
              <a:t>Intel</a:t>
            </a:r>
          </a:p>
          <a:p>
            <a:pPr algn="r"/>
            <a:r>
              <a:rPr lang="ru-RU" sz="2400" dirty="0"/>
              <a:t>Manycore</a:t>
            </a:r>
          </a:p>
          <a:p>
            <a:pPr algn="r"/>
            <a:r>
              <a:rPr lang="ru-RU" sz="2400" dirty="0" err="1"/>
              <a:t>Platform</a:t>
            </a:r>
            <a:endParaRPr lang="ru-RU" sz="2400" dirty="0"/>
          </a:p>
          <a:p>
            <a:pPr algn="r"/>
            <a:r>
              <a:rPr lang="ru-RU" sz="2400" dirty="0" err="1"/>
              <a:t>Software</a:t>
            </a:r>
            <a:endParaRPr lang="ru-RU" sz="2400" dirty="0"/>
          </a:p>
          <a:p>
            <a:pPr algn="r"/>
            <a:r>
              <a:rPr lang="ru-RU" sz="2400" dirty="0" err="1"/>
              <a:t>Stack</a:t>
            </a:r>
            <a:endParaRPr lang="ru-RU" sz="2400" dirty="0"/>
          </a:p>
          <a:p>
            <a:pPr algn="r"/>
            <a:r>
              <a:rPr lang="en-US" sz="2400" dirty="0"/>
              <a:t>(MPSS)</a:t>
            </a:r>
            <a:endParaRPr lang="ru-RU" sz="2400" dirty="0"/>
          </a:p>
        </p:txBody>
      </p:sp>
      <p:sp>
        <p:nvSpPr>
          <p:cNvPr id="642055" name="Text Box 7"/>
          <p:cNvSpPr txBox="1">
            <a:spLocks noChangeArrowheads="1"/>
          </p:cNvSpPr>
          <p:nvPr/>
        </p:nvSpPr>
        <p:spPr bwMode="auto">
          <a:xfrm>
            <a:off x="8530351" y="4724401"/>
            <a:ext cx="13708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*Intel </a:t>
            </a:r>
            <a:r>
              <a:rPr lang="en-US" sz="1400" dirty="0"/>
              <a:t>Xeon Phi</a:t>
            </a:r>
            <a:endParaRPr lang="ru-RU" sz="1400" dirty="0"/>
          </a:p>
          <a:p>
            <a:pPr algn="r"/>
            <a:r>
              <a:rPr lang="en-US" sz="1400" dirty="0"/>
              <a:t>Coprocessor</a:t>
            </a:r>
          </a:p>
          <a:p>
            <a:pPr algn="r"/>
            <a:r>
              <a:rPr lang="en-US" sz="1400" dirty="0"/>
              <a:t>System</a:t>
            </a:r>
            <a:endParaRPr lang="ru-RU" sz="1400" dirty="0"/>
          </a:p>
          <a:p>
            <a:pPr algn="r"/>
            <a:r>
              <a:rPr lang="en-US" sz="1400" dirty="0"/>
              <a:t>Software</a:t>
            </a:r>
            <a:endParaRPr lang="ru-RU" sz="1400" dirty="0"/>
          </a:p>
          <a:p>
            <a:pPr algn="r"/>
            <a:r>
              <a:rPr lang="en-US" sz="1400" dirty="0"/>
              <a:t>Developers</a:t>
            </a:r>
            <a:endParaRPr lang="ru-RU" sz="1400" dirty="0"/>
          </a:p>
          <a:p>
            <a:pPr algn="r"/>
            <a:r>
              <a:rPr lang="en-US" sz="1400" dirty="0"/>
              <a:t>Guide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/>
              <a:t>Intel</a:t>
            </a:r>
            <a:r>
              <a:rPr lang="ru-RU" sz="3200" dirty="0"/>
              <a:t> </a:t>
            </a:r>
            <a:r>
              <a:rPr lang="ru-RU" sz="3200" dirty="0" err="1"/>
              <a:t>Manycore</a:t>
            </a:r>
            <a:r>
              <a:rPr lang="ru-RU" sz="3200" dirty="0"/>
              <a:t> </a:t>
            </a:r>
            <a:r>
              <a:rPr lang="ru-RU" sz="3200" dirty="0" err="1"/>
              <a:t>Platform</a:t>
            </a:r>
            <a:r>
              <a:rPr lang="ru-RU" sz="3200" dirty="0"/>
              <a:t> </a:t>
            </a:r>
            <a:r>
              <a:rPr lang="ru-RU" sz="3200" dirty="0" err="1"/>
              <a:t>Software</a:t>
            </a:r>
            <a:r>
              <a:rPr lang="ru-RU" sz="3200" dirty="0"/>
              <a:t> </a:t>
            </a:r>
            <a:r>
              <a:rPr lang="ru-RU" sz="3200" dirty="0" err="1"/>
              <a:t>Stack</a:t>
            </a:r>
            <a:r>
              <a:rPr lang="ru-RU" sz="3200" dirty="0"/>
              <a:t> (MPSS)</a:t>
            </a:r>
            <a:r>
              <a:rPr lang="en-US" sz="3200" dirty="0"/>
              <a:t>…</a:t>
            </a:r>
            <a:endParaRPr lang="ru-RU" sz="3200" dirty="0"/>
          </a:p>
        </p:txBody>
      </p:sp>
      <p:sp>
        <p:nvSpPr>
          <p:cNvPr id="64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Symmetric</a:t>
            </a:r>
            <a:r>
              <a:rPr lang="ru-RU" dirty="0" smtClean="0"/>
              <a:t> </a:t>
            </a:r>
            <a:r>
              <a:rPr lang="ru-RU" dirty="0" err="1"/>
              <a:t>Communication</a:t>
            </a:r>
            <a:r>
              <a:rPr lang="ru-RU" dirty="0"/>
              <a:t> </a:t>
            </a:r>
            <a:r>
              <a:rPr lang="ru-RU" dirty="0" err="1" smtClean="0"/>
              <a:t>Interface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SCIF</a:t>
            </a:r>
            <a:r>
              <a:rPr lang="ru-RU" dirty="0"/>
              <a:t>) </a:t>
            </a:r>
            <a:r>
              <a:rPr lang="en-US" dirty="0" smtClean="0"/>
              <a:t>is a basic mechanism of interaction between host processors and coprocessors</a:t>
            </a:r>
            <a:endParaRPr lang="ru-RU" dirty="0"/>
          </a:p>
          <a:p>
            <a:pPr lvl="1"/>
            <a:r>
              <a:rPr lang="en-US" sz="2000" dirty="0"/>
              <a:t>Interaction between a pair of SCIF clients is based on direct access to memory of each other, in particular, two coprocessors communicate without using host memory.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00D93F-DF57-4BB8-A831-64FA42A9E4B6}" type="slidenum">
              <a:rPr lang="ru-RU" altLang="en-US" smtClean="0"/>
              <a:pPr/>
              <a:t>11</a:t>
            </a:fld>
            <a:endParaRPr lang="ru-RU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/>
              <a:t>Intel</a:t>
            </a:r>
            <a:r>
              <a:rPr lang="ru-RU" sz="3200" dirty="0"/>
              <a:t> </a:t>
            </a:r>
            <a:r>
              <a:rPr lang="ru-RU" sz="3200" dirty="0" err="1"/>
              <a:t>Manycore</a:t>
            </a:r>
            <a:r>
              <a:rPr lang="ru-RU" sz="3200" dirty="0"/>
              <a:t> </a:t>
            </a:r>
            <a:r>
              <a:rPr lang="ru-RU" sz="3200" dirty="0" err="1"/>
              <a:t>Platform</a:t>
            </a:r>
            <a:r>
              <a:rPr lang="ru-RU" sz="3200" dirty="0"/>
              <a:t> </a:t>
            </a:r>
            <a:r>
              <a:rPr lang="ru-RU" sz="3200" dirty="0" err="1"/>
              <a:t>Software</a:t>
            </a:r>
            <a:r>
              <a:rPr lang="ru-RU" sz="3200" dirty="0"/>
              <a:t> </a:t>
            </a:r>
            <a:r>
              <a:rPr lang="ru-RU" sz="3200" dirty="0" err="1"/>
              <a:t>Stack</a:t>
            </a:r>
            <a:r>
              <a:rPr lang="ru-RU" sz="3200" dirty="0"/>
              <a:t> (MPSS)</a:t>
            </a:r>
            <a:r>
              <a:rPr lang="en-US" sz="3200" dirty="0"/>
              <a:t>…</a:t>
            </a:r>
            <a:endParaRPr lang="ru-RU" sz="3200" dirty="0"/>
          </a:p>
        </p:txBody>
      </p:sp>
      <p:sp>
        <p:nvSpPr>
          <p:cNvPr id="65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OFED (</a:t>
            </a:r>
            <a:r>
              <a:rPr lang="ru-RU" dirty="0" err="1"/>
              <a:t>OpenFabrics</a:t>
            </a:r>
            <a:r>
              <a:rPr lang="ru-RU" dirty="0"/>
              <a:t> </a:t>
            </a:r>
            <a:r>
              <a:rPr lang="ru-RU" dirty="0" err="1"/>
              <a:t>Enterprise</a:t>
            </a:r>
            <a:r>
              <a:rPr lang="ru-RU" dirty="0"/>
              <a:t> </a:t>
            </a:r>
            <a:r>
              <a:rPr lang="ru-RU" dirty="0" err="1"/>
              <a:t>Distribution</a:t>
            </a:r>
            <a:r>
              <a:rPr lang="ru-RU" dirty="0"/>
              <a:t>) </a:t>
            </a:r>
            <a:r>
              <a:rPr lang="en-US" dirty="0" smtClean="0"/>
              <a:t>is a set of programming tools</a:t>
            </a:r>
            <a:r>
              <a:rPr lang="ru-RU" dirty="0" smtClean="0"/>
              <a:t> </a:t>
            </a:r>
            <a:r>
              <a:rPr lang="en-US" dirty="0" smtClean="0"/>
              <a:t>to use </a:t>
            </a:r>
            <a:r>
              <a:rPr lang="ru-RU" dirty="0" smtClean="0"/>
              <a:t>RDMA </a:t>
            </a:r>
            <a:r>
              <a:rPr lang="ru-RU" dirty="0"/>
              <a:t>(</a:t>
            </a:r>
            <a:r>
              <a:rPr lang="ru-RU" dirty="0" err="1"/>
              <a:t>Remote</a:t>
            </a:r>
            <a:r>
              <a:rPr lang="ru-RU" dirty="0"/>
              <a:t> </a:t>
            </a:r>
            <a:r>
              <a:rPr lang="ru-RU" dirty="0" err="1"/>
              <a:t>Direct</a:t>
            </a:r>
            <a:r>
              <a:rPr lang="ru-RU" dirty="0"/>
              <a:t> </a:t>
            </a:r>
            <a:r>
              <a:rPr lang="ru-RU" dirty="0" err="1"/>
              <a:t>Memory</a:t>
            </a:r>
            <a:r>
              <a:rPr lang="ru-RU" dirty="0"/>
              <a:t> </a:t>
            </a:r>
            <a:r>
              <a:rPr lang="ru-RU" dirty="0" err="1" smtClean="0"/>
              <a:t>Access</a:t>
            </a:r>
            <a:r>
              <a:rPr lang="en-US" dirty="0" smtClean="0"/>
              <a:t>) and perform data send/receive without calling OS kernel routines</a:t>
            </a:r>
            <a:endParaRPr lang="ru-RU" dirty="0"/>
          </a:p>
          <a:p>
            <a:pPr lvl="1"/>
            <a:r>
              <a:rPr lang="en-US" sz="2000" dirty="0" smtClean="0"/>
              <a:t>Widely used in applications that require efficient use of network and data storage and parallel computations</a:t>
            </a:r>
            <a:endParaRPr lang="ru-RU" sz="2000" dirty="0"/>
          </a:p>
          <a:p>
            <a:pPr lvl="1"/>
            <a:r>
              <a:rPr lang="en-US" sz="2000" dirty="0" smtClean="0"/>
              <a:t>Is a preferred data transfer mechanism for </a:t>
            </a:r>
            <a:r>
              <a:rPr lang="ru-RU" sz="2000" dirty="0" smtClean="0"/>
              <a:t>Intel </a:t>
            </a:r>
            <a:r>
              <a:rPr lang="ru-RU" sz="2000" dirty="0"/>
              <a:t>MPI</a:t>
            </a:r>
          </a:p>
          <a:p>
            <a:r>
              <a:rPr lang="en-US" dirty="0" smtClean="0"/>
              <a:t>Support for </a:t>
            </a:r>
            <a:r>
              <a:rPr lang="ru-RU" dirty="0" err="1" smtClean="0"/>
              <a:t>Ganglia</a:t>
            </a:r>
            <a:endParaRPr lang="ru-RU" dirty="0"/>
          </a:p>
          <a:p>
            <a:pPr lvl="1"/>
            <a:r>
              <a:rPr lang="en-US" sz="2000" dirty="0" smtClean="0"/>
              <a:t>Provides a standard interface for monitoring of all Xeon Phi coprocessors </a:t>
            </a:r>
            <a:r>
              <a:rPr lang="ru-RU" sz="2000" dirty="0" smtClean="0"/>
              <a:t>(</a:t>
            </a:r>
            <a:r>
              <a:rPr lang="en-US" sz="2000" dirty="0" smtClean="0"/>
              <a:t>virtual file systems </a:t>
            </a:r>
            <a:r>
              <a:rPr lang="ru-RU" sz="2000" dirty="0" err="1" smtClean="0"/>
              <a:t>proc</a:t>
            </a:r>
            <a:r>
              <a:rPr lang="ru-RU" sz="2000" dirty="0" smtClean="0"/>
              <a:t> </a:t>
            </a:r>
            <a:r>
              <a:rPr lang="en-US" sz="2000" dirty="0" smtClean="0"/>
              <a:t>or</a:t>
            </a:r>
            <a:r>
              <a:rPr lang="ru-RU" sz="2000" dirty="0" smtClean="0"/>
              <a:t> </a:t>
            </a:r>
            <a:r>
              <a:rPr lang="ru-RU" sz="2000" dirty="0" err="1"/>
              <a:t>sysfs</a:t>
            </a:r>
            <a:r>
              <a:rPr lang="ru-RU" sz="2000" dirty="0"/>
              <a:t>)</a:t>
            </a:r>
          </a:p>
          <a:p>
            <a:pPr lvl="1"/>
            <a:r>
              <a:rPr lang="en-US" sz="2000" dirty="0" smtClean="0"/>
              <a:t>Samples of plugins for additional metrics and monitoring settings</a:t>
            </a:r>
            <a:endParaRPr lang="ru-RU" sz="2000" dirty="0"/>
          </a:p>
          <a:p>
            <a:pPr lvl="1"/>
            <a:r>
              <a:rPr lang="en-US" sz="2000" dirty="0" smtClean="0"/>
              <a:t>Each coprocessor is a separate node in the monitoring system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F4F771F-936E-4B47-8363-717AAD8512B7}" type="slidenum">
              <a:rPr lang="ru-RU" altLang="en-US" smtClean="0"/>
              <a:pPr/>
              <a:t>12</a:t>
            </a:fld>
            <a:endParaRPr lang="ru-RU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/>
              <a:t>Intel</a:t>
            </a:r>
            <a:r>
              <a:rPr lang="ru-RU" sz="3200" dirty="0"/>
              <a:t> </a:t>
            </a:r>
            <a:r>
              <a:rPr lang="ru-RU" sz="3200" dirty="0" err="1"/>
              <a:t>Manycore</a:t>
            </a:r>
            <a:r>
              <a:rPr lang="ru-RU" sz="3200" dirty="0"/>
              <a:t> </a:t>
            </a:r>
            <a:r>
              <a:rPr lang="ru-RU" sz="3200" dirty="0" err="1"/>
              <a:t>Platform</a:t>
            </a:r>
            <a:r>
              <a:rPr lang="ru-RU" sz="3200" dirty="0"/>
              <a:t> </a:t>
            </a:r>
            <a:r>
              <a:rPr lang="ru-RU" sz="3200" dirty="0" err="1"/>
              <a:t>Software</a:t>
            </a:r>
            <a:r>
              <a:rPr lang="ru-RU" sz="3200" dirty="0"/>
              <a:t> </a:t>
            </a:r>
            <a:r>
              <a:rPr lang="ru-RU" sz="3200" dirty="0" err="1"/>
              <a:t>Stack</a:t>
            </a:r>
            <a:r>
              <a:rPr lang="ru-RU" sz="3200" dirty="0"/>
              <a:t> (MPSS)</a:t>
            </a:r>
          </a:p>
        </p:txBody>
      </p:sp>
      <p:sp>
        <p:nvSpPr>
          <p:cNvPr id="65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Intel MPI </a:t>
            </a:r>
            <a:r>
              <a:rPr lang="en-US" dirty="0" smtClean="0"/>
              <a:t>for </a:t>
            </a:r>
            <a:r>
              <a:rPr lang="ru-RU" sz="2400" dirty="0" smtClean="0"/>
              <a:t>MIC</a:t>
            </a:r>
            <a:r>
              <a:rPr lang="en-US" sz="2400" dirty="0" smtClean="0"/>
              <a:t> architecture supports only</a:t>
            </a:r>
            <a:r>
              <a:rPr lang="ru-RU" sz="2400" dirty="0" smtClean="0"/>
              <a:t> </a:t>
            </a:r>
            <a:r>
              <a:rPr lang="ru-RU" sz="2400" dirty="0" err="1" smtClean="0"/>
              <a:t>Hydra</a:t>
            </a:r>
            <a:endParaRPr lang="ru-RU" sz="2400" dirty="0"/>
          </a:p>
          <a:p>
            <a:pPr lvl="1"/>
            <a:r>
              <a:rPr lang="en-US" sz="2000" dirty="0" smtClean="0"/>
              <a:t>Each node and coprocessor have a unique symbol name or IP-address which allows to choose an appropriate executable file for each process (in terms of architecture of a device)</a:t>
            </a:r>
          </a:p>
          <a:p>
            <a:pPr marL="457200" lvl="1" indent="0">
              <a:buNone/>
            </a:pPr>
            <a:endParaRPr lang="ru-RU" sz="2000" dirty="0"/>
          </a:p>
          <a:p>
            <a:r>
              <a:rPr lang="ru-RU" sz="2400" dirty="0"/>
              <a:t>Intel </a:t>
            </a:r>
            <a:r>
              <a:rPr lang="ru-RU" sz="2400" dirty="0" err="1"/>
              <a:t>Debugger</a:t>
            </a:r>
            <a:r>
              <a:rPr lang="ru-RU" sz="2400" dirty="0"/>
              <a:t> (</a:t>
            </a:r>
            <a:r>
              <a:rPr lang="ru-RU" sz="2400" dirty="0" err="1"/>
              <a:t>idb</a:t>
            </a:r>
            <a:r>
              <a:rPr lang="ru-RU" sz="2400" dirty="0"/>
              <a:t>) </a:t>
            </a:r>
            <a:r>
              <a:rPr lang="en-US" dirty="0" smtClean="0"/>
              <a:t>works for applications that run only on coprocessor or use both processor and coprocessor</a:t>
            </a:r>
            <a:endParaRPr lang="ru-RU" sz="2400" dirty="0"/>
          </a:p>
          <a:p>
            <a:pPr lvl="1"/>
            <a:r>
              <a:rPr lang="en-US" sz="2000" dirty="0" smtClean="0"/>
              <a:t>There is a support for </a:t>
            </a:r>
            <a:r>
              <a:rPr lang="ru-RU" sz="2000" dirty="0" smtClean="0"/>
              <a:t>GNU </a:t>
            </a:r>
            <a:r>
              <a:rPr lang="ru-RU" sz="2000" dirty="0" err="1"/>
              <a:t>Project</a:t>
            </a:r>
            <a:r>
              <a:rPr lang="ru-RU" sz="2000" dirty="0"/>
              <a:t> </a:t>
            </a:r>
            <a:r>
              <a:rPr lang="ru-RU" sz="2000" dirty="0" err="1"/>
              <a:t>Debugger</a:t>
            </a:r>
            <a:r>
              <a:rPr lang="ru-RU" sz="2000" dirty="0"/>
              <a:t> (</a:t>
            </a:r>
            <a:r>
              <a:rPr lang="ru-RU" sz="2000" dirty="0" err="1"/>
              <a:t>gdb</a:t>
            </a:r>
            <a:r>
              <a:rPr lang="ru-RU" sz="2000" dirty="0"/>
              <a:t>)</a:t>
            </a:r>
          </a:p>
          <a:p>
            <a:endParaRPr lang="ru-RU" sz="24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C52C4F-68B2-40F5-BBFB-E15A19D9E63C}" type="slidenum">
              <a:rPr lang="ru-RU" altLang="en-US" smtClean="0"/>
              <a:pPr/>
              <a:t>13</a:t>
            </a:fld>
            <a:endParaRPr lang="ru-RU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2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models on</a:t>
            </a:r>
            <a:br>
              <a:rPr lang="en-US" dirty="0" smtClean="0"/>
            </a:br>
            <a:r>
              <a:rPr lang="en-US" dirty="0" smtClean="0"/>
              <a:t>I</a:t>
            </a:r>
            <a:r>
              <a:rPr lang="ru-RU" dirty="0" err="1" smtClean="0"/>
              <a:t>ntel</a:t>
            </a:r>
            <a:r>
              <a:rPr lang="ru-RU" dirty="0" smtClean="0"/>
              <a:t> </a:t>
            </a:r>
            <a:r>
              <a:rPr lang="ru-RU" dirty="0"/>
              <a:t>Xeon Phi </a:t>
            </a:r>
            <a:r>
              <a:rPr lang="en-US" dirty="0" smtClean="0"/>
              <a:t>coprocessors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Modes and models of </a:t>
            </a:r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usage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sp>
        <p:nvSpPr>
          <p:cNvPr id="22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DF09A29-8F60-4491-B75C-00B8C1B69491}" type="slidenum">
              <a:rPr lang="ru-RU" altLang="en-US" smtClean="0"/>
              <a:pPr/>
              <a:t>15</a:t>
            </a:fld>
            <a:endParaRPr lang="ru-RU" altLang="en-US" dirty="0"/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507095" y="1124744"/>
            <a:ext cx="4366171" cy="1295400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b" anchorCtr="1"/>
          <a:lstStyle/>
          <a:p>
            <a:r>
              <a:rPr lang="en-US" dirty="0" smtClean="0">
                <a:cs typeface="Arial" pitchFamily="34" charset="0"/>
              </a:rPr>
              <a:t>–Xeon Phi coprocessor or host processor is used as an accelerator</a:t>
            </a:r>
            <a:endParaRPr lang="ru-RU" dirty="0">
              <a:cs typeface="Arial" pitchFamily="34" charset="0"/>
            </a:endParaRPr>
          </a:p>
        </p:txBody>
      </p:sp>
      <p:cxnSp>
        <p:nvCxnSpPr>
          <p:cNvPr id="692229" name="Прямая со стрелкой 30"/>
          <p:cNvCxnSpPr>
            <a:cxnSpLocks noChangeShapeType="1"/>
            <a:stCxn id="7" idx="2"/>
          </p:cNvCxnSpPr>
          <p:nvPr/>
        </p:nvCxnSpPr>
        <p:spPr bwMode="auto">
          <a:xfrm flipH="1">
            <a:off x="1598638" y="2420145"/>
            <a:ext cx="1091543" cy="5048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4" name="Скругленный прямоугольник 33"/>
          <p:cNvSpPr/>
          <p:nvPr/>
        </p:nvSpPr>
        <p:spPr bwMode="auto">
          <a:xfrm>
            <a:off x="507095" y="1124744"/>
            <a:ext cx="4366171" cy="35718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dirty="0" smtClean="0">
                <a:cs typeface="Arial" pitchFamily="34" charset="0"/>
              </a:rPr>
              <a:t>Offload mode</a:t>
            </a:r>
            <a:endParaRPr lang="ru-RU" dirty="0">
              <a:cs typeface="Arial" pitchFamily="34" charset="0"/>
            </a:endParaRPr>
          </a:p>
        </p:txBody>
      </p:sp>
      <p:sp>
        <p:nvSpPr>
          <p:cNvPr id="2" name="Скругленный прямоугольник 6"/>
          <p:cNvSpPr>
            <a:spLocks noChangeArrowheads="1"/>
          </p:cNvSpPr>
          <p:nvPr/>
        </p:nvSpPr>
        <p:spPr bwMode="auto">
          <a:xfrm>
            <a:off x="5027973" y="1124744"/>
            <a:ext cx="4366171" cy="1295400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b" anchorCtr="1"/>
          <a:lstStyle/>
          <a:p>
            <a:r>
              <a:rPr lang="en-US" dirty="0">
                <a:cs typeface="Arial" pitchFamily="34" charset="0"/>
              </a:rPr>
              <a:t>– </a:t>
            </a:r>
            <a:r>
              <a:rPr lang="en-US" dirty="0" smtClean="0">
                <a:cs typeface="Arial" pitchFamily="34" charset="0"/>
              </a:rPr>
              <a:t>Xeon Phi coprocessor and host processor run independent </a:t>
            </a:r>
            <a:r>
              <a:rPr lang="en-US" dirty="0" smtClean="0"/>
              <a:t>MPI processes</a:t>
            </a:r>
            <a:endParaRPr lang="ru-RU" dirty="0"/>
          </a:p>
        </p:txBody>
      </p:sp>
      <p:sp>
        <p:nvSpPr>
          <p:cNvPr id="3" name="Скругленный прямоугольник 33"/>
          <p:cNvSpPr/>
          <p:nvPr/>
        </p:nvSpPr>
        <p:spPr bwMode="auto">
          <a:xfrm>
            <a:off x="5027973" y="1124744"/>
            <a:ext cx="4366171" cy="35718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dirty="0" smtClean="0">
                <a:cs typeface="Arial" pitchFamily="34" charset="0"/>
              </a:rPr>
              <a:t>MPI mode</a:t>
            </a:r>
            <a:endParaRPr lang="ru-RU" dirty="0">
              <a:cs typeface="Arial" pitchFamily="34" charset="0"/>
            </a:endParaRPr>
          </a:p>
        </p:txBody>
      </p:sp>
      <p:sp>
        <p:nvSpPr>
          <p:cNvPr id="4" name="Скругленный прямоугольник 6"/>
          <p:cNvSpPr>
            <a:spLocks noChangeArrowheads="1"/>
          </p:cNvSpPr>
          <p:nvPr/>
        </p:nvSpPr>
        <p:spPr bwMode="auto">
          <a:xfrm>
            <a:off x="584449" y="2924970"/>
            <a:ext cx="2026660" cy="2663825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b" anchorCtr="1"/>
          <a:lstStyle/>
          <a:p>
            <a:r>
              <a:rPr lang="en-US" sz="1400" dirty="0">
                <a:cs typeface="Arial" pitchFamily="34" charset="0"/>
              </a:rPr>
              <a:t>– </a:t>
            </a:r>
            <a:r>
              <a:rPr lang="en-US" sz="1400" dirty="0" smtClean="0">
                <a:cs typeface="Arial" pitchFamily="34" charset="0"/>
              </a:rPr>
              <a:t>MPI processes run only on host CPUs</a:t>
            </a:r>
            <a:endParaRPr lang="ru-RU" sz="1400" dirty="0">
              <a:cs typeface="Arial" pitchFamily="34" charset="0"/>
            </a:endParaRPr>
          </a:p>
          <a:p>
            <a:r>
              <a:rPr lang="ru-RU" sz="1400" dirty="0">
                <a:cs typeface="Arial" pitchFamily="34" charset="0"/>
              </a:rPr>
              <a:t>– </a:t>
            </a:r>
            <a:r>
              <a:rPr lang="en-US" sz="1400" dirty="0" smtClean="0">
                <a:cs typeface="Arial" pitchFamily="34" charset="0"/>
              </a:rPr>
              <a:t>Xeon Phi coprocessors used as accelerators</a:t>
            </a:r>
            <a:endParaRPr lang="ru-RU" sz="1400" dirty="0">
              <a:cs typeface="Arial" pitchFamily="34" charset="0"/>
            </a:endParaRPr>
          </a:p>
        </p:txBody>
      </p:sp>
      <p:sp>
        <p:nvSpPr>
          <p:cNvPr id="5" name="Скругленный прямоугольник 33"/>
          <p:cNvSpPr/>
          <p:nvPr/>
        </p:nvSpPr>
        <p:spPr bwMode="auto">
          <a:xfrm>
            <a:off x="584449" y="2924969"/>
            <a:ext cx="2026660" cy="35718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>
                <a:cs typeface="Arial" pitchFamily="34" charset="0"/>
              </a:rPr>
              <a:t>MIC</a:t>
            </a:r>
            <a:r>
              <a:rPr lang="ru-RU">
                <a:cs typeface="Arial" pitchFamily="34" charset="0"/>
              </a:rPr>
              <a:t> </a:t>
            </a:r>
            <a:r>
              <a:rPr lang="en-US">
                <a:cs typeface="Arial" pitchFamily="34" charset="0"/>
              </a:rPr>
              <a:t>Offload</a:t>
            </a:r>
            <a:endParaRPr lang="ru-RU">
              <a:cs typeface="Arial" pitchFamily="34" charset="0"/>
            </a:endParaRPr>
          </a:p>
        </p:txBody>
      </p:sp>
      <p:sp>
        <p:nvSpPr>
          <p:cNvPr id="6" name="Скругленный прямоугольник 6"/>
          <p:cNvSpPr>
            <a:spLocks noChangeArrowheads="1"/>
          </p:cNvSpPr>
          <p:nvPr/>
        </p:nvSpPr>
        <p:spPr bwMode="auto">
          <a:xfrm>
            <a:off x="2611108" y="2924970"/>
            <a:ext cx="2028379" cy="2663825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b" anchorCtr="1"/>
          <a:lstStyle/>
          <a:p>
            <a:r>
              <a:rPr lang="en-US" sz="1400" dirty="0"/>
              <a:t>– </a:t>
            </a:r>
            <a:r>
              <a:rPr lang="en-US" sz="1400" dirty="0" smtClean="0"/>
              <a:t>MPI processes run only on Xeon Phi coprocessors</a:t>
            </a:r>
            <a:endParaRPr lang="ru-RU" sz="1400" dirty="0"/>
          </a:p>
          <a:p>
            <a:r>
              <a:rPr lang="ru-RU" sz="1400" dirty="0"/>
              <a:t>– </a:t>
            </a:r>
            <a:r>
              <a:rPr lang="en-US" sz="1400" dirty="0" smtClean="0"/>
              <a:t>Host CPUs are used as accelerators</a:t>
            </a:r>
            <a:endParaRPr lang="ru-RU" sz="1400" dirty="0"/>
          </a:p>
          <a:p>
            <a:endParaRPr lang="ru-RU" sz="1400" dirty="0"/>
          </a:p>
        </p:txBody>
      </p:sp>
      <p:sp>
        <p:nvSpPr>
          <p:cNvPr id="8" name="Скругленный прямоугольник 33"/>
          <p:cNvSpPr/>
          <p:nvPr/>
        </p:nvSpPr>
        <p:spPr bwMode="auto">
          <a:xfrm>
            <a:off x="2611108" y="2924969"/>
            <a:ext cx="2028379" cy="35718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>
                <a:cs typeface="Arial" pitchFamily="34" charset="0"/>
              </a:rPr>
              <a:t>Host</a:t>
            </a:r>
            <a:r>
              <a:rPr lang="ru-RU">
                <a:cs typeface="Arial" pitchFamily="34" charset="0"/>
              </a:rPr>
              <a:t> </a:t>
            </a:r>
            <a:r>
              <a:rPr lang="en-US">
                <a:cs typeface="Arial" pitchFamily="34" charset="0"/>
              </a:rPr>
              <a:t>Offload</a:t>
            </a:r>
            <a:endParaRPr lang="ru-RU">
              <a:cs typeface="Arial" pitchFamily="34" charset="0"/>
            </a:endParaRPr>
          </a:p>
        </p:txBody>
      </p:sp>
      <p:cxnSp>
        <p:nvCxnSpPr>
          <p:cNvPr id="692238" name="Прямая со стрелкой 30"/>
          <p:cNvCxnSpPr>
            <a:cxnSpLocks noChangeShapeType="1"/>
            <a:stCxn id="7" idx="2"/>
          </p:cNvCxnSpPr>
          <p:nvPr/>
        </p:nvCxnSpPr>
        <p:spPr bwMode="auto">
          <a:xfrm>
            <a:off x="2690181" y="2420145"/>
            <a:ext cx="935117" cy="5048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92239" name="Rectangle 15"/>
          <p:cNvSpPr>
            <a:spLocks noChangeArrowheads="1"/>
          </p:cNvSpPr>
          <p:nvPr/>
        </p:nvSpPr>
        <p:spPr bwMode="auto">
          <a:xfrm>
            <a:off x="2611108" y="5301457"/>
            <a:ext cx="202837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Not supported</a:t>
            </a:r>
            <a:endParaRPr lang="ru-RU" sz="1400" b="1" dirty="0">
              <a:solidFill>
                <a:srgbClr val="FF0000"/>
              </a:solidFill>
            </a:endParaRPr>
          </a:p>
        </p:txBody>
      </p:sp>
      <p:cxnSp>
        <p:nvCxnSpPr>
          <p:cNvPr id="692240" name="Прямая со стрелкой 30"/>
          <p:cNvCxnSpPr>
            <a:cxnSpLocks noChangeShapeType="1"/>
          </p:cNvCxnSpPr>
          <p:nvPr/>
        </p:nvCxnSpPr>
        <p:spPr bwMode="auto">
          <a:xfrm flipH="1">
            <a:off x="5887456" y="2420145"/>
            <a:ext cx="1323603" cy="5048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Скругленный прямоугольник 6"/>
          <p:cNvSpPr>
            <a:spLocks noChangeArrowheads="1"/>
          </p:cNvSpPr>
          <p:nvPr/>
        </p:nvSpPr>
        <p:spPr bwMode="auto">
          <a:xfrm>
            <a:off x="4716840" y="2924970"/>
            <a:ext cx="2337792" cy="2663825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b" anchorCtr="1"/>
          <a:lstStyle/>
          <a:p>
            <a:r>
              <a:rPr lang="en-US" sz="1400" dirty="0"/>
              <a:t>– </a:t>
            </a:r>
            <a:r>
              <a:rPr lang="en-US" sz="1400" dirty="0" smtClean="0"/>
              <a:t>MPI processes run only on Xeon Phi coprocessors</a:t>
            </a:r>
            <a:endParaRPr lang="en-US" sz="1400" dirty="0"/>
          </a:p>
          <a:p>
            <a:r>
              <a:rPr lang="en-US" sz="1400" dirty="0"/>
              <a:t>–</a:t>
            </a:r>
            <a:r>
              <a:rPr lang="ru-RU" sz="1400" dirty="0"/>
              <a:t> </a:t>
            </a:r>
            <a:r>
              <a:rPr lang="en-US" sz="1400" dirty="0" smtClean="0"/>
              <a:t>MPI exchanges between coprocessors are performed via host CPUs</a:t>
            </a:r>
            <a:endParaRPr lang="ru-RU" sz="1400" dirty="0"/>
          </a:p>
          <a:p>
            <a:r>
              <a:rPr lang="en-US" sz="1400" dirty="0"/>
              <a:t>–</a:t>
            </a:r>
            <a:r>
              <a:rPr lang="ru-RU" sz="1400" dirty="0"/>
              <a:t> </a:t>
            </a:r>
            <a:r>
              <a:rPr lang="en-US" sz="1400" dirty="0" smtClean="0"/>
              <a:t>Support for multithreading</a:t>
            </a:r>
            <a:endParaRPr lang="ru-RU" sz="1400" dirty="0"/>
          </a:p>
        </p:txBody>
      </p:sp>
      <p:sp>
        <p:nvSpPr>
          <p:cNvPr id="10" name="Скругленный прямоугольник 33"/>
          <p:cNvSpPr/>
          <p:nvPr/>
        </p:nvSpPr>
        <p:spPr bwMode="auto">
          <a:xfrm>
            <a:off x="4716840" y="2924969"/>
            <a:ext cx="2339512" cy="35718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700" dirty="0" smtClean="0">
                <a:cs typeface="Arial" pitchFamily="34" charset="0"/>
              </a:rPr>
              <a:t>Coprocessor-only</a:t>
            </a:r>
            <a:endParaRPr lang="ru-RU" sz="1700" dirty="0">
              <a:cs typeface="Arial" pitchFamily="34" charset="0"/>
            </a:endParaRPr>
          </a:p>
        </p:txBody>
      </p:sp>
      <p:sp>
        <p:nvSpPr>
          <p:cNvPr id="11" name="Скругленный прямоугольник 6"/>
          <p:cNvSpPr>
            <a:spLocks noChangeArrowheads="1"/>
          </p:cNvSpPr>
          <p:nvPr/>
        </p:nvSpPr>
        <p:spPr bwMode="auto">
          <a:xfrm>
            <a:off x="7056352" y="2924970"/>
            <a:ext cx="2337792" cy="2663825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b" anchorCtr="1"/>
          <a:lstStyle/>
          <a:p>
            <a:r>
              <a:rPr lang="en-US" sz="1400" dirty="0"/>
              <a:t>– </a:t>
            </a:r>
            <a:r>
              <a:rPr lang="en-US" sz="1400" dirty="0" smtClean="0"/>
              <a:t>MPI processes run on host CPUs and Xeon Phi coprocessors</a:t>
            </a:r>
            <a:endParaRPr lang="en-US" sz="1400" dirty="0"/>
          </a:p>
          <a:p>
            <a:r>
              <a:rPr lang="en-US" sz="1400" dirty="0"/>
              <a:t>–</a:t>
            </a:r>
            <a:r>
              <a:rPr lang="ru-RU" sz="1400" dirty="0"/>
              <a:t> </a:t>
            </a:r>
            <a:r>
              <a:rPr lang="en-US" sz="1400" dirty="0" smtClean="0"/>
              <a:t>MPI exchanges between host CPUs and Xeon Phi coprocessors</a:t>
            </a:r>
            <a:endParaRPr lang="ru-RU" sz="1400" dirty="0"/>
          </a:p>
          <a:p>
            <a:r>
              <a:rPr lang="en-US" sz="1400" dirty="0"/>
              <a:t>–</a:t>
            </a:r>
            <a:r>
              <a:rPr lang="ru-RU" sz="1400" dirty="0"/>
              <a:t> </a:t>
            </a:r>
            <a:r>
              <a:rPr lang="en-US" sz="1400" dirty="0" smtClean="0"/>
              <a:t>Support for multithreading</a:t>
            </a:r>
            <a:endParaRPr lang="ru-RU" sz="1400" dirty="0"/>
          </a:p>
        </p:txBody>
      </p:sp>
      <p:sp>
        <p:nvSpPr>
          <p:cNvPr id="12" name="Скругленный прямоугольник 33"/>
          <p:cNvSpPr/>
          <p:nvPr/>
        </p:nvSpPr>
        <p:spPr bwMode="auto">
          <a:xfrm>
            <a:off x="7056352" y="2924969"/>
            <a:ext cx="2337792" cy="35718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>
                <a:cs typeface="Arial" pitchFamily="34" charset="0"/>
              </a:rPr>
              <a:t>Symmetric</a:t>
            </a:r>
            <a:endParaRPr lang="ru-RU">
              <a:cs typeface="Arial" pitchFamily="34" charset="0"/>
            </a:endParaRPr>
          </a:p>
        </p:txBody>
      </p:sp>
      <p:cxnSp>
        <p:nvCxnSpPr>
          <p:cNvPr id="692245" name="Прямая со стрелкой 30"/>
          <p:cNvCxnSpPr>
            <a:cxnSpLocks noChangeShapeType="1"/>
          </p:cNvCxnSpPr>
          <p:nvPr/>
        </p:nvCxnSpPr>
        <p:spPr bwMode="auto">
          <a:xfrm>
            <a:off x="7211059" y="2420145"/>
            <a:ext cx="1014189" cy="5048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990179" y="585144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source: </a:t>
            </a:r>
            <a:r>
              <a:rPr lang="en-US" sz="1400" i="1" dirty="0"/>
              <a:t>http://www.intel.de/content/dam/www/public/us/en/documents/product-briefs/xeon-phi-coprocessor-system-software-developers-guide.pdf (Fig. 6-3)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Modes and models of Intel Xeon Phi </a:t>
            </a:r>
            <a:r>
              <a:rPr lang="en-US" sz="3200" dirty="0" smtClean="0"/>
              <a:t>usage…</a:t>
            </a:r>
            <a:endParaRPr lang="ru-RU" sz="3200" dirty="0"/>
          </a:p>
        </p:txBody>
      </p:sp>
      <p:sp>
        <p:nvSpPr>
          <p:cNvPr id="66048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offload mode one of the following approaches is used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ru-RU" dirty="0"/>
          </a:p>
          <a:p>
            <a:pPr lvl="1"/>
            <a:r>
              <a:rPr lang="en-US" sz="2000" dirty="0"/>
              <a:t>MPI processes are running on Xeon processors of the host system, computational kernels </a:t>
            </a:r>
            <a:r>
              <a:rPr lang="en-US" sz="2000" dirty="0" smtClean="0"/>
              <a:t>can be running </a:t>
            </a:r>
            <a:r>
              <a:rPr lang="en-US" sz="2000" dirty="0"/>
              <a:t>on Xeon Phi. </a:t>
            </a:r>
            <a:endParaRPr lang="ru-RU" sz="2000" dirty="0"/>
          </a:p>
          <a:p>
            <a:pPr lvl="2"/>
            <a:r>
              <a:rPr lang="en-US" sz="1800" dirty="0" smtClean="0"/>
              <a:t>Supported </a:t>
            </a:r>
            <a:r>
              <a:rPr lang="en-US" sz="1800" dirty="0"/>
              <a:t>at C, C++, and Fortran Intel compilers for MIC, Intel MKL, and Intel MPI for Linux from version 4.0. Update 3</a:t>
            </a:r>
            <a:r>
              <a:rPr lang="en-US" sz="1800" dirty="0" smtClean="0"/>
              <a:t>.</a:t>
            </a:r>
          </a:p>
          <a:p>
            <a:pPr marL="914400" lvl="2" indent="0">
              <a:buNone/>
            </a:pPr>
            <a:endParaRPr lang="ru-RU" sz="1800" dirty="0"/>
          </a:p>
          <a:p>
            <a:pPr lvl="1"/>
            <a:r>
              <a:rPr lang="en-US" sz="2000" dirty="0"/>
              <a:t>MPI processes are running on Xeon Phi coprocessors and are capable of running functions on host Xeon processors</a:t>
            </a:r>
            <a:r>
              <a:rPr lang="en-US" sz="2000" dirty="0" smtClean="0"/>
              <a:t>.</a:t>
            </a:r>
          </a:p>
          <a:p>
            <a:pPr lvl="2"/>
            <a:r>
              <a:rPr lang="en-US" sz="1800" dirty="0" smtClean="0"/>
              <a:t>This </a:t>
            </a:r>
            <a:r>
              <a:rPr lang="en-US" sz="1800" dirty="0"/>
              <a:t>model is currently not supported by compilers and runtime libraries</a:t>
            </a:r>
            <a:r>
              <a:rPr lang="en-US" sz="1800" dirty="0" smtClean="0"/>
              <a:t>.</a:t>
            </a:r>
            <a:endParaRPr lang="ru-RU" sz="1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DAE723-646A-4D02-9273-764010899585}" type="slidenum">
              <a:rPr lang="ru-RU" altLang="en-US" smtClean="0"/>
              <a:pPr/>
              <a:t>16</a:t>
            </a:fld>
            <a:endParaRPr lang="ru-RU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Execution in Offload mode on a single node</a:t>
            </a:r>
            <a:endParaRPr lang="ru-RU" sz="3200" dirty="0"/>
          </a:p>
        </p:txBody>
      </p:sp>
      <p:sp>
        <p:nvSpPr>
          <p:cNvPr id="38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96FF08-AC34-4950-876D-FE400ADAD7D0}" type="slidenum">
              <a:rPr lang="ru-RU" altLang="en-US"/>
              <a:pPr/>
              <a:t>17</a:t>
            </a:fld>
            <a:r>
              <a:rPr lang="ru-RU" altLang="en-US"/>
              <a:t> из </a:t>
            </a:r>
            <a:r>
              <a:rPr lang="en-US" altLang="en-US"/>
              <a:t>39</a:t>
            </a:r>
            <a:endParaRPr lang="ru-RU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990179" y="585144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source: </a:t>
            </a:r>
            <a:r>
              <a:rPr lang="en-US" sz="1400" i="1" dirty="0"/>
              <a:t>https://software.intel.com/sites/default/files/article/335818/intel-xeon-phi-coprocessor-quick-start-developers-guide.pdf (Fig 1)</a:t>
            </a:r>
            <a:endParaRPr lang="ru-RU" sz="1400" i="1" dirty="0"/>
          </a:p>
        </p:txBody>
      </p:sp>
      <p:sp>
        <p:nvSpPr>
          <p:cNvPr id="41" name="Скругленный прямоугольник 40"/>
          <p:cNvSpPr>
            <a:spLocks noChangeArrowheads="1"/>
          </p:cNvSpPr>
          <p:nvPr/>
        </p:nvSpPr>
        <p:spPr bwMode="auto">
          <a:xfrm>
            <a:off x="507095" y="1485553"/>
            <a:ext cx="4366171" cy="4103687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lang="ru-RU">
              <a:cs typeface="Arial" pitchFamily="34" charset="0"/>
            </a:endParaRPr>
          </a:p>
        </p:txBody>
      </p:sp>
      <p:sp>
        <p:nvSpPr>
          <p:cNvPr id="42" name="Скругленный прямоугольник 6"/>
          <p:cNvSpPr>
            <a:spLocks noChangeArrowheads="1"/>
          </p:cNvSpPr>
          <p:nvPr/>
        </p:nvSpPr>
        <p:spPr bwMode="auto">
          <a:xfrm>
            <a:off x="5027973" y="1485553"/>
            <a:ext cx="4366171" cy="4103687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lang="ru-RU">
              <a:cs typeface="Arial" pitchFamily="34" charset="0"/>
            </a:endParaRPr>
          </a:p>
        </p:txBody>
      </p:sp>
      <p:sp>
        <p:nvSpPr>
          <p:cNvPr id="43" name="Rectangle 11"/>
          <p:cNvSpPr>
            <a:spLocks noChangeArrowheads="1"/>
          </p:cNvSpPr>
          <p:nvPr/>
        </p:nvSpPr>
        <p:spPr bwMode="auto">
          <a:xfrm>
            <a:off x="507095" y="1125190"/>
            <a:ext cx="436617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smtClean="0"/>
              <a:t>Host CPU</a:t>
            </a:r>
            <a:endParaRPr lang="ru-RU" dirty="0"/>
          </a:p>
        </p:txBody>
      </p:sp>
      <p:sp>
        <p:nvSpPr>
          <p:cNvPr id="44" name="Rectangle 12"/>
          <p:cNvSpPr>
            <a:spLocks noChangeArrowheads="1"/>
          </p:cNvSpPr>
          <p:nvPr/>
        </p:nvSpPr>
        <p:spPr bwMode="auto">
          <a:xfrm>
            <a:off x="5027973" y="1125190"/>
            <a:ext cx="436617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smtClean="0"/>
              <a:t>Xeon Phi coprocessor</a:t>
            </a:r>
            <a:endParaRPr lang="ru-RU" dirty="0"/>
          </a:p>
        </p:txBody>
      </p:sp>
      <p:sp>
        <p:nvSpPr>
          <p:cNvPr id="45" name="Line 13"/>
          <p:cNvSpPr>
            <a:spLocks noChangeShapeType="1"/>
          </p:cNvSpPr>
          <p:nvPr/>
        </p:nvSpPr>
        <p:spPr bwMode="auto">
          <a:xfrm>
            <a:off x="507095" y="3501677"/>
            <a:ext cx="4366171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3662680" y="3487389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System-level</a:t>
            </a:r>
            <a:endParaRPr lang="ru-RU" sz="1400" dirty="0"/>
          </a:p>
        </p:txBody>
      </p:sp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3914950" y="3196877"/>
            <a:ext cx="9909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User-level</a:t>
            </a:r>
            <a:endParaRPr lang="ru-RU" sz="1400" dirty="0"/>
          </a:p>
        </p:txBody>
      </p:sp>
      <p:sp>
        <p:nvSpPr>
          <p:cNvPr id="48" name="Line 16"/>
          <p:cNvSpPr>
            <a:spLocks noChangeShapeType="1"/>
          </p:cNvSpPr>
          <p:nvPr/>
        </p:nvSpPr>
        <p:spPr bwMode="auto">
          <a:xfrm>
            <a:off x="5027973" y="3501677"/>
            <a:ext cx="4366171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49" name="Скругленный прямоугольник 48"/>
          <p:cNvSpPr/>
          <p:nvPr/>
        </p:nvSpPr>
        <p:spPr bwMode="auto">
          <a:xfrm>
            <a:off x="584448" y="4581178"/>
            <a:ext cx="4209746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Linux/Windows OS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50" name="Скругленный прямоугольник 33"/>
          <p:cNvSpPr/>
          <p:nvPr/>
        </p:nvSpPr>
        <p:spPr bwMode="auto">
          <a:xfrm>
            <a:off x="5107046" y="4581178"/>
            <a:ext cx="4209745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Linux OS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51" name="Скругленный прямоугольник 33"/>
          <p:cNvSpPr/>
          <p:nvPr/>
        </p:nvSpPr>
        <p:spPr bwMode="auto">
          <a:xfrm>
            <a:off x="584449" y="5159028"/>
            <a:ext cx="2884423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CPU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52" name="Скругленный прямоугольник 33"/>
          <p:cNvSpPr/>
          <p:nvPr/>
        </p:nvSpPr>
        <p:spPr bwMode="auto">
          <a:xfrm>
            <a:off x="3781723" y="5159028"/>
            <a:ext cx="1012471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>
                <a:cs typeface="Arial" pitchFamily="34" charset="0"/>
              </a:rPr>
              <a:t>PCIe</a:t>
            </a:r>
            <a:endParaRPr lang="ru-RU" sz="1600">
              <a:cs typeface="Arial" pitchFamily="34" charset="0"/>
            </a:endParaRPr>
          </a:p>
        </p:txBody>
      </p:sp>
      <p:sp>
        <p:nvSpPr>
          <p:cNvPr id="53" name="AutoShape 23"/>
          <p:cNvSpPr>
            <a:spLocks noChangeArrowheads="1"/>
          </p:cNvSpPr>
          <p:nvPr/>
        </p:nvSpPr>
        <p:spPr bwMode="auto">
          <a:xfrm>
            <a:off x="3468871" y="5230464"/>
            <a:ext cx="311133" cy="215900"/>
          </a:xfrm>
          <a:prstGeom prst="leftRightArrow">
            <a:avLst>
              <a:gd name="adj1" fmla="val 50000"/>
              <a:gd name="adj2" fmla="val 2661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AutoShape 24"/>
          <p:cNvSpPr>
            <a:spLocks noChangeArrowheads="1"/>
          </p:cNvSpPr>
          <p:nvPr/>
        </p:nvSpPr>
        <p:spPr bwMode="auto">
          <a:xfrm>
            <a:off x="4794194" y="5230464"/>
            <a:ext cx="311132" cy="215900"/>
          </a:xfrm>
          <a:prstGeom prst="leftRightArrow">
            <a:avLst>
              <a:gd name="adj1" fmla="val 50000"/>
              <a:gd name="adj2" fmla="val 2661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5" name="Скругленный прямоугольник 33"/>
          <p:cNvSpPr/>
          <p:nvPr/>
        </p:nvSpPr>
        <p:spPr bwMode="auto">
          <a:xfrm>
            <a:off x="5107046" y="5159028"/>
            <a:ext cx="1012470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>
                <a:cs typeface="Arial" pitchFamily="34" charset="0"/>
              </a:rPr>
              <a:t>PCIe</a:t>
            </a:r>
            <a:endParaRPr lang="ru-RU" sz="1600">
              <a:cs typeface="Arial" pitchFamily="34" charset="0"/>
            </a:endParaRPr>
          </a:p>
        </p:txBody>
      </p:sp>
      <p:sp>
        <p:nvSpPr>
          <p:cNvPr id="56" name="Скругленный прямоугольник 33"/>
          <p:cNvSpPr/>
          <p:nvPr/>
        </p:nvSpPr>
        <p:spPr bwMode="auto">
          <a:xfrm>
            <a:off x="6432367" y="5159028"/>
            <a:ext cx="2884423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Xeon Phi coprocessor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57" name="AutoShape 27"/>
          <p:cNvSpPr>
            <a:spLocks noChangeArrowheads="1"/>
          </p:cNvSpPr>
          <p:nvPr/>
        </p:nvSpPr>
        <p:spPr bwMode="auto">
          <a:xfrm>
            <a:off x="6119515" y="5230464"/>
            <a:ext cx="311133" cy="215900"/>
          </a:xfrm>
          <a:prstGeom prst="leftRightArrow">
            <a:avLst>
              <a:gd name="adj1" fmla="val 50000"/>
              <a:gd name="adj2" fmla="val 2661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8" name="Скругленный прямоугольник 33"/>
          <p:cNvSpPr/>
          <p:nvPr/>
        </p:nvSpPr>
        <p:spPr bwMode="auto">
          <a:xfrm>
            <a:off x="584448" y="3789015"/>
            <a:ext cx="4209746" cy="5746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Intel Xeon Phi support libraries, tools, and drivers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59" name="Скругленный прямоугольник 33"/>
          <p:cNvSpPr/>
          <p:nvPr/>
        </p:nvSpPr>
        <p:spPr bwMode="auto">
          <a:xfrm>
            <a:off x="5107046" y="3789015"/>
            <a:ext cx="4209745" cy="5746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>
                <a:cs typeface="Arial" pitchFamily="34" charset="0"/>
              </a:rPr>
              <a:t>Intel Xeon Phi support libraries, tools, and drivers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60" name="Text Box 31"/>
          <p:cNvSpPr txBox="1">
            <a:spLocks noChangeArrowheads="1"/>
          </p:cNvSpPr>
          <p:nvPr/>
        </p:nvSpPr>
        <p:spPr bwMode="auto">
          <a:xfrm>
            <a:off x="8209341" y="3487389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System-level</a:t>
            </a:r>
            <a:endParaRPr lang="ru-RU" sz="1400" dirty="0"/>
          </a:p>
        </p:txBody>
      </p:sp>
      <p:sp>
        <p:nvSpPr>
          <p:cNvPr id="61" name="Text Box 32"/>
          <p:cNvSpPr txBox="1">
            <a:spLocks noChangeArrowheads="1"/>
          </p:cNvSpPr>
          <p:nvPr/>
        </p:nvSpPr>
        <p:spPr bwMode="auto">
          <a:xfrm>
            <a:off x="8461613" y="3196877"/>
            <a:ext cx="9909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User-level</a:t>
            </a:r>
            <a:endParaRPr lang="ru-RU" sz="1400" dirty="0"/>
          </a:p>
        </p:txBody>
      </p:sp>
      <p:sp>
        <p:nvSpPr>
          <p:cNvPr id="62" name="Скругленный прямоугольник 33"/>
          <p:cNvSpPr/>
          <p:nvPr/>
        </p:nvSpPr>
        <p:spPr bwMode="auto">
          <a:xfrm>
            <a:off x="584448" y="2204690"/>
            <a:ext cx="4209746" cy="5746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err="1" smtClean="0">
                <a:cs typeface="Arial" pitchFamily="34" charset="0"/>
              </a:rPr>
              <a:t>ssh</a:t>
            </a:r>
            <a:r>
              <a:rPr lang="en-US" sz="1600" dirty="0" smtClean="0">
                <a:cs typeface="Arial" pitchFamily="34" charset="0"/>
              </a:rPr>
              <a:t>-client</a:t>
            </a:r>
            <a:endParaRPr lang="ru-RU" sz="1600" dirty="0">
              <a:cs typeface="Arial" pitchFamily="34" charset="0"/>
            </a:endParaRPr>
          </a:p>
          <a:p>
            <a:pPr algn="ctr"/>
            <a:r>
              <a:rPr lang="ru-RU" sz="1600" dirty="0" smtClean="0">
                <a:cs typeface="Arial" pitchFamily="34" charset="0"/>
              </a:rPr>
              <a:t>(</a:t>
            </a:r>
            <a:r>
              <a:rPr lang="en-US" sz="1600" dirty="0" smtClean="0">
                <a:cs typeface="Arial" pitchFamily="34" charset="0"/>
              </a:rPr>
              <a:t>e.g.</a:t>
            </a:r>
            <a:r>
              <a:rPr lang="ru-RU" sz="1600" dirty="0" smtClean="0">
                <a:cs typeface="Arial" pitchFamily="34" charset="0"/>
              </a:rPr>
              <a:t>, </a:t>
            </a:r>
            <a:r>
              <a:rPr lang="en-US" sz="1600" dirty="0" err="1">
                <a:cs typeface="Arial" pitchFamily="34" charset="0"/>
              </a:rPr>
              <a:t>ssh</a:t>
            </a:r>
            <a:r>
              <a:rPr lang="en-US" sz="1600" dirty="0">
                <a:cs typeface="Arial" pitchFamily="34" charset="0"/>
              </a:rPr>
              <a:t> mic0</a:t>
            </a:r>
            <a:r>
              <a:rPr lang="ru-RU" sz="1600" dirty="0">
                <a:cs typeface="Arial" pitchFamily="34" charset="0"/>
              </a:rPr>
              <a:t>)</a:t>
            </a:r>
          </a:p>
        </p:txBody>
      </p:sp>
      <p:sp>
        <p:nvSpPr>
          <p:cNvPr id="63" name="Скругленный прямоугольник 33"/>
          <p:cNvSpPr/>
          <p:nvPr/>
        </p:nvSpPr>
        <p:spPr bwMode="auto">
          <a:xfrm>
            <a:off x="5107046" y="2853978"/>
            <a:ext cx="4209745" cy="357187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err="1" smtClean="0">
                <a:cs typeface="Arial" pitchFamily="34" charset="0"/>
              </a:rPr>
              <a:t>ssh</a:t>
            </a:r>
            <a:r>
              <a:rPr lang="en-US" sz="1600" dirty="0" smtClean="0">
                <a:cs typeface="Arial" pitchFamily="34" charset="0"/>
              </a:rPr>
              <a:t>-server</a:t>
            </a:r>
            <a:endParaRPr lang="ru-RU" sz="1600" dirty="0">
              <a:cs typeface="Arial" pitchFamily="34" charset="0"/>
            </a:endParaRPr>
          </a:p>
        </p:txBody>
      </p:sp>
      <p:cxnSp>
        <p:nvCxnSpPr>
          <p:cNvPr id="64" name="Прямая со стрелкой 30"/>
          <p:cNvCxnSpPr>
            <a:cxnSpLocks noChangeShapeType="1"/>
            <a:stCxn id="49" idx="2"/>
          </p:cNvCxnSpPr>
          <p:nvPr/>
        </p:nvCxnSpPr>
        <p:spPr bwMode="auto">
          <a:xfrm>
            <a:off x="2690181" y="4939953"/>
            <a:ext cx="1718" cy="217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5" name="Прямая со стрелкой 30"/>
          <p:cNvCxnSpPr>
            <a:cxnSpLocks noChangeShapeType="1"/>
          </p:cNvCxnSpPr>
          <p:nvPr/>
        </p:nvCxnSpPr>
        <p:spPr bwMode="auto">
          <a:xfrm>
            <a:off x="2690181" y="4365278"/>
            <a:ext cx="1718" cy="217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6" name="Прямая со стрелкой 30"/>
          <p:cNvCxnSpPr>
            <a:cxnSpLocks noChangeShapeType="1"/>
          </p:cNvCxnSpPr>
          <p:nvPr/>
        </p:nvCxnSpPr>
        <p:spPr bwMode="auto">
          <a:xfrm>
            <a:off x="7211059" y="4941539"/>
            <a:ext cx="1718" cy="2174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7" name="Прямая со стрелкой 30"/>
          <p:cNvCxnSpPr>
            <a:cxnSpLocks noChangeShapeType="1"/>
          </p:cNvCxnSpPr>
          <p:nvPr/>
        </p:nvCxnSpPr>
        <p:spPr bwMode="auto">
          <a:xfrm>
            <a:off x="7211059" y="4366864"/>
            <a:ext cx="1718" cy="2174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" name="Прямая со стрелкой 30"/>
          <p:cNvCxnSpPr>
            <a:cxnSpLocks noChangeShapeType="1"/>
          </p:cNvCxnSpPr>
          <p:nvPr/>
        </p:nvCxnSpPr>
        <p:spPr bwMode="auto">
          <a:xfrm>
            <a:off x="7212777" y="3211165"/>
            <a:ext cx="0" cy="5810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9" name="Прямая со стрелкой 30"/>
          <p:cNvCxnSpPr>
            <a:cxnSpLocks noChangeShapeType="1"/>
          </p:cNvCxnSpPr>
          <p:nvPr/>
        </p:nvCxnSpPr>
        <p:spPr bwMode="auto">
          <a:xfrm>
            <a:off x="7211059" y="2638078"/>
            <a:ext cx="1718" cy="217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70" name="Скругленный прямоугольник 33"/>
          <p:cNvSpPr>
            <a:spLocks noChangeArrowheads="1"/>
          </p:cNvSpPr>
          <p:nvPr/>
        </p:nvSpPr>
        <p:spPr bwMode="auto">
          <a:xfrm>
            <a:off x="5107046" y="1556989"/>
            <a:ext cx="4209745" cy="1079500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Xeon Phi Application</a:t>
            </a:r>
            <a:endParaRPr lang="ru-RU" sz="1600" dirty="0">
              <a:cs typeface="Arial" pitchFamily="34" charset="0"/>
            </a:endParaRPr>
          </a:p>
        </p:txBody>
      </p:sp>
      <p:cxnSp>
        <p:nvCxnSpPr>
          <p:cNvPr id="71" name="Прямая со стрелкой 30"/>
          <p:cNvCxnSpPr>
            <a:cxnSpLocks noChangeShapeType="1"/>
          </p:cNvCxnSpPr>
          <p:nvPr/>
        </p:nvCxnSpPr>
        <p:spPr bwMode="auto">
          <a:xfrm>
            <a:off x="2690181" y="2780953"/>
            <a:ext cx="1718" cy="101123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2" name="Скругленный прямоугольник 33"/>
          <p:cNvSpPr>
            <a:spLocks noChangeArrowheads="1"/>
          </p:cNvSpPr>
          <p:nvPr/>
        </p:nvSpPr>
        <p:spPr bwMode="auto">
          <a:xfrm>
            <a:off x="5184399" y="1917353"/>
            <a:ext cx="4055039" cy="287337"/>
          </a:xfrm>
          <a:prstGeom prst="roundRect">
            <a:avLst>
              <a:gd name="adj" fmla="val 5782"/>
            </a:avLst>
          </a:prstGeom>
          <a:solidFill>
            <a:srgbClr val="C2E59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User code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73" name="Скругленный прямоугольник 33"/>
          <p:cNvSpPr>
            <a:spLocks noChangeArrowheads="1"/>
          </p:cNvSpPr>
          <p:nvPr/>
        </p:nvSpPr>
        <p:spPr bwMode="auto">
          <a:xfrm>
            <a:off x="5184399" y="2277714"/>
            <a:ext cx="4055039" cy="287338"/>
          </a:xfrm>
          <a:prstGeom prst="roundRect">
            <a:avLst>
              <a:gd name="adj" fmla="val 5782"/>
            </a:avLst>
          </a:prstGeom>
          <a:solidFill>
            <a:srgbClr val="C2E59B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Libraries </a:t>
            </a:r>
            <a:r>
              <a:rPr lang="ru-RU" sz="1600" dirty="0" smtClean="0">
                <a:cs typeface="Arial" pitchFamily="34" charset="0"/>
              </a:rPr>
              <a:t>(</a:t>
            </a:r>
            <a:r>
              <a:rPr lang="en-US" sz="1600" dirty="0" smtClean="0">
                <a:cs typeface="Arial" pitchFamily="34" charset="0"/>
              </a:rPr>
              <a:t>OS and 3</a:t>
            </a:r>
            <a:r>
              <a:rPr lang="en-US" sz="1600" baseline="30000" dirty="0" smtClean="0">
                <a:cs typeface="Arial" pitchFamily="34" charset="0"/>
              </a:rPr>
              <a:t>rd</a:t>
            </a:r>
            <a:r>
              <a:rPr lang="en-US" sz="1600" dirty="0" smtClean="0">
                <a:cs typeface="Arial" pitchFamily="34" charset="0"/>
              </a:rPr>
              <a:t> party</a:t>
            </a:r>
            <a:r>
              <a:rPr lang="ru-RU" sz="1600" dirty="0" smtClean="0">
                <a:cs typeface="Arial" pitchFamily="34" charset="0"/>
              </a:rPr>
              <a:t>)</a:t>
            </a:r>
            <a:endParaRPr lang="ru-RU" sz="16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Execution in</a:t>
            </a:r>
            <a:r>
              <a:rPr lang="ru-RU" sz="3200" dirty="0" smtClean="0"/>
              <a:t> </a:t>
            </a:r>
            <a:r>
              <a:rPr lang="ru-RU" sz="3200" dirty="0" err="1" smtClean="0"/>
              <a:t>Offload</a:t>
            </a:r>
            <a:r>
              <a:rPr lang="en-US" sz="3200" dirty="0" smtClean="0"/>
              <a:t> mode</a:t>
            </a:r>
            <a:endParaRPr lang="ru-RU" sz="3200" dirty="0"/>
          </a:p>
        </p:txBody>
      </p:sp>
      <p:sp>
        <p:nvSpPr>
          <p:cNvPr id="29" name="Содержимое 28"/>
          <p:cNvSpPr>
            <a:spLocks noGrp="1"/>
          </p:cNvSpPr>
          <p:nvPr>
            <p:ph idx="1"/>
          </p:nvPr>
        </p:nvSpPr>
        <p:spPr>
          <a:xfrm>
            <a:off x="495062" y="1196976"/>
            <a:ext cx="4311541" cy="4968875"/>
          </a:xfrm>
        </p:spPr>
        <p:txBody>
          <a:bodyPr/>
          <a:lstStyle/>
          <a:p>
            <a:r>
              <a:rPr lang="en-US" dirty="0"/>
              <a:t>MPI processes are executed on host CPUs</a:t>
            </a:r>
          </a:p>
          <a:p>
            <a:r>
              <a:rPr lang="en-US" dirty="0"/>
              <a:t>Xeon Phi is utilized via offloading</a:t>
            </a:r>
          </a:p>
          <a:p>
            <a:r>
              <a:rPr lang="en-US" dirty="0"/>
              <a:t>MPI routines can not be called from the offloaded code</a:t>
            </a:r>
          </a:p>
          <a:p>
            <a:endParaRPr lang="ru-RU" dirty="0"/>
          </a:p>
        </p:txBody>
      </p:sp>
      <p:sp>
        <p:nvSpPr>
          <p:cNvPr id="28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9528C1B-B3D7-4BD4-B0E5-9EC0E03356CC}" type="slidenum">
              <a:rPr lang="ru-RU" altLang="en-US" smtClean="0"/>
              <a:pPr/>
              <a:t>18</a:t>
            </a:fld>
            <a:endParaRPr lang="ru-RU" altLang="en-US" dirty="0"/>
          </a:p>
        </p:txBody>
      </p:sp>
      <p:grpSp>
        <p:nvGrpSpPr>
          <p:cNvPr id="697384" name="Group 40"/>
          <p:cNvGrpSpPr>
            <a:grpSpLocks/>
          </p:cNvGrpSpPr>
          <p:nvPr/>
        </p:nvGrpSpPr>
        <p:grpSpPr bwMode="auto">
          <a:xfrm>
            <a:off x="5107045" y="1878013"/>
            <a:ext cx="4522596" cy="3384550"/>
            <a:chOff x="2971" y="1183"/>
            <a:chExt cx="2631" cy="2132"/>
          </a:xfrm>
        </p:grpSpPr>
        <p:pic>
          <p:nvPicPr>
            <p:cNvPr id="697348" name="Picture 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" y="2460"/>
              <a:ext cx="997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97349" name="Text Box 5"/>
            <p:cNvSpPr txBox="1">
              <a:spLocks noChangeArrowheads="1"/>
            </p:cNvSpPr>
            <p:nvPr/>
          </p:nvSpPr>
          <p:spPr bwMode="auto">
            <a:xfrm>
              <a:off x="4922" y="2659"/>
              <a:ext cx="35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MIC</a:t>
              </a:r>
              <a:endParaRPr lang="ru-RU" b="1"/>
            </a:p>
          </p:txBody>
        </p:sp>
        <p:sp>
          <p:nvSpPr>
            <p:cNvPr id="7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562" y="2478"/>
              <a:ext cx="622" cy="589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CPU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2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607" y="2777"/>
              <a:ext cx="544" cy="227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54000" rIns="54000" anchor="ctr" anchorCtr="1"/>
            <a:lstStyle/>
            <a:p>
              <a:pPr algn="ctr"/>
              <a:r>
                <a:rPr lang="en-US" sz="1400" b="1" dirty="0" smtClean="0">
                  <a:cs typeface="Arial" pitchFamily="34" charset="0"/>
                </a:rPr>
                <a:t>Data</a:t>
              </a:r>
              <a:endParaRPr lang="ru-RU" sz="1400" b="1" dirty="0">
                <a:cs typeface="Arial" pitchFamily="34" charset="0"/>
              </a:endParaRPr>
            </a:p>
          </p:txBody>
        </p:sp>
        <p:sp>
          <p:nvSpPr>
            <p:cNvPr id="697353" name="Стрелка вниз 17"/>
            <p:cNvSpPr>
              <a:spLocks noChangeArrowheads="1"/>
            </p:cNvSpPr>
            <p:nvPr/>
          </p:nvSpPr>
          <p:spPr bwMode="auto">
            <a:xfrm rot="-5400000">
              <a:off x="4345" y="2583"/>
              <a:ext cx="112" cy="499"/>
            </a:xfrm>
            <a:prstGeom prst="downArrow">
              <a:avLst>
                <a:gd name="adj1" fmla="val 44648"/>
                <a:gd name="adj2" fmla="val 122089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54" name="Стрелка вниз 17"/>
            <p:cNvSpPr>
              <a:spLocks noChangeArrowheads="1"/>
            </p:cNvSpPr>
            <p:nvPr/>
          </p:nvSpPr>
          <p:spPr bwMode="auto">
            <a:xfrm rot="-16200000">
              <a:off x="4345" y="2698"/>
              <a:ext cx="112" cy="499"/>
            </a:xfrm>
            <a:prstGeom prst="downArrow">
              <a:avLst>
                <a:gd name="adj1" fmla="val 44648"/>
                <a:gd name="adj2" fmla="val 122089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55" name="Text Box 11"/>
            <p:cNvSpPr txBox="1">
              <a:spLocks noChangeArrowheads="1"/>
            </p:cNvSpPr>
            <p:nvPr/>
          </p:nvSpPr>
          <p:spPr bwMode="auto">
            <a:xfrm>
              <a:off x="4163" y="2596"/>
              <a:ext cx="45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offload</a:t>
              </a:r>
              <a:endParaRPr lang="ru-RU" sz="1400" b="1"/>
            </a:p>
          </p:txBody>
        </p:sp>
        <p:pic>
          <p:nvPicPr>
            <p:cNvPr id="697356" name="Picture 1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5" y="1480"/>
              <a:ext cx="997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97357" name="Text Box 13"/>
            <p:cNvSpPr txBox="1">
              <a:spLocks noChangeArrowheads="1"/>
            </p:cNvSpPr>
            <p:nvPr/>
          </p:nvSpPr>
          <p:spPr bwMode="auto">
            <a:xfrm>
              <a:off x="4922" y="1679"/>
              <a:ext cx="35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b="1"/>
                <a:t>MIC</a:t>
              </a:r>
              <a:endParaRPr lang="ru-RU" b="1"/>
            </a:p>
          </p:txBody>
        </p:sp>
        <p:sp>
          <p:nvSpPr>
            <p:cNvPr id="3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562" y="1498"/>
              <a:ext cx="622" cy="589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CPU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4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607" y="1797"/>
              <a:ext cx="544" cy="227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54000" rIns="54000" anchor="ctr" anchorCtr="1"/>
            <a:lstStyle/>
            <a:p>
              <a:pPr algn="ctr"/>
              <a:r>
                <a:rPr lang="en-US" sz="1400" b="1" dirty="0" smtClean="0">
                  <a:cs typeface="Arial" pitchFamily="34" charset="0"/>
                </a:rPr>
                <a:t>Data</a:t>
              </a:r>
              <a:endParaRPr lang="ru-RU" sz="1400" b="1" dirty="0">
                <a:cs typeface="Arial" pitchFamily="34" charset="0"/>
              </a:endParaRPr>
            </a:p>
          </p:txBody>
        </p:sp>
        <p:sp>
          <p:nvSpPr>
            <p:cNvPr id="697361" name="Стрелка вниз 17"/>
            <p:cNvSpPr>
              <a:spLocks noChangeArrowheads="1"/>
            </p:cNvSpPr>
            <p:nvPr/>
          </p:nvSpPr>
          <p:spPr bwMode="auto">
            <a:xfrm rot="-5400000">
              <a:off x="4345" y="1603"/>
              <a:ext cx="112" cy="499"/>
            </a:xfrm>
            <a:prstGeom prst="downArrow">
              <a:avLst>
                <a:gd name="adj1" fmla="val 44648"/>
                <a:gd name="adj2" fmla="val 122089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62" name="Стрелка вниз 17"/>
            <p:cNvSpPr>
              <a:spLocks noChangeArrowheads="1"/>
            </p:cNvSpPr>
            <p:nvPr/>
          </p:nvSpPr>
          <p:spPr bwMode="auto">
            <a:xfrm rot="-16200000">
              <a:off x="4345" y="1718"/>
              <a:ext cx="112" cy="499"/>
            </a:xfrm>
            <a:prstGeom prst="downArrow">
              <a:avLst>
                <a:gd name="adj1" fmla="val 44648"/>
                <a:gd name="adj2" fmla="val 122089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63" name="Text Box 19"/>
            <p:cNvSpPr txBox="1">
              <a:spLocks noChangeArrowheads="1"/>
            </p:cNvSpPr>
            <p:nvPr/>
          </p:nvSpPr>
          <p:spPr bwMode="auto">
            <a:xfrm>
              <a:off x="4163" y="1616"/>
              <a:ext cx="45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offload</a:t>
              </a:r>
              <a:endParaRPr lang="ru-RU" sz="1400" b="1"/>
            </a:p>
          </p:txBody>
        </p:sp>
        <p:sp>
          <p:nvSpPr>
            <p:cNvPr id="5" name="Скругленный прямоугольник 6"/>
            <p:cNvSpPr>
              <a:spLocks noChangeArrowheads="1"/>
            </p:cNvSpPr>
            <p:nvPr/>
          </p:nvSpPr>
          <p:spPr bwMode="auto">
            <a:xfrm rot="16200000">
              <a:off x="2022" y="2132"/>
              <a:ext cx="2132" cy="233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Data transfer bus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697376" name="Стрелка вниз 17"/>
            <p:cNvSpPr>
              <a:spLocks noChangeArrowheads="1"/>
            </p:cNvSpPr>
            <p:nvPr/>
          </p:nvSpPr>
          <p:spPr bwMode="auto">
            <a:xfrm rot="-5400000">
              <a:off x="3346" y="1649"/>
              <a:ext cx="112" cy="408"/>
            </a:xfrm>
            <a:prstGeom prst="downArrow">
              <a:avLst>
                <a:gd name="adj1" fmla="val 44648"/>
                <a:gd name="adj2" fmla="val 99824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77" name="Стрелка вниз 17"/>
            <p:cNvSpPr>
              <a:spLocks noChangeArrowheads="1"/>
            </p:cNvSpPr>
            <p:nvPr/>
          </p:nvSpPr>
          <p:spPr bwMode="auto">
            <a:xfrm rot="-16200000">
              <a:off x="3346" y="1785"/>
              <a:ext cx="112" cy="408"/>
            </a:xfrm>
            <a:prstGeom prst="downArrow">
              <a:avLst>
                <a:gd name="adj1" fmla="val 44648"/>
                <a:gd name="adj2" fmla="val 99824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79" name="Text Box 35"/>
            <p:cNvSpPr txBox="1">
              <a:spLocks noChangeArrowheads="1"/>
            </p:cNvSpPr>
            <p:nvPr/>
          </p:nvSpPr>
          <p:spPr bwMode="auto">
            <a:xfrm>
              <a:off x="3244" y="1616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sp>
          <p:nvSpPr>
            <p:cNvPr id="697380" name="Стрелка вниз 17"/>
            <p:cNvSpPr>
              <a:spLocks noChangeArrowheads="1"/>
            </p:cNvSpPr>
            <p:nvPr/>
          </p:nvSpPr>
          <p:spPr bwMode="auto">
            <a:xfrm rot="-5400000">
              <a:off x="3346" y="2602"/>
              <a:ext cx="112" cy="408"/>
            </a:xfrm>
            <a:prstGeom prst="downArrow">
              <a:avLst>
                <a:gd name="adj1" fmla="val 44648"/>
                <a:gd name="adj2" fmla="val 99824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81" name="Стрелка вниз 17"/>
            <p:cNvSpPr>
              <a:spLocks noChangeArrowheads="1"/>
            </p:cNvSpPr>
            <p:nvPr/>
          </p:nvSpPr>
          <p:spPr bwMode="auto">
            <a:xfrm rot="-16200000">
              <a:off x="3346" y="2738"/>
              <a:ext cx="112" cy="408"/>
            </a:xfrm>
            <a:prstGeom prst="downArrow">
              <a:avLst>
                <a:gd name="adj1" fmla="val 44648"/>
                <a:gd name="adj2" fmla="val 99824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7382" name="Text Box 38"/>
            <p:cNvSpPr txBox="1">
              <a:spLocks noChangeArrowheads="1"/>
            </p:cNvSpPr>
            <p:nvPr/>
          </p:nvSpPr>
          <p:spPr bwMode="auto">
            <a:xfrm>
              <a:off x="3244" y="2569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Modes and models of Intel Xeon Phi usage…</a:t>
            </a:r>
            <a:endParaRPr lang="ru-RU" sz="3200" dirty="0"/>
          </a:p>
        </p:txBody>
      </p:sp>
      <p:sp>
        <p:nvSpPr>
          <p:cNvPr id="66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MPI mode the host system and each Xeon Phi coprocessor are considered as separate independent nodes, MPI processes are running on all devices in all possible combinations. 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98C78C-16D3-4899-BE9D-FE7E85F5C95D}" type="slidenum">
              <a:rPr lang="ru-RU" altLang="en-US" smtClean="0"/>
              <a:pPr/>
              <a:t>19</a:t>
            </a:fld>
            <a:endParaRPr lang="ru-RU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256478"/>
            <a:ext cx="8416052" cy="1200329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02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sz="2400" dirty="0" smtClean="0"/>
              <a:t> </a:t>
            </a:r>
            <a:r>
              <a:rPr lang="en-US" sz="2400" dirty="0" smtClean="0"/>
              <a:t>Program execution on </a:t>
            </a:r>
            <a:r>
              <a:rPr lang="ru-RU" sz="2400" dirty="0" smtClean="0"/>
              <a:t>Intel Xeon Phi.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Computational models on </a:t>
            </a:r>
            <a:r>
              <a:rPr lang="ru-RU" sz="2400" dirty="0" smtClean="0"/>
              <a:t>Intel Xeon Phi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for Intel Xeon Phi</a:t>
            </a:r>
            <a:endParaRPr lang="ru-RU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591251"/>
            <a:ext cx="447390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I.B. </a:t>
            </a:r>
            <a:r>
              <a:rPr lang="en-US" altLang="ru-RU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Meyerov</a:t>
            </a: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, S.I. </a:t>
            </a: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Bastrakov</a:t>
            </a:r>
            <a:endParaRPr lang="ru-RU" altLang="ru-RU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department</a:t>
            </a:r>
            <a:endParaRPr lang="en-US" altLang="ru-RU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Execution in MPI mode on a single node</a:t>
            </a:r>
            <a:endParaRPr lang="ru-RU" sz="3200" dirty="0"/>
          </a:p>
        </p:txBody>
      </p:sp>
      <p:sp>
        <p:nvSpPr>
          <p:cNvPr id="42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96F70EF-1416-4B06-B0FB-739808F9D6C4}" type="slidenum">
              <a:rPr lang="ru-RU" altLang="en-US" smtClean="0"/>
              <a:pPr/>
              <a:t>20</a:t>
            </a:fld>
            <a:endParaRPr lang="ru-RU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9362" y="1196752"/>
            <a:ext cx="7883894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990179" y="585144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source: </a:t>
            </a:r>
            <a:r>
              <a:rPr lang="en-US" sz="1400" i="1" dirty="0"/>
              <a:t>https://software.intel.com/sites/default/files/article/335818/intel-xeon-phi-coprocessor-quick-start-developers-guide.pdf (Fig 1)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Modes and models of Intel Xeon Phi usage…</a:t>
            </a:r>
            <a:endParaRPr lang="ru-RU" sz="3200" dirty="0"/>
          </a:p>
        </p:txBody>
      </p:sp>
      <p:sp>
        <p:nvSpPr>
          <p:cNvPr id="66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There are three main </a:t>
            </a:r>
            <a:r>
              <a:rPr lang="en-US" sz="2800" dirty="0" smtClean="0"/>
              <a:t>models in the MPI mode:</a:t>
            </a:r>
            <a:endParaRPr lang="ru-RU" sz="2800" dirty="0" smtClean="0"/>
          </a:p>
          <a:p>
            <a:pPr lvl="1"/>
            <a:r>
              <a:rPr lang="ru-RU" sz="2400" dirty="0" err="1" smtClean="0"/>
              <a:t>Symmetric</a:t>
            </a:r>
            <a:r>
              <a:rPr lang="ru-RU" sz="2400" dirty="0" smtClean="0"/>
              <a:t> </a:t>
            </a:r>
            <a:r>
              <a:rPr lang="ru-RU" sz="2400" dirty="0" err="1" smtClean="0"/>
              <a:t>model</a:t>
            </a:r>
            <a:endParaRPr lang="ru-RU" sz="2400" dirty="0"/>
          </a:p>
          <a:p>
            <a:pPr lvl="2"/>
            <a:r>
              <a:rPr lang="en-US" dirty="0"/>
              <a:t>MPI processes are running on both host processors and coprocessors</a:t>
            </a:r>
            <a:endParaRPr lang="ru-RU" sz="2000" dirty="0" smtClean="0"/>
          </a:p>
          <a:p>
            <a:pPr lvl="1"/>
            <a:r>
              <a:rPr lang="ru-RU" sz="2400" dirty="0" err="1" smtClean="0"/>
              <a:t>Coprocessor-only</a:t>
            </a:r>
            <a:r>
              <a:rPr lang="ru-RU" sz="2400" dirty="0" smtClean="0"/>
              <a:t> </a:t>
            </a:r>
            <a:r>
              <a:rPr lang="ru-RU" sz="2400" dirty="0" err="1" smtClean="0"/>
              <a:t>model</a:t>
            </a:r>
            <a:endParaRPr lang="ru-RU" sz="2400" dirty="0" smtClean="0"/>
          </a:p>
          <a:p>
            <a:pPr lvl="2"/>
            <a:r>
              <a:rPr lang="en-US" dirty="0" smtClean="0"/>
              <a:t>All </a:t>
            </a:r>
            <a:r>
              <a:rPr lang="en-US" dirty="0"/>
              <a:t>MPI processes are running on </a:t>
            </a:r>
            <a:r>
              <a:rPr lang="en-US" dirty="0" smtClean="0"/>
              <a:t>coprocessors</a:t>
            </a:r>
            <a:endParaRPr lang="ru-RU" sz="2000" dirty="0"/>
          </a:p>
          <a:p>
            <a:pPr lvl="1"/>
            <a:r>
              <a:rPr lang="ru-RU" sz="2400" dirty="0" err="1" smtClean="0"/>
              <a:t>Host-only</a:t>
            </a:r>
            <a:r>
              <a:rPr lang="ru-RU" sz="2400" dirty="0" smtClean="0"/>
              <a:t> </a:t>
            </a:r>
            <a:r>
              <a:rPr lang="ru-RU" sz="2400" dirty="0" err="1" smtClean="0"/>
              <a:t>model</a:t>
            </a:r>
            <a:endParaRPr lang="ru-RU" sz="2400" dirty="0"/>
          </a:p>
          <a:p>
            <a:pPr lvl="2"/>
            <a:r>
              <a:rPr lang="en-US" dirty="0" smtClean="0"/>
              <a:t>All </a:t>
            </a:r>
            <a:r>
              <a:rPr lang="en-US" dirty="0"/>
              <a:t>MPI processes are running on host processors, coprocessors are not </a:t>
            </a:r>
            <a:r>
              <a:rPr lang="en-US" dirty="0" smtClean="0"/>
              <a:t>utilized</a:t>
            </a:r>
            <a:endParaRPr lang="ru-RU" sz="20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19291C-820D-4D1C-A203-8CF3A6A7C178}" type="slidenum">
              <a:rPr lang="ru-RU" altLang="en-US" smtClean="0"/>
              <a:pPr/>
              <a:t>21</a:t>
            </a:fld>
            <a:endParaRPr lang="ru-RU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Symmetric model</a:t>
            </a:r>
            <a:endParaRPr lang="ru-RU" sz="3200" dirty="0"/>
          </a:p>
        </p:txBody>
      </p:sp>
      <p:sp>
        <p:nvSpPr>
          <p:cNvPr id="69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MPI processes are running on both host processors and coprocessors</a:t>
            </a:r>
          </a:p>
          <a:p>
            <a:r>
              <a:rPr lang="en-US" sz="2000" dirty="0" smtClean="0"/>
              <a:t>Data transfer between </a:t>
            </a:r>
            <a:r>
              <a:rPr lang="en-US" sz="2000" dirty="0"/>
              <a:t>host processors, inside coprocessors and between host processors and </a:t>
            </a:r>
            <a:r>
              <a:rPr lang="en-US" sz="2000" dirty="0" smtClean="0"/>
              <a:t>coprocessors can be done via shared memory mechanisms or </a:t>
            </a:r>
            <a:r>
              <a:rPr lang="en-US" sz="2000" dirty="0" err="1" smtClean="0"/>
              <a:t>tcp</a:t>
            </a:r>
            <a:r>
              <a:rPr lang="en-US" sz="2000" dirty="0" smtClean="0"/>
              <a:t> protocol</a:t>
            </a:r>
            <a:endParaRPr lang="ru-RU" sz="2000" dirty="0"/>
          </a:p>
          <a:p>
            <a:pPr lvl="1"/>
            <a:r>
              <a:rPr lang="en-US" sz="1800" dirty="0" smtClean="0"/>
              <a:t>by default t</a:t>
            </a:r>
            <a:r>
              <a:rPr lang="ru-RU" sz="1800" dirty="0" err="1" smtClean="0"/>
              <a:t>cp</a:t>
            </a:r>
            <a:endParaRPr lang="ru-RU" sz="1800" dirty="0"/>
          </a:p>
          <a:p>
            <a:pPr lvl="1"/>
            <a:r>
              <a:rPr lang="ru-RU" sz="1800" dirty="0"/>
              <a:t>I_MPI_SSHM_SCIF=</a:t>
            </a:r>
            <a:br>
              <a:rPr lang="ru-RU" sz="1800" dirty="0"/>
            </a:br>
            <a:r>
              <a:rPr lang="ru-RU" sz="1800" dirty="0"/>
              <a:t>{enable|yes|on|1}</a:t>
            </a:r>
          </a:p>
        </p:txBody>
      </p:sp>
      <p:sp>
        <p:nvSpPr>
          <p:cNvPr id="3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368865-BE85-4FFE-B8FA-724604082DEA}" type="slidenum">
              <a:rPr lang="ru-RU" altLang="en-US" smtClean="0"/>
              <a:pPr/>
              <a:t>22</a:t>
            </a:fld>
            <a:endParaRPr lang="ru-RU" altLang="en-US" dirty="0"/>
          </a:p>
        </p:txBody>
      </p:sp>
      <p:sp>
        <p:nvSpPr>
          <p:cNvPr id="699397" name="Text Box 5"/>
          <p:cNvSpPr txBox="1">
            <a:spLocks noChangeArrowheads="1"/>
          </p:cNvSpPr>
          <p:nvPr/>
        </p:nvSpPr>
        <p:spPr bwMode="auto">
          <a:xfrm>
            <a:off x="505376" y="5675314"/>
            <a:ext cx="82397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1400" b="1">
                <a:latin typeface="Courier New" pitchFamily="49" charset="0"/>
              </a:rPr>
              <a:t>mpiexec.hydra –host $(hostname) -n 4 –env OMP_NUM_THREADS 4 ./test.exe.host</a:t>
            </a:r>
          </a:p>
          <a:p>
            <a:r>
              <a:rPr lang="ru-RU" sz="1400" b="1">
                <a:latin typeface="Courier New" pitchFamily="49" charset="0"/>
              </a:rPr>
              <a:t>-host mic0 –n 2 –env OMP_NUM_THREADS 16 –wdir /tmp /tmp/test.exe.mic</a:t>
            </a:r>
          </a:p>
        </p:txBody>
      </p:sp>
      <p:grpSp>
        <p:nvGrpSpPr>
          <p:cNvPr id="699398" name="Group 6"/>
          <p:cNvGrpSpPr>
            <a:grpSpLocks/>
          </p:cNvGrpSpPr>
          <p:nvPr/>
        </p:nvGrpSpPr>
        <p:grpSpPr bwMode="auto">
          <a:xfrm>
            <a:off x="5107046" y="2259028"/>
            <a:ext cx="4443524" cy="3384550"/>
            <a:chOff x="2971" y="1183"/>
            <a:chExt cx="2585" cy="2132"/>
          </a:xfrm>
        </p:grpSpPr>
        <p:pic>
          <p:nvPicPr>
            <p:cNvPr id="699399" name="Picture 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" y="2460"/>
              <a:ext cx="997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562" y="2478"/>
              <a:ext cx="622" cy="589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CPU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2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607" y="2704"/>
              <a:ext cx="544" cy="164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54000" rIns="54000" anchor="ctr" anchorCtr="1"/>
            <a:lstStyle/>
            <a:p>
              <a:pPr algn="ctr"/>
              <a:r>
                <a:rPr lang="en-US" sz="1400" b="1" dirty="0" smtClean="0">
                  <a:cs typeface="Arial" pitchFamily="34" charset="0"/>
                </a:rPr>
                <a:t>Data</a:t>
              </a:r>
              <a:endParaRPr lang="ru-RU" sz="1400" b="1" dirty="0">
                <a:cs typeface="Arial" pitchFamily="34" charset="0"/>
              </a:endParaRPr>
            </a:p>
          </p:txBody>
        </p:sp>
        <p:sp>
          <p:nvSpPr>
            <p:cNvPr id="699402" name="Стрелка вниз 17"/>
            <p:cNvSpPr>
              <a:spLocks noChangeArrowheads="1"/>
            </p:cNvSpPr>
            <p:nvPr/>
          </p:nvSpPr>
          <p:spPr bwMode="auto">
            <a:xfrm rot="-5400000">
              <a:off x="4458" y="2424"/>
              <a:ext cx="63" cy="680"/>
            </a:xfrm>
            <a:prstGeom prst="downArrow">
              <a:avLst>
                <a:gd name="adj1" fmla="val 58731"/>
                <a:gd name="adj2" fmla="val 168301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3" name="Скругленный прямоугольник 6"/>
            <p:cNvSpPr>
              <a:spLocks noChangeArrowheads="1"/>
            </p:cNvSpPr>
            <p:nvPr/>
          </p:nvSpPr>
          <p:spPr bwMode="auto">
            <a:xfrm rot="16200000">
              <a:off x="2022" y="2132"/>
              <a:ext cx="2132" cy="233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Data transfer bus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699404" name="Text Box 12"/>
            <p:cNvSpPr txBox="1">
              <a:spLocks noChangeArrowheads="1"/>
            </p:cNvSpPr>
            <p:nvPr/>
          </p:nvSpPr>
          <p:spPr bwMode="auto">
            <a:xfrm>
              <a:off x="3244" y="2569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sp>
          <p:nvSpPr>
            <p:cNvPr id="4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4830" y="2704"/>
              <a:ext cx="499" cy="318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8000" rIns="18000" anchor="ctr" anchorCtr="1"/>
            <a:lstStyle/>
            <a:p>
              <a:pPr algn="ctr"/>
              <a:r>
                <a:rPr lang="ru-RU" sz="1400" b="1">
                  <a:cs typeface="Arial" pitchFamily="34" charset="0"/>
                </a:rPr>
                <a:t>Данные</a:t>
              </a:r>
            </a:p>
          </p:txBody>
        </p:sp>
        <p:sp>
          <p:nvSpPr>
            <p:cNvPr id="699406" name="Стрелка вниз 17"/>
            <p:cNvSpPr>
              <a:spLocks noChangeArrowheads="1"/>
            </p:cNvSpPr>
            <p:nvPr/>
          </p:nvSpPr>
          <p:spPr bwMode="auto">
            <a:xfrm rot="-5400000">
              <a:off x="3370" y="2560"/>
              <a:ext cx="63" cy="408"/>
            </a:xfrm>
            <a:prstGeom prst="downArrow">
              <a:avLst>
                <a:gd name="adj1" fmla="val 44648"/>
                <a:gd name="adj2" fmla="val 177466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07" name="Стрелка вниз 17"/>
            <p:cNvSpPr>
              <a:spLocks noChangeArrowheads="1"/>
            </p:cNvSpPr>
            <p:nvPr/>
          </p:nvSpPr>
          <p:spPr bwMode="auto">
            <a:xfrm rot="-16200000">
              <a:off x="3370" y="2623"/>
              <a:ext cx="63" cy="408"/>
            </a:xfrm>
            <a:prstGeom prst="downArrow">
              <a:avLst>
                <a:gd name="adj1" fmla="val 44648"/>
                <a:gd name="adj2" fmla="val 177466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08" name="Стрелка вниз 17"/>
            <p:cNvSpPr>
              <a:spLocks noChangeArrowheads="1"/>
            </p:cNvSpPr>
            <p:nvPr/>
          </p:nvSpPr>
          <p:spPr bwMode="auto">
            <a:xfrm rot="-27000000">
              <a:off x="3982" y="2129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09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4921" y="2523"/>
              <a:ext cx="272" cy="1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6350">
                    <a:solidFill>
                      <a:schemeClr val="bg1"/>
                    </a:solidFill>
                    <a:miter lim="800000"/>
                    <a:headEnd/>
                    <a:tailEnd/>
                  </a:ln>
                  <a:latin typeface="Arial"/>
                  <a:cs typeface="Arial"/>
                </a:rPr>
                <a:t>MIC</a:t>
              </a:r>
              <a:endParaRPr lang="ru-RU" sz="3600" b="1" kern="10">
                <a:ln w="6350">
                  <a:solidFill>
                    <a:schemeClr val="bg1"/>
                  </a:solidFill>
                  <a:miter lim="800000"/>
                  <a:headEnd/>
                  <a:tailEnd/>
                </a:ln>
                <a:latin typeface="Arial"/>
                <a:cs typeface="Arial"/>
              </a:endParaRPr>
            </a:p>
          </p:txBody>
        </p:sp>
        <p:sp>
          <p:nvSpPr>
            <p:cNvPr id="699410" name="Стрелка вниз 17"/>
            <p:cNvSpPr>
              <a:spLocks noChangeArrowheads="1"/>
            </p:cNvSpPr>
            <p:nvPr/>
          </p:nvSpPr>
          <p:spPr bwMode="auto">
            <a:xfrm rot="5400000">
              <a:off x="4458" y="2487"/>
              <a:ext cx="63" cy="680"/>
            </a:xfrm>
            <a:prstGeom prst="downArrow">
              <a:avLst>
                <a:gd name="adj1" fmla="val 58731"/>
                <a:gd name="adj2" fmla="val 168301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11" name="Стрелка вниз 17"/>
            <p:cNvSpPr>
              <a:spLocks noChangeArrowheads="1"/>
            </p:cNvSpPr>
            <p:nvPr/>
          </p:nvSpPr>
          <p:spPr bwMode="auto">
            <a:xfrm rot="-16200000">
              <a:off x="3982" y="2192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12" name="Text Box 20"/>
            <p:cNvSpPr txBox="1">
              <a:spLocks noChangeArrowheads="1"/>
            </p:cNvSpPr>
            <p:nvPr/>
          </p:nvSpPr>
          <p:spPr bwMode="auto">
            <a:xfrm>
              <a:off x="4195" y="2569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sp>
          <p:nvSpPr>
            <p:cNvPr id="699413" name="Text Box 21"/>
            <p:cNvSpPr txBox="1">
              <a:spLocks noChangeArrowheads="1"/>
            </p:cNvSpPr>
            <p:nvPr/>
          </p:nvSpPr>
          <p:spPr bwMode="auto">
            <a:xfrm>
              <a:off x="4195" y="3022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pic>
          <p:nvPicPr>
            <p:cNvPr id="699414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" y="1462"/>
              <a:ext cx="997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562" y="1480"/>
              <a:ext cx="622" cy="589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CPU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6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607" y="1706"/>
              <a:ext cx="544" cy="164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54000" rIns="54000" anchor="ctr" anchorCtr="1"/>
            <a:lstStyle/>
            <a:p>
              <a:pPr algn="ctr"/>
              <a:r>
                <a:rPr lang="en-US" sz="1400" b="1" dirty="0" smtClean="0">
                  <a:cs typeface="Arial" pitchFamily="34" charset="0"/>
                </a:rPr>
                <a:t>Data</a:t>
              </a:r>
              <a:endParaRPr lang="ru-RU" sz="1400" b="1" dirty="0">
                <a:cs typeface="Arial" pitchFamily="34" charset="0"/>
              </a:endParaRPr>
            </a:p>
          </p:txBody>
        </p:sp>
        <p:sp>
          <p:nvSpPr>
            <p:cNvPr id="699417" name="Стрелка вниз 17"/>
            <p:cNvSpPr>
              <a:spLocks noChangeArrowheads="1"/>
            </p:cNvSpPr>
            <p:nvPr/>
          </p:nvSpPr>
          <p:spPr bwMode="auto">
            <a:xfrm rot="-5400000">
              <a:off x="4458" y="1426"/>
              <a:ext cx="63" cy="680"/>
            </a:xfrm>
            <a:prstGeom prst="downArrow">
              <a:avLst>
                <a:gd name="adj1" fmla="val 58731"/>
                <a:gd name="adj2" fmla="val 168301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18" name="Text Box 26"/>
            <p:cNvSpPr txBox="1">
              <a:spLocks noChangeArrowheads="1"/>
            </p:cNvSpPr>
            <p:nvPr/>
          </p:nvSpPr>
          <p:spPr bwMode="auto">
            <a:xfrm>
              <a:off x="3244" y="1571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sp>
          <p:nvSpPr>
            <p:cNvPr id="8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4830" y="1706"/>
              <a:ext cx="499" cy="318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8000" rIns="18000" anchor="ctr" anchorCtr="1"/>
            <a:lstStyle/>
            <a:p>
              <a:pPr algn="ctr"/>
              <a:r>
                <a:rPr lang="ru-RU" sz="1400" b="1">
                  <a:cs typeface="Arial" pitchFamily="34" charset="0"/>
                </a:rPr>
                <a:t>Данные</a:t>
              </a:r>
            </a:p>
          </p:txBody>
        </p:sp>
        <p:sp>
          <p:nvSpPr>
            <p:cNvPr id="699420" name="Стрелка вниз 17"/>
            <p:cNvSpPr>
              <a:spLocks noChangeArrowheads="1"/>
            </p:cNvSpPr>
            <p:nvPr/>
          </p:nvSpPr>
          <p:spPr bwMode="auto">
            <a:xfrm rot="-5400000">
              <a:off x="3370" y="1562"/>
              <a:ext cx="63" cy="408"/>
            </a:xfrm>
            <a:prstGeom prst="downArrow">
              <a:avLst>
                <a:gd name="adj1" fmla="val 44648"/>
                <a:gd name="adj2" fmla="val 177466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21" name="Стрелка вниз 17"/>
            <p:cNvSpPr>
              <a:spLocks noChangeArrowheads="1"/>
            </p:cNvSpPr>
            <p:nvPr/>
          </p:nvSpPr>
          <p:spPr bwMode="auto">
            <a:xfrm rot="-16200000">
              <a:off x="3370" y="1625"/>
              <a:ext cx="63" cy="408"/>
            </a:xfrm>
            <a:prstGeom prst="downArrow">
              <a:avLst>
                <a:gd name="adj1" fmla="val 44648"/>
                <a:gd name="adj2" fmla="val 177466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22" name="Стрелка вниз 17"/>
            <p:cNvSpPr>
              <a:spLocks noChangeArrowheads="1"/>
            </p:cNvSpPr>
            <p:nvPr/>
          </p:nvSpPr>
          <p:spPr bwMode="auto">
            <a:xfrm rot="-27000000">
              <a:off x="3982" y="1131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23" name="WordArt 31"/>
            <p:cNvSpPr>
              <a:spLocks noChangeArrowheads="1" noChangeShapeType="1" noTextEdit="1"/>
            </p:cNvSpPr>
            <p:nvPr/>
          </p:nvSpPr>
          <p:spPr bwMode="auto">
            <a:xfrm>
              <a:off x="4921" y="1525"/>
              <a:ext cx="272" cy="1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6350">
                    <a:solidFill>
                      <a:schemeClr val="bg1"/>
                    </a:solidFill>
                    <a:miter lim="800000"/>
                    <a:headEnd/>
                    <a:tailEnd/>
                  </a:ln>
                  <a:latin typeface="Arial"/>
                  <a:cs typeface="Arial"/>
                </a:rPr>
                <a:t>MIC</a:t>
              </a:r>
              <a:endParaRPr lang="ru-RU" sz="3600" b="1" kern="10">
                <a:ln w="6350">
                  <a:solidFill>
                    <a:schemeClr val="bg1"/>
                  </a:solidFill>
                  <a:miter lim="800000"/>
                  <a:headEnd/>
                  <a:tailEnd/>
                </a:ln>
                <a:latin typeface="Arial"/>
                <a:cs typeface="Arial"/>
              </a:endParaRPr>
            </a:p>
          </p:txBody>
        </p:sp>
        <p:sp>
          <p:nvSpPr>
            <p:cNvPr id="699424" name="Стрелка вниз 17"/>
            <p:cNvSpPr>
              <a:spLocks noChangeArrowheads="1"/>
            </p:cNvSpPr>
            <p:nvPr/>
          </p:nvSpPr>
          <p:spPr bwMode="auto">
            <a:xfrm rot="5400000">
              <a:off x="4458" y="1489"/>
              <a:ext cx="63" cy="680"/>
            </a:xfrm>
            <a:prstGeom prst="downArrow">
              <a:avLst>
                <a:gd name="adj1" fmla="val 58731"/>
                <a:gd name="adj2" fmla="val 168301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25" name="Стрелка вниз 17"/>
            <p:cNvSpPr>
              <a:spLocks noChangeArrowheads="1"/>
            </p:cNvSpPr>
            <p:nvPr/>
          </p:nvSpPr>
          <p:spPr bwMode="auto">
            <a:xfrm rot="-16200000">
              <a:off x="3982" y="1194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99426" name="Text Box 34"/>
            <p:cNvSpPr txBox="1">
              <a:spLocks noChangeArrowheads="1"/>
            </p:cNvSpPr>
            <p:nvPr/>
          </p:nvSpPr>
          <p:spPr bwMode="auto">
            <a:xfrm>
              <a:off x="4195" y="1571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sp>
          <p:nvSpPr>
            <p:cNvPr id="699427" name="Text Box 35"/>
            <p:cNvSpPr txBox="1">
              <a:spLocks noChangeArrowheads="1"/>
            </p:cNvSpPr>
            <p:nvPr/>
          </p:nvSpPr>
          <p:spPr bwMode="auto">
            <a:xfrm>
              <a:off x="4195" y="2024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Coprocessor-only model</a:t>
            </a:r>
            <a:endParaRPr lang="ru-RU" sz="3200" dirty="0"/>
          </a:p>
        </p:txBody>
      </p:sp>
      <p:sp>
        <p:nvSpPr>
          <p:cNvPr id="67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Native model </a:t>
            </a:r>
            <a:r>
              <a:rPr lang="en-US" sz="2400" dirty="0" smtClean="0"/>
              <a:t>for Xeon </a:t>
            </a:r>
            <a:r>
              <a:rPr lang="en-US" sz="2400" dirty="0"/>
              <a:t>Phi</a:t>
            </a:r>
          </a:p>
          <a:p>
            <a:r>
              <a:rPr lang="en-US" sz="2400" dirty="0" smtClean="0"/>
              <a:t>Application executable, MPI and other libraries are loaded to the coprocessor</a:t>
            </a:r>
            <a:endParaRPr lang="en-US" sz="2400" dirty="0"/>
          </a:p>
          <a:p>
            <a:r>
              <a:rPr lang="en-US" sz="2400" dirty="0" smtClean="0"/>
              <a:t>Application launch can be done from both host OS and coprocessor OS</a:t>
            </a:r>
            <a:endParaRPr lang="ru-RU" sz="2400" dirty="0"/>
          </a:p>
        </p:txBody>
      </p:sp>
      <p:sp>
        <p:nvSpPr>
          <p:cNvPr id="22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2B3F6B-2FD3-4202-A7A2-DED3AA2F25C7}" type="slidenum">
              <a:rPr lang="ru-RU" altLang="en-US" smtClean="0"/>
              <a:pPr/>
              <a:t>23</a:t>
            </a:fld>
            <a:endParaRPr lang="ru-RU" altLang="en-US" dirty="0"/>
          </a:p>
        </p:txBody>
      </p:sp>
      <p:grpSp>
        <p:nvGrpSpPr>
          <p:cNvPr id="671783" name="Group 39"/>
          <p:cNvGrpSpPr>
            <a:grpSpLocks/>
          </p:cNvGrpSpPr>
          <p:nvPr/>
        </p:nvGrpSpPr>
        <p:grpSpPr bwMode="auto">
          <a:xfrm>
            <a:off x="5107046" y="2901970"/>
            <a:ext cx="4443524" cy="3384550"/>
            <a:chOff x="2971" y="1183"/>
            <a:chExt cx="2585" cy="2132"/>
          </a:xfrm>
        </p:grpSpPr>
        <p:pic>
          <p:nvPicPr>
            <p:cNvPr id="671754" name="Picture 10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" y="2460"/>
              <a:ext cx="997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562" y="2478"/>
              <a:ext cx="622" cy="589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CPU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2" name="Скругленный прямоугольник 6"/>
            <p:cNvSpPr>
              <a:spLocks noChangeArrowheads="1"/>
            </p:cNvSpPr>
            <p:nvPr/>
          </p:nvSpPr>
          <p:spPr bwMode="auto">
            <a:xfrm rot="16200000">
              <a:off x="2022" y="2132"/>
              <a:ext cx="2132" cy="233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Data transfer bus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3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4830" y="2704"/>
              <a:ext cx="499" cy="318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8000" rIns="18000" anchor="ctr" anchorCtr="1"/>
            <a:lstStyle/>
            <a:p>
              <a:pPr algn="ctr"/>
              <a:r>
                <a:rPr lang="en-US" sz="1400" b="1" dirty="0" smtClean="0">
                  <a:cs typeface="Arial" pitchFamily="34" charset="0"/>
                </a:rPr>
                <a:t>Data</a:t>
              </a:r>
              <a:endParaRPr lang="ru-RU" sz="1400" b="1" dirty="0">
                <a:cs typeface="Arial" pitchFamily="34" charset="0"/>
              </a:endParaRPr>
            </a:p>
          </p:txBody>
        </p:sp>
        <p:sp>
          <p:nvSpPr>
            <p:cNvPr id="671763" name="Стрелка вниз 17"/>
            <p:cNvSpPr>
              <a:spLocks noChangeArrowheads="1"/>
            </p:cNvSpPr>
            <p:nvPr/>
          </p:nvSpPr>
          <p:spPr bwMode="auto">
            <a:xfrm rot="-27000000">
              <a:off x="3982" y="2011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71764" name="WordArt 20"/>
            <p:cNvSpPr>
              <a:spLocks noChangeArrowheads="1" noChangeShapeType="1" noTextEdit="1"/>
            </p:cNvSpPr>
            <p:nvPr/>
          </p:nvSpPr>
          <p:spPr bwMode="auto">
            <a:xfrm>
              <a:off x="4921" y="2523"/>
              <a:ext cx="272" cy="1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6350">
                    <a:solidFill>
                      <a:schemeClr val="bg1"/>
                    </a:solidFill>
                    <a:miter lim="800000"/>
                    <a:headEnd/>
                    <a:tailEnd/>
                  </a:ln>
                  <a:latin typeface="Arial"/>
                  <a:cs typeface="Arial"/>
                </a:rPr>
                <a:t>MIC</a:t>
              </a:r>
              <a:endParaRPr lang="ru-RU" sz="3600" b="1" kern="10">
                <a:ln w="6350">
                  <a:solidFill>
                    <a:schemeClr val="bg1"/>
                  </a:solidFill>
                  <a:miter lim="800000"/>
                  <a:headEnd/>
                  <a:tailEnd/>
                </a:ln>
                <a:latin typeface="Arial"/>
                <a:cs typeface="Arial"/>
              </a:endParaRPr>
            </a:p>
          </p:txBody>
        </p:sp>
        <p:sp>
          <p:nvSpPr>
            <p:cNvPr id="671766" name="Стрелка вниз 17"/>
            <p:cNvSpPr>
              <a:spLocks noChangeArrowheads="1"/>
            </p:cNvSpPr>
            <p:nvPr/>
          </p:nvSpPr>
          <p:spPr bwMode="auto">
            <a:xfrm rot="-16200000">
              <a:off x="3982" y="2074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71768" name="Text Box 24"/>
            <p:cNvSpPr txBox="1">
              <a:spLocks noChangeArrowheads="1"/>
            </p:cNvSpPr>
            <p:nvPr/>
          </p:nvSpPr>
          <p:spPr bwMode="auto">
            <a:xfrm>
              <a:off x="4195" y="2904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  <p:pic>
          <p:nvPicPr>
            <p:cNvPr id="671769" name="Picture 2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" y="1462"/>
              <a:ext cx="997" cy="6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3562" y="1480"/>
              <a:ext cx="622" cy="589"/>
            </a:xfrm>
            <a:prstGeom prst="roundRect">
              <a:avLst>
                <a:gd name="adj" fmla="val 5782"/>
              </a:avLst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Ctr="1"/>
            <a:lstStyle/>
            <a:p>
              <a:pPr algn="ctr"/>
              <a:r>
                <a:rPr lang="en-US" b="1" dirty="0" smtClean="0">
                  <a:cs typeface="Arial" pitchFamily="34" charset="0"/>
                </a:rPr>
                <a:t>CPU</a:t>
              </a:r>
              <a:endParaRPr lang="ru-RU" b="1" dirty="0">
                <a:cs typeface="Arial" pitchFamily="34" charset="0"/>
              </a:endParaRPr>
            </a:p>
          </p:txBody>
        </p:sp>
        <p:sp>
          <p:nvSpPr>
            <p:cNvPr id="5" name="Скругленный прямоугольник 6"/>
            <p:cNvSpPr>
              <a:spLocks noChangeArrowheads="1"/>
            </p:cNvSpPr>
            <p:nvPr/>
          </p:nvSpPr>
          <p:spPr bwMode="auto">
            <a:xfrm>
              <a:off x="4830" y="1706"/>
              <a:ext cx="499" cy="318"/>
            </a:xfrm>
            <a:prstGeom prst="roundRect">
              <a:avLst>
                <a:gd name="adj" fmla="val 5782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18000" rIns="18000" anchor="ctr" anchorCtr="1"/>
            <a:lstStyle/>
            <a:p>
              <a:pPr algn="ctr"/>
              <a:r>
                <a:rPr lang="en-US" sz="1400" b="1" dirty="0" smtClean="0">
                  <a:cs typeface="Arial" pitchFamily="34" charset="0"/>
                </a:rPr>
                <a:t>Data</a:t>
              </a:r>
              <a:endParaRPr lang="ru-RU" sz="1400" b="1" dirty="0">
                <a:cs typeface="Arial" pitchFamily="34" charset="0"/>
              </a:endParaRPr>
            </a:p>
          </p:txBody>
        </p:sp>
        <p:sp>
          <p:nvSpPr>
            <p:cNvPr id="671777" name="Стрелка вниз 17"/>
            <p:cNvSpPr>
              <a:spLocks noChangeArrowheads="1"/>
            </p:cNvSpPr>
            <p:nvPr/>
          </p:nvSpPr>
          <p:spPr bwMode="auto">
            <a:xfrm rot="-27000000">
              <a:off x="3982" y="1013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71778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4921" y="1525"/>
              <a:ext cx="272" cy="13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b="1" kern="10">
                  <a:ln w="6350">
                    <a:solidFill>
                      <a:schemeClr val="bg1"/>
                    </a:solidFill>
                    <a:miter lim="800000"/>
                    <a:headEnd/>
                    <a:tailEnd/>
                  </a:ln>
                  <a:latin typeface="Arial"/>
                  <a:cs typeface="Arial"/>
                </a:rPr>
                <a:t>MIC</a:t>
              </a:r>
              <a:endParaRPr lang="ru-RU" sz="3600" b="1" kern="10">
                <a:ln w="6350">
                  <a:solidFill>
                    <a:schemeClr val="bg1"/>
                  </a:solidFill>
                  <a:miter lim="800000"/>
                  <a:headEnd/>
                  <a:tailEnd/>
                </a:ln>
                <a:latin typeface="Arial"/>
                <a:cs typeface="Arial"/>
              </a:endParaRPr>
            </a:p>
          </p:txBody>
        </p:sp>
        <p:sp>
          <p:nvSpPr>
            <p:cNvPr id="671780" name="Стрелка вниз 17"/>
            <p:cNvSpPr>
              <a:spLocks noChangeArrowheads="1"/>
            </p:cNvSpPr>
            <p:nvPr/>
          </p:nvSpPr>
          <p:spPr bwMode="auto">
            <a:xfrm rot="-16200000">
              <a:off x="3982" y="1076"/>
              <a:ext cx="63" cy="1632"/>
            </a:xfrm>
            <a:prstGeom prst="downArrow">
              <a:avLst>
                <a:gd name="adj1" fmla="val 46037"/>
                <a:gd name="adj2" fmla="val 174617"/>
              </a:avLst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wrap="none"/>
            <a:lstStyle/>
            <a:p>
              <a:pPr algn="r"/>
              <a:endParaRPr lang="ru-RU">
                <a:latin typeface="Bernard MT Condensed" pitchFamily="18" charset="0"/>
                <a:cs typeface="Arial" pitchFamily="34" charset="0"/>
              </a:endParaRPr>
            </a:p>
          </p:txBody>
        </p:sp>
        <p:sp>
          <p:nvSpPr>
            <p:cNvPr id="671782" name="Text Box 38"/>
            <p:cNvSpPr txBox="1">
              <a:spLocks noChangeArrowheads="1"/>
            </p:cNvSpPr>
            <p:nvPr/>
          </p:nvSpPr>
          <p:spPr bwMode="auto">
            <a:xfrm>
              <a:off x="4195" y="1906"/>
              <a:ext cx="293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/>
                <a:t>MPI</a:t>
              </a:r>
              <a:endParaRPr lang="ru-RU" sz="1400" b="1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Development tools</a:t>
            </a:r>
            <a:endParaRPr lang="ru-RU" sz="3200" dirty="0"/>
          </a:p>
        </p:txBody>
      </p:sp>
      <p:sp>
        <p:nvSpPr>
          <p:cNvPr id="67072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Intel </a:t>
            </a:r>
            <a:r>
              <a:rPr lang="ru-RU" sz="2400" dirty="0" err="1"/>
              <a:t>Parallel</a:t>
            </a:r>
            <a:r>
              <a:rPr lang="ru-RU" sz="2400" dirty="0"/>
              <a:t> </a:t>
            </a:r>
            <a:r>
              <a:rPr lang="ru-RU" sz="2400" dirty="0" err="1"/>
              <a:t>Studio</a:t>
            </a:r>
            <a:r>
              <a:rPr lang="ru-RU" sz="2400" dirty="0"/>
              <a:t> XE </a:t>
            </a:r>
            <a:r>
              <a:rPr lang="ru-RU" sz="2400" dirty="0" smtClean="0"/>
              <a:t>2013, Intel </a:t>
            </a:r>
            <a:r>
              <a:rPr lang="ru-RU" sz="2400" dirty="0" err="1"/>
              <a:t>Cluster</a:t>
            </a:r>
            <a:r>
              <a:rPr lang="ru-RU" sz="2400" dirty="0"/>
              <a:t> </a:t>
            </a:r>
            <a:r>
              <a:rPr lang="ru-RU" sz="2400" dirty="0" err="1"/>
              <a:t>Studio</a:t>
            </a:r>
            <a:r>
              <a:rPr lang="ru-RU" sz="2400" dirty="0"/>
              <a:t> XE </a:t>
            </a:r>
            <a:r>
              <a:rPr lang="ru-RU" sz="2400" dirty="0" smtClean="0"/>
              <a:t>2013, Intel </a:t>
            </a:r>
            <a:r>
              <a:rPr lang="ru-RU" sz="2400" dirty="0"/>
              <a:t>SDK </a:t>
            </a:r>
            <a:r>
              <a:rPr lang="ru-RU" sz="2400" dirty="0" err="1"/>
              <a:t>for</a:t>
            </a:r>
            <a:r>
              <a:rPr lang="ru-RU" sz="2400" dirty="0"/>
              <a:t> </a:t>
            </a:r>
            <a:r>
              <a:rPr lang="ru-RU" sz="2400" dirty="0" err="1"/>
              <a:t>OpenCL</a:t>
            </a:r>
            <a:r>
              <a:rPr lang="ru-RU" sz="2400" dirty="0"/>
              <a:t> </a:t>
            </a:r>
            <a:r>
              <a:rPr lang="ru-RU" sz="2400" dirty="0" err="1"/>
              <a:t>Applications</a:t>
            </a:r>
            <a:r>
              <a:rPr lang="ru-RU" sz="2400" dirty="0"/>
              <a:t> XE 2013 </a:t>
            </a:r>
            <a:r>
              <a:rPr lang="ru-RU" sz="2400" dirty="0" err="1" smtClean="0"/>
              <a:t>Beta</a:t>
            </a:r>
            <a:r>
              <a:rPr lang="ru-RU" sz="2400" dirty="0" smtClean="0"/>
              <a:t>, </a:t>
            </a:r>
            <a:r>
              <a:rPr lang="ru-RU" sz="2400" dirty="0" err="1"/>
              <a:t>gcc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en-US" sz="2400" dirty="0" smtClean="0"/>
              <a:t>currently does not support vector extensions of Xeon </a:t>
            </a:r>
            <a:r>
              <a:rPr lang="en-US" sz="2400" dirty="0"/>
              <a:t>Phi</a:t>
            </a:r>
            <a:r>
              <a:rPr lang="ru-RU" sz="2400" dirty="0"/>
              <a:t>),…</a:t>
            </a:r>
          </a:p>
          <a:p>
            <a:r>
              <a:rPr lang="ru-RU" sz="2400" dirty="0" smtClean="0"/>
              <a:t>Intel </a:t>
            </a:r>
            <a:r>
              <a:rPr lang="ru-RU" sz="2400" dirty="0" err="1"/>
              <a:t>Math</a:t>
            </a:r>
            <a:r>
              <a:rPr lang="ru-RU" sz="2400" dirty="0"/>
              <a:t> </a:t>
            </a:r>
            <a:r>
              <a:rPr lang="ru-RU" sz="2400" dirty="0" err="1"/>
              <a:t>Kernel</a:t>
            </a:r>
            <a:r>
              <a:rPr lang="ru-RU" sz="2400" dirty="0"/>
              <a:t> </a:t>
            </a:r>
            <a:r>
              <a:rPr lang="ru-RU" sz="2400" dirty="0" err="1"/>
              <a:t>Library</a:t>
            </a:r>
            <a:r>
              <a:rPr lang="ru-RU" sz="2400" dirty="0"/>
              <a:t> (Intel MKL), Intel </a:t>
            </a:r>
            <a:r>
              <a:rPr lang="ru-RU" sz="2400" dirty="0" err="1"/>
              <a:t>Threading</a:t>
            </a:r>
            <a:r>
              <a:rPr lang="ru-RU" sz="2400" dirty="0"/>
              <a:t> </a:t>
            </a:r>
            <a:r>
              <a:rPr lang="ru-RU" sz="2400" dirty="0" err="1"/>
              <a:t>Building</a:t>
            </a:r>
            <a:r>
              <a:rPr lang="ru-RU" sz="2400" dirty="0"/>
              <a:t> </a:t>
            </a:r>
            <a:r>
              <a:rPr lang="ru-RU" sz="2400" dirty="0" err="1"/>
              <a:t>Blocks</a:t>
            </a:r>
            <a:r>
              <a:rPr lang="ru-RU" sz="2400" dirty="0"/>
              <a:t> (Intel TBB), Intel </a:t>
            </a:r>
            <a:r>
              <a:rPr lang="ru-RU" sz="2400" dirty="0" err="1"/>
              <a:t>Integrated</a:t>
            </a:r>
            <a:r>
              <a:rPr lang="ru-RU" sz="2400" dirty="0"/>
              <a:t> </a:t>
            </a:r>
            <a:r>
              <a:rPr lang="ru-RU" sz="2400" dirty="0" err="1"/>
              <a:t>Performance</a:t>
            </a:r>
            <a:r>
              <a:rPr lang="ru-RU" sz="2400" dirty="0"/>
              <a:t> </a:t>
            </a:r>
            <a:r>
              <a:rPr lang="ru-RU" sz="2400" dirty="0" err="1"/>
              <a:t>Primitive</a:t>
            </a:r>
            <a:r>
              <a:rPr lang="ru-RU" sz="2400" dirty="0"/>
              <a:t> (Intel IPP), Intel MPI </a:t>
            </a:r>
            <a:r>
              <a:rPr lang="ru-RU" sz="2400" dirty="0" err="1"/>
              <a:t>for</a:t>
            </a:r>
            <a:r>
              <a:rPr lang="ru-RU" sz="2400" dirty="0"/>
              <a:t> </a:t>
            </a:r>
            <a:r>
              <a:rPr lang="ru-RU" sz="2400" dirty="0" err="1"/>
              <a:t>Linux</a:t>
            </a:r>
            <a:r>
              <a:rPr lang="ru-RU" sz="2400" dirty="0"/>
              <a:t>, MPICH2, </a:t>
            </a:r>
            <a:r>
              <a:rPr lang="ru-RU" sz="2400" dirty="0" err="1"/>
              <a:t>Boost</a:t>
            </a:r>
            <a:r>
              <a:rPr lang="ru-RU" sz="2400" dirty="0"/>
              <a:t>,…</a:t>
            </a:r>
          </a:p>
          <a:p>
            <a:r>
              <a:rPr lang="ru-RU" sz="2400" dirty="0" smtClean="0"/>
              <a:t>Intel </a:t>
            </a:r>
            <a:r>
              <a:rPr lang="ru-RU" sz="2400" dirty="0" err="1"/>
              <a:t>Debugger</a:t>
            </a:r>
            <a:r>
              <a:rPr lang="ru-RU" sz="2400" dirty="0"/>
              <a:t>, </a:t>
            </a:r>
            <a:r>
              <a:rPr lang="ru-RU" sz="2400" dirty="0" err="1"/>
              <a:t>gdb</a:t>
            </a:r>
            <a:r>
              <a:rPr lang="ru-RU" sz="2400" dirty="0"/>
              <a:t>, </a:t>
            </a:r>
            <a:r>
              <a:rPr lang="ru-RU" sz="2400" dirty="0" err="1" smtClean="0"/>
              <a:t>totalview</a:t>
            </a:r>
            <a:r>
              <a:rPr lang="ru-RU" sz="2400" dirty="0" smtClean="0"/>
              <a:t>, </a:t>
            </a:r>
            <a:r>
              <a:rPr lang="en-US" sz="2400" dirty="0" smtClean="0"/>
              <a:t>profiling tools, virtualization tools</a:t>
            </a:r>
            <a:r>
              <a:rPr lang="ru-RU" sz="2400" dirty="0" smtClean="0"/>
              <a:t> </a:t>
            </a:r>
            <a:r>
              <a:rPr lang="ru-RU" sz="2400" dirty="0"/>
              <a:t>(</a:t>
            </a:r>
            <a:r>
              <a:rPr lang="ru-RU" sz="2400" dirty="0" err="1"/>
              <a:t>xen</a:t>
            </a:r>
            <a:r>
              <a:rPr lang="ru-RU" sz="2400" dirty="0"/>
              <a:t>),…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DF633B-0C13-4F02-AB5E-C9E6F60FFFC6}" type="slidenum">
              <a:rPr lang="ru-RU" altLang="en-US" smtClean="0"/>
              <a:pPr/>
              <a:t>24</a:t>
            </a:fld>
            <a:endParaRPr lang="ru-RU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Summary</a:t>
            </a:r>
            <a:endParaRPr lang="ru-RU" sz="3200" dirty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 execution on Intel </a:t>
            </a:r>
            <a:r>
              <a:rPr lang="en-US" dirty="0"/>
              <a:t>Xeon Phi</a:t>
            </a:r>
          </a:p>
          <a:p>
            <a:pPr lvl="1"/>
            <a:r>
              <a:rPr lang="en-US" sz="2000" dirty="0" smtClean="0"/>
              <a:t>MIC Offload mode</a:t>
            </a:r>
            <a:endParaRPr lang="en-US" sz="2000" dirty="0"/>
          </a:p>
          <a:p>
            <a:pPr lvl="1"/>
            <a:r>
              <a:rPr lang="en-US" sz="2000" dirty="0" smtClean="0"/>
              <a:t>Coprocessor-only model in MPI mode</a:t>
            </a:r>
            <a:endParaRPr lang="ru-RU" sz="2000" dirty="0"/>
          </a:p>
          <a:p>
            <a:pPr lvl="1"/>
            <a:r>
              <a:rPr lang="en-US" sz="2000" dirty="0" smtClean="0"/>
              <a:t>Symmetric model in MPI mode</a:t>
            </a:r>
            <a:endParaRPr lang="ru-RU" sz="2000" dirty="0"/>
          </a:p>
          <a:p>
            <a:r>
              <a:rPr lang="en-US" dirty="0" smtClean="0"/>
              <a:t>MPI mode is recommended for Intel</a:t>
            </a:r>
            <a:r>
              <a:rPr lang="ru-RU" dirty="0" smtClean="0"/>
              <a:t> </a:t>
            </a:r>
            <a:r>
              <a:rPr lang="en-US" dirty="0"/>
              <a:t>Xeon </a:t>
            </a:r>
            <a:r>
              <a:rPr lang="en-US" dirty="0" smtClean="0"/>
              <a:t>Phi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BC59EA-66A7-4F65-A4B3-1D8E064541F4}" type="slidenum">
              <a:rPr lang="ru-RU" altLang="en-US" smtClean="0"/>
              <a:pPr/>
              <a:t>25</a:t>
            </a:fld>
            <a:endParaRPr lang="ru-RU" alt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References</a:t>
            </a:r>
            <a:endParaRPr lang="ru-RU" sz="3200" dirty="0"/>
          </a:p>
        </p:txBody>
      </p:sp>
      <p:sp>
        <p:nvSpPr>
          <p:cNvPr id="65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 err="1"/>
              <a:t>Intel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Third</a:t>
            </a:r>
            <a:r>
              <a:rPr lang="ru-RU" sz="1800" dirty="0"/>
              <a:t> </a:t>
            </a:r>
            <a:r>
              <a:rPr lang="ru-RU" sz="1800" dirty="0" err="1"/>
              <a:t>Party</a:t>
            </a:r>
            <a:r>
              <a:rPr lang="ru-RU" sz="1800" dirty="0"/>
              <a:t> </a:t>
            </a:r>
            <a:r>
              <a:rPr lang="ru-RU" sz="1800" dirty="0" err="1"/>
              <a:t>Tools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Libraries</a:t>
            </a:r>
            <a:r>
              <a:rPr lang="ru-RU" sz="1800" dirty="0"/>
              <a:t> </a:t>
            </a:r>
            <a:r>
              <a:rPr lang="ru-RU" sz="1800" dirty="0" err="1"/>
              <a:t>available</a:t>
            </a:r>
            <a:r>
              <a:rPr lang="ru-RU" sz="1800" dirty="0"/>
              <a:t> </a:t>
            </a:r>
            <a:r>
              <a:rPr lang="ru-RU" sz="1800" dirty="0" err="1"/>
              <a:t>with</a:t>
            </a:r>
            <a:r>
              <a:rPr lang="ru-RU" sz="1800" dirty="0"/>
              <a:t> </a:t>
            </a:r>
            <a:r>
              <a:rPr lang="ru-RU" sz="1800" dirty="0" err="1"/>
              <a:t>support</a:t>
            </a:r>
            <a:r>
              <a:rPr lang="ru-RU" sz="1800" dirty="0"/>
              <a:t> </a:t>
            </a:r>
            <a:r>
              <a:rPr lang="ru-RU" sz="1800" dirty="0" err="1"/>
              <a:t>for</a:t>
            </a:r>
            <a:r>
              <a:rPr lang="ru-RU" sz="1800" dirty="0"/>
              <a:t> </a:t>
            </a:r>
            <a:r>
              <a:rPr lang="ru-RU" sz="1800" dirty="0" err="1"/>
              <a:t>Intel</a:t>
            </a:r>
            <a:r>
              <a:rPr lang="ru-RU" sz="1800" dirty="0"/>
              <a:t>® </a:t>
            </a:r>
            <a:r>
              <a:rPr lang="ru-RU" sz="1800" dirty="0" err="1"/>
              <a:t>Xeon</a:t>
            </a:r>
            <a:r>
              <a:rPr lang="ru-RU" sz="1800" dirty="0"/>
              <a:t> </a:t>
            </a:r>
            <a:r>
              <a:rPr lang="ru-RU" sz="1800" dirty="0" err="1"/>
              <a:t>Phi</a:t>
            </a:r>
            <a:r>
              <a:rPr lang="ru-RU" sz="1800" dirty="0"/>
              <a:t>™ </a:t>
            </a:r>
            <a:r>
              <a:rPr lang="ru-RU" sz="1800" dirty="0" err="1"/>
              <a:t>Coprocessor</a:t>
            </a:r>
            <a:endParaRPr lang="ru-RU" sz="1800" dirty="0"/>
          </a:p>
          <a:p>
            <a:pPr lvl="1">
              <a:lnSpc>
                <a:spcPct val="80000"/>
              </a:lnSpc>
            </a:pPr>
            <a:r>
              <a:rPr lang="ru-RU" sz="1600" dirty="0"/>
              <a:t>[http://software.intel.com/en-us/articles/intel-and-third-party-tools-and-libraries-available-with-support-for-intelr-xeon-phitm]</a:t>
            </a:r>
          </a:p>
          <a:p>
            <a:pPr>
              <a:lnSpc>
                <a:spcPct val="80000"/>
              </a:lnSpc>
            </a:pPr>
            <a:r>
              <a:rPr lang="ru-RU" sz="1800" dirty="0" err="1"/>
              <a:t>User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Reference</a:t>
            </a:r>
            <a:r>
              <a:rPr lang="ru-RU" sz="1800" dirty="0"/>
              <a:t> </a:t>
            </a:r>
            <a:r>
              <a:rPr lang="ru-RU" sz="1800" dirty="0" err="1"/>
              <a:t>Guide</a:t>
            </a:r>
            <a:r>
              <a:rPr lang="ru-RU" sz="1800" dirty="0"/>
              <a:t> </a:t>
            </a:r>
            <a:r>
              <a:rPr lang="ru-RU" sz="1800" dirty="0" err="1"/>
              <a:t>for</a:t>
            </a:r>
            <a:r>
              <a:rPr lang="ru-RU" sz="1800" dirty="0"/>
              <a:t> </a:t>
            </a:r>
            <a:r>
              <a:rPr lang="ru-RU" sz="1800" dirty="0" err="1"/>
              <a:t>the</a:t>
            </a:r>
            <a:r>
              <a:rPr lang="ru-RU" sz="1800" dirty="0"/>
              <a:t> </a:t>
            </a:r>
            <a:r>
              <a:rPr lang="ru-RU" sz="1800" dirty="0" err="1"/>
              <a:t>Intel</a:t>
            </a:r>
            <a:r>
              <a:rPr lang="ru-RU" sz="1800" dirty="0"/>
              <a:t>® C++ </a:t>
            </a:r>
            <a:r>
              <a:rPr lang="ru-RU" sz="1800" dirty="0" err="1"/>
              <a:t>Compiler</a:t>
            </a:r>
            <a:r>
              <a:rPr lang="ru-RU" sz="1800" dirty="0"/>
              <a:t> </a:t>
            </a:r>
          </a:p>
          <a:p>
            <a:pPr lvl="1">
              <a:lnSpc>
                <a:spcPct val="80000"/>
              </a:lnSpc>
            </a:pPr>
            <a:r>
              <a:rPr lang="ru-RU" sz="1600" dirty="0"/>
              <a:t>[http://software.intel.com/en-us/compiler_14.0_ug_c]</a:t>
            </a:r>
          </a:p>
          <a:p>
            <a:pPr>
              <a:lnSpc>
                <a:spcPct val="80000"/>
              </a:lnSpc>
            </a:pPr>
            <a:r>
              <a:rPr lang="ru-RU" sz="1800" dirty="0" err="1"/>
              <a:t>Reinders</a:t>
            </a:r>
            <a:r>
              <a:rPr lang="ru-RU" sz="1800" dirty="0"/>
              <a:t> J. </a:t>
            </a:r>
            <a:r>
              <a:rPr lang="ru-RU" sz="1800" dirty="0" err="1"/>
              <a:t>An</a:t>
            </a:r>
            <a:r>
              <a:rPr lang="ru-RU" sz="1800" dirty="0"/>
              <a:t> </a:t>
            </a:r>
            <a:r>
              <a:rPr lang="ru-RU" sz="1800" dirty="0" err="1"/>
              <a:t>Overview</a:t>
            </a:r>
            <a:r>
              <a:rPr lang="ru-RU" sz="1800" dirty="0"/>
              <a:t> </a:t>
            </a:r>
            <a:r>
              <a:rPr lang="ru-RU" sz="1800" dirty="0" err="1"/>
              <a:t>of</a:t>
            </a:r>
            <a:r>
              <a:rPr lang="ru-RU" sz="1800" dirty="0"/>
              <a:t> </a:t>
            </a:r>
            <a:r>
              <a:rPr lang="ru-RU" sz="1800" dirty="0" err="1"/>
              <a:t>Programming</a:t>
            </a:r>
            <a:r>
              <a:rPr lang="ru-RU" sz="1800" dirty="0"/>
              <a:t> </a:t>
            </a:r>
            <a:r>
              <a:rPr lang="ru-RU" sz="1800" dirty="0" err="1"/>
              <a:t>for</a:t>
            </a:r>
            <a:r>
              <a:rPr lang="ru-RU" sz="1800" dirty="0"/>
              <a:t> </a:t>
            </a:r>
            <a:r>
              <a:rPr lang="ru-RU" sz="1800" dirty="0" err="1"/>
              <a:t>Intel</a:t>
            </a:r>
            <a:r>
              <a:rPr lang="ru-RU" sz="1800" dirty="0"/>
              <a:t> </a:t>
            </a:r>
            <a:r>
              <a:rPr lang="ru-RU" sz="1800" dirty="0" err="1"/>
              <a:t>Xeon</a:t>
            </a:r>
            <a:r>
              <a:rPr lang="ru-RU" sz="1800" dirty="0"/>
              <a:t> </a:t>
            </a:r>
            <a:r>
              <a:rPr lang="ru-RU" sz="1800" dirty="0" err="1"/>
              <a:t>processors</a:t>
            </a:r>
            <a:r>
              <a:rPr lang="ru-RU" sz="1800" dirty="0"/>
              <a:t> </a:t>
            </a:r>
            <a:r>
              <a:rPr lang="ru-RU" sz="1800" dirty="0" err="1"/>
              <a:t>and</a:t>
            </a:r>
            <a:r>
              <a:rPr lang="ru-RU" sz="1800" dirty="0"/>
              <a:t> </a:t>
            </a:r>
            <a:r>
              <a:rPr lang="ru-RU" sz="1800" dirty="0" err="1"/>
              <a:t>Intel</a:t>
            </a:r>
            <a:r>
              <a:rPr lang="ru-RU" sz="1800" dirty="0"/>
              <a:t> </a:t>
            </a:r>
            <a:r>
              <a:rPr lang="ru-RU" sz="1800" dirty="0" err="1"/>
              <a:t>Xeon</a:t>
            </a:r>
            <a:r>
              <a:rPr lang="ru-RU" sz="1800" dirty="0"/>
              <a:t> </a:t>
            </a:r>
            <a:r>
              <a:rPr lang="ru-RU" sz="1800" dirty="0" err="1"/>
              <a:t>Phi</a:t>
            </a:r>
            <a:r>
              <a:rPr lang="ru-RU" sz="1800" dirty="0"/>
              <a:t> </a:t>
            </a:r>
            <a:r>
              <a:rPr lang="ru-RU" sz="1800" dirty="0" err="1"/>
              <a:t>coprocessors</a:t>
            </a:r>
            <a:r>
              <a:rPr lang="ru-RU" sz="1800" dirty="0"/>
              <a:t>.</a:t>
            </a:r>
          </a:p>
          <a:p>
            <a:pPr lvl="1">
              <a:lnSpc>
                <a:spcPct val="80000"/>
              </a:lnSpc>
            </a:pPr>
            <a:r>
              <a:rPr lang="ru-RU" sz="1600" dirty="0"/>
              <a:t>[http://software.intel.com/en-us/blogs/2012/11/14/an-overview-of-programming-for-intel-xeon-processors-and-intel-xeon-phi]</a:t>
            </a:r>
          </a:p>
          <a:p>
            <a:pPr>
              <a:lnSpc>
                <a:spcPct val="80000"/>
              </a:lnSpc>
            </a:pPr>
            <a:r>
              <a:rPr lang="ru-RU" sz="1800" dirty="0" err="1"/>
              <a:t>Loc</a:t>
            </a:r>
            <a:r>
              <a:rPr lang="ru-RU" sz="1800" dirty="0"/>
              <a:t> Q </a:t>
            </a:r>
            <a:r>
              <a:rPr lang="ru-RU" sz="1800" dirty="0" err="1"/>
              <a:t>Nguyen</a:t>
            </a:r>
            <a:r>
              <a:rPr lang="ru-RU" sz="1800" dirty="0"/>
              <a:t> </a:t>
            </a:r>
            <a:r>
              <a:rPr lang="ru-RU" sz="1800" dirty="0" err="1"/>
              <a:t>et</a:t>
            </a:r>
            <a:r>
              <a:rPr lang="ru-RU" sz="1800" dirty="0"/>
              <a:t> </a:t>
            </a:r>
            <a:r>
              <a:rPr lang="ru-RU" sz="1800" dirty="0" err="1"/>
              <a:t>al</a:t>
            </a:r>
            <a:r>
              <a:rPr lang="ru-RU" sz="1800" dirty="0"/>
              <a:t>. </a:t>
            </a:r>
            <a:r>
              <a:rPr lang="ru-RU" sz="1800" dirty="0" err="1"/>
              <a:t>Intel</a:t>
            </a:r>
            <a:r>
              <a:rPr lang="ru-RU" sz="1800" dirty="0"/>
              <a:t> </a:t>
            </a:r>
            <a:r>
              <a:rPr lang="ru-RU" sz="1800" dirty="0" err="1"/>
              <a:t>Xeon</a:t>
            </a:r>
            <a:r>
              <a:rPr lang="ru-RU" sz="1800" dirty="0"/>
              <a:t> </a:t>
            </a:r>
            <a:r>
              <a:rPr lang="ru-RU" sz="1800" dirty="0" err="1"/>
              <a:t>Phi</a:t>
            </a:r>
            <a:r>
              <a:rPr lang="ru-RU" sz="1800" dirty="0"/>
              <a:t> </a:t>
            </a:r>
            <a:r>
              <a:rPr lang="ru-RU" sz="1800" dirty="0" err="1"/>
              <a:t>Coprocessor</a:t>
            </a:r>
            <a:r>
              <a:rPr lang="ru-RU" sz="1800" dirty="0"/>
              <a:t> </a:t>
            </a:r>
            <a:r>
              <a:rPr lang="ru-RU" sz="1800" dirty="0" err="1"/>
              <a:t>Developer's</a:t>
            </a:r>
            <a:r>
              <a:rPr lang="ru-RU" sz="1800" dirty="0"/>
              <a:t> </a:t>
            </a:r>
            <a:r>
              <a:rPr lang="ru-RU" sz="1800" dirty="0" err="1"/>
              <a:t>Quick</a:t>
            </a:r>
            <a:r>
              <a:rPr lang="ru-RU" sz="1800" dirty="0"/>
              <a:t> </a:t>
            </a:r>
            <a:r>
              <a:rPr lang="ru-RU" sz="1800" dirty="0" err="1"/>
              <a:t>Start</a:t>
            </a:r>
            <a:r>
              <a:rPr lang="ru-RU" sz="1800" dirty="0"/>
              <a:t> </a:t>
            </a:r>
            <a:r>
              <a:rPr lang="ru-RU" sz="1800" dirty="0" err="1"/>
              <a:t>Guide</a:t>
            </a:r>
            <a:r>
              <a:rPr lang="ru-RU" sz="1800" dirty="0"/>
              <a:t>.</a:t>
            </a:r>
          </a:p>
          <a:p>
            <a:pPr lvl="1">
              <a:lnSpc>
                <a:spcPct val="80000"/>
              </a:lnSpc>
            </a:pPr>
            <a:r>
              <a:rPr lang="ru-RU" sz="1600" dirty="0"/>
              <a:t>[http://software.intel.com/en-us/articles/intel-xeon-phi-coprocessor-developers-quick-start-guide]</a:t>
            </a:r>
          </a:p>
          <a:p>
            <a:pPr>
              <a:lnSpc>
                <a:spcPct val="80000"/>
              </a:lnSpc>
            </a:pPr>
            <a:r>
              <a:rPr lang="ru-RU" sz="1800" dirty="0" err="1"/>
              <a:t>Intel</a:t>
            </a:r>
            <a:r>
              <a:rPr lang="ru-RU" sz="1800" dirty="0"/>
              <a:t> </a:t>
            </a:r>
            <a:r>
              <a:rPr lang="ru-RU" sz="1800" dirty="0" err="1"/>
              <a:t>Xeon</a:t>
            </a:r>
            <a:r>
              <a:rPr lang="ru-RU" sz="1800" dirty="0"/>
              <a:t> </a:t>
            </a:r>
            <a:r>
              <a:rPr lang="ru-RU" sz="1800" dirty="0" err="1"/>
              <a:t>Phi</a:t>
            </a:r>
            <a:r>
              <a:rPr lang="ru-RU" sz="1800" dirty="0"/>
              <a:t> </a:t>
            </a:r>
            <a:r>
              <a:rPr lang="ru-RU" sz="1800" dirty="0" err="1"/>
              <a:t>Coprocessor</a:t>
            </a:r>
            <a:r>
              <a:rPr lang="ru-RU" sz="1800" dirty="0"/>
              <a:t> </a:t>
            </a:r>
            <a:r>
              <a:rPr lang="ru-RU" sz="1800" dirty="0" err="1"/>
              <a:t>System</a:t>
            </a:r>
            <a:r>
              <a:rPr lang="ru-RU" sz="1800" dirty="0"/>
              <a:t> </a:t>
            </a:r>
            <a:r>
              <a:rPr lang="ru-RU" sz="1800" dirty="0" err="1"/>
              <a:t>Software</a:t>
            </a:r>
            <a:r>
              <a:rPr lang="ru-RU" sz="1800" dirty="0"/>
              <a:t> </a:t>
            </a:r>
            <a:r>
              <a:rPr lang="ru-RU" sz="1800" dirty="0" err="1"/>
              <a:t>Developers</a:t>
            </a:r>
            <a:r>
              <a:rPr lang="ru-RU" sz="1800" dirty="0"/>
              <a:t> </a:t>
            </a:r>
            <a:r>
              <a:rPr lang="ru-RU" sz="1800" dirty="0" err="1"/>
              <a:t>Guide</a:t>
            </a:r>
            <a:r>
              <a:rPr lang="ru-RU" sz="1800" dirty="0"/>
              <a:t>.</a:t>
            </a:r>
          </a:p>
          <a:p>
            <a:pPr lvl="1">
              <a:lnSpc>
                <a:spcPct val="80000"/>
              </a:lnSpc>
            </a:pPr>
            <a:r>
              <a:rPr lang="ru-RU" sz="1600" dirty="0"/>
              <a:t>[http://software.intel.com/en-us/articles/intel-xeon-phi-coprocessor-system-software-developers-guide]</a:t>
            </a:r>
          </a:p>
          <a:p>
            <a:pPr>
              <a:lnSpc>
                <a:spcPct val="80000"/>
              </a:lnSpc>
            </a:pPr>
            <a:r>
              <a:rPr lang="ru-RU" sz="1800" dirty="0" err="1"/>
              <a:t>Rahman</a:t>
            </a:r>
            <a:r>
              <a:rPr lang="ru-RU" sz="1800" dirty="0"/>
              <a:t> R. </a:t>
            </a:r>
            <a:r>
              <a:rPr lang="ru-RU" sz="1800" dirty="0" err="1"/>
              <a:t>Intel</a:t>
            </a:r>
            <a:r>
              <a:rPr lang="ru-RU" sz="1800" dirty="0"/>
              <a:t> </a:t>
            </a:r>
            <a:r>
              <a:rPr lang="ru-RU" sz="1800" dirty="0" err="1"/>
              <a:t>Xeon</a:t>
            </a:r>
            <a:r>
              <a:rPr lang="ru-RU" sz="1800" dirty="0"/>
              <a:t> </a:t>
            </a:r>
            <a:r>
              <a:rPr lang="ru-RU" sz="1800" dirty="0" err="1"/>
              <a:t>Phi</a:t>
            </a:r>
            <a:r>
              <a:rPr lang="ru-RU" sz="1800" dirty="0"/>
              <a:t> </a:t>
            </a:r>
            <a:r>
              <a:rPr lang="ru-RU" sz="1800" dirty="0" err="1"/>
              <a:t>Core</a:t>
            </a:r>
            <a:r>
              <a:rPr lang="ru-RU" sz="1800" dirty="0"/>
              <a:t> </a:t>
            </a:r>
            <a:r>
              <a:rPr lang="ru-RU" sz="1800" dirty="0" err="1"/>
              <a:t>Micro-architecture</a:t>
            </a:r>
            <a:endParaRPr lang="ru-RU" sz="1800" dirty="0"/>
          </a:p>
          <a:p>
            <a:pPr lvl="1">
              <a:lnSpc>
                <a:spcPct val="80000"/>
              </a:lnSpc>
            </a:pPr>
            <a:r>
              <a:rPr lang="ru-RU" sz="1600" dirty="0"/>
              <a:t>[http://software.intel.com/en-us/articles/intel-xeon-phi-core-micro-architecture]</a:t>
            </a:r>
          </a:p>
          <a:p>
            <a:pPr>
              <a:lnSpc>
                <a:spcPct val="80000"/>
              </a:lnSpc>
            </a:pPr>
            <a:r>
              <a:rPr lang="en-US" sz="1800" dirty="0"/>
              <a:t>Robert Reed</a:t>
            </a:r>
            <a:r>
              <a:rPr lang="ru-RU" sz="1800" dirty="0"/>
              <a:t>.</a:t>
            </a:r>
            <a:r>
              <a:rPr lang="en-US" sz="1800" dirty="0"/>
              <a:t> An Introduction to the Intel® Xeon Phi™ Coprocessor</a:t>
            </a:r>
            <a:r>
              <a:rPr lang="ru-RU" sz="1800" dirty="0"/>
              <a:t>.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AE399B-41FF-4036-9B19-5DD9C86A9C96}" type="slidenum">
              <a:rPr lang="ru-RU" altLang="en-US" smtClean="0"/>
              <a:pPr/>
              <a:t>26</a:t>
            </a:fld>
            <a:endParaRPr lang="ru-RU" alt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166608" y="1196976"/>
            <a:ext cx="9239568" cy="4968875"/>
          </a:xfrm>
        </p:spPr>
        <p:txBody>
          <a:bodyPr/>
          <a:lstStyle/>
          <a:p>
            <a:pPr eaLnBrk="1" hangingPunct="1"/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3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 eaLnBrk="1" hangingPunct="1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4"/>
              </a:rPr>
              <a:t>bastrakov@vmk.unn.ru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ru-RU" dirty="0"/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environment of</a:t>
            </a:r>
            <a:r>
              <a:rPr lang="ru-RU" dirty="0" smtClean="0"/>
              <a:t> </a:t>
            </a:r>
            <a:r>
              <a:rPr lang="ru-RU" dirty="0"/>
              <a:t>Intel Xeon </a:t>
            </a:r>
            <a:r>
              <a:rPr lang="ru-RU" dirty="0" smtClean="0"/>
              <a:t>Phi</a:t>
            </a:r>
            <a:r>
              <a:rPr lang="en-US" dirty="0" smtClean="0"/>
              <a:t> coprocessors</a:t>
            </a:r>
            <a:endParaRPr lang="en-US" dirty="0"/>
          </a:p>
          <a:p>
            <a:r>
              <a:rPr lang="en-US" dirty="0" smtClean="0"/>
              <a:t>Computational models on </a:t>
            </a:r>
            <a:r>
              <a:rPr lang="ru-RU" dirty="0" smtClean="0"/>
              <a:t>Intel </a:t>
            </a:r>
            <a:r>
              <a:rPr lang="ru-RU" dirty="0"/>
              <a:t>Xeon </a:t>
            </a:r>
            <a:r>
              <a:rPr lang="ru-RU" dirty="0" smtClean="0"/>
              <a:t>Phi</a:t>
            </a:r>
            <a:r>
              <a:rPr lang="en-US" dirty="0" smtClean="0"/>
              <a:t> coprocessors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C1114A-B59D-4BB8-820E-28F9985C112E}" type="slidenum">
              <a:rPr lang="ru-RU" altLang="en-US" smtClean="0"/>
              <a:pPr/>
              <a:t>3</a:t>
            </a:fld>
            <a:endParaRPr lang="ru-RU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environment of</a:t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ru-RU" dirty="0"/>
              <a:t>Intel Xeon </a:t>
            </a:r>
            <a:r>
              <a:rPr lang="ru-RU" dirty="0" smtClean="0"/>
              <a:t>Phi</a:t>
            </a:r>
            <a:r>
              <a:rPr lang="en-US" dirty="0" smtClean="0"/>
              <a:t> coprocessors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Software environment of </a:t>
            </a:r>
            <a:r>
              <a:rPr lang="ru-RU" sz="3200" dirty="0" smtClean="0"/>
              <a:t>Intel </a:t>
            </a:r>
            <a:r>
              <a:rPr lang="ru-RU" sz="3200" dirty="0"/>
              <a:t>Xeon Phi </a:t>
            </a:r>
          </a:p>
        </p:txBody>
      </p:sp>
      <p:sp>
        <p:nvSpPr>
          <p:cNvPr id="64102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software on Xeon Phi is </a:t>
            </a:r>
            <a:r>
              <a:rPr lang="en-US" dirty="0"/>
              <a:t>oriented </a:t>
            </a:r>
            <a:r>
              <a:rPr lang="en-US" dirty="0" smtClean="0"/>
              <a:t>on </a:t>
            </a:r>
            <a:r>
              <a:rPr lang="en-US" dirty="0"/>
              <a:t>high performance computing </a:t>
            </a:r>
            <a:r>
              <a:rPr lang="en-US" dirty="0" smtClean="0"/>
              <a:t>applications that </a:t>
            </a:r>
            <a:r>
              <a:rPr lang="en-US" dirty="0"/>
              <a:t>take full advantage of simultaneous execution of hundreds of </a:t>
            </a:r>
            <a:r>
              <a:rPr lang="en-US" dirty="0" smtClean="0"/>
              <a:t>threads</a:t>
            </a:r>
          </a:p>
          <a:p>
            <a:r>
              <a:rPr lang="en-US" dirty="0"/>
              <a:t>The software is intended for systems with PCI Express bus working under Linux and Windows operating systems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369AECC-C954-4271-8933-F6F8ED38AB64}" type="slidenum">
              <a:rPr lang="ru-RU" altLang="en-US" smtClean="0"/>
              <a:pPr/>
              <a:t>5</a:t>
            </a:fld>
            <a:endParaRPr lang="ru-RU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OS on </a:t>
            </a:r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sp>
        <p:nvSpPr>
          <p:cNvPr id="64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the host operating system point of view coprocessor is a separate computational SMP-domain loosely connected to the main processors of the </a:t>
            </a:r>
            <a:r>
              <a:rPr lang="en-US" dirty="0" smtClean="0"/>
              <a:t>system</a:t>
            </a:r>
          </a:p>
          <a:p>
            <a:r>
              <a:rPr lang="en-US" dirty="0"/>
              <a:t>The coprocessor OS is based on a standard Linux kernel with minimum changes for a support of the new </a:t>
            </a:r>
            <a:r>
              <a:rPr lang="en-US" dirty="0" smtClean="0"/>
              <a:t>architecture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83A2BE-E6AE-4804-A1DD-3D4DB62952CD}" type="slidenum">
              <a:rPr lang="ru-RU" altLang="en-US" smtClean="0"/>
              <a:pPr/>
              <a:t>6</a:t>
            </a:fld>
            <a:endParaRPr lang="ru-RU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OS on </a:t>
            </a:r>
            <a:r>
              <a:rPr lang="ru-RU" sz="3200" dirty="0"/>
              <a:t>Intel Xeon Phi …</a:t>
            </a:r>
          </a:p>
        </p:txBody>
      </p:sp>
      <p:sp>
        <p:nvSpPr>
          <p:cNvPr id="38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386444-2FFC-41CB-9FB5-6324044944BD}" type="slidenum">
              <a:rPr lang="ru-RU" altLang="en-US" smtClean="0"/>
              <a:pPr/>
              <a:t>7</a:t>
            </a:fld>
            <a:endParaRPr lang="ru-RU" altLang="en-US" dirty="0"/>
          </a:p>
        </p:txBody>
      </p:sp>
      <p:sp>
        <p:nvSpPr>
          <p:cNvPr id="7" name="Скругленный прямоугольник 6"/>
          <p:cNvSpPr>
            <a:spLocks noChangeArrowheads="1"/>
          </p:cNvSpPr>
          <p:nvPr/>
        </p:nvSpPr>
        <p:spPr bwMode="auto">
          <a:xfrm>
            <a:off x="507095" y="1485553"/>
            <a:ext cx="4366171" cy="4103687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lang="ru-RU">
              <a:cs typeface="Arial" pitchFamily="34" charset="0"/>
            </a:endParaRPr>
          </a:p>
        </p:txBody>
      </p:sp>
      <p:sp>
        <p:nvSpPr>
          <p:cNvPr id="2" name="Скругленный прямоугольник 6"/>
          <p:cNvSpPr>
            <a:spLocks noChangeArrowheads="1"/>
          </p:cNvSpPr>
          <p:nvPr/>
        </p:nvSpPr>
        <p:spPr bwMode="auto">
          <a:xfrm>
            <a:off x="5027973" y="1485553"/>
            <a:ext cx="4366171" cy="4103687"/>
          </a:xfrm>
          <a:prstGeom prst="roundRect">
            <a:avLst>
              <a:gd name="adj" fmla="val 2333"/>
            </a:avLst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ctr"/>
            <a:endParaRPr lang="ru-RU">
              <a:cs typeface="Arial" pitchFamily="34" charset="0"/>
            </a:endParaRPr>
          </a:p>
        </p:txBody>
      </p:sp>
      <p:sp>
        <p:nvSpPr>
          <p:cNvPr id="686091" name="Rectangle 11"/>
          <p:cNvSpPr>
            <a:spLocks noChangeArrowheads="1"/>
          </p:cNvSpPr>
          <p:nvPr/>
        </p:nvSpPr>
        <p:spPr bwMode="auto">
          <a:xfrm>
            <a:off x="507095" y="1125190"/>
            <a:ext cx="436617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smtClean="0"/>
              <a:t>Host CPU</a:t>
            </a:r>
            <a:endParaRPr lang="ru-RU" dirty="0"/>
          </a:p>
        </p:txBody>
      </p:sp>
      <p:sp>
        <p:nvSpPr>
          <p:cNvPr id="686092" name="Rectangle 12"/>
          <p:cNvSpPr>
            <a:spLocks noChangeArrowheads="1"/>
          </p:cNvSpPr>
          <p:nvPr/>
        </p:nvSpPr>
        <p:spPr bwMode="auto">
          <a:xfrm>
            <a:off x="5027973" y="1125190"/>
            <a:ext cx="4366171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 smtClean="0"/>
              <a:t>Xeon Phi coprocessor</a:t>
            </a:r>
            <a:endParaRPr lang="ru-RU" dirty="0"/>
          </a:p>
        </p:txBody>
      </p:sp>
      <p:sp>
        <p:nvSpPr>
          <p:cNvPr id="686093" name="Line 13"/>
          <p:cNvSpPr>
            <a:spLocks noChangeShapeType="1"/>
          </p:cNvSpPr>
          <p:nvPr/>
        </p:nvSpPr>
        <p:spPr bwMode="auto">
          <a:xfrm>
            <a:off x="507095" y="3501677"/>
            <a:ext cx="4366171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86094" name="Text Box 14"/>
          <p:cNvSpPr txBox="1">
            <a:spLocks noChangeArrowheads="1"/>
          </p:cNvSpPr>
          <p:nvPr/>
        </p:nvSpPr>
        <p:spPr bwMode="auto">
          <a:xfrm>
            <a:off x="3662680" y="3487389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System-level</a:t>
            </a:r>
            <a:endParaRPr lang="ru-RU" sz="1400" dirty="0"/>
          </a:p>
        </p:txBody>
      </p:sp>
      <p:sp>
        <p:nvSpPr>
          <p:cNvPr id="686095" name="Text Box 15"/>
          <p:cNvSpPr txBox="1">
            <a:spLocks noChangeArrowheads="1"/>
          </p:cNvSpPr>
          <p:nvPr/>
        </p:nvSpPr>
        <p:spPr bwMode="auto">
          <a:xfrm>
            <a:off x="3914950" y="3196877"/>
            <a:ext cx="9909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User-level</a:t>
            </a:r>
            <a:endParaRPr lang="ru-RU" sz="1400" dirty="0"/>
          </a:p>
        </p:txBody>
      </p:sp>
      <p:sp>
        <p:nvSpPr>
          <p:cNvPr id="686096" name="Line 16"/>
          <p:cNvSpPr>
            <a:spLocks noChangeShapeType="1"/>
          </p:cNvSpPr>
          <p:nvPr/>
        </p:nvSpPr>
        <p:spPr bwMode="auto">
          <a:xfrm>
            <a:off x="5027973" y="3501677"/>
            <a:ext cx="4366171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 bwMode="auto">
          <a:xfrm>
            <a:off x="584448" y="4581178"/>
            <a:ext cx="4209746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Linux/Windows OS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3" name="Скругленный прямоугольник 33"/>
          <p:cNvSpPr/>
          <p:nvPr/>
        </p:nvSpPr>
        <p:spPr bwMode="auto">
          <a:xfrm>
            <a:off x="5107046" y="4581178"/>
            <a:ext cx="4209745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Linux OS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4" name="Скругленный прямоугольник 33"/>
          <p:cNvSpPr/>
          <p:nvPr/>
        </p:nvSpPr>
        <p:spPr bwMode="auto">
          <a:xfrm>
            <a:off x="584449" y="5159028"/>
            <a:ext cx="2884423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CPU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5" name="Скругленный прямоугольник 33"/>
          <p:cNvSpPr/>
          <p:nvPr/>
        </p:nvSpPr>
        <p:spPr bwMode="auto">
          <a:xfrm>
            <a:off x="3781723" y="5159028"/>
            <a:ext cx="1012471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>
                <a:cs typeface="Arial" pitchFamily="34" charset="0"/>
              </a:rPr>
              <a:t>PCIe</a:t>
            </a:r>
            <a:endParaRPr lang="ru-RU" sz="1600">
              <a:cs typeface="Arial" pitchFamily="34" charset="0"/>
            </a:endParaRPr>
          </a:p>
        </p:txBody>
      </p:sp>
      <p:sp>
        <p:nvSpPr>
          <p:cNvPr id="686103" name="AutoShape 23"/>
          <p:cNvSpPr>
            <a:spLocks noChangeArrowheads="1"/>
          </p:cNvSpPr>
          <p:nvPr/>
        </p:nvSpPr>
        <p:spPr bwMode="auto">
          <a:xfrm>
            <a:off x="3468871" y="5230464"/>
            <a:ext cx="311133" cy="215900"/>
          </a:xfrm>
          <a:prstGeom prst="leftRightArrow">
            <a:avLst>
              <a:gd name="adj1" fmla="val 50000"/>
              <a:gd name="adj2" fmla="val 2661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86104" name="AutoShape 24"/>
          <p:cNvSpPr>
            <a:spLocks noChangeArrowheads="1"/>
          </p:cNvSpPr>
          <p:nvPr/>
        </p:nvSpPr>
        <p:spPr bwMode="auto">
          <a:xfrm>
            <a:off x="4794194" y="5230464"/>
            <a:ext cx="311132" cy="215900"/>
          </a:xfrm>
          <a:prstGeom prst="leftRightArrow">
            <a:avLst>
              <a:gd name="adj1" fmla="val 50000"/>
              <a:gd name="adj2" fmla="val 2661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33"/>
          <p:cNvSpPr/>
          <p:nvPr/>
        </p:nvSpPr>
        <p:spPr bwMode="auto">
          <a:xfrm>
            <a:off x="5107046" y="5159028"/>
            <a:ext cx="1012470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>
                <a:cs typeface="Arial" pitchFamily="34" charset="0"/>
              </a:rPr>
              <a:t>PCIe</a:t>
            </a:r>
            <a:endParaRPr lang="ru-RU" sz="1600">
              <a:cs typeface="Arial" pitchFamily="34" charset="0"/>
            </a:endParaRPr>
          </a:p>
        </p:txBody>
      </p:sp>
      <p:sp>
        <p:nvSpPr>
          <p:cNvPr id="8" name="Скругленный прямоугольник 33"/>
          <p:cNvSpPr/>
          <p:nvPr/>
        </p:nvSpPr>
        <p:spPr bwMode="auto">
          <a:xfrm>
            <a:off x="6432367" y="5159028"/>
            <a:ext cx="2884423" cy="3587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Xeon Phi coprocessor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686107" name="AutoShape 27"/>
          <p:cNvSpPr>
            <a:spLocks noChangeArrowheads="1"/>
          </p:cNvSpPr>
          <p:nvPr/>
        </p:nvSpPr>
        <p:spPr bwMode="auto">
          <a:xfrm>
            <a:off x="6119515" y="5230464"/>
            <a:ext cx="311133" cy="215900"/>
          </a:xfrm>
          <a:prstGeom prst="leftRightArrow">
            <a:avLst>
              <a:gd name="adj1" fmla="val 50000"/>
              <a:gd name="adj2" fmla="val 2661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Скругленный прямоугольник 33"/>
          <p:cNvSpPr/>
          <p:nvPr/>
        </p:nvSpPr>
        <p:spPr bwMode="auto">
          <a:xfrm>
            <a:off x="584448" y="3789015"/>
            <a:ext cx="4209746" cy="5746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Intel Xeon Phi support libraries, tools, and drivers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10" name="Скругленный прямоугольник 33"/>
          <p:cNvSpPr/>
          <p:nvPr/>
        </p:nvSpPr>
        <p:spPr bwMode="auto">
          <a:xfrm>
            <a:off x="5107046" y="3789015"/>
            <a:ext cx="4209745" cy="5746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>
                <a:cs typeface="Arial" pitchFamily="34" charset="0"/>
              </a:rPr>
              <a:t>Intel Xeon Phi support libraries, tools, and drivers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686111" name="Text Box 31"/>
          <p:cNvSpPr txBox="1">
            <a:spLocks noChangeArrowheads="1"/>
          </p:cNvSpPr>
          <p:nvPr/>
        </p:nvSpPr>
        <p:spPr bwMode="auto">
          <a:xfrm>
            <a:off x="8209341" y="3487389"/>
            <a:ext cx="121058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System-level</a:t>
            </a:r>
            <a:endParaRPr lang="ru-RU" sz="1400" dirty="0"/>
          </a:p>
        </p:txBody>
      </p:sp>
      <p:sp>
        <p:nvSpPr>
          <p:cNvPr id="686112" name="Text Box 32"/>
          <p:cNvSpPr txBox="1">
            <a:spLocks noChangeArrowheads="1"/>
          </p:cNvSpPr>
          <p:nvPr/>
        </p:nvSpPr>
        <p:spPr bwMode="auto">
          <a:xfrm>
            <a:off x="8461613" y="3196877"/>
            <a:ext cx="9909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1400" dirty="0" smtClean="0"/>
              <a:t>User-level</a:t>
            </a:r>
            <a:endParaRPr lang="ru-RU" sz="1400" dirty="0"/>
          </a:p>
        </p:txBody>
      </p:sp>
      <p:sp>
        <p:nvSpPr>
          <p:cNvPr id="11" name="Скругленный прямоугольник 33"/>
          <p:cNvSpPr/>
          <p:nvPr/>
        </p:nvSpPr>
        <p:spPr bwMode="auto">
          <a:xfrm>
            <a:off x="584448" y="2204690"/>
            <a:ext cx="4209746" cy="57467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err="1" smtClean="0">
                <a:cs typeface="Arial" pitchFamily="34" charset="0"/>
              </a:rPr>
              <a:t>ssh</a:t>
            </a:r>
            <a:r>
              <a:rPr lang="en-US" sz="1600" dirty="0" smtClean="0">
                <a:cs typeface="Arial" pitchFamily="34" charset="0"/>
              </a:rPr>
              <a:t>-client</a:t>
            </a:r>
            <a:endParaRPr lang="ru-RU" sz="1600" dirty="0">
              <a:cs typeface="Arial" pitchFamily="34" charset="0"/>
            </a:endParaRPr>
          </a:p>
          <a:p>
            <a:pPr algn="ctr"/>
            <a:r>
              <a:rPr lang="ru-RU" sz="1600" dirty="0" smtClean="0">
                <a:cs typeface="Arial" pitchFamily="34" charset="0"/>
              </a:rPr>
              <a:t>(</a:t>
            </a:r>
            <a:r>
              <a:rPr lang="en-US" sz="1600" dirty="0" smtClean="0">
                <a:cs typeface="Arial" pitchFamily="34" charset="0"/>
              </a:rPr>
              <a:t>e.g.</a:t>
            </a:r>
            <a:r>
              <a:rPr lang="ru-RU" sz="1600" dirty="0" smtClean="0">
                <a:cs typeface="Arial" pitchFamily="34" charset="0"/>
              </a:rPr>
              <a:t>, </a:t>
            </a:r>
            <a:r>
              <a:rPr lang="en-US" sz="1600" dirty="0" err="1">
                <a:cs typeface="Arial" pitchFamily="34" charset="0"/>
              </a:rPr>
              <a:t>ssh</a:t>
            </a:r>
            <a:r>
              <a:rPr lang="en-US" sz="1600" dirty="0">
                <a:cs typeface="Arial" pitchFamily="34" charset="0"/>
              </a:rPr>
              <a:t> mic0</a:t>
            </a:r>
            <a:r>
              <a:rPr lang="ru-RU" sz="1600" dirty="0">
                <a:cs typeface="Arial" pitchFamily="34" charset="0"/>
              </a:rPr>
              <a:t>)</a:t>
            </a:r>
          </a:p>
        </p:txBody>
      </p:sp>
      <p:sp>
        <p:nvSpPr>
          <p:cNvPr id="12" name="Скругленный прямоугольник 33"/>
          <p:cNvSpPr/>
          <p:nvPr/>
        </p:nvSpPr>
        <p:spPr bwMode="auto">
          <a:xfrm>
            <a:off x="5107046" y="2853978"/>
            <a:ext cx="4209745" cy="357187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/>
            <a:r>
              <a:rPr lang="en-US" sz="1600" dirty="0" err="1" smtClean="0">
                <a:cs typeface="Arial" pitchFamily="34" charset="0"/>
              </a:rPr>
              <a:t>ssh</a:t>
            </a:r>
            <a:r>
              <a:rPr lang="en-US" sz="1600" dirty="0" smtClean="0">
                <a:cs typeface="Arial" pitchFamily="34" charset="0"/>
              </a:rPr>
              <a:t>-server</a:t>
            </a:r>
            <a:endParaRPr lang="ru-RU" sz="1600" dirty="0">
              <a:cs typeface="Arial" pitchFamily="34" charset="0"/>
            </a:endParaRPr>
          </a:p>
        </p:txBody>
      </p:sp>
      <p:cxnSp>
        <p:nvCxnSpPr>
          <p:cNvPr id="686115" name="Прямая со стрелкой 30"/>
          <p:cNvCxnSpPr>
            <a:cxnSpLocks noChangeShapeType="1"/>
            <a:stCxn id="34" idx="2"/>
          </p:cNvCxnSpPr>
          <p:nvPr/>
        </p:nvCxnSpPr>
        <p:spPr bwMode="auto">
          <a:xfrm>
            <a:off x="2690181" y="4939953"/>
            <a:ext cx="1718" cy="217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6116" name="Прямая со стрелкой 30"/>
          <p:cNvCxnSpPr>
            <a:cxnSpLocks noChangeShapeType="1"/>
          </p:cNvCxnSpPr>
          <p:nvPr/>
        </p:nvCxnSpPr>
        <p:spPr bwMode="auto">
          <a:xfrm>
            <a:off x="2690181" y="4365278"/>
            <a:ext cx="1718" cy="217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6119" name="Прямая со стрелкой 30"/>
          <p:cNvCxnSpPr>
            <a:cxnSpLocks noChangeShapeType="1"/>
          </p:cNvCxnSpPr>
          <p:nvPr/>
        </p:nvCxnSpPr>
        <p:spPr bwMode="auto">
          <a:xfrm>
            <a:off x="7211059" y="4941539"/>
            <a:ext cx="1718" cy="2174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6120" name="Прямая со стрелкой 30"/>
          <p:cNvCxnSpPr>
            <a:cxnSpLocks noChangeShapeType="1"/>
          </p:cNvCxnSpPr>
          <p:nvPr/>
        </p:nvCxnSpPr>
        <p:spPr bwMode="auto">
          <a:xfrm>
            <a:off x="7211059" y="4366864"/>
            <a:ext cx="1718" cy="2174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6122" name="Прямая со стрелкой 30"/>
          <p:cNvCxnSpPr>
            <a:cxnSpLocks noChangeShapeType="1"/>
          </p:cNvCxnSpPr>
          <p:nvPr/>
        </p:nvCxnSpPr>
        <p:spPr bwMode="auto">
          <a:xfrm>
            <a:off x="7212777" y="3211165"/>
            <a:ext cx="0" cy="58102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86125" name="Прямая со стрелкой 30"/>
          <p:cNvCxnSpPr>
            <a:cxnSpLocks noChangeShapeType="1"/>
          </p:cNvCxnSpPr>
          <p:nvPr/>
        </p:nvCxnSpPr>
        <p:spPr bwMode="auto">
          <a:xfrm>
            <a:off x="7211059" y="2638078"/>
            <a:ext cx="1718" cy="217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3" name="Скругленный прямоугольник 33"/>
          <p:cNvSpPr>
            <a:spLocks noChangeArrowheads="1"/>
          </p:cNvSpPr>
          <p:nvPr/>
        </p:nvSpPr>
        <p:spPr bwMode="auto">
          <a:xfrm>
            <a:off x="5107046" y="1556989"/>
            <a:ext cx="4209745" cy="1079500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Xeon Phi Application</a:t>
            </a:r>
            <a:endParaRPr lang="ru-RU" sz="1600" dirty="0">
              <a:cs typeface="Arial" pitchFamily="34" charset="0"/>
            </a:endParaRPr>
          </a:p>
        </p:txBody>
      </p:sp>
      <p:cxnSp>
        <p:nvCxnSpPr>
          <p:cNvPr id="686129" name="Прямая со стрелкой 30"/>
          <p:cNvCxnSpPr>
            <a:cxnSpLocks noChangeShapeType="1"/>
          </p:cNvCxnSpPr>
          <p:nvPr/>
        </p:nvCxnSpPr>
        <p:spPr bwMode="auto">
          <a:xfrm>
            <a:off x="2690181" y="2780953"/>
            <a:ext cx="1718" cy="101123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" name="Скругленный прямоугольник 33"/>
          <p:cNvSpPr>
            <a:spLocks noChangeArrowheads="1"/>
          </p:cNvSpPr>
          <p:nvPr/>
        </p:nvSpPr>
        <p:spPr bwMode="auto">
          <a:xfrm>
            <a:off x="5184399" y="1917353"/>
            <a:ext cx="4055039" cy="287337"/>
          </a:xfrm>
          <a:prstGeom prst="roundRect">
            <a:avLst>
              <a:gd name="adj" fmla="val 5782"/>
            </a:avLst>
          </a:prstGeom>
          <a:solidFill>
            <a:srgbClr val="C2E59B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User code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15" name="Скругленный прямоугольник 33"/>
          <p:cNvSpPr>
            <a:spLocks noChangeArrowheads="1"/>
          </p:cNvSpPr>
          <p:nvPr/>
        </p:nvSpPr>
        <p:spPr bwMode="auto">
          <a:xfrm>
            <a:off x="5184399" y="2277714"/>
            <a:ext cx="4055039" cy="287338"/>
          </a:xfrm>
          <a:prstGeom prst="roundRect">
            <a:avLst>
              <a:gd name="adj" fmla="val 5782"/>
            </a:avLst>
          </a:prstGeom>
          <a:solidFill>
            <a:srgbClr val="C2E59B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 anchorCtr="1"/>
          <a:lstStyle/>
          <a:p>
            <a:pPr algn="ctr"/>
            <a:r>
              <a:rPr lang="en-US" sz="1600" dirty="0" smtClean="0">
                <a:cs typeface="Arial" pitchFamily="34" charset="0"/>
              </a:rPr>
              <a:t>Libraries </a:t>
            </a:r>
            <a:r>
              <a:rPr lang="ru-RU" sz="1600" dirty="0" smtClean="0">
                <a:cs typeface="Arial" pitchFamily="34" charset="0"/>
              </a:rPr>
              <a:t>(</a:t>
            </a:r>
            <a:r>
              <a:rPr lang="en-US" sz="1600" dirty="0" smtClean="0">
                <a:cs typeface="Arial" pitchFamily="34" charset="0"/>
              </a:rPr>
              <a:t>OS and 3</a:t>
            </a:r>
            <a:r>
              <a:rPr lang="en-US" sz="1600" baseline="30000" dirty="0" smtClean="0">
                <a:cs typeface="Arial" pitchFamily="34" charset="0"/>
              </a:rPr>
              <a:t>rd</a:t>
            </a:r>
            <a:r>
              <a:rPr lang="en-US" sz="1600" dirty="0" smtClean="0">
                <a:cs typeface="Arial" pitchFamily="34" charset="0"/>
              </a:rPr>
              <a:t> party</a:t>
            </a:r>
            <a:r>
              <a:rPr lang="ru-RU" sz="1600" dirty="0" smtClean="0">
                <a:cs typeface="Arial" pitchFamily="34" charset="0"/>
              </a:rPr>
              <a:t>)</a:t>
            </a:r>
            <a:endParaRPr lang="ru-RU" sz="1600" dirty="0"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90179" y="585144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source: </a:t>
            </a:r>
            <a:r>
              <a:rPr lang="en-US" sz="1400" i="1" dirty="0"/>
              <a:t>https://software.intel.com/sites/default/files/article/335818/intel-xeon-phi-coprocessor-quick-start-developers-guide.pdf (Fig 1)</a:t>
            </a:r>
            <a:endParaRPr lang="ru-RU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OS on </a:t>
            </a:r>
            <a:r>
              <a:rPr lang="ru-RU" sz="3200" dirty="0"/>
              <a:t>Intel Xeon Phi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Coprocessor OS start and loading is similar to host OS</a:t>
            </a:r>
            <a:endParaRPr lang="ru-RU" sz="2800" dirty="0"/>
          </a:p>
          <a:p>
            <a:pPr lvl="1"/>
            <a:r>
              <a:rPr lang="ru-RU" sz="2400" dirty="0" err="1"/>
              <a:t>Bootstrap</a:t>
            </a:r>
            <a:r>
              <a:rPr lang="ru-RU" sz="2400" dirty="0"/>
              <a:t> </a:t>
            </a:r>
            <a:r>
              <a:rPr lang="en-US" sz="2400" dirty="0" smtClean="0"/>
              <a:t>starts as coprocessor power is on</a:t>
            </a:r>
            <a:endParaRPr lang="ru-RU" sz="2400" dirty="0"/>
          </a:p>
          <a:p>
            <a:pPr lvl="2"/>
            <a:r>
              <a:rPr lang="ru-RU" sz="2000" dirty="0"/>
              <a:t>fboot0 </a:t>
            </a:r>
            <a:r>
              <a:rPr lang="en-US" sz="2000" dirty="0" smtClean="0"/>
              <a:t>is located at coprocessor ROM and can not be changed</a:t>
            </a:r>
            <a:endParaRPr lang="ru-RU" sz="2000" dirty="0"/>
          </a:p>
          <a:p>
            <a:pPr lvl="2"/>
            <a:r>
              <a:rPr lang="ru-RU" sz="2000" dirty="0"/>
              <a:t>fboot1 </a:t>
            </a:r>
            <a:r>
              <a:rPr lang="en-US" sz="2000" dirty="0" smtClean="0"/>
              <a:t>is located at flash memory and can be updated; it loads coprocessor OS and gives control to its loader </a:t>
            </a:r>
            <a:r>
              <a:rPr lang="ru-RU" sz="2000" dirty="0" smtClean="0"/>
              <a:t>(</a:t>
            </a:r>
            <a:r>
              <a:rPr lang="ru-RU" sz="2000" dirty="0" err="1"/>
              <a:t>Linux</a:t>
            </a:r>
            <a:r>
              <a:rPr lang="ru-RU" sz="2000" dirty="0"/>
              <a:t> </a:t>
            </a:r>
            <a:r>
              <a:rPr lang="ru-RU" sz="2000" dirty="0" err="1"/>
              <a:t>Loader</a:t>
            </a:r>
            <a:r>
              <a:rPr lang="ru-RU" sz="2000" dirty="0"/>
              <a:t>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7DBE74-13E2-4AC5-8791-69E2DC87F09D}" type="slidenum">
              <a:rPr lang="ru-RU" altLang="en-US" smtClean="0"/>
              <a:pPr/>
              <a:t>8</a:t>
            </a:fld>
            <a:endParaRPr lang="ru-RU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err="1"/>
              <a:t>Intel</a:t>
            </a:r>
            <a:r>
              <a:rPr lang="ru-RU" sz="3200" dirty="0"/>
              <a:t> </a:t>
            </a:r>
            <a:r>
              <a:rPr lang="ru-RU" sz="3200" dirty="0" err="1"/>
              <a:t>Manycore</a:t>
            </a:r>
            <a:r>
              <a:rPr lang="ru-RU" sz="3200" dirty="0"/>
              <a:t> </a:t>
            </a:r>
            <a:r>
              <a:rPr lang="ru-RU" sz="3200" dirty="0" err="1"/>
              <a:t>Platform</a:t>
            </a:r>
            <a:r>
              <a:rPr lang="ru-RU" sz="3200" dirty="0"/>
              <a:t> </a:t>
            </a:r>
            <a:r>
              <a:rPr lang="ru-RU" sz="3200" dirty="0" err="1"/>
              <a:t>Software</a:t>
            </a:r>
            <a:r>
              <a:rPr lang="ru-RU" sz="3200" dirty="0"/>
              <a:t> </a:t>
            </a:r>
            <a:r>
              <a:rPr lang="ru-RU" sz="3200" dirty="0" err="1"/>
              <a:t>Stack</a:t>
            </a:r>
            <a:r>
              <a:rPr lang="ru-RU" sz="3200" dirty="0"/>
              <a:t> (MPSS)</a:t>
            </a:r>
            <a:r>
              <a:rPr lang="en-US" sz="3200" dirty="0"/>
              <a:t>…</a:t>
            </a:r>
            <a:endParaRPr lang="ru-RU" sz="3200" dirty="0"/>
          </a:p>
        </p:txBody>
      </p:sp>
      <p:sp>
        <p:nvSpPr>
          <p:cNvPr id="64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Intel MIC </a:t>
            </a:r>
            <a:r>
              <a:rPr lang="ru-RU" sz="2400" dirty="0" err="1"/>
              <a:t>Architecture</a:t>
            </a:r>
            <a:r>
              <a:rPr lang="ru-RU" sz="2400" dirty="0"/>
              <a:t> Manycore </a:t>
            </a:r>
            <a:r>
              <a:rPr lang="ru-RU" sz="2400" dirty="0" err="1"/>
              <a:t>Platform</a:t>
            </a:r>
            <a:r>
              <a:rPr lang="ru-RU" sz="2400" dirty="0"/>
              <a:t> </a:t>
            </a:r>
            <a:r>
              <a:rPr lang="ru-RU" sz="2400" dirty="0" err="1"/>
              <a:t>Software</a:t>
            </a:r>
            <a:r>
              <a:rPr lang="ru-RU" sz="2400" dirty="0"/>
              <a:t> </a:t>
            </a:r>
            <a:r>
              <a:rPr lang="ru-RU" sz="2400" dirty="0" err="1"/>
              <a:t>Stack</a:t>
            </a:r>
            <a:r>
              <a:rPr lang="ru-RU" sz="2400" dirty="0"/>
              <a:t> (MPSS) </a:t>
            </a:r>
            <a:r>
              <a:rPr lang="en-US" sz="2400" dirty="0" smtClean="0"/>
              <a:t>includes program components for coprocessor control and interactions with it</a:t>
            </a:r>
            <a:endParaRPr lang="ru-RU" sz="2400" dirty="0"/>
          </a:p>
          <a:p>
            <a:r>
              <a:rPr lang="en-US" dirty="0" smtClean="0"/>
              <a:t>Communication between host system and coprocessors can be done in several ways, there are implementation of standard and specialized API</a:t>
            </a:r>
            <a:endParaRPr lang="en-US" sz="2400" dirty="0" smtClean="0"/>
          </a:p>
          <a:p>
            <a:pPr lvl="1"/>
            <a:r>
              <a:rPr lang="ru-RU" sz="2000" dirty="0" smtClean="0"/>
              <a:t>TCP/IP</a:t>
            </a:r>
            <a:r>
              <a:rPr lang="en-US" sz="2000" dirty="0" smtClean="0"/>
              <a:t> sockets</a:t>
            </a:r>
          </a:p>
          <a:p>
            <a:pPr lvl="1"/>
            <a:r>
              <a:rPr lang="ru-RU" sz="2000" dirty="0" smtClean="0"/>
              <a:t>MPI</a:t>
            </a:r>
            <a:endParaRPr lang="en-US" sz="2000" dirty="0"/>
          </a:p>
          <a:p>
            <a:pPr lvl="1"/>
            <a:r>
              <a:rPr lang="ru-RU" sz="2000" dirty="0" err="1"/>
              <a:t>OpenCL</a:t>
            </a:r>
            <a:endParaRPr lang="ru-RU" sz="2000" dirty="0"/>
          </a:p>
          <a:p>
            <a:pPr lvl="1"/>
            <a:r>
              <a:rPr lang="ru-RU" sz="2000" dirty="0"/>
              <a:t>SCIF API (</a:t>
            </a:r>
            <a:r>
              <a:rPr lang="ru-RU" sz="2000" dirty="0" err="1"/>
              <a:t>Symmetric</a:t>
            </a:r>
            <a:r>
              <a:rPr lang="ru-RU" sz="2000" dirty="0"/>
              <a:t> </a:t>
            </a:r>
            <a:r>
              <a:rPr lang="ru-RU" sz="2000" dirty="0" err="1"/>
              <a:t>Communication</a:t>
            </a:r>
            <a:r>
              <a:rPr lang="ru-RU" sz="2000" dirty="0"/>
              <a:t> </a:t>
            </a:r>
            <a:r>
              <a:rPr lang="ru-RU" sz="2000" dirty="0" err="1"/>
              <a:t>Interface</a:t>
            </a:r>
            <a:r>
              <a:rPr lang="ru-RU" sz="2000" dirty="0"/>
              <a:t> API)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D29665-CC6D-4F6E-A0BB-28F4DF634E6B}" type="slidenum">
              <a:rPr lang="ru-RU" altLang="en-US" smtClean="0"/>
              <a:pPr/>
              <a:t>9</a:t>
            </a:fld>
            <a:endParaRPr lang="ru-RU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9732</TotalTime>
  <Words>1475</Words>
  <Application>Microsoft Office PowerPoint</Application>
  <PresentationFormat>Произвольный</PresentationFormat>
  <Paragraphs>261</Paragraphs>
  <Slides>27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Оформление по умолчанию</vt:lpstr>
      <vt:lpstr>1_Оформление по умолчанию</vt:lpstr>
      <vt:lpstr>Презентация PowerPoint</vt:lpstr>
      <vt:lpstr>02 Lecture  Program execution on Intel Xeon Phi. Computational models on Intel Xeon Phi</vt:lpstr>
      <vt:lpstr>Contents</vt:lpstr>
      <vt:lpstr>Software environment of  Intel Xeon Phi coprocessors</vt:lpstr>
      <vt:lpstr>Software environment of Intel Xeon Phi </vt:lpstr>
      <vt:lpstr>OS on Intel Xeon Phi …</vt:lpstr>
      <vt:lpstr>OS on Intel Xeon Phi …</vt:lpstr>
      <vt:lpstr>OS on Intel Xeon Phi</vt:lpstr>
      <vt:lpstr>Intel Manycore Platform Software Stack (MPSS)…</vt:lpstr>
      <vt:lpstr>Презентация PowerPoint</vt:lpstr>
      <vt:lpstr>Intel Manycore Platform Software Stack (MPSS)…</vt:lpstr>
      <vt:lpstr>Intel Manycore Platform Software Stack (MPSS)…</vt:lpstr>
      <vt:lpstr>Intel Manycore Platform Software Stack (MPSS)</vt:lpstr>
      <vt:lpstr>Computational models on Intel Xeon Phi coprocessors</vt:lpstr>
      <vt:lpstr>Modes and models of Intel Xeon Phi usage…</vt:lpstr>
      <vt:lpstr>Modes and models of Intel Xeon Phi usage…</vt:lpstr>
      <vt:lpstr>Execution in Offload mode on a single node</vt:lpstr>
      <vt:lpstr>Execution in Offload mode</vt:lpstr>
      <vt:lpstr>Modes and models of Intel Xeon Phi usage…</vt:lpstr>
      <vt:lpstr>Execution in MPI mode on a single node</vt:lpstr>
      <vt:lpstr>Modes and models of Intel Xeon Phi usage…</vt:lpstr>
      <vt:lpstr>Symmetric model</vt:lpstr>
      <vt:lpstr>Coprocessor-only model</vt:lpstr>
      <vt:lpstr>Development tools</vt:lpstr>
      <vt:lpstr>Summary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Выполнение программ на Intel Xeon Phi</dc:title>
  <dc:creator>Алексей Линёв</dc:creator>
  <cp:lastModifiedBy>sergey</cp:lastModifiedBy>
  <cp:revision>294</cp:revision>
  <dcterms:created xsi:type="dcterms:W3CDTF">2003-06-05T04:07:34Z</dcterms:created>
  <dcterms:modified xsi:type="dcterms:W3CDTF">2014-12-05T15:41:01Z</dcterms:modified>
</cp:coreProperties>
</file>