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837" r:id="rId1"/>
  </p:sldMasterIdLst>
  <p:notesMasterIdLst>
    <p:notesMasterId r:id="rId57"/>
  </p:notesMasterIdLst>
  <p:handoutMasterIdLst>
    <p:handoutMasterId r:id="rId58"/>
  </p:handoutMasterIdLst>
  <p:sldIdLst>
    <p:sldId id="717" r:id="rId2"/>
    <p:sldId id="716" r:id="rId3"/>
    <p:sldId id="563" r:id="rId4"/>
    <p:sldId id="665" r:id="rId5"/>
    <p:sldId id="668" r:id="rId6"/>
    <p:sldId id="667" r:id="rId7"/>
    <p:sldId id="670" r:id="rId8"/>
    <p:sldId id="671" r:id="rId9"/>
    <p:sldId id="672" r:id="rId10"/>
    <p:sldId id="673" r:id="rId11"/>
    <p:sldId id="674" r:id="rId12"/>
    <p:sldId id="675" r:id="rId13"/>
    <p:sldId id="676" r:id="rId14"/>
    <p:sldId id="677" r:id="rId15"/>
    <p:sldId id="678" r:id="rId16"/>
    <p:sldId id="679" r:id="rId17"/>
    <p:sldId id="680" r:id="rId18"/>
    <p:sldId id="681" r:id="rId19"/>
    <p:sldId id="682" r:id="rId20"/>
    <p:sldId id="683" r:id="rId21"/>
    <p:sldId id="684" r:id="rId22"/>
    <p:sldId id="685" r:id="rId23"/>
    <p:sldId id="686" r:id="rId24"/>
    <p:sldId id="687" r:id="rId25"/>
    <p:sldId id="688" r:id="rId26"/>
    <p:sldId id="689" r:id="rId27"/>
    <p:sldId id="690" r:id="rId28"/>
    <p:sldId id="691" r:id="rId29"/>
    <p:sldId id="692" r:id="rId30"/>
    <p:sldId id="693" r:id="rId31"/>
    <p:sldId id="694" r:id="rId32"/>
    <p:sldId id="695" r:id="rId33"/>
    <p:sldId id="696" r:id="rId34"/>
    <p:sldId id="697" r:id="rId35"/>
    <p:sldId id="698" r:id="rId36"/>
    <p:sldId id="699" r:id="rId37"/>
    <p:sldId id="700" r:id="rId38"/>
    <p:sldId id="701" r:id="rId39"/>
    <p:sldId id="702" r:id="rId40"/>
    <p:sldId id="703" r:id="rId41"/>
    <p:sldId id="704" r:id="rId42"/>
    <p:sldId id="705" r:id="rId43"/>
    <p:sldId id="707" r:id="rId44"/>
    <p:sldId id="708" r:id="rId45"/>
    <p:sldId id="706" r:id="rId46"/>
    <p:sldId id="709" r:id="rId47"/>
    <p:sldId id="710" r:id="rId48"/>
    <p:sldId id="711" r:id="rId49"/>
    <p:sldId id="712" r:id="rId50"/>
    <p:sldId id="713" r:id="rId51"/>
    <p:sldId id="714" r:id="rId52"/>
    <p:sldId id="634" r:id="rId53"/>
    <p:sldId id="616" r:id="rId54"/>
    <p:sldId id="569" r:id="rId55"/>
    <p:sldId id="617" r:id="rId56"/>
  </p:sldIdLst>
  <p:sldSz cx="9906000" cy="6858000" type="A4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969CD"/>
    <a:srgbClr val="00E000"/>
    <a:srgbClr val="FF0000"/>
    <a:srgbClr val="CCCCCC"/>
    <a:srgbClr val="FFFF00"/>
    <a:srgbClr val="CC0000"/>
    <a:srgbClr val="808080"/>
    <a:srgbClr val="7575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98" autoAdjust="0"/>
    <p:restoredTop sz="99832" autoAdjust="0"/>
  </p:normalViewPr>
  <p:slideViewPr>
    <p:cSldViewPr>
      <p:cViewPr varScale="1">
        <p:scale>
          <a:sx n="88" d="100"/>
          <a:sy n="88" d="100"/>
        </p:scale>
        <p:origin x="-1032" y="-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1794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61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3250F39-87F8-4D64-8687-78920767AA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57165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0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52500" y="685800"/>
            <a:ext cx="4953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9BD9262-F7E8-43BC-A0AA-0C663862C2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28983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A7B3B1F-CA54-4011-80B1-C873B6AF2239}" type="slidenum">
              <a:rPr lang="ru-RU" smtClean="0">
                <a:solidFill>
                  <a:srgbClr val="000000"/>
                </a:solidFill>
              </a:rPr>
              <a:pPr/>
              <a:t>1</a:t>
            </a:fld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FEBFA0FD-A5A6-42E3-81C8-5B304BD65A67}" type="slidenum">
              <a:rPr lang="ru-RU" altLang="ru-RU" kern="1200" smtClean="0">
                <a:solidFill>
                  <a:prstClr val="black"/>
                </a:solidFill>
                <a:ea typeface="+mn-ea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 altLang="ru-RU" kern="1200" smtClean="0">
              <a:solidFill>
                <a:prstClr val="black"/>
              </a:solidFill>
              <a:ea typeface="+mn-ea"/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ru-RU" smtClean="0"/>
          </a:p>
        </p:txBody>
      </p:sp>
    </p:spTree>
    <p:extLst>
      <p:ext uri="{BB962C8B-B14F-4D97-AF65-F5344CB8AC3E}">
        <p14:creationId xmlns:p14="http://schemas.microsoft.com/office/powerpoint/2010/main" val="20206022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973138" y="6381750"/>
            <a:ext cx="87376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" name="Line 12"/>
          <p:cNvSpPr>
            <a:spLocks noChangeShapeType="1"/>
          </p:cNvSpPr>
          <p:nvPr/>
        </p:nvSpPr>
        <p:spPr bwMode="auto">
          <a:xfrm>
            <a:off x="131763" y="960438"/>
            <a:ext cx="9440862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" name="Line 13"/>
          <p:cNvSpPr>
            <a:spLocks noChangeShapeType="1"/>
          </p:cNvSpPr>
          <p:nvPr/>
        </p:nvSpPr>
        <p:spPr bwMode="auto">
          <a:xfrm>
            <a:off x="131763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" name="Text Box 1033"/>
          <p:cNvSpPr txBox="1">
            <a:spLocks noChangeArrowheads="1"/>
          </p:cNvSpPr>
          <p:nvPr/>
        </p:nvSpPr>
        <p:spPr bwMode="auto">
          <a:xfrm>
            <a:off x="9285288" y="6454775"/>
            <a:ext cx="500062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defRPr/>
            </a:pPr>
            <a:fld id="{6405359E-4B29-4224-8390-DA610758AFD9}" type="slidenum">
              <a:rPr lang="ru-RU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‹#›</a:t>
            </a:fld>
            <a:endParaRPr lang="ru-RU" sz="1200" dirty="0" smtClean="0">
              <a:solidFill>
                <a:srgbClr val="000000"/>
              </a:solidFill>
            </a:endParaRPr>
          </a:p>
        </p:txBody>
      </p:sp>
      <p:pic>
        <p:nvPicPr>
          <p:cNvPr id="10" name="Рисунок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" y="6161088"/>
            <a:ext cx="684213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749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973138" y="6381750"/>
            <a:ext cx="87376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endParaRPr lang="ru-RU" dirty="0"/>
          </a:p>
        </p:txBody>
      </p:sp>
      <p:sp>
        <p:nvSpPr>
          <p:cNvPr id="5" name="Line 12"/>
          <p:cNvSpPr>
            <a:spLocks noChangeShapeType="1"/>
          </p:cNvSpPr>
          <p:nvPr/>
        </p:nvSpPr>
        <p:spPr bwMode="auto">
          <a:xfrm>
            <a:off x="131763" y="960438"/>
            <a:ext cx="9440862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endParaRPr lang="ru-RU" dirty="0"/>
          </a:p>
        </p:txBody>
      </p:sp>
      <p:sp>
        <p:nvSpPr>
          <p:cNvPr id="6" name="Line 13"/>
          <p:cNvSpPr>
            <a:spLocks noChangeShapeType="1"/>
          </p:cNvSpPr>
          <p:nvPr/>
        </p:nvSpPr>
        <p:spPr bwMode="auto">
          <a:xfrm>
            <a:off x="131763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ctr">
              <a:defRPr sz="4000" b="1" cap="none">
                <a:solidFill>
                  <a:srgbClr val="002060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457200" indent="-457200">
              <a:buFont typeface="+mj-lt"/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13" name="Рисунок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" y="6161088"/>
            <a:ext cx="684213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 Box 1033"/>
          <p:cNvSpPr txBox="1">
            <a:spLocks noChangeArrowheads="1"/>
          </p:cNvSpPr>
          <p:nvPr userDrawn="1"/>
        </p:nvSpPr>
        <p:spPr bwMode="auto">
          <a:xfrm>
            <a:off x="9285288" y="6454775"/>
            <a:ext cx="500062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defRPr/>
            </a:pPr>
            <a:fld id="{6405359E-4B29-4224-8390-DA610758AFD9}" type="slidenum">
              <a:rPr lang="ru-RU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‹#›</a:t>
            </a:fld>
            <a:endParaRPr lang="ru-RU" sz="12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3924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3" descr="NNGU_Logo_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8" y="260350"/>
            <a:ext cx="1008062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0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2291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99300" y="6245225"/>
            <a:ext cx="2311400" cy="476250"/>
          </a:xfrm>
        </p:spPr>
        <p:txBody>
          <a:bodyPr/>
          <a:lstStyle>
            <a:lvl1pPr algn="l">
              <a:lnSpc>
                <a:spcPct val="100000"/>
              </a:lnSpc>
              <a:defRPr sz="1200"/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kern="120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9" name="Text Box 1033"/>
          <p:cNvSpPr txBox="1">
            <a:spLocks noChangeArrowheads="1"/>
          </p:cNvSpPr>
          <p:nvPr userDrawn="1"/>
        </p:nvSpPr>
        <p:spPr bwMode="auto">
          <a:xfrm>
            <a:off x="488504" y="115888"/>
            <a:ext cx="9457184" cy="1052596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9pPr>
          </a:lstStyle>
          <a:p>
            <a:pPr algn="ctr" eaLnBrk="1" hangingPunct="1">
              <a:lnSpc>
                <a:spcPct val="120000"/>
              </a:lnSpc>
              <a:spcAft>
                <a:spcPct val="20000"/>
              </a:spcAft>
              <a:defRPr/>
            </a:pPr>
            <a:r>
              <a:rPr lang="en-US" sz="2400" b="1" dirty="0" err="1" smtClean="0">
                <a:latin typeface="Arial" charset="0"/>
              </a:rPr>
              <a:t>Lobachevsky</a:t>
            </a:r>
            <a:r>
              <a:rPr lang="en-US" sz="2400" b="1" dirty="0" smtClean="0">
                <a:latin typeface="Arial" charset="0"/>
              </a:rPr>
              <a:t> State University of </a:t>
            </a:r>
            <a:r>
              <a:rPr lang="en-US" sz="2400" b="1" dirty="0" err="1" smtClean="0">
                <a:latin typeface="Arial" charset="0"/>
              </a:rPr>
              <a:t>Nizhni</a:t>
            </a:r>
            <a:r>
              <a:rPr lang="en-US" sz="2400" b="1" dirty="0" smtClean="0">
                <a:latin typeface="Arial" charset="0"/>
              </a:rPr>
              <a:t> Novgorod</a:t>
            </a:r>
          </a:p>
          <a:p>
            <a:pPr algn="ctr" eaLnBrk="1" hangingPunct="1">
              <a:lnSpc>
                <a:spcPct val="120000"/>
              </a:lnSpc>
              <a:spcAft>
                <a:spcPct val="20000"/>
              </a:spcAft>
              <a:defRPr/>
            </a:pPr>
            <a:r>
              <a:rPr lang="en-US" sz="2400" b="1" dirty="0" smtClean="0">
                <a:latin typeface="Arial" charset="0"/>
              </a:rPr>
              <a:t>Faculty of Computational mathematics and cybernetics</a:t>
            </a:r>
          </a:p>
        </p:txBody>
      </p:sp>
    </p:spTree>
    <p:extLst>
      <p:ext uri="{BB962C8B-B14F-4D97-AF65-F5344CB8AC3E}">
        <p14:creationId xmlns:p14="http://schemas.microsoft.com/office/powerpoint/2010/main" val="25767100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335873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73050" y="207963"/>
            <a:ext cx="9083675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Введение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196975"/>
            <a:ext cx="8915400" cy="496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843963" y="6408738"/>
            <a:ext cx="935037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+mn-lt"/>
                <a:cs typeface="Arial" pitchFamily="34" charset="0"/>
              </a:defRPr>
            </a:lvl1pPr>
          </a:lstStyle>
          <a:p>
            <a:pPr>
              <a:defRPr/>
            </a:pPr>
            <a:fld id="{0F7F8D67-CD66-41E7-A8AB-7EF19B88D7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1" name="Line 9"/>
          <p:cNvSpPr>
            <a:spLocks noChangeShapeType="1"/>
          </p:cNvSpPr>
          <p:nvPr/>
        </p:nvSpPr>
        <p:spPr bwMode="auto">
          <a:xfrm>
            <a:off x="973138" y="6381750"/>
            <a:ext cx="87376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2" name="Line 12"/>
          <p:cNvSpPr>
            <a:spLocks noChangeShapeType="1"/>
          </p:cNvSpPr>
          <p:nvPr/>
        </p:nvSpPr>
        <p:spPr bwMode="auto">
          <a:xfrm>
            <a:off x="131763" y="960438"/>
            <a:ext cx="9440862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3" name="Line 13"/>
          <p:cNvSpPr>
            <a:spLocks noChangeShapeType="1"/>
          </p:cNvSpPr>
          <p:nvPr/>
        </p:nvSpPr>
        <p:spPr bwMode="auto">
          <a:xfrm>
            <a:off x="131763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1034" name="Рисунок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" y="6161088"/>
            <a:ext cx="684213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843" r:id="rId1"/>
    <p:sldLayoutId id="2147484844" r:id="rId2"/>
    <p:sldLayoutId id="2147484849" r:id="rId3"/>
    <p:sldLayoutId id="2147484850" r:id="rId4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itchFamily="2" charset="2"/>
        <a:buChar char="q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hyperlink" Target="mailto:kozinov@vmk.unn.ru" TargetMode="External"/><Relationship Id="rId2" Type="http://schemas.openxmlformats.org/officeDocument/2006/relationships/hyperlink" Target="mailto:meerov@vmk.unn.ru" TargetMode="Externa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925050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15238" y="87313"/>
            <a:ext cx="2238375" cy="156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38" y="87313"/>
            <a:ext cx="2286000" cy="160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167313" y="87313"/>
            <a:ext cx="24003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439988" y="87313"/>
            <a:ext cx="2655887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9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39693" y="1785926"/>
            <a:ext cx="1855787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809728" y="1603511"/>
            <a:ext cx="8096272" cy="5001369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en-US" b="1" cap="small" dirty="0" err="1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Lobachevsky</a:t>
            </a: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 State University of </a:t>
            </a:r>
            <a:r>
              <a:rPr lang="en-US" b="1" cap="small" dirty="0" err="1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Nizhni</a:t>
            </a: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 Novgorod </a:t>
            </a:r>
          </a:p>
          <a:p>
            <a:pPr algn="ctr">
              <a:spcBef>
                <a:spcPts val="600"/>
              </a:spcBef>
              <a:defRPr/>
            </a:pP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Computing Mathematics and Cybernetics faculty</a:t>
            </a:r>
          </a:p>
          <a:p>
            <a:pPr algn="ctr">
              <a:spcBef>
                <a:spcPts val="1200"/>
              </a:spcBef>
              <a:defRPr/>
            </a:pP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The competitiveness enhancement program </a:t>
            </a:r>
            <a:b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of the </a:t>
            </a:r>
            <a:r>
              <a:rPr lang="en-US" b="1" cap="small" dirty="0" err="1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Lobachevsky</a:t>
            </a: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 State University of </a:t>
            </a:r>
            <a:r>
              <a:rPr lang="en-US" b="1" cap="small" dirty="0" err="1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Nizhni</a:t>
            </a: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 Novgorod </a:t>
            </a:r>
            <a:b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among the world's research and education centers</a:t>
            </a:r>
          </a:p>
          <a:p>
            <a:pPr algn="ctr">
              <a:spcBef>
                <a:spcPts val="1200"/>
              </a:spcBef>
              <a:defRPr/>
            </a:pP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Strategic initiative “Achieving leading positions in the field </a:t>
            </a:r>
            <a:b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of supercomputer technology and high-performance computing”</a:t>
            </a:r>
          </a:p>
          <a:p>
            <a:pPr algn="ctr">
              <a:spcBef>
                <a:spcPts val="1200"/>
              </a:spcBef>
              <a:defRPr/>
            </a:pPr>
            <a:endParaRPr lang="en-US" b="1" cap="small" dirty="0">
              <a:solidFill>
                <a:srgbClr val="FFFFFF"/>
              </a:solidFill>
              <a:effectLst>
                <a:glow rad="139700">
                  <a:srgbClr val="000000">
                    <a:satMod val="175000"/>
                    <a:alpha val="40000"/>
                  </a:srgb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1200"/>
              </a:spcBef>
              <a:defRPr/>
            </a:pPr>
            <a:endParaRPr lang="en-US" b="1" cap="small" dirty="0" smtClean="0">
              <a:solidFill>
                <a:srgbClr val="FFFFFF"/>
              </a:solidFill>
              <a:effectLst>
                <a:glow rad="139700">
                  <a:srgbClr val="000000">
                    <a:satMod val="175000"/>
                    <a:alpha val="40000"/>
                  </a:srgb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1200"/>
              </a:spcBef>
              <a:defRPr/>
            </a:pPr>
            <a:endParaRPr lang="en-US" b="1" cap="small" dirty="0">
              <a:solidFill>
                <a:srgbClr val="FFFFFF"/>
              </a:solidFill>
              <a:effectLst>
                <a:glow rad="139700">
                  <a:srgbClr val="000000">
                    <a:satMod val="175000"/>
                    <a:alpha val="40000"/>
                  </a:srgb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1200"/>
              </a:spcBef>
              <a:defRPr/>
            </a:pPr>
            <a:endParaRPr lang="en-US" b="1" cap="small" dirty="0" smtClean="0">
              <a:solidFill>
                <a:srgbClr val="FFFFFF"/>
              </a:solidFill>
              <a:effectLst>
                <a:glow rad="139700">
                  <a:srgbClr val="000000">
                    <a:satMod val="175000"/>
                    <a:alpha val="40000"/>
                  </a:srgb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1200"/>
              </a:spcBef>
              <a:defRPr/>
            </a:pPr>
            <a:endParaRPr lang="en-US" b="1" cap="small" dirty="0">
              <a:solidFill>
                <a:srgbClr val="FFFFFF"/>
              </a:solidFill>
              <a:effectLst>
                <a:glow rad="139700">
                  <a:srgbClr val="000000">
                    <a:satMod val="175000"/>
                    <a:alpha val="40000"/>
                  </a:srgb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1200"/>
              </a:spcBef>
              <a:defRPr/>
            </a:pPr>
            <a:r>
              <a:rPr lang="en-US" b="1" cap="small" dirty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Supported by </a:t>
            </a: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Intel</a:t>
            </a:r>
            <a:endParaRPr lang="en-US" b="1" cap="small" dirty="0">
              <a:solidFill>
                <a:srgbClr val="FFFFFF"/>
              </a:solidFill>
              <a:effectLst>
                <a:glow rad="139700">
                  <a:srgbClr val="000000">
                    <a:satMod val="175000"/>
                    <a:alpha val="40000"/>
                  </a:srgb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5953" name="Picture 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14340" y="3643314"/>
            <a:ext cx="112395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42493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function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main()</a:t>
            </a:r>
            <a:endParaRPr lang="ru-RU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{</a:t>
            </a:r>
            <a:endParaRPr lang="ru-RU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…</a:t>
            </a:r>
            <a:endParaRPr lang="ru-RU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ru-RU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time_s</a:t>
            </a:r>
            <a:r>
              <a:rPr lang="ru-RU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ru-RU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omp_get_wtime</a:t>
            </a:r>
            <a:r>
              <a:rPr lang="ru-RU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( );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factorization();</a:t>
            </a:r>
            <a:endParaRPr lang="ru-RU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time_f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omp_get_wtime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( );</a:t>
            </a:r>
            <a:endParaRPr lang="ru-RU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cout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&lt;&lt; "Calculation time : " &lt;&lt; (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time_f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-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time_s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)  </a:t>
            </a:r>
            <a:r>
              <a:rPr lang="ru-RU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&lt;&lt;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endl</a:t>
            </a:r>
            <a:r>
              <a:rPr lang="ru-RU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r>
              <a:rPr lang="en-US" b="1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  </a:t>
            </a:r>
          </a:p>
          <a:p>
            <a:pPr>
              <a:buNone/>
            </a:pPr>
            <a:r>
              <a:rPr lang="en-US" b="1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for (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= 0;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&lt; 10;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++)  {</a:t>
            </a:r>
            <a:endParaRPr lang="ru-RU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randomIdx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= 1 + rand() % NUM_NUMBERS;   </a:t>
            </a: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cout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&lt;&lt;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randomIdx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&lt;&lt; ":\t";</a:t>
            </a:r>
            <a:endParaRPr lang="ru-RU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size =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static_cast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&gt;(divisors[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randomIdx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].size());</a:t>
            </a:r>
            <a:endParaRPr lang="ru-RU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for (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j = 0; j &lt;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size;j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++)    {</a:t>
            </a:r>
            <a:endParaRPr lang="ru-RU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cout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&lt;&lt; divisors[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randomIdx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][j] &lt;&lt; "\t";</a:t>
            </a:r>
            <a:endParaRPr lang="ru-RU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ru-RU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ru-RU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cout</a:t>
            </a:r>
            <a:r>
              <a:rPr lang="ru-RU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&lt;&lt; </a:t>
            </a:r>
            <a:r>
              <a:rPr lang="ru-RU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endl</a:t>
            </a:r>
            <a:r>
              <a:rPr lang="ru-RU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}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ru-RU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return</a:t>
            </a:r>
            <a:r>
              <a:rPr lang="ru-RU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0;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  <a:p>
            <a:pPr>
              <a:buNone/>
            </a:pPr>
            <a:endParaRPr lang="ru-RU" b="1" dirty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Building and running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Allocate host</a:t>
            </a:r>
          </a:p>
          <a:p>
            <a:pPr>
              <a:buNone/>
            </a:pPr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ru-RU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salloc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-N 1 --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gres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=mic:1</a:t>
            </a:r>
            <a:endParaRPr lang="ru-RU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dirty="0" smtClean="0"/>
              <a:t>Go to</a:t>
            </a:r>
            <a:r>
              <a:rPr lang="ru-RU" dirty="0" smtClean="0"/>
              <a:t> </a:t>
            </a:r>
            <a:r>
              <a:rPr lang="en-US" dirty="0" smtClean="0"/>
              <a:t>host</a:t>
            </a:r>
          </a:p>
          <a:p>
            <a:pPr>
              <a:buNone/>
            </a:pPr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ru-RU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ssh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$SLURM_NODELIST</a:t>
            </a:r>
          </a:p>
          <a:p>
            <a:r>
              <a:rPr lang="en-US" dirty="0" smtClean="0">
                <a:cs typeface="Courier New" pitchFamily="49" charset="0"/>
              </a:rPr>
              <a:t>Compile</a:t>
            </a:r>
            <a:endParaRPr lang="ru-RU" dirty="0" smtClean="0">
              <a:cs typeface="Courier New" pitchFamily="49" charset="0"/>
            </a:endParaRPr>
          </a:p>
          <a:p>
            <a:pPr>
              <a:buNone/>
            </a:pPr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ru-RU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icpc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-O2 -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openmp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single.cpp –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osingle</a:t>
            </a:r>
            <a:endParaRPr lang="ru-RU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dirty="0" smtClean="0">
                <a:cs typeface="Courier New" pitchFamily="49" charset="0"/>
              </a:rPr>
              <a:t>Run</a:t>
            </a:r>
            <a:endParaRPr lang="ru-RU" dirty="0" smtClean="0">
              <a:cs typeface="Courier New" pitchFamily="49" charset="0"/>
            </a:endParaRPr>
          </a:p>
          <a:p>
            <a:pPr>
              <a:buNone/>
            </a:pPr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ru-RU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	./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single</a:t>
            </a:r>
            <a:endParaRPr lang="ru-RU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38312" y="2271712"/>
            <a:ext cx="6429375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2238" y="2052638"/>
            <a:ext cx="4581525" cy="275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Porting to Xeon Phi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Porting to Xeon Phi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standard offload: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time</a:t>
            </a:r>
            <a:r>
              <a:rPr lang="ru-RU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_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s</a:t>
            </a:r>
            <a:r>
              <a:rPr lang="ru-RU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omp</a:t>
            </a:r>
            <a:r>
              <a:rPr lang="ru-RU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_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get</a:t>
            </a:r>
            <a:r>
              <a:rPr lang="ru-RU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_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wtime</a:t>
            </a:r>
            <a:r>
              <a:rPr lang="ru-RU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( );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#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pragma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offload target(mic:0)</a:t>
            </a:r>
            <a:endParaRPr lang="ru-RU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{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factorization();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}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time_f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omp_get_wtime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( );</a:t>
            </a:r>
            <a:endParaRPr lang="ru-RU" dirty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Porting to Xeon Phi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Try to compile the code</a:t>
            </a:r>
            <a:r>
              <a:rPr lang="ru-RU" dirty="0" smtClean="0"/>
              <a:t>.</a:t>
            </a:r>
          </a:p>
          <a:p>
            <a:r>
              <a:rPr lang="en-US" dirty="0" smtClean="0"/>
              <a:t>You might encounter the error:</a:t>
            </a:r>
            <a:endParaRPr lang="ru-RU" dirty="0" smtClean="0"/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./singleMIC.cpp(44): error: function "factorization" called in offload region must have been declared with compatible "target" attribute</a:t>
            </a:r>
            <a:endParaRPr lang="ru-RU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ru-RU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factorization</a:t>
            </a:r>
            <a:r>
              <a:rPr lang="ru-RU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();</a:t>
            </a:r>
          </a:p>
          <a:p>
            <a:r>
              <a:rPr lang="en-US" dirty="0" smtClean="0"/>
              <a:t>Intel Xeon</a:t>
            </a:r>
            <a:r>
              <a:rPr lang="ru-RU" dirty="0" smtClean="0"/>
              <a:t>  </a:t>
            </a:r>
            <a:r>
              <a:rPr lang="en-US" dirty="0" smtClean="0"/>
              <a:t>Phi has its own OS and environment</a:t>
            </a:r>
            <a:r>
              <a:rPr lang="ru-RU" dirty="0" smtClean="0"/>
              <a:t>. </a:t>
            </a:r>
          </a:p>
          <a:p>
            <a:pPr lvl="1"/>
            <a:r>
              <a:rPr lang="en-US" dirty="0" smtClean="0"/>
              <a:t>Code executed on MIC must be compiler separately</a:t>
            </a:r>
            <a:r>
              <a:rPr lang="ru-RU" dirty="0" smtClean="0"/>
              <a:t>.</a:t>
            </a:r>
          </a:p>
          <a:p>
            <a:pPr lvl="1"/>
            <a:r>
              <a:rPr lang="en-US" dirty="0" smtClean="0"/>
              <a:t>Each function intended to run on MIC must have a special declaration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Porting to Xeon Phi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>
                <a:cs typeface="Courier New" pitchFamily="49" charset="0"/>
              </a:rPr>
              <a:t>Changing function declarations:</a:t>
            </a: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#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pragma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offload_attribute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(push, target(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mic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)) </a:t>
            </a:r>
            <a:endParaRPr lang="ru-RU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#include &lt;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iostream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&gt;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#include "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omp.h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"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#include &lt;vector&gt;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using namespace std;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#define NUM_NUMBERS 100000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vector&lt;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&gt; divisors[NUM_NUMBERS+1];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void factorization(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chunk);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testThreadCount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();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#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pragma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offload_attribute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(pop)</a:t>
            </a:r>
            <a:endParaRPr lang="ru-RU" b="1" dirty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Porting to Xeon Phi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Changing function implementations</a:t>
            </a:r>
            <a:endParaRPr lang="ru-RU" dirty="0" smtClean="0"/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#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pragma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offload_attribute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(push, target(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mic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)) </a:t>
            </a:r>
            <a:endParaRPr lang="ru-RU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…</a:t>
            </a: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void factorization() 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{…}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…</a:t>
            </a: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#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pragma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offload_attribute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(pop)</a:t>
            </a:r>
            <a:endParaRPr lang="ru-RU" b="1" dirty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Porting to Xeon Phi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en-US" dirty="0" smtClean="0"/>
              <a:t>Build and run the program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i="1" dirty="0" smtClean="0"/>
          </a:p>
          <a:p>
            <a:r>
              <a:rPr lang="en-US" i="1" dirty="0" smtClean="0"/>
              <a:t>What is the reason there are no factors of numbers on the screen</a:t>
            </a:r>
            <a:r>
              <a:rPr lang="ru-RU" i="1" dirty="0" smtClean="0"/>
              <a:t>?</a:t>
            </a:r>
          </a:p>
          <a:p>
            <a:r>
              <a:rPr lang="ru-RU" dirty="0" smtClean="0"/>
              <a:t> </a:t>
            </a:r>
            <a:r>
              <a:rPr lang="en-US" b="1" i="1" dirty="0" smtClean="0"/>
              <a:t>Memory of CPU and Xeon Phi is not shared</a:t>
            </a:r>
            <a:r>
              <a:rPr lang="ru-RU" b="1" i="1" dirty="0" smtClean="0"/>
              <a:t>.</a:t>
            </a:r>
            <a:endParaRPr lang="ru-RU" b="1" dirty="0" smtClean="0"/>
          </a:p>
          <a:p>
            <a:endParaRPr lang="ru-RU" dirty="0" smtClean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2680" y="1700808"/>
            <a:ext cx="5256584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76288" y="3083951"/>
            <a:ext cx="8420100" cy="830997"/>
          </a:xfrm>
        </p:spPr>
        <p:txBody>
          <a:bodyPr>
            <a:spAutoFit/>
          </a:bodyPr>
          <a:lstStyle/>
          <a:p>
            <a:pPr algn="ctr"/>
            <a:r>
              <a:rPr lang="en-US" altLang="ru-RU" sz="2400" dirty="0" smtClean="0"/>
              <a:t>07 Practice. Prime factorization. </a:t>
            </a:r>
            <a:br>
              <a:rPr lang="en-US" altLang="ru-RU" sz="2400" dirty="0" smtClean="0"/>
            </a:br>
            <a:r>
              <a:rPr lang="en-US" altLang="ru-RU" sz="2400" dirty="0" err="1" smtClean="0"/>
              <a:t>Vectorization</a:t>
            </a:r>
            <a:r>
              <a:rPr lang="en-US" altLang="ru-RU" sz="2400" dirty="0" smtClean="0"/>
              <a:t> and load balancing</a:t>
            </a:r>
            <a:endParaRPr lang="ru-RU" altLang="ru-RU" sz="2400" dirty="0" smtClean="0"/>
          </a:p>
        </p:txBody>
      </p:sp>
      <p:sp>
        <p:nvSpPr>
          <p:cNvPr id="4085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28625" y="1928802"/>
            <a:ext cx="9047163" cy="461962"/>
          </a:xfr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Programming for Intel Xeon Phi</a:t>
            </a:r>
            <a:endParaRPr lang="ru-RU" b="1" i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6321425" y="5591244"/>
            <a:ext cx="3384549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  <a:latin typeface="Arial" charset="0"/>
              </a:rPr>
              <a:t>I.B. </a:t>
            </a:r>
            <a:r>
              <a:rPr lang="en-US" sz="2000" dirty="0" err="1" smtClean="0">
                <a:solidFill>
                  <a:srgbClr val="000000"/>
                </a:solidFill>
                <a:latin typeface="Arial" charset="0"/>
              </a:rPr>
              <a:t>Meyerov</a:t>
            </a:r>
            <a:r>
              <a:rPr lang="en-US" sz="2000" dirty="0" smtClean="0">
                <a:solidFill>
                  <a:srgbClr val="000000"/>
                </a:solidFill>
                <a:latin typeface="Arial" charset="0"/>
              </a:rPr>
              <a:t>, S.I. Bastrakov</a:t>
            </a:r>
          </a:p>
          <a:p>
            <a:r>
              <a:rPr lang="en-US" altLang="ru-RU" sz="2000" kern="1200" dirty="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Software department</a:t>
            </a:r>
            <a:endParaRPr lang="en-US" altLang="ru-RU" sz="2000" kern="1200" dirty="0" smtClean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Porting to Xeon Phi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 2 functions</a:t>
            </a:r>
            <a:endParaRPr lang="ru-RU" dirty="0" smtClean="0"/>
          </a:p>
          <a:p>
            <a:pPr lvl="1"/>
            <a:r>
              <a:rPr lang="en-US" dirty="0" smtClean="0"/>
              <a:t>Obtain vector size</a:t>
            </a:r>
            <a:endParaRPr lang="ru-RU" dirty="0" smtClean="0"/>
          </a:p>
          <a:p>
            <a:pPr lvl="1"/>
            <a:r>
              <a:rPr lang="en-US" dirty="0" smtClean="0"/>
              <a:t>Obtain vector data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Porting to Xeon Phi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Obtaining vector size</a:t>
            </a:r>
            <a:endParaRPr lang="ru-RU" dirty="0" smtClean="0"/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void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getSizeVector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count,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* num,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*size)</a:t>
            </a:r>
            <a:endParaRPr lang="ru-RU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{</a:t>
            </a:r>
            <a:endParaRPr lang="ru-RU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sum = 0;</a:t>
            </a:r>
            <a:endParaRPr lang="ru-RU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= 0;</a:t>
            </a:r>
            <a:endParaRPr lang="ru-RU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for (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= 0;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&lt; count;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++)</a:t>
            </a:r>
            <a:endParaRPr lang="ru-RU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{</a:t>
            </a:r>
            <a:endParaRPr lang="ru-RU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Idx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= num[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];</a:t>
            </a:r>
            <a:endParaRPr lang="ru-RU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size[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] = sum ;</a:t>
            </a:r>
            <a:endParaRPr lang="ru-RU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sum +=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static_cast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&gt;(divisors[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Idx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].size());</a:t>
            </a:r>
            <a:endParaRPr lang="ru-RU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ru-RU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ru-RU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size</a:t>
            </a:r>
            <a:r>
              <a:rPr lang="ru-RU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[</a:t>
            </a:r>
            <a:r>
              <a:rPr lang="ru-RU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ru-RU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] = </a:t>
            </a:r>
            <a:r>
              <a:rPr lang="ru-RU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sum</a:t>
            </a:r>
            <a:r>
              <a:rPr lang="ru-RU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; 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Porting to Xeon Phi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Obtaining vector data</a:t>
            </a:r>
            <a:endParaRPr lang="ru-RU" dirty="0" smtClean="0"/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void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getVector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count,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* num,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*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pn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)</a:t>
            </a:r>
            <a:endParaRPr lang="ru-RU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{</a:t>
            </a:r>
            <a:endParaRPr lang="ru-RU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= 0;</a:t>
            </a:r>
            <a:endParaRPr lang="ru-RU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size = 0;</a:t>
            </a:r>
            <a:endParaRPr lang="ru-RU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k = 0;</a:t>
            </a:r>
            <a:endParaRPr lang="ru-RU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for (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= 0;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&lt; count;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++)</a:t>
            </a:r>
            <a:endParaRPr lang="ru-RU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{</a:t>
            </a:r>
            <a:endParaRPr lang="ru-RU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Idx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= num[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];</a:t>
            </a:r>
            <a:endParaRPr lang="ru-RU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size =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static_cast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&gt;(divisors[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Idx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].size());</a:t>
            </a:r>
            <a:endParaRPr lang="ru-RU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for (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j = 0; j &lt;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size;j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++)</a:t>
            </a:r>
            <a:endParaRPr lang="ru-RU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{</a:t>
            </a:r>
            <a:endParaRPr lang="ru-RU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pn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[k] = divisors[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Idx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][j];</a:t>
            </a:r>
            <a:endParaRPr lang="ru-RU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  k</a:t>
            </a:r>
            <a:r>
              <a:rPr lang="ru-RU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++;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}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}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Porting to Xeon Phi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5300" y="980728"/>
            <a:ext cx="8915400" cy="54006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Modifications of</a:t>
            </a:r>
            <a:r>
              <a:rPr lang="ru-RU" dirty="0" smtClean="0"/>
              <a:t> </a:t>
            </a:r>
            <a:r>
              <a:rPr lang="en-US" b="1" dirty="0" smtClean="0"/>
              <a:t>main</a:t>
            </a:r>
            <a:endParaRPr lang="ru-RU" b="1" dirty="0" smtClean="0"/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ru-RU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ru-RU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num</a:t>
            </a:r>
            <a:r>
              <a:rPr lang="ru-RU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[10], </a:t>
            </a:r>
            <a:r>
              <a:rPr lang="ru-RU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countNum</a:t>
            </a:r>
            <a:r>
              <a:rPr lang="ru-RU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[11], * </a:t>
            </a:r>
            <a:r>
              <a:rPr lang="ru-RU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pn</a:t>
            </a:r>
            <a:r>
              <a:rPr lang="ru-RU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ru-RU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sum</a:t>
            </a:r>
            <a:r>
              <a:rPr lang="ru-RU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for (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= 0;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&lt; 10;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++)  {</a:t>
            </a:r>
            <a:endParaRPr lang="ru-RU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randomIdx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= 1 + rand() % NUM_NUMBERS;</a:t>
            </a:r>
            <a:endParaRPr lang="ru-RU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num[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] =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randomIdx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;</a:t>
            </a:r>
            <a:endParaRPr lang="ru-RU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}</a:t>
            </a:r>
            <a:endParaRPr lang="ru-RU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endParaRPr lang="ru-RU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#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pragma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offload target(mic:0)  in(num[0:10]) out(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countNum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[0:11])</a:t>
            </a:r>
            <a:endParaRPr lang="ru-RU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getSizeVector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(10, num,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countNum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);</a:t>
            </a:r>
            <a:endParaRPr lang="ru-RU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sum =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countNum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[10];</a:t>
            </a:r>
            <a:endParaRPr lang="ru-RU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pn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= new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[sum];</a:t>
            </a:r>
            <a:endParaRPr lang="ru-RU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endParaRPr lang="ru-RU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#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pragma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offload target(mic:0)  in(num[0:10]) out(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pn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[0:sum])</a:t>
            </a:r>
            <a:endParaRPr lang="ru-RU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ru-RU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getVector</a:t>
            </a:r>
            <a:r>
              <a:rPr lang="ru-RU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(10, </a:t>
            </a:r>
            <a:r>
              <a:rPr lang="ru-RU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num</a:t>
            </a:r>
            <a:r>
              <a:rPr lang="ru-RU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ru-RU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pn</a:t>
            </a:r>
            <a:r>
              <a:rPr lang="ru-RU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</a:t>
            </a: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for (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= 0;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&lt; 10;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++) {</a:t>
            </a:r>
            <a:endParaRPr lang="ru-RU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cout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&lt;&lt; num[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] &lt;&lt; ":\t";</a:t>
            </a:r>
            <a:endParaRPr lang="ru-RU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for (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j =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countNum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[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]; j &lt;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countNum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[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+ 1];j++) {</a:t>
            </a:r>
            <a:endParaRPr lang="ru-RU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cout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&lt;&lt;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pn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[j] &lt;&lt; "\t";</a:t>
            </a:r>
            <a:endParaRPr lang="ru-RU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}</a:t>
            </a:r>
            <a:endParaRPr lang="ru-RU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cout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&lt;&lt;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endl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;</a:t>
            </a:r>
            <a:endParaRPr lang="ru-RU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ru-RU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ru-RU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delete</a:t>
            </a:r>
            <a:r>
              <a:rPr lang="ru-RU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[]</a:t>
            </a:r>
            <a:r>
              <a:rPr lang="ru-RU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pn</a:t>
            </a:r>
            <a:r>
              <a:rPr lang="ru-RU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38312" y="1966912"/>
            <a:ext cx="6429375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For the current sequential version CPU is about 15x faster compared to Xeon Phi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en-US" dirty="0" smtClean="0"/>
              <a:t>The reason is that a Xeon Phi core is much weaker compared to CPU core due to significantly more simple architecture and lower clock rate</a:t>
            </a:r>
            <a:r>
              <a:rPr lang="ru-RU" dirty="0" smtClean="0"/>
              <a:t>.</a:t>
            </a:r>
          </a:p>
          <a:p>
            <a:r>
              <a:rPr lang="en-US" dirty="0" smtClean="0"/>
              <a:t>We need parallel implementation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2800" y="1988840"/>
            <a:ext cx="3829050" cy="237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Parallel implementation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Static load balancing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Load balancing between threads</a:t>
            </a:r>
            <a:r>
              <a:rPr lang="ru-RU" dirty="0" smtClean="0"/>
              <a:t>: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en-US" dirty="0" smtClean="0"/>
              <a:t>It is done by default using OpenMP directive</a:t>
            </a:r>
          </a:p>
          <a:p>
            <a:pPr>
              <a:buNone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#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pragma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omp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parallel for</a:t>
            </a:r>
            <a:endParaRPr lang="ru-RU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endParaRPr lang="en-US" dirty="0" smtClean="0"/>
          </a:p>
          <a:p>
            <a:endParaRPr lang="ru-RU" dirty="0"/>
          </a:p>
        </p:txBody>
      </p:sp>
      <p:grpSp>
        <p:nvGrpSpPr>
          <p:cNvPr id="6" name="Group 2"/>
          <p:cNvGrpSpPr>
            <a:grpSpLocks/>
          </p:cNvGrpSpPr>
          <p:nvPr/>
        </p:nvGrpSpPr>
        <p:grpSpPr bwMode="auto">
          <a:xfrm>
            <a:off x="1106488" y="2060575"/>
            <a:ext cx="7662862" cy="1876425"/>
            <a:chOff x="1701" y="3834"/>
            <a:chExt cx="9540" cy="1080"/>
          </a:xfrm>
        </p:grpSpPr>
        <p:grpSp>
          <p:nvGrpSpPr>
            <p:cNvPr id="7" name="Group 3"/>
            <p:cNvGrpSpPr>
              <a:grpSpLocks/>
            </p:cNvGrpSpPr>
            <p:nvPr/>
          </p:nvGrpSpPr>
          <p:grpSpPr bwMode="auto">
            <a:xfrm>
              <a:off x="1701" y="4374"/>
              <a:ext cx="9360" cy="540"/>
              <a:chOff x="1701" y="4194"/>
              <a:chExt cx="10080" cy="540"/>
            </a:xfrm>
          </p:grpSpPr>
          <p:sp>
            <p:nvSpPr>
              <p:cNvPr id="20" name="Rectangle 4"/>
              <p:cNvSpPr>
                <a:spLocks noChangeArrowheads="1"/>
              </p:cNvSpPr>
              <p:nvPr/>
            </p:nvSpPr>
            <p:spPr bwMode="auto">
              <a:xfrm>
                <a:off x="1701" y="4194"/>
                <a:ext cx="2520" cy="540"/>
              </a:xfrm>
              <a:prstGeom prst="rect">
                <a:avLst/>
              </a:prstGeom>
              <a:solidFill>
                <a:srgbClr val="00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4221" y="4194"/>
                <a:ext cx="2520" cy="540"/>
              </a:xfrm>
              <a:prstGeom prst="rect">
                <a:avLst/>
              </a:prstGeom>
              <a:solidFill>
                <a:srgbClr val="339966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" name="Rectangle 6"/>
              <p:cNvSpPr>
                <a:spLocks noChangeArrowheads="1"/>
              </p:cNvSpPr>
              <p:nvPr/>
            </p:nvSpPr>
            <p:spPr bwMode="auto">
              <a:xfrm>
                <a:off x="6741" y="4194"/>
                <a:ext cx="2520" cy="540"/>
              </a:xfrm>
              <a:prstGeom prst="rect">
                <a:avLst/>
              </a:prstGeom>
              <a:solidFill>
                <a:srgbClr val="99CC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" name="Rectangle 7"/>
              <p:cNvSpPr>
                <a:spLocks noChangeArrowheads="1"/>
              </p:cNvSpPr>
              <p:nvPr/>
            </p:nvSpPr>
            <p:spPr bwMode="auto">
              <a:xfrm>
                <a:off x="9261" y="4194"/>
                <a:ext cx="2520" cy="540"/>
              </a:xfrm>
              <a:prstGeom prst="rect">
                <a:avLst/>
              </a:prstGeom>
              <a:solidFill>
                <a:srgbClr val="008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8" name="Group 8"/>
            <p:cNvGrpSpPr>
              <a:grpSpLocks/>
            </p:cNvGrpSpPr>
            <p:nvPr/>
          </p:nvGrpSpPr>
          <p:grpSpPr bwMode="auto">
            <a:xfrm>
              <a:off x="3281" y="3834"/>
              <a:ext cx="940" cy="540"/>
              <a:chOff x="3281" y="3834"/>
              <a:chExt cx="940" cy="540"/>
            </a:xfrm>
          </p:grpSpPr>
          <p:sp>
            <p:nvSpPr>
              <p:cNvPr id="18" name="Text Box 9"/>
              <p:cNvSpPr txBox="1">
                <a:spLocks noChangeArrowheads="1"/>
              </p:cNvSpPr>
              <p:nvPr/>
            </p:nvSpPr>
            <p:spPr bwMode="auto">
              <a:xfrm>
                <a:off x="3281" y="3834"/>
                <a:ext cx="720" cy="36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Aft>
                    <a:spcPts val="1000"/>
                  </a:spcAft>
                </a:pPr>
                <a:r>
                  <a:rPr lang="en-US" sz="2000">
                    <a:latin typeface="Calibri" pitchFamily="34" charset="0"/>
                  </a:rPr>
                  <a:t>50K</a:t>
                </a:r>
                <a:endParaRPr lang="ru-RU" sz="2000"/>
              </a:p>
            </p:txBody>
          </p:sp>
          <p:sp>
            <p:nvSpPr>
              <p:cNvPr id="19" name="AutoShape 10"/>
              <p:cNvSpPr>
                <a:spLocks noChangeArrowheads="1"/>
              </p:cNvSpPr>
              <p:nvPr/>
            </p:nvSpPr>
            <p:spPr bwMode="auto">
              <a:xfrm>
                <a:off x="3861" y="3834"/>
                <a:ext cx="360" cy="540"/>
              </a:xfrm>
              <a:prstGeom prst="downArrow">
                <a:avLst>
                  <a:gd name="adj1" fmla="val 50000"/>
                  <a:gd name="adj2" fmla="val 375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" name="Group 11"/>
            <p:cNvGrpSpPr>
              <a:grpSpLocks/>
            </p:cNvGrpSpPr>
            <p:nvPr/>
          </p:nvGrpSpPr>
          <p:grpSpPr bwMode="auto">
            <a:xfrm>
              <a:off x="5481" y="3834"/>
              <a:ext cx="1080" cy="540"/>
              <a:chOff x="5481" y="3834"/>
              <a:chExt cx="1080" cy="540"/>
            </a:xfrm>
          </p:grpSpPr>
          <p:sp>
            <p:nvSpPr>
              <p:cNvPr id="16" name="Text Box 12"/>
              <p:cNvSpPr txBox="1">
                <a:spLocks noChangeArrowheads="1"/>
              </p:cNvSpPr>
              <p:nvPr/>
            </p:nvSpPr>
            <p:spPr bwMode="auto">
              <a:xfrm>
                <a:off x="5481" y="3834"/>
                <a:ext cx="900" cy="36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Aft>
                    <a:spcPts val="1000"/>
                  </a:spcAft>
                </a:pPr>
                <a:r>
                  <a:rPr lang="en-US" sz="2000">
                    <a:latin typeface="Calibri" pitchFamily="34" charset="0"/>
                  </a:rPr>
                  <a:t>100K</a:t>
                </a:r>
                <a:endParaRPr lang="ru-RU" sz="2000"/>
              </a:p>
            </p:txBody>
          </p:sp>
          <p:sp>
            <p:nvSpPr>
              <p:cNvPr id="17" name="AutoShape 13"/>
              <p:cNvSpPr>
                <a:spLocks noChangeArrowheads="1"/>
              </p:cNvSpPr>
              <p:nvPr/>
            </p:nvSpPr>
            <p:spPr bwMode="auto">
              <a:xfrm>
                <a:off x="6201" y="3834"/>
                <a:ext cx="360" cy="540"/>
              </a:xfrm>
              <a:prstGeom prst="downArrow">
                <a:avLst>
                  <a:gd name="adj1" fmla="val 50000"/>
                  <a:gd name="adj2" fmla="val 375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0" name="Group 14"/>
            <p:cNvGrpSpPr>
              <a:grpSpLocks/>
            </p:cNvGrpSpPr>
            <p:nvPr/>
          </p:nvGrpSpPr>
          <p:grpSpPr bwMode="auto">
            <a:xfrm>
              <a:off x="7861" y="3834"/>
              <a:ext cx="1040" cy="540"/>
              <a:chOff x="7861" y="3834"/>
              <a:chExt cx="1040" cy="540"/>
            </a:xfrm>
          </p:grpSpPr>
          <p:sp>
            <p:nvSpPr>
              <p:cNvPr id="14" name="Text Box 15"/>
              <p:cNvSpPr txBox="1">
                <a:spLocks noChangeArrowheads="1"/>
              </p:cNvSpPr>
              <p:nvPr/>
            </p:nvSpPr>
            <p:spPr bwMode="auto">
              <a:xfrm>
                <a:off x="7861" y="3834"/>
                <a:ext cx="900" cy="36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Aft>
                    <a:spcPts val="1000"/>
                  </a:spcAft>
                </a:pPr>
                <a:r>
                  <a:rPr lang="en-US" sz="2000">
                    <a:latin typeface="Calibri" pitchFamily="34" charset="0"/>
                  </a:rPr>
                  <a:t>150K</a:t>
                </a:r>
                <a:endParaRPr lang="ru-RU" sz="2000"/>
              </a:p>
            </p:txBody>
          </p:sp>
          <p:sp>
            <p:nvSpPr>
              <p:cNvPr id="15" name="AutoShape 16"/>
              <p:cNvSpPr>
                <a:spLocks noChangeArrowheads="1"/>
              </p:cNvSpPr>
              <p:nvPr/>
            </p:nvSpPr>
            <p:spPr bwMode="auto">
              <a:xfrm>
                <a:off x="8541" y="3834"/>
                <a:ext cx="360" cy="540"/>
              </a:xfrm>
              <a:prstGeom prst="downArrow">
                <a:avLst>
                  <a:gd name="adj1" fmla="val 50000"/>
                  <a:gd name="adj2" fmla="val 375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1" name="Group 17"/>
            <p:cNvGrpSpPr>
              <a:grpSpLocks/>
            </p:cNvGrpSpPr>
            <p:nvPr/>
          </p:nvGrpSpPr>
          <p:grpSpPr bwMode="auto">
            <a:xfrm>
              <a:off x="10201" y="3834"/>
              <a:ext cx="1040" cy="540"/>
              <a:chOff x="10201" y="3834"/>
              <a:chExt cx="1040" cy="540"/>
            </a:xfrm>
          </p:grpSpPr>
          <p:sp>
            <p:nvSpPr>
              <p:cNvPr id="12" name="Text Box 18"/>
              <p:cNvSpPr txBox="1">
                <a:spLocks noChangeArrowheads="1"/>
              </p:cNvSpPr>
              <p:nvPr/>
            </p:nvSpPr>
            <p:spPr bwMode="auto">
              <a:xfrm>
                <a:off x="10201" y="3834"/>
                <a:ext cx="900" cy="36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Aft>
                    <a:spcPts val="1000"/>
                  </a:spcAft>
                </a:pPr>
                <a:r>
                  <a:rPr lang="en-US" sz="2000">
                    <a:latin typeface="Calibri" pitchFamily="34" charset="0"/>
                  </a:rPr>
                  <a:t>200K</a:t>
                </a:r>
                <a:endParaRPr lang="ru-RU" sz="2000"/>
              </a:p>
            </p:txBody>
          </p:sp>
          <p:sp>
            <p:nvSpPr>
              <p:cNvPr id="13" name="AutoShape 19"/>
              <p:cNvSpPr>
                <a:spLocks noChangeArrowheads="1"/>
              </p:cNvSpPr>
              <p:nvPr/>
            </p:nvSpPr>
            <p:spPr bwMode="auto">
              <a:xfrm>
                <a:off x="10881" y="3834"/>
                <a:ext cx="360" cy="540"/>
              </a:xfrm>
              <a:prstGeom prst="downArrow">
                <a:avLst>
                  <a:gd name="adj1" fmla="val 50000"/>
                  <a:gd name="adj2" fmla="val 375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60</a:t>
            </a:r>
            <a:r>
              <a:rPr lang="en-US" dirty="0" smtClean="0"/>
              <a:t> cores, 240 threads</a:t>
            </a:r>
            <a:r>
              <a:rPr lang="ru-RU" dirty="0" smtClean="0"/>
              <a:t>. </a:t>
            </a:r>
          </a:p>
          <a:p>
            <a:r>
              <a:rPr lang="en-US" i="1" dirty="0" smtClean="0"/>
              <a:t>Why is speedup lesser than 60</a:t>
            </a:r>
            <a:r>
              <a:rPr lang="ru-RU" i="1" dirty="0" smtClean="0"/>
              <a:t>?</a:t>
            </a:r>
          </a:p>
          <a:p>
            <a:endParaRPr lang="ru-RU" i="1" dirty="0" smtClean="0"/>
          </a:p>
          <a:p>
            <a:endParaRPr lang="ru-RU" i="1" dirty="0" smtClean="0"/>
          </a:p>
          <a:p>
            <a:endParaRPr lang="ru-RU" i="1" dirty="0" smtClean="0"/>
          </a:p>
          <a:p>
            <a:endParaRPr lang="ru-RU" i="1" dirty="0" smtClean="0"/>
          </a:p>
          <a:p>
            <a:endParaRPr lang="ru-RU" i="1" dirty="0" smtClean="0"/>
          </a:p>
          <a:p>
            <a:endParaRPr lang="ru-RU" i="1" dirty="0" smtClean="0"/>
          </a:p>
          <a:p>
            <a:endParaRPr lang="ru-RU" i="1" dirty="0" smtClean="0"/>
          </a:p>
          <a:p>
            <a:r>
              <a:rPr lang="en-US" dirty="0" smtClean="0"/>
              <a:t>Computations are not ideally balanced, some time is spent on synchronization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2680" y="2132856"/>
            <a:ext cx="5534025" cy="286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Dynamic load balancing. Strategy 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Dynamic load balancing strategy</a:t>
            </a:r>
            <a:r>
              <a:rPr lang="ru-RU" dirty="0" smtClean="0"/>
              <a:t>: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en-US" dirty="0" smtClean="0"/>
              <a:t>Use parameter schedule of OpenMP directive: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		#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pragma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omp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parallel for 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schedule(dynamic)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849313" y="1988840"/>
            <a:ext cx="8712200" cy="863600"/>
            <a:chOff x="1701" y="5094"/>
            <a:chExt cx="8280" cy="540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701" y="5106"/>
              <a:ext cx="7560" cy="516"/>
              <a:chOff x="1701" y="5106"/>
              <a:chExt cx="7560" cy="516"/>
            </a:xfrm>
          </p:grpSpPr>
          <p:grpSp>
            <p:nvGrpSpPr>
              <p:cNvPr id="7" name="Group 4"/>
              <p:cNvGrpSpPr>
                <a:grpSpLocks/>
              </p:cNvGrpSpPr>
              <p:nvPr/>
            </p:nvGrpSpPr>
            <p:grpSpPr bwMode="auto">
              <a:xfrm>
                <a:off x="1701" y="5106"/>
                <a:ext cx="3780" cy="516"/>
                <a:chOff x="1701" y="5106"/>
                <a:chExt cx="3780" cy="516"/>
              </a:xfrm>
            </p:grpSpPr>
            <p:grpSp>
              <p:nvGrpSpPr>
                <p:cNvPr id="19" name="Group 5"/>
                <p:cNvGrpSpPr>
                  <a:grpSpLocks/>
                </p:cNvGrpSpPr>
                <p:nvPr/>
              </p:nvGrpSpPr>
              <p:grpSpPr bwMode="auto">
                <a:xfrm>
                  <a:off x="1701" y="5106"/>
                  <a:ext cx="3780" cy="516"/>
                  <a:chOff x="1701" y="4194"/>
                  <a:chExt cx="10080" cy="540"/>
                </a:xfrm>
              </p:grpSpPr>
              <p:sp>
                <p:nvSpPr>
                  <p:cNvPr id="25" name="Rectangle 6"/>
                  <p:cNvSpPr>
                    <a:spLocks noChangeArrowheads="1"/>
                  </p:cNvSpPr>
                  <p:nvPr/>
                </p:nvSpPr>
                <p:spPr bwMode="auto">
                  <a:xfrm>
                    <a:off x="1701" y="4194"/>
                    <a:ext cx="2520" cy="540"/>
                  </a:xfrm>
                  <a:prstGeom prst="rect">
                    <a:avLst/>
                  </a:prstGeom>
                  <a:solidFill>
                    <a:srgbClr val="00FF00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" name="Rectangle 7"/>
                  <p:cNvSpPr>
                    <a:spLocks noChangeArrowheads="1"/>
                  </p:cNvSpPr>
                  <p:nvPr/>
                </p:nvSpPr>
                <p:spPr bwMode="auto">
                  <a:xfrm>
                    <a:off x="4221" y="4194"/>
                    <a:ext cx="2520" cy="540"/>
                  </a:xfrm>
                  <a:prstGeom prst="rect">
                    <a:avLst/>
                  </a:prstGeom>
                  <a:solidFill>
                    <a:srgbClr val="339966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7" name="Rectangle 8"/>
                  <p:cNvSpPr>
                    <a:spLocks noChangeArrowheads="1"/>
                  </p:cNvSpPr>
                  <p:nvPr/>
                </p:nvSpPr>
                <p:spPr bwMode="auto">
                  <a:xfrm>
                    <a:off x="6741" y="4194"/>
                    <a:ext cx="2520" cy="540"/>
                  </a:xfrm>
                  <a:prstGeom prst="rect">
                    <a:avLst/>
                  </a:prstGeom>
                  <a:solidFill>
                    <a:srgbClr val="99CC00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8" name="Rectangle 9"/>
                  <p:cNvSpPr>
                    <a:spLocks noChangeArrowheads="1"/>
                  </p:cNvSpPr>
                  <p:nvPr/>
                </p:nvSpPr>
                <p:spPr bwMode="auto">
                  <a:xfrm>
                    <a:off x="9261" y="4194"/>
                    <a:ext cx="2520" cy="540"/>
                  </a:xfrm>
                  <a:prstGeom prst="rect">
                    <a:avLst/>
                  </a:prstGeom>
                  <a:solidFill>
                    <a:srgbClr val="008000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0" name="Group 10"/>
                <p:cNvGrpSpPr>
                  <a:grpSpLocks/>
                </p:cNvGrpSpPr>
                <p:nvPr/>
              </p:nvGrpSpPr>
              <p:grpSpPr bwMode="auto">
                <a:xfrm>
                  <a:off x="1981" y="5194"/>
                  <a:ext cx="3360" cy="360"/>
                  <a:chOff x="1981" y="5194"/>
                  <a:chExt cx="3360" cy="360"/>
                </a:xfrm>
              </p:grpSpPr>
              <p:sp>
                <p:nvSpPr>
                  <p:cNvPr id="21" name="Text Box 1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981" y="5194"/>
                    <a:ext cx="540" cy="360"/>
                  </a:xfrm>
                  <a:prstGeom prst="rect">
                    <a:avLst/>
                  </a:prstGeom>
                  <a:solidFill>
                    <a:srgbClr val="FFFFFF">
                      <a:alpha val="0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9pPr>
                  </a:lstStyle>
                  <a:p>
                    <a:pPr eaLnBrk="1" hangingPunct="1">
                      <a:spcAft>
                        <a:spcPts val="1000"/>
                      </a:spcAft>
                    </a:pPr>
                    <a:r>
                      <a:rPr lang="ru-RU" sz="2000" b="1">
                        <a:latin typeface="Calibri" pitchFamily="34" charset="0"/>
                      </a:rPr>
                      <a:t>1</a:t>
                    </a:r>
                    <a:endParaRPr lang="ru-RU" sz="2000"/>
                  </a:p>
                </p:txBody>
              </p:sp>
              <p:sp>
                <p:nvSpPr>
                  <p:cNvPr id="22" name="Text Box 1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901" y="5194"/>
                    <a:ext cx="540" cy="360"/>
                  </a:xfrm>
                  <a:prstGeom prst="rect">
                    <a:avLst/>
                  </a:prstGeom>
                  <a:solidFill>
                    <a:srgbClr val="FFFFFF">
                      <a:alpha val="0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9pPr>
                  </a:lstStyle>
                  <a:p>
                    <a:pPr eaLnBrk="1" hangingPunct="1">
                      <a:spcAft>
                        <a:spcPts val="1000"/>
                      </a:spcAft>
                    </a:pPr>
                    <a:r>
                      <a:rPr lang="ru-RU" sz="2000" b="1">
                        <a:latin typeface="Calibri" pitchFamily="34" charset="0"/>
                      </a:rPr>
                      <a:t>2</a:t>
                    </a:r>
                    <a:endParaRPr lang="ru-RU" sz="2000"/>
                  </a:p>
                </p:txBody>
              </p:sp>
              <p:sp>
                <p:nvSpPr>
                  <p:cNvPr id="23" name="Text Box 1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841" y="5194"/>
                    <a:ext cx="540" cy="360"/>
                  </a:xfrm>
                  <a:prstGeom prst="rect">
                    <a:avLst/>
                  </a:prstGeom>
                  <a:solidFill>
                    <a:srgbClr val="FFFFFF">
                      <a:alpha val="0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9pPr>
                  </a:lstStyle>
                  <a:p>
                    <a:pPr eaLnBrk="1" hangingPunct="1">
                      <a:spcAft>
                        <a:spcPts val="1000"/>
                      </a:spcAft>
                    </a:pPr>
                    <a:r>
                      <a:rPr lang="ru-RU" sz="2000" b="1">
                        <a:latin typeface="Calibri" pitchFamily="34" charset="0"/>
                      </a:rPr>
                      <a:t>3</a:t>
                    </a:r>
                    <a:endParaRPr lang="ru-RU" sz="2000"/>
                  </a:p>
                </p:txBody>
              </p:sp>
              <p:sp>
                <p:nvSpPr>
                  <p:cNvPr id="24" name="Text Box 1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801" y="5194"/>
                    <a:ext cx="540" cy="360"/>
                  </a:xfrm>
                  <a:prstGeom prst="rect">
                    <a:avLst/>
                  </a:prstGeom>
                  <a:solidFill>
                    <a:srgbClr val="FFFFFF">
                      <a:alpha val="0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9pPr>
                  </a:lstStyle>
                  <a:p>
                    <a:pPr eaLnBrk="1" hangingPunct="1">
                      <a:spcAft>
                        <a:spcPts val="1000"/>
                      </a:spcAft>
                    </a:pPr>
                    <a:r>
                      <a:rPr lang="ru-RU" sz="2000" b="1">
                        <a:latin typeface="Calibri" pitchFamily="34" charset="0"/>
                      </a:rPr>
                      <a:t>4</a:t>
                    </a:r>
                    <a:endParaRPr lang="ru-RU" sz="2000"/>
                  </a:p>
                </p:txBody>
              </p:sp>
            </p:grpSp>
          </p:grpSp>
          <p:grpSp>
            <p:nvGrpSpPr>
              <p:cNvPr id="8" name="Group 15"/>
              <p:cNvGrpSpPr>
                <a:grpSpLocks/>
              </p:cNvGrpSpPr>
              <p:nvPr/>
            </p:nvGrpSpPr>
            <p:grpSpPr bwMode="auto">
              <a:xfrm>
                <a:off x="5481" y="5106"/>
                <a:ext cx="3780" cy="516"/>
                <a:chOff x="5481" y="5106"/>
                <a:chExt cx="3780" cy="516"/>
              </a:xfrm>
            </p:grpSpPr>
            <p:grpSp>
              <p:nvGrpSpPr>
                <p:cNvPr id="9" name="Group 16"/>
                <p:cNvGrpSpPr>
                  <a:grpSpLocks/>
                </p:cNvGrpSpPr>
                <p:nvPr/>
              </p:nvGrpSpPr>
              <p:grpSpPr bwMode="auto">
                <a:xfrm>
                  <a:off x="5481" y="5106"/>
                  <a:ext cx="3780" cy="516"/>
                  <a:chOff x="1701" y="4194"/>
                  <a:chExt cx="10080" cy="540"/>
                </a:xfrm>
              </p:grpSpPr>
              <p:sp>
                <p:nvSpPr>
                  <p:cNvPr id="15" name="Rectangle 17"/>
                  <p:cNvSpPr>
                    <a:spLocks noChangeArrowheads="1"/>
                  </p:cNvSpPr>
                  <p:nvPr/>
                </p:nvSpPr>
                <p:spPr bwMode="auto">
                  <a:xfrm>
                    <a:off x="1701" y="4194"/>
                    <a:ext cx="2520" cy="540"/>
                  </a:xfrm>
                  <a:prstGeom prst="rect">
                    <a:avLst/>
                  </a:prstGeom>
                  <a:solidFill>
                    <a:srgbClr val="00FF00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" name="Rectangle 18"/>
                  <p:cNvSpPr>
                    <a:spLocks noChangeArrowheads="1"/>
                  </p:cNvSpPr>
                  <p:nvPr/>
                </p:nvSpPr>
                <p:spPr bwMode="auto">
                  <a:xfrm>
                    <a:off x="4221" y="4194"/>
                    <a:ext cx="2520" cy="540"/>
                  </a:xfrm>
                  <a:prstGeom prst="rect">
                    <a:avLst/>
                  </a:prstGeom>
                  <a:solidFill>
                    <a:srgbClr val="339966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" name="Rectangle 19"/>
                  <p:cNvSpPr>
                    <a:spLocks noChangeArrowheads="1"/>
                  </p:cNvSpPr>
                  <p:nvPr/>
                </p:nvSpPr>
                <p:spPr bwMode="auto">
                  <a:xfrm>
                    <a:off x="6741" y="4194"/>
                    <a:ext cx="2520" cy="540"/>
                  </a:xfrm>
                  <a:prstGeom prst="rect">
                    <a:avLst/>
                  </a:prstGeom>
                  <a:solidFill>
                    <a:srgbClr val="99CC00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8" name="Rectangle 20"/>
                  <p:cNvSpPr>
                    <a:spLocks noChangeArrowheads="1"/>
                  </p:cNvSpPr>
                  <p:nvPr/>
                </p:nvSpPr>
                <p:spPr bwMode="auto">
                  <a:xfrm>
                    <a:off x="9261" y="4194"/>
                    <a:ext cx="2520" cy="540"/>
                  </a:xfrm>
                  <a:prstGeom prst="rect">
                    <a:avLst/>
                  </a:prstGeom>
                  <a:solidFill>
                    <a:srgbClr val="008000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0" name="Group 21"/>
                <p:cNvGrpSpPr>
                  <a:grpSpLocks/>
                </p:cNvGrpSpPr>
                <p:nvPr/>
              </p:nvGrpSpPr>
              <p:grpSpPr bwMode="auto">
                <a:xfrm>
                  <a:off x="5781" y="5194"/>
                  <a:ext cx="3360" cy="360"/>
                  <a:chOff x="1981" y="5194"/>
                  <a:chExt cx="3360" cy="360"/>
                </a:xfrm>
              </p:grpSpPr>
              <p:sp>
                <p:nvSpPr>
                  <p:cNvPr id="11" name="Text Box 2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981" y="5194"/>
                    <a:ext cx="540" cy="360"/>
                  </a:xfrm>
                  <a:prstGeom prst="rect">
                    <a:avLst/>
                  </a:prstGeom>
                  <a:solidFill>
                    <a:srgbClr val="FFFFFF">
                      <a:alpha val="0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9pPr>
                  </a:lstStyle>
                  <a:p>
                    <a:pPr eaLnBrk="1" hangingPunct="1">
                      <a:spcAft>
                        <a:spcPts val="1000"/>
                      </a:spcAft>
                    </a:pPr>
                    <a:r>
                      <a:rPr lang="ru-RU" sz="2000" b="1">
                        <a:latin typeface="Calibri" pitchFamily="34" charset="0"/>
                      </a:rPr>
                      <a:t>5</a:t>
                    </a:r>
                    <a:endParaRPr lang="ru-RU" sz="2000"/>
                  </a:p>
                </p:txBody>
              </p:sp>
              <p:sp>
                <p:nvSpPr>
                  <p:cNvPr id="12" name="Text Box 2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901" y="5194"/>
                    <a:ext cx="540" cy="360"/>
                  </a:xfrm>
                  <a:prstGeom prst="rect">
                    <a:avLst/>
                  </a:prstGeom>
                  <a:solidFill>
                    <a:srgbClr val="FFFFFF">
                      <a:alpha val="0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9pPr>
                  </a:lstStyle>
                  <a:p>
                    <a:pPr eaLnBrk="1" hangingPunct="1">
                      <a:spcAft>
                        <a:spcPts val="1000"/>
                      </a:spcAft>
                    </a:pPr>
                    <a:r>
                      <a:rPr lang="ru-RU" sz="2000" b="1">
                        <a:latin typeface="Calibri" pitchFamily="34" charset="0"/>
                      </a:rPr>
                      <a:t>6</a:t>
                    </a:r>
                    <a:endParaRPr lang="ru-RU" sz="2000"/>
                  </a:p>
                </p:txBody>
              </p:sp>
              <p:sp>
                <p:nvSpPr>
                  <p:cNvPr id="13" name="Text Box 2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841" y="5194"/>
                    <a:ext cx="540" cy="360"/>
                  </a:xfrm>
                  <a:prstGeom prst="rect">
                    <a:avLst/>
                  </a:prstGeom>
                  <a:solidFill>
                    <a:srgbClr val="FFFFFF">
                      <a:alpha val="0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9pPr>
                  </a:lstStyle>
                  <a:p>
                    <a:pPr eaLnBrk="1" hangingPunct="1">
                      <a:spcAft>
                        <a:spcPts val="1000"/>
                      </a:spcAft>
                    </a:pPr>
                    <a:r>
                      <a:rPr lang="ru-RU" sz="2000" b="1">
                        <a:latin typeface="Calibri" pitchFamily="34" charset="0"/>
                      </a:rPr>
                      <a:t>7</a:t>
                    </a:r>
                    <a:endParaRPr lang="ru-RU" sz="2000"/>
                  </a:p>
                </p:txBody>
              </p:sp>
              <p:sp>
                <p:nvSpPr>
                  <p:cNvPr id="14" name="Text Box 2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801" y="5194"/>
                    <a:ext cx="540" cy="360"/>
                  </a:xfrm>
                  <a:prstGeom prst="rect">
                    <a:avLst/>
                  </a:prstGeom>
                  <a:solidFill>
                    <a:srgbClr val="FFFFFF">
                      <a:alpha val="0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9pPr>
                  </a:lstStyle>
                  <a:p>
                    <a:pPr eaLnBrk="1" hangingPunct="1">
                      <a:spcAft>
                        <a:spcPts val="1000"/>
                      </a:spcAft>
                    </a:pPr>
                    <a:r>
                      <a:rPr lang="ru-RU" sz="2000" b="1">
                        <a:latin typeface="Calibri" pitchFamily="34" charset="0"/>
                      </a:rPr>
                      <a:t>8</a:t>
                    </a:r>
                    <a:endParaRPr lang="ru-RU" sz="2000"/>
                  </a:p>
                </p:txBody>
              </p:sp>
            </p:grpSp>
          </p:grpSp>
        </p:grpSp>
        <p:sp>
          <p:nvSpPr>
            <p:cNvPr id="6" name="Text Box 26"/>
            <p:cNvSpPr txBox="1">
              <a:spLocks noChangeArrowheads="1"/>
            </p:cNvSpPr>
            <p:nvPr/>
          </p:nvSpPr>
          <p:spPr bwMode="auto">
            <a:xfrm>
              <a:off x="9441" y="5094"/>
              <a:ext cx="540" cy="54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Aft>
                  <a:spcPts val="1000"/>
                </a:spcAft>
              </a:pPr>
              <a:r>
                <a:rPr lang="ru-RU" sz="1400" b="1">
                  <a:latin typeface="Calibri" pitchFamily="34" charset="0"/>
                </a:rPr>
                <a:t>…</a:t>
              </a:r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ru-RU" dirty="0" smtClean="0"/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Prime factorization</a:t>
            </a:r>
            <a:endParaRPr lang="ru-RU" dirty="0" smtClean="0"/>
          </a:p>
          <a:p>
            <a:r>
              <a:rPr lang="en-US" dirty="0" smtClean="0"/>
              <a:t>Sequential implementation</a:t>
            </a:r>
            <a:endParaRPr lang="ru-RU" dirty="0" smtClean="0"/>
          </a:p>
          <a:p>
            <a:r>
              <a:rPr lang="en-US" dirty="0" smtClean="0"/>
              <a:t>Porting to Xeon Phi</a:t>
            </a:r>
            <a:endParaRPr lang="ru-RU" dirty="0" smtClean="0"/>
          </a:p>
          <a:p>
            <a:r>
              <a:rPr lang="en-US" dirty="0" smtClean="0"/>
              <a:t>Parallel implementation</a:t>
            </a:r>
            <a:endParaRPr lang="ru-RU" dirty="0" smtClean="0"/>
          </a:p>
          <a:p>
            <a:pPr lvl="1"/>
            <a:r>
              <a:rPr lang="en-US" dirty="0" smtClean="0"/>
              <a:t>Static load balancing</a:t>
            </a:r>
            <a:endParaRPr lang="ru-RU" dirty="0" smtClean="0"/>
          </a:p>
          <a:p>
            <a:pPr lvl="1"/>
            <a:r>
              <a:rPr lang="en-US" dirty="0" smtClean="0"/>
              <a:t>Dynamic load balancing</a:t>
            </a:r>
            <a:endParaRPr lang="ru-RU" dirty="0" smtClean="0"/>
          </a:p>
          <a:p>
            <a:pPr lvl="1"/>
            <a:r>
              <a:rPr lang="en-US" dirty="0" smtClean="0"/>
              <a:t>Dynamic load balancing and chunk adjustment</a:t>
            </a:r>
            <a:endParaRPr lang="ru-RU" dirty="0" smtClean="0"/>
          </a:p>
          <a:p>
            <a:r>
              <a:rPr lang="en-US" dirty="0" smtClean="0"/>
              <a:t>Optimization</a:t>
            </a:r>
            <a:endParaRPr lang="ru-RU" dirty="0" smtClean="0"/>
          </a:p>
          <a:p>
            <a:r>
              <a:rPr lang="en-US" dirty="0" smtClean="0"/>
              <a:t>Hybrid parallel implementation</a:t>
            </a:r>
            <a:endParaRPr lang="ru-RU" dirty="0" smtClean="0"/>
          </a:p>
          <a:p>
            <a:r>
              <a:rPr lang="en-US" dirty="0" smtClean="0"/>
              <a:t>Individual work and references</a:t>
            </a:r>
            <a:endParaRPr lang="ru-RU" dirty="0" smtClean="0"/>
          </a:p>
          <a:p>
            <a:pPr lvl="1"/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Dynamic load balancing. Strategy 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5300" y="1196975"/>
            <a:ext cx="4961756" cy="4968875"/>
          </a:xfrm>
        </p:spPr>
        <p:txBody>
          <a:bodyPr>
            <a:normAutofit/>
          </a:bodyPr>
          <a:lstStyle/>
          <a:p>
            <a:r>
              <a:rPr lang="en-US" i="1" dirty="0" smtClean="0"/>
              <a:t>What is the reason it is slower</a:t>
            </a:r>
            <a:r>
              <a:rPr lang="ru-RU" i="1" dirty="0" smtClean="0"/>
              <a:t>?</a:t>
            </a:r>
            <a:endParaRPr lang="ru-RU" dirty="0" smtClean="0"/>
          </a:p>
          <a:p>
            <a:r>
              <a:rPr lang="en-US" dirty="0" smtClean="0"/>
              <a:t>It is caused by properties of the algorithm</a:t>
            </a:r>
            <a:r>
              <a:rPr lang="ru-RU" dirty="0" smtClean="0"/>
              <a:t>. </a:t>
            </a:r>
            <a:endParaRPr lang="en-US" dirty="0" smtClean="0"/>
          </a:p>
          <a:p>
            <a:pPr lvl="1"/>
            <a:r>
              <a:rPr lang="en-US" dirty="0" smtClean="0"/>
              <a:t>Threads with even indexes process even numbers</a:t>
            </a:r>
            <a:r>
              <a:rPr lang="ru-RU" dirty="0" smtClean="0"/>
              <a:t>. </a:t>
            </a:r>
            <a:endParaRPr lang="en-US" dirty="0" smtClean="0"/>
          </a:p>
          <a:p>
            <a:pPr lvl="1"/>
            <a:r>
              <a:rPr lang="en-US" dirty="0" smtClean="0"/>
              <a:t>Number of threads is even</a:t>
            </a:r>
            <a:r>
              <a:rPr lang="ru-RU" dirty="0" smtClean="0"/>
              <a:t>. </a:t>
            </a:r>
            <a:endParaRPr lang="en-US" dirty="0" smtClean="0"/>
          </a:p>
          <a:p>
            <a:r>
              <a:rPr lang="en-US" dirty="0" smtClean="0"/>
              <a:t>This scheme is more imbalanced than the original static scheme</a:t>
            </a:r>
            <a:r>
              <a:rPr lang="ru-RU" dirty="0" smtClean="0"/>
              <a:t>. </a:t>
            </a:r>
            <a:endParaRPr lang="en-US" dirty="0" smtClean="0"/>
          </a:p>
          <a:p>
            <a:r>
              <a:rPr lang="en-US" dirty="0" smtClean="0"/>
              <a:t>Static scheme was better compared to the current scheme due to large number of threads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0933" y="2060848"/>
            <a:ext cx="4610100" cy="300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Dynamic load balancing. Strategy </a:t>
            </a:r>
            <a:r>
              <a:rPr lang="en-US" dirty="0" smtClean="0"/>
              <a:t>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Dynamic load balancing strategy</a:t>
            </a:r>
            <a:r>
              <a:rPr lang="ru-RU" dirty="0" smtClean="0"/>
              <a:t>: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Use schedule parameter with chunk of OpenMP directive:</a:t>
            </a:r>
            <a:endParaRPr lang="ru-RU" dirty="0" smtClean="0"/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		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#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pragma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omp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parallel for 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				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schedule(dynamic, chunk)</a:t>
            </a:r>
            <a:endParaRPr lang="ru-RU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endParaRPr lang="ru-RU" dirty="0" smtClean="0"/>
          </a:p>
          <a:p>
            <a:r>
              <a:rPr lang="en-US" i="1" dirty="0" smtClean="0"/>
              <a:t>What should be the chunk size</a:t>
            </a:r>
            <a:r>
              <a:rPr lang="ru-RU" i="1" dirty="0" smtClean="0"/>
              <a:t>?</a:t>
            </a:r>
            <a:endParaRPr lang="en-US" i="1" dirty="0" smtClean="0"/>
          </a:p>
          <a:p>
            <a:endParaRPr lang="ru-RU" dirty="0"/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881034" y="1916832"/>
            <a:ext cx="8569325" cy="1008063"/>
            <a:chOff x="2381" y="8731"/>
            <a:chExt cx="7541" cy="584"/>
          </a:xfrm>
        </p:grpSpPr>
        <p:sp>
          <p:nvSpPr>
            <p:cNvPr id="5" name="Text Box 3"/>
            <p:cNvSpPr txBox="1">
              <a:spLocks noChangeArrowheads="1"/>
            </p:cNvSpPr>
            <p:nvPr/>
          </p:nvSpPr>
          <p:spPr bwMode="auto">
            <a:xfrm>
              <a:off x="9348" y="8775"/>
              <a:ext cx="574" cy="54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Aft>
                  <a:spcPts val="1000"/>
                </a:spcAft>
              </a:pPr>
              <a:r>
                <a:rPr lang="ru-RU" sz="1400" b="1">
                  <a:latin typeface="Calibri" pitchFamily="34" charset="0"/>
                </a:rPr>
                <a:t>…</a:t>
              </a:r>
              <a:endParaRPr lang="ru-RU"/>
            </a:p>
          </p:txBody>
        </p:sp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2381" y="8731"/>
              <a:ext cx="3696" cy="516"/>
              <a:chOff x="2381" y="8731"/>
              <a:chExt cx="3696" cy="516"/>
            </a:xfrm>
          </p:grpSpPr>
          <p:grpSp>
            <p:nvGrpSpPr>
              <p:cNvPr id="18" name="Group 5"/>
              <p:cNvGrpSpPr>
                <a:grpSpLocks/>
              </p:cNvGrpSpPr>
              <p:nvPr/>
            </p:nvGrpSpPr>
            <p:grpSpPr bwMode="auto">
              <a:xfrm>
                <a:off x="2381" y="8731"/>
                <a:ext cx="3494" cy="516"/>
                <a:chOff x="2381" y="8731"/>
                <a:chExt cx="3494" cy="516"/>
              </a:xfrm>
            </p:grpSpPr>
            <p:sp>
              <p:nvSpPr>
                <p:cNvPr id="24" name="Rectangle 6"/>
                <p:cNvSpPr>
                  <a:spLocks noChangeArrowheads="1"/>
                </p:cNvSpPr>
                <p:nvPr/>
              </p:nvSpPr>
              <p:spPr bwMode="auto">
                <a:xfrm>
                  <a:off x="2381" y="8731"/>
                  <a:ext cx="874" cy="516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5" name="Rectangle 7"/>
                <p:cNvSpPr>
                  <a:spLocks noChangeArrowheads="1"/>
                </p:cNvSpPr>
                <p:nvPr/>
              </p:nvSpPr>
              <p:spPr bwMode="auto">
                <a:xfrm>
                  <a:off x="3255" y="8731"/>
                  <a:ext cx="873" cy="516"/>
                </a:xfrm>
                <a:prstGeom prst="rect">
                  <a:avLst/>
                </a:prstGeom>
                <a:solidFill>
                  <a:srgbClr val="339966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6" name="Rectangle 8"/>
                <p:cNvSpPr>
                  <a:spLocks noChangeArrowheads="1"/>
                </p:cNvSpPr>
                <p:nvPr/>
              </p:nvSpPr>
              <p:spPr bwMode="auto">
                <a:xfrm>
                  <a:off x="4128" y="8731"/>
                  <a:ext cx="874" cy="516"/>
                </a:xfrm>
                <a:prstGeom prst="rect">
                  <a:avLst/>
                </a:prstGeom>
                <a:solidFill>
                  <a:srgbClr val="99CC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" name="Rectangle 9"/>
                <p:cNvSpPr>
                  <a:spLocks noChangeArrowheads="1"/>
                </p:cNvSpPr>
                <p:nvPr/>
              </p:nvSpPr>
              <p:spPr bwMode="auto">
                <a:xfrm>
                  <a:off x="5002" y="8731"/>
                  <a:ext cx="873" cy="516"/>
                </a:xfrm>
                <a:prstGeom prst="rect">
                  <a:avLst/>
                </a:prstGeom>
                <a:solidFill>
                  <a:srgbClr val="0080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9" name="Group 10"/>
              <p:cNvGrpSpPr>
                <a:grpSpLocks/>
              </p:cNvGrpSpPr>
              <p:nvPr/>
            </p:nvGrpSpPr>
            <p:grpSpPr bwMode="auto">
              <a:xfrm>
                <a:off x="2441" y="8835"/>
                <a:ext cx="3636" cy="360"/>
                <a:chOff x="2441" y="8835"/>
                <a:chExt cx="3636" cy="360"/>
              </a:xfrm>
            </p:grpSpPr>
            <p:sp>
              <p:nvSpPr>
                <p:cNvPr id="20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4981" y="8835"/>
                  <a:ext cx="1096" cy="360"/>
                </a:xfrm>
                <a:prstGeom prst="rect">
                  <a:avLst/>
                </a:prstGeom>
                <a:solidFill>
                  <a:srgbClr val="FFFFFF">
                    <a:alpha val="0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Aft>
                      <a:spcPts val="1000"/>
                    </a:spcAft>
                  </a:pPr>
                  <a:r>
                    <a:rPr lang="ru-RU" b="1">
                      <a:latin typeface="Calibri" pitchFamily="34" charset="0"/>
                    </a:rPr>
                    <a:t>301-400</a:t>
                  </a:r>
                  <a:endParaRPr lang="ru-RU"/>
                </a:p>
              </p:txBody>
            </p:sp>
            <p:sp>
              <p:nvSpPr>
                <p:cNvPr id="21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2441" y="8835"/>
                  <a:ext cx="900" cy="360"/>
                </a:xfrm>
                <a:prstGeom prst="rect">
                  <a:avLst/>
                </a:prstGeom>
                <a:solidFill>
                  <a:srgbClr val="FFFFFF">
                    <a:alpha val="0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Aft>
                      <a:spcPts val="1000"/>
                    </a:spcAft>
                  </a:pPr>
                  <a:r>
                    <a:rPr lang="ru-RU" b="1">
                      <a:latin typeface="Calibri" pitchFamily="34" charset="0"/>
                    </a:rPr>
                    <a:t>1-100</a:t>
                  </a:r>
                  <a:endParaRPr lang="ru-RU"/>
                </a:p>
              </p:txBody>
            </p:sp>
            <p:sp>
              <p:nvSpPr>
                <p:cNvPr id="22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3261" y="8835"/>
                  <a:ext cx="1260" cy="360"/>
                </a:xfrm>
                <a:prstGeom prst="rect">
                  <a:avLst/>
                </a:prstGeom>
                <a:solidFill>
                  <a:srgbClr val="FFFFFF">
                    <a:alpha val="0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Aft>
                      <a:spcPts val="1000"/>
                    </a:spcAft>
                  </a:pPr>
                  <a:r>
                    <a:rPr lang="ru-RU" b="1">
                      <a:latin typeface="Calibri" pitchFamily="34" charset="0"/>
                    </a:rPr>
                    <a:t>101-200</a:t>
                  </a:r>
                  <a:endParaRPr lang="ru-RU"/>
                </a:p>
              </p:txBody>
            </p:sp>
            <p:sp>
              <p:nvSpPr>
                <p:cNvPr id="23" name="Text Box 14"/>
                <p:cNvSpPr txBox="1">
                  <a:spLocks noChangeArrowheads="1"/>
                </p:cNvSpPr>
                <p:nvPr/>
              </p:nvSpPr>
              <p:spPr bwMode="auto">
                <a:xfrm>
                  <a:off x="4121" y="8835"/>
                  <a:ext cx="1260" cy="360"/>
                </a:xfrm>
                <a:prstGeom prst="rect">
                  <a:avLst/>
                </a:prstGeom>
                <a:solidFill>
                  <a:srgbClr val="FFFFFF">
                    <a:alpha val="0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Aft>
                      <a:spcPts val="1000"/>
                    </a:spcAft>
                  </a:pPr>
                  <a:r>
                    <a:rPr lang="ru-RU" b="1">
                      <a:latin typeface="Calibri" pitchFamily="34" charset="0"/>
                    </a:rPr>
                    <a:t>201-300</a:t>
                  </a:r>
                  <a:endParaRPr lang="ru-RU"/>
                </a:p>
              </p:txBody>
            </p:sp>
          </p:grpSp>
        </p:grpSp>
        <p:grpSp>
          <p:nvGrpSpPr>
            <p:cNvPr id="7" name="Group 15"/>
            <p:cNvGrpSpPr>
              <a:grpSpLocks/>
            </p:cNvGrpSpPr>
            <p:nvPr/>
          </p:nvGrpSpPr>
          <p:grpSpPr bwMode="auto">
            <a:xfrm>
              <a:off x="5865" y="8735"/>
              <a:ext cx="3696" cy="516"/>
              <a:chOff x="2381" y="8731"/>
              <a:chExt cx="3696" cy="516"/>
            </a:xfrm>
          </p:grpSpPr>
          <p:grpSp>
            <p:nvGrpSpPr>
              <p:cNvPr id="8" name="Group 16"/>
              <p:cNvGrpSpPr>
                <a:grpSpLocks/>
              </p:cNvGrpSpPr>
              <p:nvPr/>
            </p:nvGrpSpPr>
            <p:grpSpPr bwMode="auto">
              <a:xfrm>
                <a:off x="2381" y="8731"/>
                <a:ext cx="3494" cy="516"/>
                <a:chOff x="2381" y="8731"/>
                <a:chExt cx="3494" cy="516"/>
              </a:xfrm>
            </p:grpSpPr>
            <p:sp>
              <p:nvSpPr>
                <p:cNvPr id="14" name="Rectangle 17"/>
                <p:cNvSpPr>
                  <a:spLocks noChangeArrowheads="1"/>
                </p:cNvSpPr>
                <p:nvPr/>
              </p:nvSpPr>
              <p:spPr bwMode="auto">
                <a:xfrm>
                  <a:off x="2381" y="8731"/>
                  <a:ext cx="874" cy="516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5" name="Rectangle 18"/>
                <p:cNvSpPr>
                  <a:spLocks noChangeArrowheads="1"/>
                </p:cNvSpPr>
                <p:nvPr/>
              </p:nvSpPr>
              <p:spPr bwMode="auto">
                <a:xfrm>
                  <a:off x="3255" y="8731"/>
                  <a:ext cx="873" cy="516"/>
                </a:xfrm>
                <a:prstGeom prst="rect">
                  <a:avLst/>
                </a:prstGeom>
                <a:solidFill>
                  <a:srgbClr val="339966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" name="Rectangle 19"/>
                <p:cNvSpPr>
                  <a:spLocks noChangeArrowheads="1"/>
                </p:cNvSpPr>
                <p:nvPr/>
              </p:nvSpPr>
              <p:spPr bwMode="auto">
                <a:xfrm>
                  <a:off x="4128" y="8731"/>
                  <a:ext cx="874" cy="516"/>
                </a:xfrm>
                <a:prstGeom prst="rect">
                  <a:avLst/>
                </a:prstGeom>
                <a:solidFill>
                  <a:srgbClr val="99CC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" name="Rectangle 20"/>
                <p:cNvSpPr>
                  <a:spLocks noChangeArrowheads="1"/>
                </p:cNvSpPr>
                <p:nvPr/>
              </p:nvSpPr>
              <p:spPr bwMode="auto">
                <a:xfrm>
                  <a:off x="5002" y="8731"/>
                  <a:ext cx="873" cy="516"/>
                </a:xfrm>
                <a:prstGeom prst="rect">
                  <a:avLst/>
                </a:prstGeom>
                <a:solidFill>
                  <a:srgbClr val="0080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9" name="Group 21"/>
              <p:cNvGrpSpPr>
                <a:grpSpLocks/>
              </p:cNvGrpSpPr>
              <p:nvPr/>
            </p:nvGrpSpPr>
            <p:grpSpPr bwMode="auto">
              <a:xfrm>
                <a:off x="2441" y="8835"/>
                <a:ext cx="3636" cy="360"/>
                <a:chOff x="2441" y="8835"/>
                <a:chExt cx="3636" cy="360"/>
              </a:xfrm>
            </p:grpSpPr>
            <p:sp>
              <p:nvSpPr>
                <p:cNvPr id="10" name="Text Box 22"/>
                <p:cNvSpPr txBox="1">
                  <a:spLocks noChangeArrowheads="1"/>
                </p:cNvSpPr>
                <p:nvPr/>
              </p:nvSpPr>
              <p:spPr bwMode="auto">
                <a:xfrm>
                  <a:off x="4981" y="8835"/>
                  <a:ext cx="1096" cy="360"/>
                </a:xfrm>
                <a:prstGeom prst="rect">
                  <a:avLst/>
                </a:prstGeom>
                <a:solidFill>
                  <a:srgbClr val="FFFFFF">
                    <a:alpha val="0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Aft>
                      <a:spcPts val="1000"/>
                    </a:spcAft>
                  </a:pPr>
                  <a:r>
                    <a:rPr lang="ru-RU" b="1">
                      <a:latin typeface="Calibri" pitchFamily="34" charset="0"/>
                    </a:rPr>
                    <a:t>701-8</a:t>
                  </a:r>
                  <a:r>
                    <a:rPr lang="ru-RU" b="1">
                      <a:latin typeface="Times New Roman" pitchFamily="18" charset="0"/>
                    </a:rPr>
                    <a:t>00</a:t>
                  </a:r>
                  <a:endParaRPr lang="ru-RU"/>
                </a:p>
              </p:txBody>
            </p:sp>
            <p:sp>
              <p:nvSpPr>
                <p:cNvPr id="11" name="Text Box 23"/>
                <p:cNvSpPr txBox="1">
                  <a:spLocks noChangeArrowheads="1"/>
                </p:cNvSpPr>
                <p:nvPr/>
              </p:nvSpPr>
              <p:spPr bwMode="auto">
                <a:xfrm>
                  <a:off x="2441" y="8835"/>
                  <a:ext cx="900" cy="360"/>
                </a:xfrm>
                <a:prstGeom prst="rect">
                  <a:avLst/>
                </a:prstGeom>
                <a:solidFill>
                  <a:srgbClr val="FFFFFF">
                    <a:alpha val="0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Aft>
                      <a:spcPts val="1000"/>
                    </a:spcAft>
                  </a:pPr>
                  <a:r>
                    <a:rPr lang="ru-RU" b="1">
                      <a:latin typeface="Calibri" pitchFamily="34" charset="0"/>
                    </a:rPr>
                    <a:t>401-500</a:t>
                  </a:r>
                  <a:endParaRPr lang="ru-RU"/>
                </a:p>
              </p:txBody>
            </p:sp>
            <p:sp>
              <p:nvSpPr>
                <p:cNvPr id="12" name="Text Box 24"/>
                <p:cNvSpPr txBox="1">
                  <a:spLocks noChangeArrowheads="1"/>
                </p:cNvSpPr>
                <p:nvPr/>
              </p:nvSpPr>
              <p:spPr bwMode="auto">
                <a:xfrm>
                  <a:off x="3261" y="8835"/>
                  <a:ext cx="1260" cy="360"/>
                </a:xfrm>
                <a:prstGeom prst="rect">
                  <a:avLst/>
                </a:prstGeom>
                <a:solidFill>
                  <a:srgbClr val="FFFFFF">
                    <a:alpha val="0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Aft>
                      <a:spcPts val="1000"/>
                    </a:spcAft>
                  </a:pPr>
                  <a:r>
                    <a:rPr lang="ru-RU" b="1">
                      <a:latin typeface="Calibri" pitchFamily="34" charset="0"/>
                    </a:rPr>
                    <a:t>501-6</a:t>
                  </a:r>
                  <a:r>
                    <a:rPr lang="ru-RU" b="1">
                      <a:latin typeface="Times New Roman" pitchFamily="18" charset="0"/>
                    </a:rPr>
                    <a:t>00</a:t>
                  </a:r>
                  <a:endParaRPr lang="ru-RU"/>
                </a:p>
              </p:txBody>
            </p:sp>
            <p:sp>
              <p:nvSpPr>
                <p:cNvPr id="13" name="Text Box 25"/>
                <p:cNvSpPr txBox="1">
                  <a:spLocks noChangeArrowheads="1"/>
                </p:cNvSpPr>
                <p:nvPr/>
              </p:nvSpPr>
              <p:spPr bwMode="auto">
                <a:xfrm>
                  <a:off x="4121" y="8835"/>
                  <a:ext cx="1260" cy="360"/>
                </a:xfrm>
                <a:prstGeom prst="rect">
                  <a:avLst/>
                </a:prstGeom>
                <a:solidFill>
                  <a:srgbClr val="FFFFFF">
                    <a:alpha val="0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Aft>
                      <a:spcPts val="1000"/>
                    </a:spcAft>
                  </a:pPr>
                  <a:r>
                    <a:rPr lang="ru-RU" b="1">
                      <a:latin typeface="Calibri" pitchFamily="34" charset="0"/>
                    </a:rPr>
                    <a:t>601-7</a:t>
                  </a:r>
                  <a:r>
                    <a:rPr lang="ru-RU" b="1">
                      <a:latin typeface="Times New Roman" pitchFamily="18" charset="0"/>
                    </a:rPr>
                    <a:t>00</a:t>
                  </a:r>
                  <a:endParaRPr lang="ru-RU"/>
                </a:p>
              </p:txBody>
            </p:sp>
          </p:grp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Dynamic load balancing. Strategy 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Adjustment of chunk size</a:t>
            </a:r>
            <a:r>
              <a:rPr lang="ru-RU" dirty="0" smtClean="0"/>
              <a:t>: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en-US" dirty="0" smtClean="0"/>
              <a:t>Our experiment shows that optimal chunk size is 30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6616" y="1628800"/>
            <a:ext cx="6745455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Dynamic load balancing. Strategy 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en-US" dirty="0" smtClean="0"/>
              <a:t>Dynamic load balancing with optimal chunk size gives speed up.</a:t>
            </a:r>
            <a:endParaRPr lang="ru-RU" dirty="0" smtClean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4861" y="1268760"/>
            <a:ext cx="5400675" cy="323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Optimization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CPU vs.</a:t>
            </a:r>
            <a:r>
              <a:rPr lang="ru-RU" dirty="0" smtClean="0"/>
              <a:t> </a:t>
            </a:r>
            <a:r>
              <a:rPr lang="en-US" dirty="0" smtClean="0"/>
              <a:t>Intel Xeon Phi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used naive algorithm and straightforward porting to Xeon Phi</a:t>
            </a:r>
            <a:r>
              <a:rPr lang="ru-RU" dirty="0" smtClean="0"/>
              <a:t>. </a:t>
            </a:r>
            <a:endParaRPr lang="en-US" dirty="0" smtClean="0"/>
          </a:p>
          <a:p>
            <a:r>
              <a:rPr lang="en-US" dirty="0" smtClean="0"/>
              <a:t>Compare run time on CPU and Xeon Phi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8904" y="2852936"/>
            <a:ext cx="4391025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 of results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CPU outperformed Xeon Phi by factor of 4</a:t>
            </a:r>
            <a:r>
              <a:rPr lang="ru-RU" dirty="0" smtClean="0"/>
              <a:t>. </a:t>
            </a:r>
          </a:p>
          <a:p>
            <a:r>
              <a:rPr lang="en-US" b="1" i="1" dirty="0" smtClean="0"/>
              <a:t>However, peak performance on Xeon Phi is superior</a:t>
            </a:r>
            <a:r>
              <a:rPr lang="ru-RU" dirty="0" smtClean="0"/>
              <a:t>.</a:t>
            </a:r>
          </a:p>
          <a:p>
            <a:r>
              <a:rPr lang="en-US" i="1" dirty="0" smtClean="0"/>
              <a:t>Why does not Xeon Phi outperform CPU in our parallel application</a:t>
            </a:r>
            <a:r>
              <a:rPr lang="ru-RU" i="1" dirty="0" smtClean="0"/>
              <a:t>?</a:t>
            </a:r>
            <a:endParaRPr lang="ru-RU" dirty="0" smtClean="0"/>
          </a:p>
          <a:p>
            <a:endParaRPr lang="ru-RU" dirty="0" smtClean="0"/>
          </a:p>
          <a:p>
            <a:r>
              <a:rPr lang="en-US" dirty="0" smtClean="0"/>
              <a:t>Good performance on Xeon Phi requires not only using all cores, but also </a:t>
            </a:r>
            <a:r>
              <a:rPr lang="en-US" b="1" i="1" dirty="0" smtClean="0"/>
              <a:t>vectorization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 of results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Obtain vectorization report:</a:t>
            </a:r>
            <a:endParaRPr lang="ru-RU" dirty="0" smtClean="0"/>
          </a:p>
          <a:p>
            <a:pPr>
              <a:buNone/>
            </a:pPr>
            <a:r>
              <a:rPr lang="ru-RU" dirty="0" smtClean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icpc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-O2 -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openmp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-vec-report3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parMIC.cpp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dirty="0" smtClean="0"/>
              <a:t>Investigate the report</a:t>
            </a:r>
            <a:r>
              <a:rPr lang="ru-RU" dirty="0" smtClean="0"/>
              <a:t>: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…</a:t>
            </a:r>
            <a:endParaRPr lang="ru-RU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parMIC.cpp(174): (col. 5) remark: *MIC* loop was not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vectorized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: unsupported loop structure</a:t>
            </a:r>
            <a:endParaRPr lang="ru-RU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parMIC.cpp(169): (col. 3) remark: *MIC* loop was not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vectorized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: nonstandard loop is not a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vectorization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candidate</a:t>
            </a:r>
            <a:endParaRPr lang="ru-RU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ru-RU" dirty="0" smtClean="0">
                <a:latin typeface="Courier New" pitchFamily="49" charset="0"/>
                <a:cs typeface="Courier New" pitchFamily="49" charset="0"/>
              </a:rPr>
              <a:t>…</a:t>
            </a:r>
          </a:p>
          <a:p>
            <a:r>
              <a:rPr lang="en-US" b="1" dirty="0" smtClean="0"/>
              <a:t>Lines</a:t>
            </a:r>
            <a:r>
              <a:rPr lang="ru-RU" b="1" dirty="0" smtClean="0"/>
              <a:t> 169 </a:t>
            </a:r>
            <a:r>
              <a:rPr lang="en-US" b="1" dirty="0" smtClean="0"/>
              <a:t>and</a:t>
            </a:r>
            <a:r>
              <a:rPr lang="ru-RU" b="1" dirty="0" smtClean="0"/>
              <a:t> 174 </a:t>
            </a:r>
            <a:r>
              <a:rPr lang="en-US" b="1" dirty="0" smtClean="0"/>
              <a:t>correspond to loops in factorization function. They were not vectorized</a:t>
            </a:r>
            <a:r>
              <a:rPr lang="ru-RU" b="1" dirty="0" smtClean="0"/>
              <a:t>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Optimization considerations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Intel Xeon Phi has 512 bit vector registers</a:t>
            </a:r>
            <a:r>
              <a:rPr lang="ru-RU" dirty="0" smtClean="0"/>
              <a:t>. </a:t>
            </a:r>
            <a:endParaRPr lang="en-US" dirty="0"/>
          </a:p>
          <a:p>
            <a:r>
              <a:rPr lang="en-US" dirty="0" smtClean="0"/>
              <a:t>Our application uses 4-byte integers</a:t>
            </a:r>
            <a:r>
              <a:rPr lang="ru-RU" dirty="0" smtClean="0"/>
              <a:t>. </a:t>
            </a:r>
          </a:p>
          <a:p>
            <a:r>
              <a:rPr lang="en-US" dirty="0" smtClean="0"/>
              <a:t>If the code were vectorized, it would execute operations with 16 numbers</a:t>
            </a:r>
            <a:r>
              <a:rPr lang="ru-RU" dirty="0" smtClean="0"/>
              <a:t>.</a:t>
            </a:r>
          </a:p>
          <a:p>
            <a:r>
              <a:rPr lang="en-US" dirty="0" smtClean="0"/>
              <a:t>The main operation in our application is computing remainder and comparing it to 0</a:t>
            </a:r>
            <a:r>
              <a:rPr lang="ru-RU" dirty="0" smtClean="0"/>
              <a:t>. </a:t>
            </a:r>
          </a:p>
          <a:p>
            <a:pPr lvl="1"/>
            <a:r>
              <a:rPr lang="en-US" dirty="0" smtClean="0"/>
              <a:t>There are very few actual divisors compared to amount of potential divisors we check</a:t>
            </a:r>
            <a:r>
              <a:rPr lang="ru-RU" dirty="0" smtClean="0"/>
              <a:t>. </a:t>
            </a:r>
          </a:p>
          <a:p>
            <a:pPr lvl="1"/>
            <a:r>
              <a:rPr lang="en-US" b="1" dirty="0" smtClean="0"/>
              <a:t>Remainder is usually non-zero</a:t>
            </a:r>
            <a:r>
              <a:rPr lang="ru-RU" b="1" dirty="0" smtClean="0"/>
              <a:t>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 to optimization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 array of 16 numbers (register size)</a:t>
            </a:r>
            <a:r>
              <a:rPr lang="ru-RU" dirty="0" smtClean="0"/>
              <a:t>. </a:t>
            </a:r>
          </a:p>
          <a:p>
            <a:r>
              <a:rPr lang="en-US" dirty="0" smtClean="0"/>
              <a:t>Each element is remainder of division by the sum of the current divisor and array index</a:t>
            </a:r>
            <a:r>
              <a:rPr lang="ru-RU" dirty="0" smtClean="0"/>
              <a:t>. </a:t>
            </a:r>
          </a:p>
          <a:p>
            <a:r>
              <a:rPr lang="en-US" dirty="0" smtClean="0"/>
              <a:t>We multiply all the divisors</a:t>
            </a:r>
            <a:r>
              <a:rPr lang="ru-RU" dirty="0" smtClean="0"/>
              <a:t>. </a:t>
            </a:r>
          </a:p>
          <a:p>
            <a:r>
              <a:rPr lang="en-US" dirty="0" smtClean="0"/>
              <a:t>If remainder of division by the product is not zero, all 16 numbers can be discarded. Otherwise, the original check is performed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consider porting applications to Xeon Phi on the example of prime factorization</a:t>
            </a:r>
            <a:r>
              <a:rPr lang="ru-RU" dirty="0" smtClean="0"/>
              <a:t>.</a:t>
            </a:r>
          </a:p>
          <a:p>
            <a:r>
              <a:rPr lang="en-US" dirty="0" smtClean="0"/>
              <a:t>To study influence of different schemes of load balancing on performance</a:t>
            </a:r>
            <a:r>
              <a:rPr lang="ru-RU" dirty="0" smtClean="0"/>
              <a:t>.</a:t>
            </a:r>
          </a:p>
          <a:p>
            <a:pPr lvl="0"/>
            <a:r>
              <a:rPr lang="en-US" dirty="0" smtClean="0"/>
              <a:t>To investigate optimization for Xeon Phi.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Optimized implementation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#define LOOP_SIZE 16</a:t>
            </a:r>
            <a:endParaRPr lang="ru-RU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…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void factorization(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chunk) 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{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#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pragma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omp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parallel for schedule(dynamic, chunk)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for (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= 1;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&lt; NUM_NUMBERS;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++)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{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rr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[LOOP_SIZE];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r, p;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number =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;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idx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= number;</a:t>
            </a:r>
            <a:endParaRPr lang="ru-RU" dirty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Optimized implementation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5300" y="1052736"/>
            <a:ext cx="8915400" cy="540060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for (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j = 2; j &lt;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idx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; j++) {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if (number == 1) break; 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#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pragma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simd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for(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k = 0; k &lt; LOOP_SIZE; k++)</a:t>
            </a:r>
            <a:r>
              <a:rPr lang="ru-RU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{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rr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[k] = number % (j + k);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}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p = 1;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#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pragma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simd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for(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k = 0; k &lt; LOOP_SIZE; k++)</a:t>
            </a:r>
            <a:r>
              <a:rPr lang="ru-RU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{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ru-RU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p *=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rr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[k];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}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if(p != 0)</a:t>
            </a:r>
            <a:r>
              <a:rPr lang="ru-RU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{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ru-RU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j += LOOP_SIZE - 1;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} else</a:t>
            </a:r>
            <a:r>
              <a:rPr lang="ru-RU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{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	  r = number % j;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	  if (r == 0) {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     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number /= j;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     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divisors[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idx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].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push_back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(j);</a:t>
            </a:r>
            <a:r>
              <a:rPr lang="ru-RU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</a:t>
            </a:r>
            <a:r>
              <a:rPr lang="ru-RU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j</a:t>
            </a:r>
            <a:r>
              <a:rPr lang="ru-RU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--;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	  }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</a:t>
            </a:r>
            <a:r>
              <a:rPr lang="ru-RU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}    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6951" y="1700808"/>
            <a:ext cx="5924550" cy="287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Optimization yields benefit for both CPU and Xeon Phi</a:t>
            </a:r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6024" y="1852613"/>
            <a:ext cx="5622273" cy="35926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Performance of the optimized version on CPU and Xeon Phi</a:t>
            </a:r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809750"/>
            <a:ext cx="5334000" cy="323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Hybrid parallel implementation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the last step, organize simultaneous computations on CPU and Xeon Phi</a:t>
            </a:r>
            <a:r>
              <a:rPr lang="ru-RU" dirty="0" smtClean="0"/>
              <a:t>.</a:t>
            </a:r>
          </a:p>
          <a:p>
            <a:r>
              <a:rPr lang="en-US" dirty="0" smtClean="0"/>
              <a:t>Since computational time becomes too small, increase the range of processed numbers by factor of 10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r>
              <a:rPr lang="en-US" i="1" dirty="0" smtClean="0"/>
              <a:t>The tendency remains</a:t>
            </a:r>
            <a:r>
              <a:rPr lang="ru-RU" i="1" dirty="0" smtClean="0"/>
              <a:t>.</a:t>
            </a:r>
            <a:endParaRPr lang="ru-RU" i="1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2960" y="3284984"/>
            <a:ext cx="4676775" cy="280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Hybrid scheme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#</a:t>
            </a:r>
            <a:r>
              <a:rPr lang="ru-RU" dirty="0" err="1" smtClean="0"/>
              <a:t>pragma</a:t>
            </a:r>
            <a:r>
              <a:rPr lang="ru-RU" dirty="0" smtClean="0"/>
              <a:t> </a:t>
            </a:r>
            <a:r>
              <a:rPr lang="ru-RU" dirty="0" err="1" smtClean="0"/>
              <a:t>offload</a:t>
            </a:r>
            <a:r>
              <a:rPr lang="ru-RU" dirty="0" smtClean="0"/>
              <a:t> </a:t>
            </a:r>
            <a:r>
              <a:rPr lang="ru-RU" dirty="0" err="1" smtClean="0"/>
              <a:t>target</a:t>
            </a:r>
            <a:r>
              <a:rPr lang="ru-RU" dirty="0" smtClean="0"/>
              <a:t>(mic:0) </a:t>
            </a:r>
            <a:r>
              <a:rPr lang="en-US" dirty="0" smtClean="0"/>
              <a:t>directive is blocking by default</a:t>
            </a:r>
            <a:r>
              <a:rPr lang="ru-RU" dirty="0" smtClean="0"/>
              <a:t>. </a:t>
            </a:r>
          </a:p>
          <a:p>
            <a:r>
              <a:rPr lang="en-US" dirty="0" smtClean="0"/>
              <a:t>Additional parameter of the directive allows to perform it asynchronously.</a:t>
            </a:r>
            <a:r>
              <a:rPr lang="ru-RU" dirty="0" smtClean="0"/>
              <a:t>. </a:t>
            </a:r>
          </a:p>
          <a:p>
            <a:pPr lvl="1"/>
            <a:r>
              <a:rPr lang="en-US" i="1" dirty="0" smtClean="0"/>
              <a:t>Specify a signal</a:t>
            </a:r>
            <a:r>
              <a:rPr lang="ru-RU" i="1" dirty="0" smtClean="0"/>
              <a:t>. </a:t>
            </a:r>
          </a:p>
          <a:p>
            <a:pPr lvl="1"/>
            <a:r>
              <a:rPr lang="en-US" i="1" dirty="0" smtClean="0"/>
              <a:t>Wait for a signal for synchronization later</a:t>
            </a:r>
            <a:r>
              <a:rPr lang="ru-RU" i="1" dirty="0" smtClean="0"/>
              <a:t>. </a:t>
            </a:r>
          </a:p>
          <a:p>
            <a:endParaRPr lang="ru-RU" dirty="0" smtClean="0"/>
          </a:p>
          <a:p>
            <a:r>
              <a:rPr lang="en-US" dirty="0" smtClean="0"/>
              <a:t>Send part of computational load on Xeon Phi in asynchronous mode. The remaining numbers are processed on CPU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Modifications:</a:t>
            </a:r>
            <a:endParaRPr lang="ru-RU" dirty="0" smtClean="0"/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float *f1;</a:t>
            </a:r>
            <a:endParaRPr lang="ru-RU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chunk = NUM_NUMBERS / 2;</a:t>
            </a:r>
            <a:endParaRPr lang="ru-RU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time_s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omp_get_wtime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( );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#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pragma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offload target(mic:0)  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signal(f1)</a:t>
            </a:r>
            <a:endParaRPr lang="ru-RU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{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factorization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(chunk, 1);</a:t>
            </a:r>
            <a:endParaRPr lang="ru-RU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}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factorization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(NUM_NUMBERS - chunk, chunk + 1);</a:t>
            </a:r>
            <a:endParaRPr lang="ru-RU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#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pragma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offload target(mic:0)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wait(f1)</a:t>
            </a:r>
            <a:endParaRPr lang="ru-RU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{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end();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}</a:t>
            </a:r>
            <a:endParaRPr lang="ru-RU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time_f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omp_get_wtime</a:t>
            </a:r>
            <a:r>
              <a:rPr lang="en-US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( );</a:t>
            </a:r>
            <a:endParaRPr lang="ru-RU" dirty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Implementation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Modifications:</a:t>
            </a:r>
            <a:endParaRPr lang="ru-RU" dirty="0" smtClean="0"/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void factorization(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chunk,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start) </a:t>
            </a:r>
            <a:endParaRPr lang="ru-RU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{</a:t>
            </a:r>
            <a:endParaRPr lang="ru-RU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#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pragma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omp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parallel for schedule(dynamic, 30)</a:t>
            </a:r>
            <a:endParaRPr lang="ru-RU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for (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= start;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&lt; start + chunk;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++)</a:t>
            </a:r>
            <a:endParaRPr lang="ru-RU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ru-RU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{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…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}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Prime factorization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Problem</a:t>
            </a:r>
            <a:r>
              <a:rPr lang="ru-RU" dirty="0" smtClean="0"/>
              <a:t>:</a:t>
            </a:r>
            <a:r>
              <a:rPr lang="en-US" dirty="0" smtClean="0"/>
              <a:t> find prime factorization for numbers in [1, N] closed interval</a:t>
            </a:r>
            <a:r>
              <a:rPr lang="ru-RU" dirty="0" smtClean="0"/>
              <a:t>. </a:t>
            </a:r>
          </a:p>
          <a:p>
            <a:r>
              <a:rPr lang="en-US" dirty="0" smtClean="0"/>
              <a:t>We use naive algorithm that tries to divide each number by all lesser numbers</a:t>
            </a:r>
            <a:r>
              <a:rPr lang="ru-RU" dirty="0" smtClean="0"/>
              <a:t>:</a:t>
            </a:r>
          </a:p>
          <a:p>
            <a:pPr lvl="1">
              <a:buSzPct val="70000"/>
              <a:buFont typeface="Arial" charset="0"/>
              <a:buChar char="—"/>
            </a:pPr>
            <a:r>
              <a:rPr lang="en-US" dirty="0" smtClean="0"/>
              <a:t>If a remainder is zero, we remember the divisor and continue with the quotient for the same divisor</a:t>
            </a:r>
            <a:r>
              <a:rPr lang="ru-RU" dirty="0" smtClean="0"/>
              <a:t>. </a:t>
            </a:r>
          </a:p>
          <a:p>
            <a:pPr lvl="1">
              <a:buSzPct val="70000"/>
              <a:buFont typeface="Arial" charset="0"/>
              <a:buChar char="—"/>
            </a:pPr>
            <a:r>
              <a:rPr lang="en-US" dirty="0" smtClean="0"/>
              <a:t>Algorithm stops when quotient becomes 1</a:t>
            </a:r>
            <a:r>
              <a:rPr lang="ru-RU" dirty="0" smtClean="0"/>
              <a:t>. </a:t>
            </a:r>
          </a:p>
          <a:p>
            <a:endParaRPr lang="ru-RU" sz="18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5300" y="1196975"/>
            <a:ext cx="5465812" cy="4968875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Computational time of the hybrid version is between computational times on CPU and Xeon Phi</a:t>
            </a:r>
            <a:r>
              <a:rPr lang="ru-RU" dirty="0" smtClean="0"/>
              <a:t>.</a:t>
            </a:r>
          </a:p>
          <a:p>
            <a:r>
              <a:rPr lang="en-US" i="1" dirty="0" smtClean="0"/>
              <a:t>What is the reason of this</a:t>
            </a:r>
            <a:r>
              <a:rPr lang="ru-RU" i="1" dirty="0" smtClean="0"/>
              <a:t>?</a:t>
            </a:r>
          </a:p>
          <a:p>
            <a:r>
              <a:rPr lang="en-US" i="1" dirty="0" smtClean="0"/>
              <a:t>Why there is no speedup?</a:t>
            </a:r>
          </a:p>
          <a:p>
            <a:r>
              <a:rPr lang="en-US" b="1" dirty="0" smtClean="0"/>
              <a:t>The reason is suboptimal load balancing</a:t>
            </a:r>
            <a:r>
              <a:rPr lang="ru-RU" b="1" dirty="0" smtClean="0"/>
              <a:t>. </a:t>
            </a:r>
          </a:p>
          <a:p>
            <a:pPr lvl="1"/>
            <a:r>
              <a:rPr lang="en-US" dirty="0" smtClean="0"/>
              <a:t>Time for factorization of smaller numbers is not the same as for larger numbers</a:t>
            </a:r>
            <a:r>
              <a:rPr lang="ru-RU" dirty="0" smtClean="0"/>
              <a:t>. </a:t>
            </a:r>
          </a:p>
          <a:p>
            <a:pPr lvl="1"/>
            <a:r>
              <a:rPr lang="en-US" dirty="0" smtClean="0"/>
              <a:t>Performance of CPU and Xeon Phi is different</a:t>
            </a:r>
            <a:r>
              <a:rPr lang="ru-RU" dirty="0" smtClean="0"/>
              <a:t>. </a:t>
            </a:r>
          </a:p>
          <a:p>
            <a:r>
              <a:rPr lang="en-US" dirty="0" smtClean="0"/>
              <a:t>Modify load balancing: give 8 out of 10 numbers to Xeon Phi, other two are processed on CPU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3040" y="1772816"/>
            <a:ext cx="4105275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ru-RU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1175" y="1304925"/>
            <a:ext cx="6343650" cy="424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Individual work and references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Individual work</a:t>
            </a:r>
            <a:endParaRPr lang="ru-RU" dirty="0" smtClean="0"/>
          </a:p>
        </p:txBody>
      </p:sp>
      <p:sp>
        <p:nvSpPr>
          <p:cNvPr id="74755" name="Содержимое 2"/>
          <p:cNvSpPr>
            <a:spLocks noGrp="1"/>
          </p:cNvSpPr>
          <p:nvPr>
            <p:ph idx="1"/>
          </p:nvPr>
        </p:nvSpPr>
        <p:spPr>
          <a:xfrm>
            <a:off x="344488" y="1196975"/>
            <a:ext cx="9289032" cy="4968875"/>
          </a:xfrm>
        </p:spPr>
        <p:txBody>
          <a:bodyPr/>
          <a:lstStyle/>
          <a:p>
            <a:pPr lvl="0"/>
            <a:r>
              <a:rPr lang="en-US" dirty="0"/>
              <a:t>Adjust number of OpenMP thread for the maximum performance.</a:t>
            </a:r>
            <a:endParaRPr lang="ru-RU" dirty="0"/>
          </a:p>
          <a:p>
            <a:pPr lvl="0"/>
            <a:r>
              <a:rPr lang="en-US" dirty="0"/>
              <a:t>Check if performance of our implementation increases with odd chunk size.</a:t>
            </a:r>
            <a:endParaRPr lang="ru-RU" dirty="0"/>
          </a:p>
          <a:p>
            <a:pPr lvl="0"/>
            <a:r>
              <a:rPr lang="en-US" dirty="0"/>
              <a:t>Study ways of algorithmic optimization of prime factorization.</a:t>
            </a:r>
            <a:endParaRPr lang="ru-RU" dirty="0"/>
          </a:p>
          <a:p>
            <a:pPr lvl="0"/>
            <a:r>
              <a:rPr lang="en-US" dirty="0"/>
              <a:t>Study ways of further optimization of our implementation.</a:t>
            </a:r>
            <a:endParaRPr lang="ru-RU" dirty="0"/>
          </a:p>
          <a:p>
            <a:pPr lvl="0"/>
            <a:r>
              <a:rPr lang="en-US" dirty="0"/>
              <a:t>Find the optimal distribution of workload between CPU and Xeon Phi in the hybrid scheme.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0271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ru-RU" dirty="0" smtClean="0"/>
          </a:p>
        </p:txBody>
      </p:sp>
      <p:sp>
        <p:nvSpPr>
          <p:cNvPr id="12800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Knuth D. The art of computer programming. Volume 2: </a:t>
            </a:r>
            <a:r>
              <a:rPr lang="en-US" dirty="0" err="1"/>
              <a:t>Seminumerical</a:t>
            </a:r>
            <a:r>
              <a:rPr lang="en-US" dirty="0"/>
              <a:t> Algorithms. Third Edition. Massachusetts: Addison-Wesley, 1997.</a:t>
            </a:r>
            <a:endParaRPr lang="ru-RU" dirty="0"/>
          </a:p>
          <a:p>
            <a:pPr lvl="0"/>
            <a:r>
              <a:rPr lang="en-US" dirty="0"/>
              <a:t>Jeffers J., </a:t>
            </a:r>
            <a:r>
              <a:rPr lang="en-US" dirty="0" err="1"/>
              <a:t>Reinders</a:t>
            </a:r>
            <a:r>
              <a:rPr lang="en-US" dirty="0"/>
              <a:t> J. Intel Xeon Phi Coprocessor High Performance Programming. – Morgan Kaufmann, 2013.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Authors</a:t>
            </a:r>
            <a:endParaRPr lang="ru-RU" dirty="0" smtClean="0"/>
          </a:p>
        </p:txBody>
      </p:sp>
      <p:sp>
        <p:nvSpPr>
          <p:cNvPr id="78851" name="Содержимое 2"/>
          <p:cNvSpPr>
            <a:spLocks noGrp="1"/>
          </p:cNvSpPr>
          <p:nvPr>
            <p:ph idx="1"/>
          </p:nvPr>
        </p:nvSpPr>
        <p:spPr>
          <a:xfrm>
            <a:off x="272480" y="1196975"/>
            <a:ext cx="9361040" cy="4968875"/>
          </a:xfrm>
        </p:spPr>
        <p:txBody>
          <a:bodyPr/>
          <a:lstStyle/>
          <a:p>
            <a:r>
              <a:rPr lang="en-US" dirty="0"/>
              <a:t>I.B. </a:t>
            </a:r>
            <a:r>
              <a:rPr lang="en-US" dirty="0" err="1"/>
              <a:t>Meyerov</a:t>
            </a:r>
            <a:r>
              <a:rPr lang="ru-RU" dirty="0"/>
              <a:t>, </a:t>
            </a:r>
            <a:br>
              <a:rPr lang="ru-RU" dirty="0"/>
            </a:br>
            <a:r>
              <a:rPr lang="en-US" dirty="0"/>
              <a:t>PhD, associate professor, vice-head of the Software department of CMC faculty </a:t>
            </a:r>
            <a:br>
              <a:rPr lang="en-US" dirty="0"/>
            </a:br>
            <a:r>
              <a:rPr lang="en-US" dirty="0">
                <a:hlinkClick r:id="rId2"/>
              </a:rPr>
              <a:t>meerov@vmk.unn.ru</a:t>
            </a:r>
            <a:r>
              <a:rPr lang="en-US" dirty="0"/>
              <a:t> </a:t>
            </a:r>
            <a:endParaRPr lang="ru-RU" dirty="0"/>
          </a:p>
          <a:p>
            <a:r>
              <a:rPr lang="en-US" dirty="0"/>
              <a:t>S.I. Bastrakov</a:t>
            </a:r>
            <a:r>
              <a:rPr lang="ru-RU" dirty="0"/>
              <a:t>,</a:t>
            </a:r>
          </a:p>
          <a:p>
            <a:pPr marL="361950" indent="0">
              <a:buNone/>
            </a:pPr>
            <a:r>
              <a:rPr lang="en-US" dirty="0"/>
              <a:t>Assistant of Software department, CMC faculty</a:t>
            </a:r>
            <a:endParaRPr lang="ru-RU" dirty="0"/>
          </a:p>
          <a:p>
            <a:pPr marL="361950" indent="-361950">
              <a:buNone/>
            </a:pPr>
            <a:r>
              <a:rPr lang="ru-RU" dirty="0"/>
              <a:t>	</a:t>
            </a:r>
            <a:r>
              <a:rPr lang="en-US" dirty="0">
                <a:hlinkClick r:id="rId3"/>
              </a:rPr>
              <a:t>bastrakov@vmk.unn.ru</a:t>
            </a:r>
            <a:r>
              <a:rPr lang="ru-RU" dirty="0"/>
              <a:t> 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4253806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Prime factorization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Example</a:t>
            </a:r>
            <a:r>
              <a:rPr lang="ru-RU" dirty="0"/>
              <a:t>: 12 = ?*?*...*?</a:t>
            </a:r>
          </a:p>
          <a:p>
            <a:pPr lvl="1">
              <a:buNone/>
            </a:pPr>
            <a:r>
              <a:rPr lang="ru-RU" dirty="0"/>
              <a:t>12 / 2 = 6;  // </a:t>
            </a:r>
            <a:r>
              <a:rPr lang="en-US" dirty="0"/>
              <a:t>try to divide by </a:t>
            </a:r>
            <a:r>
              <a:rPr lang="ru-RU" dirty="0"/>
              <a:t>2 </a:t>
            </a:r>
            <a:r>
              <a:rPr lang="en-US" dirty="0"/>
              <a:t>again</a:t>
            </a:r>
            <a:endParaRPr lang="ru-RU" dirty="0"/>
          </a:p>
          <a:p>
            <a:pPr lvl="1">
              <a:buNone/>
            </a:pPr>
            <a:r>
              <a:rPr lang="ru-RU" dirty="0"/>
              <a:t>6 / 2 = 3;    // </a:t>
            </a:r>
            <a:r>
              <a:rPr lang="en-US" dirty="0"/>
              <a:t>try to divide by </a:t>
            </a:r>
            <a:r>
              <a:rPr lang="ru-RU" dirty="0"/>
              <a:t>2 </a:t>
            </a:r>
            <a:r>
              <a:rPr lang="en-US" dirty="0"/>
              <a:t>again</a:t>
            </a:r>
            <a:endParaRPr lang="ru-RU" dirty="0"/>
          </a:p>
          <a:p>
            <a:pPr lvl="1">
              <a:buNone/>
            </a:pPr>
            <a:r>
              <a:rPr lang="ru-RU" dirty="0"/>
              <a:t>3 / 2 = 1</a:t>
            </a:r>
            <a:r>
              <a:rPr lang="en-US" dirty="0"/>
              <a:t>.</a:t>
            </a:r>
            <a:r>
              <a:rPr lang="ru-RU" dirty="0"/>
              <a:t>5; // </a:t>
            </a:r>
            <a:r>
              <a:rPr lang="en-US" dirty="0"/>
              <a:t>try the next divisor</a:t>
            </a:r>
            <a:endParaRPr lang="ru-RU" dirty="0"/>
          </a:p>
          <a:p>
            <a:pPr lvl="1">
              <a:buNone/>
            </a:pPr>
            <a:r>
              <a:rPr lang="ru-RU" dirty="0"/>
              <a:t>3 / 3 = 1;    // </a:t>
            </a:r>
            <a:r>
              <a:rPr lang="en-US" dirty="0"/>
              <a:t>stop, the quotient is 1</a:t>
            </a:r>
            <a:endParaRPr lang="ru-RU" dirty="0"/>
          </a:p>
          <a:p>
            <a:pPr>
              <a:buNone/>
            </a:pPr>
            <a:r>
              <a:rPr lang="en-US" dirty="0" smtClean="0"/>
              <a:t>     </a:t>
            </a:r>
          </a:p>
          <a:p>
            <a:r>
              <a:rPr lang="en-US" dirty="0" smtClean="0"/>
              <a:t>Result</a:t>
            </a:r>
            <a:r>
              <a:rPr lang="ru-RU" dirty="0" smtClean="0"/>
              <a:t>:</a:t>
            </a:r>
            <a:r>
              <a:rPr lang="en-US" dirty="0" smtClean="0"/>
              <a:t> </a:t>
            </a:r>
            <a:r>
              <a:rPr lang="ru-RU" dirty="0" smtClean="0"/>
              <a:t>12 = </a:t>
            </a:r>
            <a:r>
              <a:rPr lang="en-US" dirty="0" smtClean="0"/>
              <a:t>2 * 2 * 3</a:t>
            </a:r>
          </a:p>
          <a:p>
            <a:r>
              <a:rPr lang="en-US" dirty="0" smtClean="0"/>
              <a:t>Note: this algorithm is very impractical, we use it to demonstrate load balancing. There are much better algorithms by Pollard, Dixon, and others.</a:t>
            </a:r>
            <a:endParaRPr lang="ru-RU" sz="18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Sequential implementation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Declarations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declare several variables and functions:</a:t>
            </a:r>
            <a:endParaRPr lang="ru-RU" dirty="0" smtClean="0"/>
          </a:p>
          <a:p>
            <a:pPr>
              <a:buNone/>
            </a:pPr>
            <a:r>
              <a:rPr lang="en-US" b="1" dirty="0" smtClean="0">
                <a:solidFill>
                  <a:srgbClr val="0969CD"/>
                </a:solidFill>
                <a:latin typeface="Courier New" pitchFamily="49" charset="0"/>
                <a:cs typeface="Courier New" pitchFamily="49" charset="0"/>
              </a:rPr>
              <a:t>#include &lt;</a:t>
            </a:r>
            <a:r>
              <a:rPr lang="en-US" b="1" dirty="0" err="1" smtClean="0">
                <a:solidFill>
                  <a:srgbClr val="0969CD"/>
                </a:solidFill>
                <a:latin typeface="Courier New" pitchFamily="49" charset="0"/>
                <a:cs typeface="Courier New" pitchFamily="49" charset="0"/>
              </a:rPr>
              <a:t>iostream</a:t>
            </a:r>
            <a:r>
              <a:rPr lang="en-US" b="1" dirty="0" smtClean="0">
                <a:solidFill>
                  <a:srgbClr val="0969CD"/>
                </a:solidFill>
                <a:latin typeface="Courier New" pitchFamily="49" charset="0"/>
                <a:cs typeface="Courier New" pitchFamily="49" charset="0"/>
              </a:rPr>
              <a:t>&gt;</a:t>
            </a:r>
            <a:endParaRPr lang="ru-RU" b="1" dirty="0" smtClean="0">
              <a:solidFill>
                <a:srgbClr val="0969CD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0969CD"/>
                </a:solidFill>
                <a:latin typeface="Courier New" pitchFamily="49" charset="0"/>
                <a:cs typeface="Courier New" pitchFamily="49" charset="0"/>
              </a:rPr>
              <a:t>#include "</a:t>
            </a:r>
            <a:r>
              <a:rPr lang="en-US" b="1" dirty="0" err="1" smtClean="0">
                <a:solidFill>
                  <a:srgbClr val="0969CD"/>
                </a:solidFill>
                <a:latin typeface="Courier New" pitchFamily="49" charset="0"/>
                <a:cs typeface="Courier New" pitchFamily="49" charset="0"/>
              </a:rPr>
              <a:t>omp.h</a:t>
            </a:r>
            <a:r>
              <a:rPr lang="en-US" b="1" dirty="0" smtClean="0">
                <a:solidFill>
                  <a:srgbClr val="0969CD"/>
                </a:solidFill>
                <a:latin typeface="Courier New" pitchFamily="49" charset="0"/>
                <a:cs typeface="Courier New" pitchFamily="49" charset="0"/>
              </a:rPr>
              <a:t>"</a:t>
            </a:r>
            <a:endParaRPr lang="ru-RU" b="1" dirty="0" smtClean="0">
              <a:solidFill>
                <a:srgbClr val="0969CD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0969CD"/>
                </a:solidFill>
                <a:latin typeface="Courier New" pitchFamily="49" charset="0"/>
                <a:cs typeface="Courier New" pitchFamily="49" charset="0"/>
              </a:rPr>
              <a:t>#include &lt;vector&gt;</a:t>
            </a:r>
            <a:endParaRPr lang="ru-RU" b="1" dirty="0" smtClean="0">
              <a:solidFill>
                <a:srgbClr val="0969CD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0969CD"/>
                </a:solidFill>
                <a:latin typeface="Courier New" pitchFamily="49" charset="0"/>
                <a:cs typeface="Courier New" pitchFamily="49" charset="0"/>
              </a:rPr>
              <a:t>using namespace std;</a:t>
            </a:r>
            <a:endParaRPr lang="ru-RU" b="1" dirty="0" smtClean="0">
              <a:solidFill>
                <a:srgbClr val="0969CD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endParaRPr lang="en-US" b="1" dirty="0" smtClean="0">
              <a:solidFill>
                <a:srgbClr val="0969CD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0969CD"/>
                </a:solidFill>
                <a:latin typeface="Courier New" pitchFamily="49" charset="0"/>
                <a:cs typeface="Courier New" pitchFamily="49" charset="0"/>
              </a:rPr>
              <a:t>#</a:t>
            </a:r>
            <a:r>
              <a:rPr lang="ru-RU" b="1" dirty="0" err="1" smtClean="0">
                <a:solidFill>
                  <a:srgbClr val="0969CD"/>
                </a:solidFill>
                <a:latin typeface="Courier New" pitchFamily="49" charset="0"/>
                <a:cs typeface="Courier New" pitchFamily="49" charset="0"/>
              </a:rPr>
              <a:t>define</a:t>
            </a:r>
            <a:r>
              <a:rPr lang="ru-RU" b="1" dirty="0" smtClean="0">
                <a:solidFill>
                  <a:srgbClr val="0969CD"/>
                </a:solidFill>
                <a:latin typeface="Courier New" pitchFamily="49" charset="0"/>
                <a:cs typeface="Courier New" pitchFamily="49" charset="0"/>
              </a:rPr>
              <a:t> NUM_NUMBERS 100000</a:t>
            </a:r>
          </a:p>
          <a:p>
            <a:pPr>
              <a:buNone/>
            </a:pPr>
            <a:r>
              <a:rPr lang="en-US" b="1" dirty="0" smtClean="0">
                <a:solidFill>
                  <a:srgbClr val="0969CD"/>
                </a:solidFill>
                <a:latin typeface="Courier New" pitchFamily="49" charset="0"/>
                <a:cs typeface="Courier New" pitchFamily="49" charset="0"/>
              </a:rPr>
              <a:t>vector&lt;</a:t>
            </a:r>
            <a:r>
              <a:rPr lang="en-US" b="1" dirty="0" err="1" smtClean="0">
                <a:solidFill>
                  <a:srgbClr val="0969CD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 smtClean="0">
                <a:solidFill>
                  <a:srgbClr val="0969CD"/>
                </a:solidFill>
                <a:latin typeface="Courier New" pitchFamily="49" charset="0"/>
                <a:cs typeface="Courier New" pitchFamily="49" charset="0"/>
              </a:rPr>
              <a:t>&gt; divisors[NUM_NUMBERS+1];</a:t>
            </a:r>
            <a:endParaRPr lang="ru-RU" b="1" dirty="0" smtClean="0">
              <a:solidFill>
                <a:srgbClr val="0969CD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Computational function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void factorization() {</a:t>
            </a:r>
            <a:endParaRPr lang="ru-RU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for (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= 1;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&lt; NUM_NUMBERS;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++) {</a:t>
            </a:r>
            <a:endParaRPr lang="ru-RU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number =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;</a:t>
            </a:r>
            <a:endParaRPr lang="ru-RU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idx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= number;</a:t>
            </a:r>
            <a:endParaRPr lang="ru-RU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for (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j = 2; j &lt;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idx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; j++)</a:t>
            </a:r>
            <a:r>
              <a:rPr lang="ru-RU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{</a:t>
            </a:r>
            <a:endParaRPr lang="ru-RU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  if (number == 1) break; </a:t>
            </a:r>
            <a:endParaRPr lang="ru-RU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ru-RU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r;</a:t>
            </a:r>
            <a:endParaRPr lang="ru-RU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  r = number % j;</a:t>
            </a:r>
            <a:endParaRPr lang="ru-RU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  if (r == 0) {</a:t>
            </a:r>
            <a:endParaRPr lang="ru-RU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    number /= j;</a:t>
            </a:r>
            <a:endParaRPr lang="ru-RU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    divisors[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idx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].</a:t>
            </a:r>
            <a:r>
              <a:rPr lang="en-US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push_back</a:t>
            </a: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(j);</a:t>
            </a:r>
            <a:endParaRPr lang="ru-RU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    </a:t>
            </a:r>
            <a:r>
              <a:rPr lang="ru-RU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j</a:t>
            </a:r>
            <a:r>
              <a:rPr lang="ru-RU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--;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  }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}    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}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  <a:p>
            <a:pPr>
              <a:buNone/>
            </a:pPr>
            <a:endParaRPr lang="ru-RU" b="1" dirty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amplate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ernard MT Condensed" pitchFamily="18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ernard MT Condensed" pitchFamily="18" charset="0"/>
            <a:cs typeface="Arial" pitchFamily="34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tamplate</Template>
  <TotalTime>231</TotalTime>
  <Words>2029</Words>
  <Application>Microsoft Office PowerPoint</Application>
  <PresentationFormat>Лист A4 (210x297 мм)</PresentationFormat>
  <Paragraphs>452</Paragraphs>
  <Slides>55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55</vt:i4>
      </vt:variant>
    </vt:vector>
  </HeadingPairs>
  <TitlesOfParts>
    <vt:vector size="56" baseType="lpstr">
      <vt:lpstr>tamplate</vt:lpstr>
      <vt:lpstr>Презентация PowerPoint</vt:lpstr>
      <vt:lpstr>07 Practice. Prime factorization.  Vectorization and load balancing</vt:lpstr>
      <vt:lpstr>Contents</vt:lpstr>
      <vt:lpstr>Objectives</vt:lpstr>
      <vt:lpstr>Prime factorization</vt:lpstr>
      <vt:lpstr>Prime factorization</vt:lpstr>
      <vt:lpstr>Sequential implementation</vt:lpstr>
      <vt:lpstr>Declarations</vt:lpstr>
      <vt:lpstr>Computational function</vt:lpstr>
      <vt:lpstr>Main function</vt:lpstr>
      <vt:lpstr>Building and running</vt:lpstr>
      <vt:lpstr>Results</vt:lpstr>
      <vt:lpstr>Results</vt:lpstr>
      <vt:lpstr>Porting to Xeon Phi</vt:lpstr>
      <vt:lpstr>Porting to Xeon Phi</vt:lpstr>
      <vt:lpstr>Porting to Xeon Phi</vt:lpstr>
      <vt:lpstr>Porting to Xeon Phi</vt:lpstr>
      <vt:lpstr>Porting to Xeon Phi</vt:lpstr>
      <vt:lpstr>Porting to Xeon Phi</vt:lpstr>
      <vt:lpstr>Porting to Xeon Phi</vt:lpstr>
      <vt:lpstr>Porting to Xeon Phi</vt:lpstr>
      <vt:lpstr>Porting to Xeon Phi</vt:lpstr>
      <vt:lpstr>Porting to Xeon Phi</vt:lpstr>
      <vt:lpstr>Results</vt:lpstr>
      <vt:lpstr>Results</vt:lpstr>
      <vt:lpstr>Parallel implementation</vt:lpstr>
      <vt:lpstr>Static load balancing</vt:lpstr>
      <vt:lpstr>Results</vt:lpstr>
      <vt:lpstr>Dynamic load balancing. Strategy 1</vt:lpstr>
      <vt:lpstr>Dynamic load balancing. Strategy 1</vt:lpstr>
      <vt:lpstr>Dynamic load balancing. Strategy 2</vt:lpstr>
      <vt:lpstr>Dynamic load balancing. Strategy 2</vt:lpstr>
      <vt:lpstr>Dynamic load balancing. Strategy 2</vt:lpstr>
      <vt:lpstr>Optimization</vt:lpstr>
      <vt:lpstr>CPU vs. Intel Xeon Phi</vt:lpstr>
      <vt:lpstr>Analysis of results</vt:lpstr>
      <vt:lpstr>Analysis of results</vt:lpstr>
      <vt:lpstr>Optimization considerations</vt:lpstr>
      <vt:lpstr>Approach to optimization</vt:lpstr>
      <vt:lpstr>Optimized implementation</vt:lpstr>
      <vt:lpstr>Optimized implementation</vt:lpstr>
      <vt:lpstr>Results</vt:lpstr>
      <vt:lpstr>Results</vt:lpstr>
      <vt:lpstr>Results</vt:lpstr>
      <vt:lpstr>Hybrid parallel implementation</vt:lpstr>
      <vt:lpstr>Results</vt:lpstr>
      <vt:lpstr>Hybrid scheme</vt:lpstr>
      <vt:lpstr>Implementation</vt:lpstr>
      <vt:lpstr>Implementation</vt:lpstr>
      <vt:lpstr>Results</vt:lpstr>
      <vt:lpstr>Results</vt:lpstr>
      <vt:lpstr>Individual work and references</vt:lpstr>
      <vt:lpstr>Individual work</vt:lpstr>
      <vt:lpstr>References</vt:lpstr>
      <vt:lpstr>Authors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Лабораторная работа: Сортировки</dc:title>
  <dc:creator>evgeniy</dc:creator>
  <cp:lastModifiedBy>sergey</cp:lastModifiedBy>
  <cp:revision>139</cp:revision>
  <dcterms:created xsi:type="dcterms:W3CDTF">2013-11-04T17:43:21Z</dcterms:created>
  <dcterms:modified xsi:type="dcterms:W3CDTF">2014-12-05T15:35:38Z</dcterms:modified>
</cp:coreProperties>
</file>