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749" r:id="rId2"/>
    <p:sldId id="478" r:id="rId3"/>
    <p:sldId id="639" r:id="rId4"/>
    <p:sldId id="719" r:id="rId5"/>
    <p:sldId id="721" r:id="rId6"/>
    <p:sldId id="723" r:id="rId7"/>
    <p:sldId id="724" r:id="rId8"/>
    <p:sldId id="725" r:id="rId9"/>
    <p:sldId id="726" r:id="rId10"/>
    <p:sldId id="727" r:id="rId11"/>
    <p:sldId id="728" r:id="rId12"/>
    <p:sldId id="729" r:id="rId13"/>
    <p:sldId id="730" r:id="rId14"/>
    <p:sldId id="731" r:id="rId15"/>
    <p:sldId id="732" r:id="rId16"/>
    <p:sldId id="733" r:id="rId17"/>
    <p:sldId id="734" r:id="rId18"/>
    <p:sldId id="735" r:id="rId19"/>
    <p:sldId id="736" r:id="rId20"/>
    <p:sldId id="737" r:id="rId21"/>
    <p:sldId id="738" r:id="rId22"/>
    <p:sldId id="739" r:id="rId23"/>
    <p:sldId id="740" r:id="rId24"/>
    <p:sldId id="741" r:id="rId25"/>
    <p:sldId id="742" r:id="rId26"/>
    <p:sldId id="743" r:id="rId27"/>
    <p:sldId id="744" r:id="rId28"/>
    <p:sldId id="746" r:id="rId29"/>
    <p:sldId id="747" r:id="rId30"/>
    <p:sldId id="748" r:id="rId31"/>
    <p:sldId id="720" r:id="rId32"/>
    <p:sldId id="513" r:id="rId33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Bernard MT Condensed" pitchFamily="18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rshkov, Anton V" initials="GAV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63D"/>
    <a:srgbClr val="0969CD"/>
    <a:srgbClr val="CCCCCC"/>
    <a:srgbClr val="FF0000"/>
    <a:srgbClr val="FFFF00"/>
    <a:srgbClr val="CC0000"/>
    <a:srgbClr val="808080"/>
    <a:srgbClr val="7575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5" autoAdjust="0"/>
    <p:restoredTop sz="99857" autoAdjust="0"/>
  </p:normalViewPr>
  <p:slideViewPr>
    <p:cSldViewPr>
      <p:cViewPr varScale="1">
        <p:scale>
          <a:sx n="88" d="100"/>
          <a:sy n="88" d="100"/>
        </p:scale>
        <p:origin x="-972" y="-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794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141C54B-F667-46B3-9DBF-2CF586E837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136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F6DDE09-2577-44AB-8622-5CD3B37AE6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233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7B3B1F-CA54-4011-80B1-C873B6AF2239}" type="slidenum">
              <a:rPr lang="ru-RU" smtClean="0">
                <a:solidFill>
                  <a:srgbClr val="000000"/>
                </a:solidFill>
              </a:rPr>
              <a:pPr/>
              <a:t>1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FEBFA0FD-A5A6-42E3-81C8-5B304BD65A67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4751949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9FD8C3D1-1B60-4046-82F9-7C632F2ADC2A}" type="slidenum">
              <a:rPr lang="ru-RU" altLang="ru-RU" smtClean="0"/>
              <a:pPr/>
              <a:t>3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804296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89680B50-D73A-4C2A-84FB-EED9E6572686}" type="slidenum">
              <a:rPr lang="ru-RU" altLang="ru-RU" smtClean="0"/>
              <a:pPr/>
              <a:t>4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9914679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6054002-6286-4021-8A2F-A88E480C895B}" type="slidenum">
              <a:rPr lang="ru-RU" altLang="ru-RU" smtClean="0"/>
              <a:pPr/>
              <a:t>32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559689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3"/>
          <p:cNvSpPr txBox="1">
            <a:spLocks noChangeArrowheads="1"/>
          </p:cNvSpPr>
          <p:nvPr/>
        </p:nvSpPr>
        <p:spPr bwMode="auto">
          <a:xfrm>
            <a:off x="0" y="115888"/>
            <a:ext cx="9945688" cy="9448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Lobachevsky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 State University of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Nizhni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 Novgorod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Faculty of Computational mathematics and cybernetics</a:t>
            </a:r>
          </a:p>
        </p:txBody>
      </p:sp>
      <p:pic>
        <p:nvPicPr>
          <p:cNvPr id="5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260350"/>
            <a:ext cx="1008062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 algn="l">
              <a:lnSpc>
                <a:spcPct val="100000"/>
              </a:lnSpc>
              <a:defRPr sz="1200"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710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609282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5324F-5CE9-4DEE-BEC9-C7DDE481906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6564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196975"/>
            <a:ext cx="43815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196975"/>
            <a:ext cx="4381500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5324F-5CE9-4DEE-BEC9-C7DDE481906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3976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14461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3050" y="207963"/>
            <a:ext cx="90836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Введение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196975"/>
            <a:ext cx="8915400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43963" y="6408738"/>
            <a:ext cx="93503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915324F-5CE9-4DEE-BEC9-C7DDE481906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3138" y="6381750"/>
            <a:ext cx="87376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763" y="960438"/>
            <a:ext cx="9440862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763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34" name="Picture 13" descr="NNGU_Logo_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6092825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14" r:id="rId1"/>
    <p:sldLayoutId id="2147484015" r:id="rId2"/>
    <p:sldLayoutId id="2147484013" r:id="rId3"/>
    <p:sldLayoutId id="2147484016" r:id="rId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software.intel.com/en-us/articles/effective-use-of-the-intel-compilers-offload-features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meerov@vmk.unn.ru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kozinov@vmk.unn.ru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2505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15238" y="87313"/>
            <a:ext cx="2238375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8" y="87313"/>
            <a:ext cx="2286000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67313" y="87313"/>
            <a:ext cx="24003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9988" y="87313"/>
            <a:ext cx="265588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9693" y="1785926"/>
            <a:ext cx="185578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09728" y="1603511"/>
            <a:ext cx="8096272" cy="50013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</a:p>
          <a:p>
            <a:pPr algn="ctr">
              <a:spcBef>
                <a:spcPts val="6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Computing Mathematics and Cybernetics faculty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The competitiveness enhancement program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among the world's research and education centers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Strategic initiative “Achieving leading positions in the field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supercomputer technology and high-performance computing”</a:t>
            </a: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Supported by 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Intel</a:t>
            </a: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5953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340" y="3643314"/>
            <a:ext cx="11239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648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Offload mode</a:t>
            </a:r>
            <a:r>
              <a:rPr lang="ru-RU" altLang="ru-RU" dirty="0"/>
              <a:t>: </a:t>
            </a:r>
            <a:r>
              <a:rPr lang="en-US" altLang="ru-RU" dirty="0"/>
              <a:t>printing the maximum number of threads on coprocessor </a:t>
            </a:r>
            <a:r>
              <a:rPr lang="ru-RU" altLang="ru-RU" dirty="0"/>
              <a:t>…</a:t>
            </a:r>
            <a:endParaRPr lang="ru-RU" alt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defRPr/>
            </a:pPr>
            <a:r>
              <a:rPr lang="en-US" dirty="0" smtClean="0"/>
              <a:t>In case there are no vacant nodes with required parameters, the command will be waiting and blocking the console</a:t>
            </a:r>
            <a:r>
              <a:rPr lang="ru-RU" dirty="0" smtClean="0"/>
              <a:t>.</a:t>
            </a:r>
          </a:p>
          <a:p>
            <a:pPr algn="just">
              <a:defRPr/>
            </a:pPr>
            <a:r>
              <a:rPr lang="en-US" dirty="0" smtClean="0"/>
              <a:t>If access is granted, a new job will be created in a cluster management system, job id will be returned as the result</a:t>
            </a:r>
            <a:r>
              <a:rPr lang="ru-RU" dirty="0" smtClean="0"/>
              <a:t>.</a:t>
            </a:r>
          </a:p>
          <a:p>
            <a:pPr algn="just">
              <a:defRPr/>
            </a:pPr>
            <a:r>
              <a:rPr lang="en-US" dirty="0" smtClean="0"/>
              <a:t>Exclusive access will be granted for a limited amount of time (depends on a cluster management system)</a:t>
            </a:r>
            <a:r>
              <a:rPr lang="ru-RU" dirty="0" smtClean="0"/>
              <a:t>.</a:t>
            </a:r>
          </a:p>
          <a:p>
            <a:pPr algn="just">
              <a:defRPr/>
            </a:pPr>
            <a:r>
              <a:rPr lang="en-US" dirty="0" smtClean="0"/>
              <a:t>One can free a coprocessor by</a:t>
            </a:r>
            <a:r>
              <a:rPr lang="ru-RU" dirty="0" smtClean="0"/>
              <a:t>: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scancel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&lt;job id&gt;</a:t>
            </a:r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>
              <a:defRPr/>
            </a:pPr>
            <a:r>
              <a:rPr lang="en-US" b="1" dirty="0" err="1" smtClean="0"/>
              <a:t>squeue</a:t>
            </a:r>
            <a:r>
              <a:rPr lang="en-US" dirty="0" smtClean="0"/>
              <a:t> is used to monitor the job queue</a:t>
            </a:r>
            <a:endParaRPr lang="ru-RU" b="1" dirty="0" smtClean="0"/>
          </a:p>
        </p:txBody>
      </p:sp>
      <p:sp>
        <p:nvSpPr>
          <p:cNvPr id="14342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6D1F63D-8C96-4273-82D8-6D06D83322CF}" type="slidenum">
              <a:rPr lang="ru-RU" altLang="ru-RU" sz="1000" smtClean="0"/>
              <a:pPr/>
              <a:t>10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Offload mode</a:t>
            </a:r>
            <a:r>
              <a:rPr lang="ru-RU" altLang="ru-RU" dirty="0"/>
              <a:t>: </a:t>
            </a:r>
            <a:r>
              <a:rPr lang="en-US" altLang="ru-RU" dirty="0"/>
              <a:t>printing the maximum number of threads on </a:t>
            </a:r>
            <a:r>
              <a:rPr lang="en-US" altLang="ru-RU" dirty="0" smtClean="0"/>
              <a:t>coprocessor</a:t>
            </a:r>
            <a:endParaRPr lang="ru-RU" altLang="ru-RU" dirty="0" smtClean="0"/>
          </a:p>
        </p:txBody>
      </p:sp>
      <p:sp>
        <p:nvSpPr>
          <p:cNvPr id="15363" name="Объект 2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576263"/>
          </a:xfrm>
        </p:spPr>
        <p:txBody>
          <a:bodyPr/>
          <a:lstStyle/>
          <a:p>
            <a:pPr algn="just"/>
            <a:r>
              <a:rPr lang="en-US" altLang="ru-RU" dirty="0" smtClean="0"/>
              <a:t>Results of program run</a:t>
            </a:r>
            <a:r>
              <a:rPr lang="ru-RU" altLang="ru-RU" dirty="0" smtClean="0"/>
              <a:t>:</a:t>
            </a:r>
          </a:p>
        </p:txBody>
      </p:sp>
      <p:pic>
        <p:nvPicPr>
          <p:cNvPr id="15366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1760538"/>
            <a:ext cx="9217025" cy="166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D8755695-7A0A-4565-8B1C-A123748D7C4E}" type="slidenum">
              <a:rPr lang="ru-RU" altLang="ru-RU" sz="1000" smtClean="0"/>
              <a:pPr/>
              <a:t>11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Offload mode</a:t>
            </a:r>
            <a:r>
              <a:rPr lang="ru-RU" altLang="ru-RU" dirty="0" smtClean="0"/>
              <a:t>: </a:t>
            </a:r>
            <a:r>
              <a:rPr lang="en-US" altLang="ru-RU" dirty="0" smtClean="0"/>
              <a:t>dot product …</a:t>
            </a:r>
            <a:endParaRPr lang="ru-RU" alt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3095625"/>
          </a:xfrm>
        </p:spPr>
        <p:txBody>
          <a:bodyPr/>
          <a:lstStyle/>
          <a:p>
            <a:pPr algn="just">
              <a:defRPr/>
            </a:pPr>
            <a:r>
              <a:rPr lang="en-US" dirty="0" smtClean="0"/>
              <a:t>Study the code in</a:t>
            </a:r>
            <a:r>
              <a:rPr lang="ru-RU" dirty="0" smtClean="0"/>
              <a:t> </a:t>
            </a:r>
            <a:r>
              <a:rPr lang="en-US" b="1" dirty="0" smtClean="0"/>
              <a:t>main.cpp</a:t>
            </a:r>
            <a:r>
              <a:rPr lang="en-US" dirty="0" smtClean="0"/>
              <a:t>, located at </a:t>
            </a:r>
            <a:r>
              <a:rPr lang="en-US" b="1" dirty="0" smtClean="0"/>
              <a:t>./lab1_2_dot_offload</a:t>
            </a:r>
            <a:r>
              <a:rPr lang="ru-RU" dirty="0" smtClean="0"/>
              <a:t>.</a:t>
            </a:r>
            <a:endParaRPr lang="en-US" b="1" dirty="0"/>
          </a:p>
          <a:p>
            <a:pPr algn="just">
              <a:defRPr/>
            </a:pPr>
            <a:r>
              <a:rPr lang="en-US" dirty="0" smtClean="0"/>
              <a:t>Build it with: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icc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-02 -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openmp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main.cpp –o lab1_dot_offload</a:t>
            </a:r>
          </a:p>
          <a:p>
            <a:pPr algn="just">
              <a:defRPr/>
            </a:pPr>
            <a:r>
              <a:rPr lang="en-US" dirty="0" smtClean="0"/>
              <a:t>Run the application similarly to the previous example</a:t>
            </a:r>
            <a:r>
              <a:rPr lang="ru-RU" dirty="0" smtClean="0"/>
              <a:t>: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mpiexec.hydra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–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perhost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1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./lab1_dot_offload</a:t>
            </a:r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6390" name="Рисунок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3" y="4508500"/>
            <a:ext cx="9078912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BD24E4E3-A6BF-4932-AE75-866D4ABB24B5}" type="slidenum">
              <a:rPr lang="ru-RU" altLang="ru-RU" sz="1000" smtClean="0"/>
              <a:pPr/>
              <a:t>12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Offload mode</a:t>
            </a:r>
            <a:r>
              <a:rPr lang="ru-RU" altLang="ru-RU" dirty="0"/>
              <a:t>: </a:t>
            </a:r>
            <a:r>
              <a:rPr lang="en-US" altLang="ru-RU" dirty="0"/>
              <a:t>dot product …</a:t>
            </a:r>
            <a:endParaRPr lang="ru-RU" alt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4752975"/>
          </a:xfrm>
        </p:spPr>
        <p:txBody>
          <a:bodyPr/>
          <a:lstStyle/>
          <a:p>
            <a:pPr algn="just">
              <a:defRPr/>
            </a:pPr>
            <a:r>
              <a:rPr lang="en-US" dirty="0" smtClean="0"/>
              <a:t>Another way to launch an offload application is to use batch mode (does not require exclusive access to a coprocessor)</a:t>
            </a:r>
            <a:r>
              <a:rPr lang="ru-RU" dirty="0" smtClean="0"/>
              <a:t>.</a:t>
            </a:r>
            <a:endParaRPr lang="en-US" b="1" dirty="0"/>
          </a:p>
          <a:p>
            <a:pPr algn="just">
              <a:defRPr/>
            </a:pPr>
            <a:r>
              <a:rPr lang="en-US" dirty="0" smtClean="0"/>
              <a:t>In this case a launch script is required</a:t>
            </a:r>
            <a:r>
              <a:rPr lang="ru-RU" dirty="0" smtClean="0"/>
              <a:t> (</a:t>
            </a:r>
            <a:r>
              <a:rPr lang="en-US" b="1" dirty="0" smtClean="0"/>
              <a:t>./run.sh</a:t>
            </a:r>
            <a:r>
              <a:rPr lang="ru-RU" dirty="0" smtClean="0"/>
              <a:t>)</a:t>
            </a:r>
            <a:r>
              <a:rPr lang="en-US" dirty="0" smtClean="0"/>
              <a:t>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#!/bin/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sh</a:t>
            </a:r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mpiexec.hydra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–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perhost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X –n X*Y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./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program_name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defRPr/>
            </a:pPr>
            <a:r>
              <a:rPr lang="en-US" dirty="0" smtClean="0"/>
              <a:t>-</a:t>
            </a:r>
            <a:r>
              <a:rPr lang="en-US" dirty="0" err="1" smtClean="0"/>
              <a:t>perhost</a:t>
            </a:r>
            <a:r>
              <a:rPr lang="en-US" dirty="0" smtClean="0"/>
              <a:t> X</a:t>
            </a:r>
            <a:r>
              <a:rPr lang="ru-RU" dirty="0" smtClean="0"/>
              <a:t> </a:t>
            </a:r>
            <a:r>
              <a:rPr lang="en-US" dirty="0" smtClean="0"/>
              <a:t>sets X processes per node</a:t>
            </a:r>
            <a:r>
              <a:rPr lang="ru-RU" dirty="0" smtClean="0"/>
              <a:t>.</a:t>
            </a:r>
          </a:p>
          <a:p>
            <a:pPr>
              <a:defRPr/>
            </a:pPr>
            <a:r>
              <a:rPr lang="ru-RU" dirty="0" smtClean="0"/>
              <a:t>-</a:t>
            </a:r>
            <a:r>
              <a:rPr lang="en-US" dirty="0" smtClean="0"/>
              <a:t>n X*Y</a:t>
            </a:r>
            <a:r>
              <a:rPr lang="ru-RU" dirty="0" smtClean="0"/>
              <a:t> </a:t>
            </a:r>
            <a:r>
              <a:rPr lang="en-US" dirty="0" smtClean="0"/>
              <a:t>sets X*Y processes</a:t>
            </a:r>
            <a:r>
              <a:rPr lang="ru-RU" dirty="0" smtClean="0"/>
              <a:t>, </a:t>
            </a:r>
            <a:r>
              <a:rPr lang="en-US" dirty="0" smtClean="0"/>
              <a:t>where</a:t>
            </a:r>
            <a:r>
              <a:rPr lang="ru-RU" dirty="0" smtClean="0"/>
              <a:t> </a:t>
            </a:r>
            <a:r>
              <a:rPr lang="en-US" dirty="0" smtClean="0"/>
              <a:t>Y is a required number of cluster nodes.</a:t>
            </a:r>
            <a:endParaRPr lang="ru-RU" dirty="0" smtClean="0"/>
          </a:p>
        </p:txBody>
      </p:sp>
      <p:sp>
        <p:nvSpPr>
          <p:cNvPr id="17414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9E6760DF-9811-43DB-8796-B2AE774ACF63}" type="slidenum">
              <a:rPr lang="ru-RU" altLang="ru-RU" sz="1000" smtClean="0"/>
              <a:pPr/>
              <a:t>13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Offload mode</a:t>
            </a:r>
            <a:r>
              <a:rPr lang="ru-RU" altLang="ru-RU" dirty="0"/>
              <a:t>: </a:t>
            </a:r>
            <a:r>
              <a:rPr lang="en-US" altLang="ru-RU" dirty="0"/>
              <a:t>dot product …</a:t>
            </a:r>
            <a:endParaRPr lang="ru-RU" alt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4752975"/>
          </a:xfrm>
        </p:spPr>
        <p:txBody>
          <a:bodyPr/>
          <a:lstStyle/>
          <a:p>
            <a:pPr algn="just">
              <a:defRPr/>
            </a:pPr>
            <a:r>
              <a:rPr lang="en-US" dirty="0" smtClean="0"/>
              <a:t>To </a:t>
            </a:r>
            <a:r>
              <a:rPr lang="en-US" dirty="0" err="1" smtClean="0"/>
              <a:t>enqueue</a:t>
            </a:r>
            <a:r>
              <a:rPr lang="en-US" dirty="0" smtClean="0"/>
              <a:t> an application run</a:t>
            </a:r>
            <a:r>
              <a:rPr lang="ru-RU" dirty="0" smtClean="0"/>
              <a:t>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module load launcher/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intel</a:t>
            </a:r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sbatch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–N Y ./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run.sh</a:t>
            </a:r>
            <a:endParaRPr lang="ru-RU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>
              <a:defRPr/>
            </a:pPr>
            <a:r>
              <a:rPr lang="en-US" dirty="0" smtClean="0"/>
              <a:t>The first command loads the required Intel libraries.</a:t>
            </a:r>
          </a:p>
          <a:p>
            <a:pPr algn="just">
              <a:defRPr/>
            </a:pPr>
            <a:r>
              <a:rPr lang="en-US" dirty="0" smtClean="0"/>
              <a:t>The second command </a:t>
            </a:r>
            <a:r>
              <a:rPr lang="en-US" dirty="0" err="1" smtClean="0"/>
              <a:t>enqueues</a:t>
            </a:r>
            <a:r>
              <a:rPr lang="en-US" dirty="0" smtClean="0"/>
              <a:t> the job</a:t>
            </a:r>
            <a:r>
              <a:rPr lang="ru-RU" dirty="0" smtClean="0"/>
              <a:t>. </a:t>
            </a:r>
            <a:r>
              <a:rPr lang="en-US" dirty="0" smtClean="0"/>
              <a:t>-N Y</a:t>
            </a:r>
            <a:r>
              <a:rPr lang="en-US" dirty="0"/>
              <a:t> </a:t>
            </a:r>
            <a:r>
              <a:rPr lang="en-US" dirty="0" smtClean="0"/>
              <a:t>sets the number of cluster nodes Y</a:t>
            </a:r>
            <a:r>
              <a:rPr lang="ru-RU" dirty="0" smtClean="0"/>
              <a:t>.</a:t>
            </a:r>
          </a:p>
        </p:txBody>
      </p:sp>
      <p:sp>
        <p:nvSpPr>
          <p:cNvPr id="18438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F2DC9F2E-58AE-4FF5-B2AD-751C0D05EAC2}" type="slidenum">
              <a:rPr lang="ru-RU" altLang="ru-RU" sz="1000" smtClean="0"/>
              <a:pPr/>
              <a:t>14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Offload mode</a:t>
            </a:r>
            <a:r>
              <a:rPr lang="ru-RU" altLang="ru-RU" dirty="0"/>
              <a:t>: </a:t>
            </a:r>
            <a:r>
              <a:rPr lang="en-US" altLang="ru-RU" dirty="0"/>
              <a:t>dot </a:t>
            </a:r>
            <a:r>
              <a:rPr lang="en-US" altLang="ru-RU" dirty="0" smtClean="0"/>
              <a:t>product</a:t>
            </a:r>
            <a:endParaRPr lang="ru-RU" alt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4752975"/>
          </a:xfrm>
        </p:spPr>
        <p:txBody>
          <a:bodyPr/>
          <a:lstStyle/>
          <a:p>
            <a:pPr algn="just">
              <a:defRPr/>
            </a:pPr>
            <a:r>
              <a:rPr lang="en-US" dirty="0" smtClean="0"/>
              <a:t>Results will be written to the current directory, console output will be at file </a:t>
            </a:r>
            <a:r>
              <a:rPr lang="en-US" b="1" dirty="0" err="1" smtClean="0"/>
              <a:t>slurm</a:t>
            </a:r>
            <a:r>
              <a:rPr lang="en-US" b="1" dirty="0" smtClean="0"/>
              <a:t>-&lt;job id&gt;.out</a:t>
            </a:r>
          </a:p>
          <a:p>
            <a:pPr algn="just">
              <a:defRPr/>
            </a:pPr>
            <a:r>
              <a:rPr lang="en-US" dirty="0" smtClean="0"/>
              <a:t>Console output can be viewed by</a:t>
            </a:r>
            <a:endParaRPr lang="ru-RU" dirty="0" smtClean="0"/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cat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slurm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-&lt;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Problem_Number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&gt;.out</a:t>
            </a:r>
            <a:endParaRPr lang="ru-RU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>
              <a:defRPr/>
            </a:pPr>
            <a:endParaRPr lang="ru-RU" b="1" dirty="0" smtClean="0">
              <a:cs typeface="Courier New" panose="02070309020205020404" pitchFamily="49" charset="0"/>
            </a:endParaRPr>
          </a:p>
          <a:p>
            <a:pPr algn="just">
              <a:defRPr/>
            </a:pPr>
            <a:r>
              <a:rPr lang="en-US" b="1" dirty="0" smtClean="0">
                <a:cs typeface="Courier New" panose="02070309020205020404" pitchFamily="49" charset="0"/>
              </a:rPr>
              <a:t>Assignment</a:t>
            </a:r>
            <a:r>
              <a:rPr lang="ru-RU" b="1" dirty="0" smtClean="0">
                <a:cs typeface="Courier New" panose="02070309020205020404" pitchFamily="49" charset="0"/>
              </a:rPr>
              <a:t>:</a:t>
            </a:r>
            <a:r>
              <a:rPr lang="ru-RU" dirty="0" smtClean="0">
                <a:cs typeface="Courier New" panose="02070309020205020404" pitchFamily="49" charset="0"/>
              </a:rPr>
              <a:t> </a:t>
            </a:r>
            <a:r>
              <a:rPr lang="en-US" dirty="0" smtClean="0">
                <a:cs typeface="Courier New" panose="02070309020205020404" pitchFamily="49" charset="0"/>
              </a:rPr>
              <a:t>ran the dot product computation program in batch mode</a:t>
            </a:r>
            <a:endParaRPr lang="ru-RU" dirty="0" smtClean="0">
              <a:cs typeface="Courier New" panose="02070309020205020404" pitchFamily="49" charset="0"/>
            </a:endParaRPr>
          </a:p>
        </p:txBody>
      </p:sp>
      <p:sp>
        <p:nvSpPr>
          <p:cNvPr id="19462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6836EBF5-823E-42F2-B2C7-CC4BB4F67BF0}" type="slidenum">
              <a:rPr lang="ru-RU" altLang="ru-RU" sz="1000" smtClean="0"/>
              <a:pPr/>
              <a:t>15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Coprocessor-only mode</a:t>
            </a:r>
            <a:endParaRPr lang="ru-RU" altLang="ru-RU" dirty="0" smtClean="0"/>
          </a:p>
        </p:txBody>
      </p:sp>
      <p:sp>
        <p:nvSpPr>
          <p:cNvPr id="2048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ru-RU" dirty="0" smtClean="0"/>
              <a:t>Program is executed only of coprocessor (or several coprocessors), host CPUs are not used</a:t>
            </a:r>
            <a:r>
              <a:rPr lang="ru-RU" altLang="ru-RU" dirty="0" smtClean="0"/>
              <a:t>.</a:t>
            </a:r>
          </a:p>
          <a:p>
            <a:pPr algn="just"/>
            <a:r>
              <a:rPr lang="en-US" altLang="ru-RU" dirty="0" smtClean="0"/>
              <a:t>Supported by C/C++ and</a:t>
            </a:r>
            <a:r>
              <a:rPr lang="ru-RU" altLang="ru-RU" dirty="0" smtClean="0"/>
              <a:t> </a:t>
            </a:r>
            <a:r>
              <a:rPr lang="en-US" altLang="ru-RU" dirty="0" smtClean="0"/>
              <a:t>Fortran</a:t>
            </a:r>
            <a:r>
              <a:rPr lang="ru-RU" altLang="ru-RU" dirty="0" smtClean="0"/>
              <a:t>.</a:t>
            </a:r>
          </a:p>
          <a:p>
            <a:pPr algn="just"/>
            <a:r>
              <a:rPr lang="en-US" altLang="ru-RU" dirty="0" smtClean="0"/>
              <a:t>For MPI applications processes run only on coprocessors</a:t>
            </a:r>
            <a:r>
              <a:rPr lang="ru-RU" altLang="ru-RU" dirty="0" smtClean="0"/>
              <a:t>.</a:t>
            </a:r>
          </a:p>
        </p:txBody>
      </p:sp>
      <p:sp>
        <p:nvSpPr>
          <p:cNvPr id="20486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D2196A57-A942-4B07-9407-39C5285D453F}" type="slidenum">
              <a:rPr lang="ru-RU" altLang="ru-RU" sz="1000" smtClean="0"/>
              <a:pPr/>
              <a:t>16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Coprocessor-only mode</a:t>
            </a:r>
            <a:r>
              <a:rPr lang="ru-RU" altLang="ru-RU" dirty="0" smtClean="0"/>
              <a:t>: </a:t>
            </a:r>
            <a:r>
              <a:rPr lang="en-US" altLang="ru-RU" dirty="0" smtClean="0"/>
              <a:t>dot product on a single Xeon Phi </a:t>
            </a:r>
            <a:r>
              <a:rPr lang="ru-RU" altLang="ru-RU" dirty="0" smtClean="0"/>
              <a:t>…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defRPr/>
            </a:pPr>
            <a:r>
              <a:rPr lang="en-US" dirty="0" smtClean="0"/>
              <a:t>Study the code in </a:t>
            </a:r>
            <a:r>
              <a:rPr lang="en-US" b="1" dirty="0" smtClean="0"/>
              <a:t>main.cpp</a:t>
            </a:r>
            <a:r>
              <a:rPr lang="en-US" dirty="0" smtClean="0"/>
              <a:t>, located at </a:t>
            </a:r>
            <a:r>
              <a:rPr lang="en-US" b="1" dirty="0" smtClean="0"/>
              <a:t>./lab1_3_dot_native</a:t>
            </a:r>
            <a:r>
              <a:rPr lang="ru-RU" dirty="0" smtClean="0"/>
              <a:t>. </a:t>
            </a:r>
            <a:r>
              <a:rPr lang="en-US" dirty="0" smtClean="0"/>
              <a:t>This is essentially a usual OpenMP program.</a:t>
            </a:r>
            <a:endParaRPr lang="en-US" b="1" dirty="0" smtClean="0"/>
          </a:p>
          <a:p>
            <a:pPr algn="just">
              <a:defRPr/>
            </a:pPr>
            <a:r>
              <a:rPr lang="en-US" dirty="0" smtClean="0"/>
              <a:t>Build it for coprocessor-only mode using</a:t>
            </a:r>
            <a:r>
              <a:rPr lang="ru-RU" dirty="0" smtClean="0"/>
              <a:t> </a:t>
            </a:r>
            <a:r>
              <a:rPr lang="en-US" dirty="0" smtClean="0"/>
              <a:t>Intel Compiler: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icc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-02 –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openmp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mmic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main.cpp –o lab1_dot_native.mic</a:t>
            </a:r>
          </a:p>
          <a:p>
            <a:pPr algn="just">
              <a:defRPr/>
            </a:pPr>
            <a:r>
              <a:rPr lang="en-US" dirty="0" smtClean="0">
                <a:cs typeface="Courier New" panose="02070309020205020404" pitchFamily="49" charset="0"/>
              </a:rPr>
              <a:t>Note the </a:t>
            </a:r>
            <a:r>
              <a:rPr lang="ru-RU" dirty="0" smtClean="0">
                <a:cs typeface="Courier New" panose="02070309020205020404" pitchFamily="49" charset="0"/>
              </a:rPr>
              <a:t>–</a:t>
            </a:r>
            <a:r>
              <a:rPr lang="en-US" dirty="0" err="1" smtClean="0">
                <a:cs typeface="Courier New" panose="02070309020205020404" pitchFamily="49" charset="0"/>
              </a:rPr>
              <a:t>mmic</a:t>
            </a:r>
            <a:r>
              <a:rPr lang="en-US" dirty="0" smtClean="0">
                <a:cs typeface="Courier New" panose="02070309020205020404" pitchFamily="49" charset="0"/>
              </a:rPr>
              <a:t> option that signifies that the code is compiled for coprocessor only</a:t>
            </a:r>
            <a:r>
              <a:rPr lang="ru-RU" dirty="0" smtClean="0">
                <a:cs typeface="Courier New" panose="02070309020205020404" pitchFamily="49" charset="0"/>
              </a:rPr>
              <a:t>.</a:t>
            </a:r>
          </a:p>
          <a:p>
            <a:pPr algn="just">
              <a:defRPr/>
            </a:pPr>
            <a:r>
              <a:rPr lang="en-US" dirty="0" smtClean="0">
                <a:cs typeface="Courier New" panose="02070309020205020404" pitchFamily="49" charset="0"/>
              </a:rPr>
              <a:t>It is recommended to add .mic extension for coprocessor-only programs. This might be required on some cluster systems</a:t>
            </a:r>
            <a:r>
              <a:rPr lang="ru-RU" dirty="0" smtClean="0">
                <a:cs typeface="Courier New" panose="02070309020205020404" pitchFamily="49" charset="0"/>
              </a:rPr>
              <a:t>.</a:t>
            </a:r>
            <a:endParaRPr lang="en-US" dirty="0" smtClean="0">
              <a:cs typeface="Courier New" panose="02070309020205020404" pitchFamily="49" charset="0"/>
            </a:endParaRPr>
          </a:p>
        </p:txBody>
      </p:sp>
      <p:sp>
        <p:nvSpPr>
          <p:cNvPr id="21510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BA628250-FFBE-4194-8329-65884FCDDF18}" type="slidenum">
              <a:rPr lang="ru-RU" altLang="ru-RU" sz="1000" smtClean="0"/>
              <a:pPr/>
              <a:t>17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Coprocessor-only mode</a:t>
            </a:r>
            <a:r>
              <a:rPr lang="ru-RU" altLang="ru-RU" dirty="0"/>
              <a:t>: </a:t>
            </a:r>
            <a:r>
              <a:rPr lang="en-US" altLang="ru-RU" dirty="0"/>
              <a:t>dot product on a single Xeon Phi </a:t>
            </a:r>
            <a:r>
              <a:rPr lang="ru-RU" altLang="ru-RU" dirty="0"/>
              <a:t>…</a:t>
            </a:r>
            <a:endParaRPr lang="ru-RU" alt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defRPr/>
            </a:pPr>
            <a:r>
              <a:rPr lang="en-US" dirty="0" smtClean="0"/>
              <a:t>There are two ways to launch the application</a:t>
            </a:r>
            <a:r>
              <a:rPr lang="ru-RU" dirty="0" smtClean="0"/>
              <a:t>:</a:t>
            </a:r>
          </a:p>
          <a:p>
            <a:pPr lvl="1" algn="just">
              <a:defRPr/>
            </a:pPr>
            <a:r>
              <a:rPr lang="en-US" dirty="0" smtClean="0">
                <a:cs typeface="Courier New" panose="02070309020205020404" pitchFamily="49" charset="0"/>
              </a:rPr>
              <a:t>Copy a file to the coprocessor and launch as usual</a:t>
            </a:r>
            <a:r>
              <a:rPr lang="ru-RU" dirty="0" smtClean="0">
                <a:cs typeface="Courier New" panose="02070309020205020404" pitchFamily="49" charset="0"/>
              </a:rPr>
              <a:t>;</a:t>
            </a:r>
          </a:p>
          <a:p>
            <a:pPr lvl="1" algn="just">
              <a:defRPr/>
            </a:pPr>
            <a:r>
              <a:rPr lang="en-US" dirty="0" smtClean="0">
                <a:cs typeface="Courier New" panose="02070309020205020404" pitchFamily="49" charset="0"/>
              </a:rPr>
              <a:t>Launch from host using</a:t>
            </a:r>
            <a:r>
              <a:rPr lang="ru-RU" dirty="0" smtClean="0">
                <a:cs typeface="Courier New" panose="02070309020205020404" pitchFamily="49" charset="0"/>
              </a:rPr>
              <a:t>:</a:t>
            </a:r>
          </a:p>
          <a:p>
            <a:pPr marL="457200" lvl="1" indent="0" algn="just">
              <a:buFontTx/>
              <a:buNone/>
              <a:defRPr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mpiexec.hydra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–host mic0 –n 1 –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perhost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1 ./lab1_dot_native.mic</a:t>
            </a:r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 algn="just">
              <a:buFontTx/>
              <a:buNone/>
              <a:defRPr/>
            </a:pPr>
            <a:r>
              <a:rPr lang="ru-RU" dirty="0" smtClean="0">
                <a:cs typeface="Courier New" panose="02070309020205020404" pitchFamily="49" charset="0"/>
              </a:rPr>
              <a:t>-</a:t>
            </a:r>
            <a:r>
              <a:rPr lang="en-US" dirty="0" smtClean="0">
                <a:cs typeface="Courier New" panose="02070309020205020404" pitchFamily="49" charset="0"/>
              </a:rPr>
              <a:t>host mic0 specified that a coprocessor is used</a:t>
            </a:r>
            <a:r>
              <a:rPr lang="ru-RU" dirty="0" smtClean="0">
                <a:cs typeface="Courier New" panose="02070309020205020404" pitchFamily="49" charset="0"/>
              </a:rPr>
              <a:t>. </a:t>
            </a:r>
            <a:r>
              <a:rPr lang="en-US" dirty="0" smtClean="0">
                <a:cs typeface="Courier New" panose="02070309020205020404" pitchFamily="49" charset="0"/>
              </a:rPr>
              <a:t>mic0 is a coprocessor name as a separate cluster node</a:t>
            </a:r>
            <a:r>
              <a:rPr lang="ru-RU" dirty="0" smtClean="0">
                <a:cs typeface="Courier New" panose="02070309020205020404" pitchFamily="49" charset="0"/>
              </a:rPr>
              <a:t>.</a:t>
            </a:r>
          </a:p>
        </p:txBody>
      </p:sp>
      <p:sp>
        <p:nvSpPr>
          <p:cNvPr id="22534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4CC3D3BD-D89C-44CC-A444-3C3BEA847FE9}" type="slidenum">
              <a:rPr lang="ru-RU" altLang="ru-RU" sz="1000" smtClean="0"/>
              <a:pPr/>
              <a:t>18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Coprocessor-only mode</a:t>
            </a:r>
            <a:r>
              <a:rPr lang="ru-RU" altLang="ru-RU" dirty="0"/>
              <a:t>: </a:t>
            </a:r>
            <a:r>
              <a:rPr lang="en-US" altLang="ru-RU" dirty="0"/>
              <a:t>dot product on a single Xeon Phi </a:t>
            </a:r>
            <a:r>
              <a:rPr lang="ru-RU" altLang="ru-RU" dirty="0"/>
              <a:t>…</a:t>
            </a:r>
            <a:endParaRPr lang="ru-RU" alt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defRPr/>
            </a:pPr>
            <a:r>
              <a:rPr lang="en-US" dirty="0" smtClean="0"/>
              <a:t>If a cluster with SLURM is used, the launching is done using</a:t>
            </a:r>
            <a:r>
              <a:rPr lang="ru-RU" dirty="0" smtClean="0"/>
              <a:t>: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sbatch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–N 1 –-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gres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=mic:2 native_run.sh ./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lab1_dot_native</a:t>
            </a:r>
            <a:endParaRPr lang="ru-RU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>
              <a:defRPr/>
            </a:pPr>
            <a:r>
              <a:rPr lang="en-US" dirty="0" smtClean="0">
                <a:cs typeface="Courier New" panose="02070309020205020404" pitchFamily="49" charset="0"/>
              </a:rPr>
              <a:t>Note that the executable name is given without .mic extension, although the executable file must have this extension</a:t>
            </a:r>
            <a:r>
              <a:rPr lang="ru-RU" dirty="0" smtClean="0">
                <a:cs typeface="Courier New" panose="02070309020205020404" pitchFamily="49" charset="0"/>
              </a:rPr>
              <a:t>.</a:t>
            </a:r>
            <a:endParaRPr lang="en-US" dirty="0" smtClean="0">
              <a:cs typeface="Courier New" panose="02070309020205020404" pitchFamily="49" charset="0"/>
            </a:endParaRPr>
          </a:p>
          <a:p>
            <a:pPr algn="just">
              <a:defRPr/>
            </a:pPr>
            <a:r>
              <a:rPr lang="ru-RU" dirty="0" smtClean="0">
                <a:cs typeface="Courier New" panose="02070309020205020404" pitchFamily="49" charset="0"/>
              </a:rPr>
              <a:t>-</a:t>
            </a:r>
            <a:r>
              <a:rPr lang="en-US" dirty="0" smtClean="0">
                <a:cs typeface="Courier New" panose="02070309020205020404" pitchFamily="49" charset="0"/>
              </a:rPr>
              <a:t>N</a:t>
            </a:r>
            <a:r>
              <a:rPr lang="en-US" dirty="0">
                <a:cs typeface="Courier New" panose="02070309020205020404" pitchFamily="49" charset="0"/>
              </a:rPr>
              <a:t> </a:t>
            </a:r>
            <a:r>
              <a:rPr lang="en-US" dirty="0" smtClean="0">
                <a:cs typeface="Courier New" panose="02070309020205020404" pitchFamily="49" charset="0"/>
              </a:rPr>
              <a:t>option sets number of nodes</a:t>
            </a:r>
            <a:r>
              <a:rPr lang="ru-RU" dirty="0" smtClean="0">
                <a:cs typeface="Courier New" panose="02070309020205020404" pitchFamily="49" charset="0"/>
              </a:rPr>
              <a:t>.</a:t>
            </a:r>
          </a:p>
          <a:p>
            <a:pPr algn="just">
              <a:defRPr/>
            </a:pPr>
            <a:r>
              <a:rPr lang="en-US" dirty="0" smtClean="0">
                <a:cs typeface="Courier New" panose="02070309020205020404" pitchFamily="49" charset="0"/>
              </a:rPr>
              <a:t>--</a:t>
            </a:r>
            <a:r>
              <a:rPr lang="en-US" dirty="0" err="1" smtClean="0">
                <a:cs typeface="Courier New" panose="02070309020205020404" pitchFamily="49" charset="0"/>
              </a:rPr>
              <a:t>gres</a:t>
            </a:r>
            <a:r>
              <a:rPr lang="en-US" dirty="0" smtClean="0">
                <a:cs typeface="Courier New" panose="02070309020205020404" pitchFamily="49" charset="0"/>
              </a:rPr>
              <a:t>=mic:2</a:t>
            </a:r>
            <a:r>
              <a:rPr lang="en-US" dirty="0">
                <a:cs typeface="Courier New" panose="02070309020205020404" pitchFamily="49" charset="0"/>
              </a:rPr>
              <a:t> </a:t>
            </a:r>
            <a:r>
              <a:rPr lang="en-US" dirty="0" smtClean="0">
                <a:cs typeface="Courier New" panose="02070309020205020404" pitchFamily="49" charset="0"/>
              </a:rPr>
              <a:t>requires nodes with at least 2 Xeon Phi coprocessors.</a:t>
            </a:r>
          </a:p>
          <a:p>
            <a:pPr algn="just">
              <a:defRPr/>
            </a:pPr>
            <a:r>
              <a:rPr lang="en-US" dirty="0" smtClean="0">
                <a:cs typeface="Courier New" panose="02070309020205020404" pitchFamily="49" charset="0"/>
              </a:rPr>
              <a:t>Sometimes a full path to executable might be required</a:t>
            </a:r>
            <a:r>
              <a:rPr lang="ru-RU" dirty="0" smtClean="0">
                <a:cs typeface="Courier New" panose="02070309020205020404" pitchFamily="49" charset="0"/>
              </a:rPr>
              <a:t>.</a:t>
            </a:r>
            <a:endParaRPr lang="ru-RU" dirty="0" smtClean="0"/>
          </a:p>
          <a:p>
            <a:pPr algn="just">
              <a:defRPr/>
            </a:pPr>
            <a:endParaRPr lang="ru-RU" dirty="0" smtClean="0">
              <a:cs typeface="Courier New" panose="02070309020205020404" pitchFamily="49" charset="0"/>
            </a:endParaRPr>
          </a:p>
        </p:txBody>
      </p:sp>
      <p:sp>
        <p:nvSpPr>
          <p:cNvPr id="23558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DF7E855-BB4C-4E93-BB3C-3160ECE4CECC}" type="slidenum">
              <a:rPr lang="ru-RU" altLang="ru-RU" sz="1000" smtClean="0"/>
              <a:pPr/>
              <a:t>19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6288" y="3071810"/>
            <a:ext cx="8420100" cy="1200329"/>
          </a:xfrm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dirty="0" smtClean="0"/>
              <a:t>03 </a:t>
            </a:r>
            <a:r>
              <a:rPr lang="en-US" altLang="ru-RU" sz="2400" dirty="0" smtClean="0"/>
              <a:t>Practice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r>
              <a:rPr lang="en-US" sz="2400" dirty="0"/>
              <a:t>Building and running </a:t>
            </a:r>
            <a:r>
              <a:rPr lang="en-US" sz="2400" dirty="0" smtClean="0"/>
              <a:t>applications</a:t>
            </a:r>
            <a:br>
              <a:rPr lang="en-US" sz="2400" dirty="0" smtClean="0"/>
            </a:br>
            <a:r>
              <a:rPr lang="en-US" sz="2400" dirty="0" smtClean="0"/>
              <a:t>on Intel Xeon Phi </a:t>
            </a:r>
            <a:endParaRPr lang="ru-RU" altLang="ru-RU" sz="2400" dirty="0" smtClean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625" y="2205038"/>
            <a:ext cx="9047163" cy="461962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Programming for</a:t>
            </a:r>
            <a:r>
              <a:rPr lang="ru-RU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Intel Xeon Phi</a:t>
            </a: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6321425" y="5591244"/>
            <a:ext cx="33845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altLang="ru-RU" sz="2000" dirty="0" smtClean="0">
                <a:latin typeface="Arial" charset="0"/>
              </a:rPr>
              <a:t>I.B. </a:t>
            </a:r>
            <a:r>
              <a:rPr lang="en-US" altLang="ru-RU" sz="2000" dirty="0" err="1" smtClean="0">
                <a:latin typeface="Arial" charset="0"/>
              </a:rPr>
              <a:t>Meyerov</a:t>
            </a:r>
            <a:r>
              <a:rPr lang="en-US" altLang="ru-RU" sz="2000" dirty="0" smtClean="0">
                <a:latin typeface="Arial" charset="0"/>
              </a:rPr>
              <a:t>, S.I. Bastrakov</a:t>
            </a:r>
            <a:endParaRPr lang="en-US" altLang="ru-RU" sz="2000" dirty="0" smtClean="0">
              <a:latin typeface="Arial" charset="0"/>
            </a:endParaRPr>
          </a:p>
          <a:p>
            <a:r>
              <a:rPr lang="en-US" altLang="ru-RU" sz="2000" dirty="0" smtClean="0">
                <a:latin typeface="Arial" charset="0"/>
              </a:rPr>
              <a:t>Software </a:t>
            </a:r>
            <a:r>
              <a:rPr lang="en-US" altLang="ru-RU" sz="2000" dirty="0" smtClean="0">
                <a:latin typeface="Arial" charset="0"/>
              </a:rPr>
              <a:t>department</a:t>
            </a:r>
            <a:endParaRPr lang="en-US" altLang="ru-RU" sz="20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Coprocessor-only mode</a:t>
            </a:r>
            <a:r>
              <a:rPr lang="ru-RU" altLang="ru-RU" dirty="0"/>
              <a:t>: </a:t>
            </a:r>
            <a:r>
              <a:rPr lang="en-US" altLang="ru-RU" dirty="0"/>
              <a:t>dot product on a single Xeon Phi </a:t>
            </a:r>
            <a:r>
              <a:rPr lang="ru-RU" altLang="ru-RU" dirty="0"/>
              <a:t>…</a:t>
            </a:r>
            <a:endParaRPr lang="ru-RU" alt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defRPr/>
            </a:pPr>
            <a:r>
              <a:rPr lang="en-US" dirty="0" smtClean="0"/>
              <a:t>native_run.sh</a:t>
            </a:r>
            <a:r>
              <a:rPr lang="en-US" dirty="0"/>
              <a:t> </a:t>
            </a:r>
            <a:r>
              <a:rPr lang="en-US" dirty="0" smtClean="0"/>
              <a:t>script is intended for coprocessor-only mode</a:t>
            </a:r>
            <a:r>
              <a:rPr lang="ru-RU" dirty="0" smtClean="0"/>
              <a:t>.</a:t>
            </a:r>
            <a:r>
              <a:rPr lang="en-US" dirty="0" smtClean="0"/>
              <a:t> It is a system script, but not available by default</a:t>
            </a:r>
            <a:r>
              <a:rPr lang="ru-RU" dirty="0" smtClean="0"/>
              <a:t>.</a:t>
            </a:r>
            <a:r>
              <a:rPr lang="en-US" dirty="0" smtClean="0"/>
              <a:t> It is enabled by</a:t>
            </a:r>
            <a:endParaRPr lang="ru-RU" dirty="0" smtClean="0"/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module load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launcher</a:t>
            </a:r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mic</a:t>
            </a:r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>
              <a:defRPr/>
            </a:pPr>
            <a:r>
              <a:rPr lang="en-US" dirty="0" smtClean="0"/>
              <a:t>This command controls modules used by a cluster management system</a:t>
            </a:r>
            <a:r>
              <a:rPr lang="ru-RU" dirty="0" smtClean="0"/>
              <a:t>.</a:t>
            </a:r>
          </a:p>
          <a:p>
            <a:pPr algn="just">
              <a:defRPr/>
            </a:pPr>
            <a:r>
              <a:rPr lang="en-US" dirty="0" smtClean="0"/>
              <a:t>The list of all modules can be obtained by</a:t>
            </a:r>
            <a:endParaRPr lang="ru-RU" dirty="0" smtClean="0"/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odule avail</a:t>
            </a:r>
          </a:p>
        </p:txBody>
      </p:sp>
      <p:sp>
        <p:nvSpPr>
          <p:cNvPr id="24582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DABD22CF-AC56-4FC5-923E-ABDF45974223}" type="slidenum">
              <a:rPr lang="ru-RU" altLang="ru-RU" sz="1000" smtClean="0"/>
              <a:pPr/>
              <a:t>20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Coprocessor-only mode</a:t>
            </a:r>
            <a:r>
              <a:rPr lang="ru-RU" altLang="ru-RU" dirty="0"/>
              <a:t>: </a:t>
            </a:r>
            <a:r>
              <a:rPr lang="en-US" altLang="ru-RU" dirty="0"/>
              <a:t>dot product on a single Xeon Phi </a:t>
            </a:r>
            <a:r>
              <a:rPr lang="ru-RU" altLang="ru-RU" dirty="0"/>
              <a:t>…</a:t>
            </a:r>
            <a:endParaRPr lang="ru-RU" alt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defRPr/>
            </a:pPr>
            <a:r>
              <a:rPr lang="en-US" dirty="0" smtClean="0"/>
              <a:t>The list of modules currently being used is obtained by</a:t>
            </a:r>
            <a:endParaRPr lang="ru-RU" dirty="0" smtClean="0"/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odule list</a:t>
            </a:r>
          </a:p>
          <a:p>
            <a:pPr algn="just">
              <a:defRPr/>
            </a:pPr>
            <a:r>
              <a:rPr lang="en-US" dirty="0" smtClean="0"/>
              <a:t>Results of the run will be written to the current directory, console output will be written to file</a:t>
            </a:r>
            <a:r>
              <a:rPr lang="ru-RU" dirty="0" smtClean="0"/>
              <a:t> </a:t>
            </a:r>
            <a:r>
              <a:rPr lang="en-US" b="1" dirty="0" err="1"/>
              <a:t>slurm</a:t>
            </a:r>
            <a:r>
              <a:rPr lang="en-US" b="1" dirty="0"/>
              <a:t>-</a:t>
            </a:r>
            <a:r>
              <a:rPr lang="en-US" b="1" dirty="0" smtClean="0"/>
              <a:t>&lt;job id&gt;.</a:t>
            </a:r>
            <a:r>
              <a:rPr lang="en-US" b="1" dirty="0"/>
              <a:t>out</a:t>
            </a:r>
          </a:p>
          <a:p>
            <a:pPr algn="just">
              <a:defRPr/>
            </a:pPr>
            <a:r>
              <a:rPr lang="en-US" dirty="0" smtClean="0"/>
              <a:t>The console output can be obtained by</a:t>
            </a:r>
            <a:endParaRPr lang="ru-RU" dirty="0"/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cat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slurm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Problem_Number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&gt;.out</a:t>
            </a:r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256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150" y="4986338"/>
            <a:ext cx="5832475" cy="9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A1092D24-45C0-46B0-9D23-FC6C4DD900AC}" type="slidenum">
              <a:rPr lang="ru-RU" altLang="ru-RU" sz="1000" smtClean="0"/>
              <a:pPr/>
              <a:t>21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Coprocessor-only mode</a:t>
            </a:r>
            <a:r>
              <a:rPr lang="ru-RU" altLang="ru-RU" dirty="0"/>
              <a:t>: </a:t>
            </a:r>
            <a:r>
              <a:rPr lang="en-US" altLang="ru-RU" dirty="0"/>
              <a:t>dot product on a single Xeon </a:t>
            </a:r>
            <a:r>
              <a:rPr lang="en-US" altLang="ru-RU" dirty="0" smtClean="0"/>
              <a:t>Phi</a:t>
            </a:r>
            <a:endParaRPr lang="ru-RU" alt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defRPr/>
            </a:pPr>
            <a:r>
              <a:rPr lang="en-US" dirty="0" smtClean="0"/>
              <a:t>Default number of processes per node in coprocessor-only mode may vary</a:t>
            </a:r>
            <a:r>
              <a:rPr lang="ru-RU" dirty="0" smtClean="0"/>
              <a:t>.</a:t>
            </a:r>
          </a:p>
          <a:p>
            <a:pPr algn="just">
              <a:defRPr/>
            </a:pPr>
            <a:r>
              <a:rPr lang="en-US" dirty="0" smtClean="0"/>
              <a:t>Usually it depends on settings of a cluster management system</a:t>
            </a:r>
            <a:r>
              <a:rPr lang="ru-RU" dirty="0" smtClean="0"/>
              <a:t>.</a:t>
            </a:r>
          </a:p>
          <a:p>
            <a:pPr algn="just">
              <a:defRPr/>
            </a:pPr>
            <a:r>
              <a:rPr lang="en-US" dirty="0" smtClean="0"/>
              <a:t>Suppose the number of MIC processes per core is defined by the environment variable </a:t>
            </a:r>
            <a:r>
              <a:rPr lang="en-US" b="1" dirty="0" err="1" smtClean="0"/>
              <a:t>MICperNODE</a:t>
            </a:r>
            <a:r>
              <a:rPr lang="ru-RU" dirty="0" smtClean="0"/>
              <a:t>. </a:t>
            </a:r>
            <a:r>
              <a:rPr lang="en-US" dirty="0" smtClean="0"/>
              <a:t>Then to run the program on a single Xeon Phi</a:t>
            </a:r>
            <a:r>
              <a:rPr lang="ru-RU" dirty="0" smtClean="0"/>
              <a:t>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export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MICperNODE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=1</a:t>
            </a:r>
            <a:endParaRPr lang="ru-RU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sbatch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–N 1 –-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gres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=mic:2 native_run.sh ./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lab1_dot_native</a:t>
            </a:r>
            <a:endParaRPr lang="ru-RU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6630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5F71CEC-DB81-49EB-84B3-9FFF87929031}" type="slidenum">
              <a:rPr lang="ru-RU" altLang="ru-RU" sz="1000" smtClean="0"/>
              <a:pPr/>
              <a:t>22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Coprocessor-only mode: dot product, MPI version …</a:t>
            </a:r>
            <a:endParaRPr lang="ru-RU" alt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defRPr/>
            </a:pPr>
            <a:r>
              <a:rPr lang="en-US" dirty="0" smtClean="0"/>
              <a:t>Study the code in </a:t>
            </a:r>
            <a:r>
              <a:rPr lang="en-US" b="1" dirty="0" smtClean="0"/>
              <a:t>main.cpp</a:t>
            </a:r>
            <a:r>
              <a:rPr lang="en-US" dirty="0"/>
              <a:t>, </a:t>
            </a:r>
            <a:r>
              <a:rPr lang="en-US" dirty="0" smtClean="0"/>
              <a:t>located at </a:t>
            </a:r>
            <a:r>
              <a:rPr lang="en-US" b="1" dirty="0" smtClean="0"/>
              <a:t>./lab1_</a:t>
            </a:r>
            <a:r>
              <a:rPr lang="ru-RU" b="1" dirty="0" smtClean="0"/>
              <a:t>4</a:t>
            </a:r>
            <a:r>
              <a:rPr lang="en-US" b="1" dirty="0" smtClean="0"/>
              <a:t>_</a:t>
            </a:r>
            <a:r>
              <a:rPr lang="en-US" b="1" dirty="0" err="1" smtClean="0"/>
              <a:t>dot_native_mpi</a:t>
            </a:r>
            <a:r>
              <a:rPr lang="ru-RU" dirty="0" smtClean="0"/>
              <a:t>.</a:t>
            </a:r>
            <a:r>
              <a:rPr lang="ru-RU" dirty="0"/>
              <a:t> </a:t>
            </a:r>
            <a:r>
              <a:rPr lang="en-US" dirty="0" smtClean="0"/>
              <a:t>The program computes dot product for multiple pairs of vectors</a:t>
            </a:r>
            <a:r>
              <a:rPr lang="ru-RU" dirty="0" smtClean="0"/>
              <a:t>.</a:t>
            </a:r>
            <a:endParaRPr lang="en-US" dirty="0" smtClean="0"/>
          </a:p>
          <a:p>
            <a:pPr algn="just">
              <a:defRPr/>
            </a:pPr>
            <a:r>
              <a:rPr lang="en-US" dirty="0" smtClean="0"/>
              <a:t>Build it for coprocessor-only mode using Intel </a:t>
            </a:r>
            <a:r>
              <a:rPr lang="en-US" dirty="0"/>
              <a:t>Compiler: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mpicc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–O2 –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openmp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–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mmic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main.cpp –o ./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lab1_dot_native_mpi.mic</a:t>
            </a:r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>
              <a:defRPr/>
            </a:pPr>
            <a:r>
              <a:rPr lang="en-US" dirty="0">
                <a:cs typeface="Courier New" panose="02070309020205020404" pitchFamily="49" charset="0"/>
              </a:rPr>
              <a:t>Note the </a:t>
            </a:r>
            <a:r>
              <a:rPr lang="ru-RU" dirty="0">
                <a:cs typeface="Courier New" panose="02070309020205020404" pitchFamily="49" charset="0"/>
              </a:rPr>
              <a:t>–</a:t>
            </a:r>
            <a:r>
              <a:rPr lang="en-US" dirty="0" err="1">
                <a:cs typeface="Courier New" panose="02070309020205020404" pitchFamily="49" charset="0"/>
              </a:rPr>
              <a:t>mmic</a:t>
            </a:r>
            <a:r>
              <a:rPr lang="en-US" dirty="0">
                <a:cs typeface="Courier New" panose="02070309020205020404" pitchFamily="49" charset="0"/>
              </a:rPr>
              <a:t> option that signifies that the code is compiled for coprocessor only</a:t>
            </a:r>
            <a:r>
              <a:rPr lang="ru-RU" dirty="0">
                <a:cs typeface="Courier New" panose="02070309020205020404" pitchFamily="49" charset="0"/>
              </a:rPr>
              <a:t>.</a:t>
            </a:r>
          </a:p>
          <a:p>
            <a:pPr algn="just">
              <a:defRPr/>
            </a:pPr>
            <a:r>
              <a:rPr lang="en-US" dirty="0">
                <a:cs typeface="Courier New" panose="02070309020205020404" pitchFamily="49" charset="0"/>
              </a:rPr>
              <a:t>It is recommended to add .mic extension for coprocessor-only programs. This might be required on some cluster systems</a:t>
            </a:r>
            <a:r>
              <a:rPr lang="ru-RU" dirty="0" smtClean="0">
                <a:cs typeface="Courier New" panose="02070309020205020404" pitchFamily="49" charset="0"/>
              </a:rPr>
              <a:t>.</a:t>
            </a:r>
            <a:endParaRPr lang="en-US" dirty="0">
              <a:cs typeface="Courier New" panose="02070309020205020404" pitchFamily="49" charset="0"/>
            </a:endParaRPr>
          </a:p>
          <a:p>
            <a:pPr>
              <a:defRPr/>
            </a:pPr>
            <a:endParaRPr lang="ru-RU" dirty="0"/>
          </a:p>
        </p:txBody>
      </p:sp>
      <p:sp>
        <p:nvSpPr>
          <p:cNvPr id="27654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FF528F6A-AAB8-4849-AE43-6EC6C48E8473}" type="slidenum">
              <a:rPr lang="ru-RU" altLang="ru-RU" sz="1000" smtClean="0"/>
              <a:pPr/>
              <a:t>23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Coprocessor-only mode: dot product, MPI version …</a:t>
            </a:r>
            <a:endParaRPr lang="ru-RU" alt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defRPr/>
            </a:pPr>
            <a:r>
              <a:rPr lang="en-US" dirty="0" smtClean="0"/>
              <a:t>The command to launch the application from the host</a:t>
            </a:r>
            <a:r>
              <a:rPr lang="ru-RU" dirty="0" smtClean="0">
                <a:cs typeface="Courier New" panose="02070309020205020404" pitchFamily="49" charset="0"/>
              </a:rPr>
              <a:t>:</a:t>
            </a:r>
            <a:endParaRPr lang="ru-RU" dirty="0">
              <a:cs typeface="Courier New" panose="020703090202050204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mpiexec.hydra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–hosts 4 mic0 mic1 mic2 mic3 –n 4 –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perhost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1 ./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lab1_dot_native_mpi.mic</a:t>
            </a:r>
            <a:endParaRPr lang="ru-RU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defRPr/>
            </a:pPr>
            <a:r>
              <a:rPr lang="en-US" dirty="0" smtClean="0">
                <a:cs typeface="Courier New" panose="02070309020205020404" pitchFamily="49" charset="0"/>
              </a:rPr>
              <a:t>On a cluster with SLURM use</a:t>
            </a:r>
            <a:r>
              <a:rPr lang="ru-RU" dirty="0" smtClean="0">
                <a:cs typeface="Courier New" panose="02070309020205020404" pitchFamily="49" charset="0"/>
              </a:rPr>
              <a:t>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sbatch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–N 2 –-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gres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=mic:2 native_run.sh ./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lab1_dot_native_mpi</a:t>
            </a:r>
            <a:endParaRPr lang="ru-RU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8678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3F437437-9A90-4BC2-90D2-843F18F9BE9C}" type="slidenum">
              <a:rPr lang="ru-RU" altLang="ru-RU" sz="1000" smtClean="0"/>
              <a:pPr/>
              <a:t>24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Coprocessor-only mode: dot product, MPI </a:t>
            </a:r>
            <a:r>
              <a:rPr lang="en-US" altLang="ru-RU" dirty="0" smtClean="0"/>
              <a:t>version</a:t>
            </a:r>
            <a:endParaRPr lang="ru-RU" altLang="ru-RU" dirty="0" smtClean="0"/>
          </a:p>
        </p:txBody>
      </p:sp>
      <p:sp>
        <p:nvSpPr>
          <p:cNvPr id="29699" name="Объект 2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503238"/>
          </a:xfrm>
        </p:spPr>
        <p:txBody>
          <a:bodyPr/>
          <a:lstStyle/>
          <a:p>
            <a:pPr algn="just"/>
            <a:r>
              <a:rPr lang="en-US" altLang="ru-RU" dirty="0" smtClean="0"/>
              <a:t>Result</a:t>
            </a:r>
            <a:r>
              <a:rPr lang="ru-RU" altLang="ru-RU" dirty="0" smtClean="0"/>
              <a:t>:</a:t>
            </a:r>
          </a:p>
        </p:txBody>
      </p:sp>
      <p:pic>
        <p:nvPicPr>
          <p:cNvPr id="297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413" y="1700213"/>
            <a:ext cx="4032250" cy="454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B5D1C10D-0540-4B20-945D-A7DA88AC8ECB}" type="slidenum">
              <a:rPr lang="ru-RU" altLang="ru-RU" sz="1000" smtClean="0"/>
              <a:pPr/>
              <a:t>25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Symmetric mode</a:t>
            </a:r>
            <a:endParaRPr lang="ru-RU" altLang="ru-RU" dirty="0" smtClean="0"/>
          </a:p>
        </p:txBody>
      </p:sp>
      <p:sp>
        <p:nvSpPr>
          <p:cNvPr id="3072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ru-RU" dirty="0" smtClean="0"/>
              <a:t>The program is executed on both CPUs and coprocessors</a:t>
            </a:r>
            <a:r>
              <a:rPr lang="ru-RU" altLang="ru-RU" dirty="0" smtClean="0"/>
              <a:t>.</a:t>
            </a:r>
          </a:p>
          <a:p>
            <a:pPr algn="just"/>
            <a:r>
              <a:rPr lang="en-US" altLang="ru-RU" dirty="0" smtClean="0"/>
              <a:t>Supported by C/C++ and</a:t>
            </a:r>
            <a:r>
              <a:rPr lang="ru-RU" altLang="ru-RU" dirty="0" smtClean="0"/>
              <a:t> </a:t>
            </a:r>
            <a:r>
              <a:rPr lang="en-US" altLang="ru-RU" dirty="0" smtClean="0"/>
              <a:t>Fortran</a:t>
            </a:r>
            <a:r>
              <a:rPr lang="ru-RU" altLang="ru-RU" dirty="0" smtClean="0"/>
              <a:t>.</a:t>
            </a:r>
          </a:p>
          <a:p>
            <a:pPr algn="just"/>
            <a:r>
              <a:rPr lang="en-US" altLang="ru-RU" dirty="0" smtClean="0"/>
              <a:t>For MPI applications each CPU and coprocessor run a separate MPI process</a:t>
            </a:r>
            <a:r>
              <a:rPr lang="ru-RU" altLang="ru-RU" dirty="0" smtClean="0"/>
              <a:t>.</a:t>
            </a:r>
          </a:p>
        </p:txBody>
      </p:sp>
      <p:sp>
        <p:nvSpPr>
          <p:cNvPr id="30726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3E0555AD-A7C3-450C-B0BE-1B85C0492077}" type="slidenum">
              <a:rPr lang="ru-RU" altLang="ru-RU" sz="1000" smtClean="0"/>
              <a:pPr/>
              <a:t>26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Symmetric mode: dot product, MPI version …</a:t>
            </a:r>
            <a:endParaRPr lang="ru-RU" alt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defRPr/>
            </a:pPr>
            <a:r>
              <a:rPr lang="en-US" dirty="0" smtClean="0"/>
              <a:t>Study the code in </a:t>
            </a:r>
            <a:r>
              <a:rPr lang="en-US" b="1" dirty="0" smtClean="0"/>
              <a:t>main.cpp</a:t>
            </a:r>
            <a:r>
              <a:rPr lang="en-US" dirty="0"/>
              <a:t>, </a:t>
            </a:r>
            <a:r>
              <a:rPr lang="en-US" dirty="0" smtClean="0"/>
              <a:t>located at </a:t>
            </a:r>
            <a:r>
              <a:rPr lang="en-US" b="1" dirty="0" smtClean="0"/>
              <a:t>./lab1_</a:t>
            </a:r>
            <a:r>
              <a:rPr lang="ru-RU" b="1" dirty="0"/>
              <a:t>5</a:t>
            </a:r>
            <a:r>
              <a:rPr lang="en-US" b="1" dirty="0" smtClean="0"/>
              <a:t>_</a:t>
            </a:r>
            <a:r>
              <a:rPr lang="en-US" b="1" dirty="0" err="1" smtClean="0"/>
              <a:t>dot_symmetric</a:t>
            </a:r>
            <a:r>
              <a:rPr lang="ru-RU" dirty="0" smtClean="0"/>
              <a:t>. </a:t>
            </a:r>
            <a:r>
              <a:rPr lang="en-US" dirty="0" smtClean="0"/>
              <a:t>The program computes dot product for multiple pairs of vectors</a:t>
            </a:r>
            <a:r>
              <a:rPr lang="ru-RU" dirty="0" smtClean="0"/>
              <a:t>.</a:t>
            </a:r>
            <a:endParaRPr lang="en-US" dirty="0" smtClean="0"/>
          </a:p>
          <a:p>
            <a:pPr algn="just">
              <a:defRPr/>
            </a:pPr>
            <a:r>
              <a:rPr lang="en-US" dirty="0" smtClean="0"/>
              <a:t>Symmetric mode requires to compile the program twice</a:t>
            </a:r>
            <a:r>
              <a:rPr lang="ru-RU" dirty="0" smtClean="0"/>
              <a:t>:</a:t>
            </a:r>
          </a:p>
          <a:p>
            <a:pPr lvl="1" algn="just">
              <a:defRPr/>
            </a:pPr>
            <a:r>
              <a:rPr lang="en-US" dirty="0" smtClean="0"/>
              <a:t>For host CPUs</a:t>
            </a:r>
            <a:r>
              <a:rPr lang="ru-RU" dirty="0" smtClean="0"/>
              <a:t>:</a:t>
            </a:r>
          </a:p>
          <a:p>
            <a:pPr marL="457200" lvl="1" indent="0" algn="just">
              <a:buFontTx/>
              <a:buNone/>
              <a:defRPr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mpicc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–O2 –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openmp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main.cpp –o ./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lab1_dot_symmetric</a:t>
            </a:r>
            <a:endParaRPr lang="ru-RU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 algn="just">
              <a:defRPr/>
            </a:pPr>
            <a:r>
              <a:rPr lang="en-US" dirty="0" smtClean="0"/>
              <a:t>For coprocessors</a:t>
            </a:r>
            <a:r>
              <a:rPr lang="ru-RU" dirty="0" smtClean="0"/>
              <a:t>:</a:t>
            </a:r>
          </a:p>
          <a:p>
            <a:pPr marL="457200" lvl="1" indent="0" algn="just">
              <a:buFontTx/>
              <a:buNone/>
              <a:defRPr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mpicc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–O2 –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openmp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–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mmic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main.cpp –o ./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lab1_dot_symmetric.mic</a:t>
            </a:r>
          </a:p>
          <a:p>
            <a:pPr algn="just"/>
            <a:r>
              <a:rPr lang="en-US" altLang="ru-RU" dirty="0"/>
              <a:t>Note that build command line for coprocessors uses </a:t>
            </a:r>
            <a:r>
              <a:rPr lang="ru-RU" altLang="ru-RU" dirty="0"/>
              <a:t>-</a:t>
            </a:r>
            <a:r>
              <a:rPr lang="en-US" altLang="ru-RU" dirty="0" err="1"/>
              <a:t>mmic</a:t>
            </a:r>
            <a:endParaRPr lang="en-US" altLang="ru-RU" dirty="0">
              <a:latin typeface="Courier New" pitchFamily="49" charset="0"/>
              <a:cs typeface="Courier New" pitchFamily="49" charset="0"/>
            </a:endParaRPr>
          </a:p>
          <a:p>
            <a:pPr algn="just"/>
            <a:r>
              <a:rPr lang="en-US" altLang="ru-RU" dirty="0">
                <a:cs typeface="Courier New" pitchFamily="49" charset="0"/>
              </a:rPr>
              <a:t>Also note that executable names are only different by .mic extension. This is required by SLURM.</a:t>
            </a:r>
            <a:endParaRPr lang="en-US" altLang="ru-RU" dirty="0"/>
          </a:p>
          <a:p>
            <a:pPr marL="400050" algn="just">
              <a:defRPr/>
            </a:pPr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1750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195AA768-3E40-462B-AE62-7753A2BCCA3E}" type="slidenum">
              <a:rPr lang="ru-RU" altLang="ru-RU" sz="1000" smtClean="0"/>
              <a:pPr/>
              <a:t>27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Symmetric mode: dot product, MPI version …</a:t>
            </a:r>
            <a:endParaRPr lang="ru-RU" alt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defRPr/>
            </a:pPr>
            <a:r>
              <a:rPr lang="en-US" dirty="0" smtClean="0"/>
              <a:t>To launch the program in symmetric mode use</a:t>
            </a:r>
            <a:r>
              <a:rPr lang="ru-RU" dirty="0" smtClean="0"/>
              <a:t>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mpiexec.hydra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–hosts 2 node0 node1 –n 2 –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perhost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1 ./lab1_dot_symmetric: \</a:t>
            </a:r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–hosts 4 mic0 mic1 mic2 mic3 –n 4 –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perhost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1 –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wdir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/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tmp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/lab1_dot_symmetric.mic</a:t>
            </a:r>
          </a:p>
          <a:p>
            <a:pPr marL="0" indent="0">
              <a:buFont typeface="Wingdings" pitchFamily="2" charset="2"/>
              <a:buNone/>
              <a:defRPr/>
            </a:pPr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>
              <a:defRPr/>
            </a:pPr>
            <a:r>
              <a:rPr lang="en-US" dirty="0" smtClean="0"/>
              <a:t>On a cluster with SLURM use</a:t>
            </a:r>
            <a:r>
              <a:rPr lang="ru-RU" dirty="0" smtClean="0"/>
              <a:t>: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sbatch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–N 2 –-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gres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=mic:2 symmetric_run.sh ./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lab1_dot_symmetric</a:t>
            </a:r>
            <a:endParaRPr lang="ru-RU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3798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FF572714-0F48-457C-8778-5C557FE27BBD}" type="slidenum">
              <a:rPr lang="ru-RU" altLang="ru-RU" sz="1000" smtClean="0"/>
              <a:pPr/>
              <a:t>28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Symmetric mode: dot product, MPI </a:t>
            </a:r>
            <a:r>
              <a:rPr lang="en-US" altLang="ru-RU" dirty="0" smtClean="0"/>
              <a:t>version</a:t>
            </a:r>
            <a:endParaRPr lang="ru-RU" alt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1196975"/>
            <a:ext cx="5610225" cy="4968875"/>
          </a:xfrm>
        </p:spPr>
        <p:txBody>
          <a:bodyPr/>
          <a:lstStyle/>
          <a:p>
            <a:pPr algn="just">
              <a:defRPr/>
            </a:pPr>
            <a:r>
              <a:rPr lang="en-US" dirty="0" smtClean="0"/>
              <a:t>symmetric_run.sh</a:t>
            </a:r>
            <a:r>
              <a:rPr lang="en-US" dirty="0"/>
              <a:t> </a:t>
            </a:r>
            <a:r>
              <a:rPr lang="en-US" dirty="0" smtClean="0"/>
              <a:t>script is in</a:t>
            </a:r>
            <a:r>
              <a:rPr lang="ru-RU" dirty="0" smtClean="0"/>
              <a:t> </a:t>
            </a:r>
            <a:r>
              <a:rPr lang="en-US" dirty="0" smtClean="0"/>
              <a:t>launcher/mic</a:t>
            </a:r>
            <a:r>
              <a:rPr lang="en-US" dirty="0"/>
              <a:t> </a:t>
            </a:r>
            <a:r>
              <a:rPr lang="en-US" dirty="0" smtClean="0"/>
              <a:t>module: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module load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launcher/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mic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just">
              <a:buFont typeface="Wingdings" pitchFamily="2" charset="2"/>
              <a:buNone/>
              <a:defRPr/>
            </a:pPr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>
              <a:defRPr/>
            </a:pPr>
            <a:r>
              <a:rPr lang="en-US" dirty="0" smtClean="0">
                <a:cs typeface="Courier New" panose="02070309020205020404" pitchFamily="49" charset="0"/>
              </a:rPr>
              <a:t>Note that sometimes a full path to executable is required</a:t>
            </a:r>
            <a:r>
              <a:rPr lang="ru-RU" dirty="0" smtClean="0">
                <a:cs typeface="Courier New" panose="02070309020205020404" pitchFamily="49" charset="0"/>
              </a:rPr>
              <a:t>.</a:t>
            </a:r>
          </a:p>
        </p:txBody>
      </p:sp>
      <p:pic>
        <p:nvPicPr>
          <p:cNvPr id="348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888" y="1052513"/>
            <a:ext cx="3095625" cy="519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3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722A0E5-2040-4B55-B262-38F635B96768}" type="slidenum">
              <a:rPr lang="ru-RU" altLang="ru-RU" sz="1000" smtClean="0"/>
              <a:pPr/>
              <a:t>29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Contents</a:t>
            </a:r>
            <a:endParaRPr lang="ru-RU" altLang="ru-RU" dirty="0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ru-RU" dirty="0" smtClean="0"/>
              <a:t>Introduction</a:t>
            </a:r>
            <a:endParaRPr lang="ru-RU" altLang="ru-RU" dirty="0" smtClean="0"/>
          </a:p>
          <a:p>
            <a:r>
              <a:rPr lang="en-US" altLang="ru-RU" dirty="0" smtClean="0"/>
              <a:t>Objectives</a:t>
            </a:r>
            <a:endParaRPr lang="ru-RU" altLang="ru-RU" dirty="0" smtClean="0"/>
          </a:p>
          <a:p>
            <a:r>
              <a:rPr lang="en-US" altLang="ru-RU" dirty="0" smtClean="0"/>
              <a:t>Infrastructure</a:t>
            </a:r>
            <a:endParaRPr lang="ru-RU" altLang="ru-RU" dirty="0" smtClean="0"/>
          </a:p>
          <a:p>
            <a:r>
              <a:rPr lang="en-US" altLang="ru-RU" dirty="0" smtClean="0"/>
              <a:t>Programming models of Intel Xeon Phi</a:t>
            </a:r>
          </a:p>
          <a:p>
            <a:r>
              <a:rPr lang="en-US" altLang="ru-RU" dirty="0" smtClean="0"/>
              <a:t>Offload mode</a:t>
            </a:r>
          </a:p>
          <a:p>
            <a:r>
              <a:rPr lang="en-US" altLang="ru-RU" dirty="0" smtClean="0"/>
              <a:t>Coprocessor-only mode</a:t>
            </a:r>
          </a:p>
          <a:p>
            <a:r>
              <a:rPr lang="en-US" altLang="ru-RU" dirty="0" smtClean="0"/>
              <a:t>Symmetric mode</a:t>
            </a:r>
            <a:endParaRPr lang="ru-RU" altLang="ru-RU" dirty="0" smtClean="0"/>
          </a:p>
          <a:p>
            <a:r>
              <a:rPr lang="en-US" altLang="ru-RU" dirty="0" smtClean="0"/>
              <a:t>Individual work</a:t>
            </a:r>
            <a:endParaRPr lang="ru-RU" altLang="ru-RU" dirty="0" smtClean="0"/>
          </a:p>
          <a:p>
            <a:r>
              <a:rPr lang="en-US" altLang="ru-RU" dirty="0" smtClean="0"/>
              <a:t>References</a:t>
            </a:r>
            <a:endParaRPr lang="ru-RU" altLang="ru-RU" dirty="0" smtClean="0"/>
          </a:p>
        </p:txBody>
      </p:sp>
      <p:sp>
        <p:nvSpPr>
          <p:cNvPr id="5126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07EF5370-445F-4D0E-BC63-0D00B67E766C}" type="slidenum">
              <a:rPr lang="ru-RU" altLang="ru-RU" sz="1000" smtClean="0"/>
              <a:pPr/>
              <a:t>3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Individual work</a:t>
            </a:r>
            <a:endParaRPr lang="ru-RU" altLang="ru-RU" dirty="0" smtClean="0"/>
          </a:p>
        </p:txBody>
      </p:sp>
      <p:sp>
        <p:nvSpPr>
          <p:cNvPr id="3584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ru-RU" dirty="0" smtClean="0"/>
              <a:t>Implement </a:t>
            </a:r>
            <a:r>
              <a:rPr lang="en-US" altLang="ru-RU" dirty="0"/>
              <a:t>matrix-vector multiplication in Offload mode</a:t>
            </a:r>
            <a:r>
              <a:rPr lang="en-US" altLang="ru-RU" dirty="0" smtClean="0"/>
              <a:t>.</a:t>
            </a:r>
            <a:endParaRPr lang="ru-RU" altLang="ru-RU" dirty="0" smtClean="0"/>
          </a:p>
          <a:p>
            <a:pPr lvl="0"/>
            <a:r>
              <a:rPr lang="en-US" dirty="0"/>
              <a:t>Implement matrix-vector multiplication in coprocessor-only mode. Suppose there is only one coprocessor</a:t>
            </a:r>
            <a:r>
              <a:rPr lang="ru-RU" dirty="0"/>
              <a:t>.</a:t>
            </a:r>
          </a:p>
          <a:p>
            <a:r>
              <a:rPr lang="en-US" altLang="ru-RU" dirty="0" smtClean="0"/>
              <a:t>Implement </a:t>
            </a:r>
            <a:r>
              <a:rPr lang="en-US" altLang="ru-RU" dirty="0"/>
              <a:t>matrix-vector multiplication in symmetric mode. Provide two levels of parallelism: simultaneous computation of row-vector products and parallel computation of each row-vector product.</a:t>
            </a:r>
            <a:endParaRPr lang="ru-RU" altLang="ru-RU" dirty="0" smtClean="0"/>
          </a:p>
        </p:txBody>
      </p:sp>
      <p:sp>
        <p:nvSpPr>
          <p:cNvPr id="35846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58AB16EE-8496-46CE-9F0C-B2D39DAEE249}" type="slidenum">
              <a:rPr lang="ru-RU" altLang="ru-RU" sz="1000" smtClean="0"/>
              <a:pPr/>
              <a:t>30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References</a:t>
            </a:r>
            <a:endParaRPr lang="ru-RU" altLang="ru-RU" dirty="0" smtClean="0"/>
          </a:p>
        </p:txBody>
      </p:sp>
      <p:sp>
        <p:nvSpPr>
          <p:cNvPr id="3686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ru-RU" smtClean="0"/>
              <a:t>Intel Xeon Phi Coprocessor System Software Developers Guide, revision 2.03, 2012</a:t>
            </a:r>
            <a:endParaRPr lang="ru-RU" altLang="ru-RU" smtClean="0"/>
          </a:p>
          <a:p>
            <a:r>
              <a:rPr lang="en-US" altLang="ru-RU" smtClean="0"/>
              <a:t>Best Known Methods for Using OpenMP on Intel Many Integrated Core (Intel MIC) Architecture, Volume 1a, January 29, 2013</a:t>
            </a:r>
            <a:endParaRPr lang="ru-RU" altLang="ru-RU" smtClean="0"/>
          </a:p>
          <a:p>
            <a:r>
              <a:rPr lang="en-US" altLang="ru-RU" smtClean="0"/>
              <a:t>Green R.W. Effective Use of the Intel Compiler's Offload Features: [</a:t>
            </a:r>
            <a:r>
              <a:rPr lang="en-US" altLang="ru-RU" smtClean="0">
                <a:hlinkClick r:id="rId2"/>
              </a:rPr>
              <a:t>http://software.intel.com/en-us/articles/effective-use-of-the-intel-compilers-offload-features</a:t>
            </a:r>
            <a:r>
              <a:rPr lang="en-US" altLang="ru-RU" smtClean="0"/>
              <a:t>]</a:t>
            </a:r>
            <a:endParaRPr lang="ru-RU" altLang="ru-RU" smtClean="0"/>
          </a:p>
        </p:txBody>
      </p:sp>
      <p:sp>
        <p:nvSpPr>
          <p:cNvPr id="36870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962073B2-6111-405C-9B16-77835AD25793}" type="slidenum">
              <a:rPr lang="ru-RU" altLang="ru-RU" sz="1000" smtClean="0"/>
              <a:pPr/>
              <a:t>31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z="2800" dirty="0" smtClean="0"/>
              <a:t>Authors</a:t>
            </a:r>
            <a:endParaRPr lang="ru-RU" altLang="ru-RU" sz="2800" dirty="0" smtClean="0"/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>
          <a:xfrm>
            <a:off x="166688" y="1196975"/>
            <a:ext cx="9244012" cy="4968875"/>
          </a:xfrm>
        </p:spPr>
        <p:txBody>
          <a:bodyPr/>
          <a:lstStyle/>
          <a:p>
            <a:pPr eaLnBrk="1" hangingPunct="1"/>
            <a:r>
              <a:rPr lang="en-US" dirty="0"/>
              <a:t>I.B. </a:t>
            </a:r>
            <a:r>
              <a:rPr lang="en-US" dirty="0" err="1"/>
              <a:t>Meyerov</a:t>
            </a:r>
            <a:r>
              <a:rPr lang="ru-RU" dirty="0"/>
              <a:t>, </a:t>
            </a:r>
            <a:br>
              <a:rPr lang="ru-RU" dirty="0"/>
            </a:br>
            <a:r>
              <a:rPr lang="en-US" dirty="0"/>
              <a:t>PhD, associate professor, vice-head of the Software department of CMC faculty </a:t>
            </a:r>
            <a:br>
              <a:rPr lang="en-US" dirty="0"/>
            </a:br>
            <a:r>
              <a:rPr lang="en-US" dirty="0">
                <a:hlinkClick r:id="rId3"/>
              </a:rPr>
              <a:t>meerov@vmk.unn.ru</a:t>
            </a:r>
            <a:r>
              <a:rPr lang="en-US" dirty="0"/>
              <a:t> </a:t>
            </a:r>
            <a:endParaRPr lang="ru-RU" dirty="0"/>
          </a:p>
          <a:p>
            <a:r>
              <a:rPr lang="en-US" dirty="0"/>
              <a:t>S.I. Bastrakov</a:t>
            </a:r>
            <a:r>
              <a:rPr lang="ru-RU" dirty="0"/>
              <a:t>,</a:t>
            </a:r>
          </a:p>
          <a:p>
            <a:pPr marL="361950" indent="0" eaLnBrk="1" hangingPunct="1">
              <a:buNone/>
            </a:pPr>
            <a:r>
              <a:rPr lang="en-US" dirty="0"/>
              <a:t>Assistant of Software department, CMC faculty</a:t>
            </a:r>
            <a:endParaRPr lang="ru-RU" dirty="0"/>
          </a:p>
          <a:p>
            <a:pPr marL="361950" indent="-361950">
              <a:buNone/>
            </a:pPr>
            <a:r>
              <a:rPr lang="ru-RU" dirty="0"/>
              <a:t>	</a:t>
            </a:r>
            <a:r>
              <a:rPr lang="en-US" dirty="0">
                <a:hlinkClick r:id="rId4"/>
              </a:rPr>
              <a:t>bastrakov@vmk.unn.ru</a:t>
            </a:r>
            <a:r>
              <a:rPr lang="ru-RU" dirty="0"/>
              <a:t> 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en-US" altLang="ru-RU" dirty="0" smtClean="0"/>
          </a:p>
        </p:txBody>
      </p:sp>
      <p:sp>
        <p:nvSpPr>
          <p:cNvPr id="37894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06A5E9E1-7390-411D-B0C0-39F1785110AE}" type="slidenum">
              <a:rPr lang="ru-RU" altLang="ru-RU" sz="1000" smtClean="0"/>
              <a:pPr/>
              <a:t>32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Introduction</a:t>
            </a:r>
            <a:endParaRPr lang="ru-RU" altLang="ru-RU" dirty="0" smtClean="0"/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495300" y="1196975"/>
            <a:ext cx="9210675" cy="4968875"/>
          </a:xfrm>
        </p:spPr>
        <p:txBody>
          <a:bodyPr/>
          <a:lstStyle/>
          <a:p>
            <a:pPr algn="just"/>
            <a:r>
              <a:rPr lang="en-US" altLang="ru-RU" dirty="0" smtClean="0"/>
              <a:t>We consider programming models of Intel Xeon Phi coprocessors.</a:t>
            </a:r>
          </a:p>
          <a:p>
            <a:pPr algn="just"/>
            <a:r>
              <a:rPr lang="en-US" altLang="ru-RU" dirty="0" smtClean="0"/>
              <a:t>Intel Xeon Phi is a new coprocessor aimed at significantly speeding up computations with significant degree of parallelism and vectorization.</a:t>
            </a:r>
            <a:endParaRPr lang="ru-RU" altLang="ru-RU" dirty="0" smtClean="0"/>
          </a:p>
          <a:p>
            <a:pPr algn="just"/>
            <a:r>
              <a:rPr lang="en-US" altLang="ru-RU" dirty="0" smtClean="0"/>
              <a:t>The coprocessor is based on Intel Many Integrated Core (MIC) architecture</a:t>
            </a:r>
            <a:r>
              <a:rPr lang="ru-RU" altLang="ru-RU" dirty="0" smtClean="0"/>
              <a:t>, </a:t>
            </a:r>
            <a:r>
              <a:rPr lang="en-US" altLang="ru-RU" dirty="0" smtClean="0"/>
              <a:t>it has 60 x86-like cores, supports hundreds of threads.</a:t>
            </a:r>
            <a:endParaRPr lang="ru-RU" altLang="ru-RU" dirty="0" smtClean="0"/>
          </a:p>
        </p:txBody>
      </p:sp>
      <p:sp>
        <p:nvSpPr>
          <p:cNvPr id="6150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F0A9BEE-3598-4A5F-A263-3BAAB2F8C2F7}" type="slidenum">
              <a:rPr lang="ru-RU" altLang="ru-RU" sz="1000" smtClean="0"/>
              <a:pPr/>
              <a:t>4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Objectives</a:t>
            </a:r>
            <a:endParaRPr lang="ru-RU" altLang="ru-RU" dirty="0" smtClean="0"/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ru-RU" b="1" dirty="0" smtClean="0"/>
              <a:t>Studying </a:t>
            </a:r>
            <a:r>
              <a:rPr lang="en-US" altLang="ru-RU" b="1" dirty="0"/>
              <a:t>ways of building and running applications on Intel Xeon Phi</a:t>
            </a:r>
            <a:r>
              <a:rPr lang="ru-RU" altLang="ru-RU" b="1" dirty="0" smtClean="0"/>
              <a:t>:</a:t>
            </a:r>
          </a:p>
          <a:p>
            <a:pPr lvl="1"/>
            <a:r>
              <a:rPr lang="en-US" dirty="0" smtClean="0"/>
              <a:t>Programming </a:t>
            </a:r>
            <a:r>
              <a:rPr lang="en-US" dirty="0"/>
              <a:t>models of Xeon </a:t>
            </a:r>
            <a:r>
              <a:rPr lang="en-US" dirty="0" smtClean="0"/>
              <a:t>Phi.</a:t>
            </a:r>
          </a:p>
          <a:p>
            <a:pPr lvl="1"/>
            <a:r>
              <a:rPr lang="en-US" altLang="ru-RU" dirty="0" smtClean="0"/>
              <a:t>Building and running </a:t>
            </a:r>
            <a:r>
              <a:rPr lang="en-US" altLang="ru-RU" dirty="0"/>
              <a:t>for one or several coprocessors for each programming model under consideration</a:t>
            </a:r>
            <a:r>
              <a:rPr lang="en-US" altLang="ru-RU" dirty="0" smtClean="0"/>
              <a:t>.</a:t>
            </a:r>
            <a:endParaRPr lang="ru-RU" altLang="ru-RU" dirty="0" smtClean="0"/>
          </a:p>
        </p:txBody>
      </p:sp>
      <p:sp>
        <p:nvSpPr>
          <p:cNvPr id="7174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D3AA2B80-301E-4DB0-ACE0-620D43D2E469}" type="slidenum">
              <a:rPr lang="ru-RU" altLang="ru-RU" sz="1000" smtClean="0"/>
              <a:pPr/>
              <a:t>5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Programming models</a:t>
            </a:r>
            <a:endParaRPr lang="ru-RU" altLang="ru-RU" dirty="0" smtClean="0"/>
          </a:p>
        </p:txBody>
      </p:sp>
      <p:pic>
        <p:nvPicPr>
          <p:cNvPr id="10245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0" y="1196975"/>
            <a:ext cx="9043988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F9297B5F-3566-4D95-88C5-BD760E855DD9}" type="slidenum">
              <a:rPr lang="ru-RU" altLang="ru-RU" sz="1000" smtClean="0"/>
              <a:pPr/>
              <a:t>6</a:t>
            </a:fld>
            <a:endParaRPr lang="ru-RU" altLang="ru-RU" sz="10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064568" y="5666341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n-lt"/>
              </a:rPr>
              <a:t>Image courtesy: </a:t>
            </a:r>
            <a:r>
              <a:rPr lang="en-US" sz="1200" dirty="0" smtClean="0">
                <a:latin typeface="+mn-lt"/>
              </a:rPr>
              <a:t>Intel</a:t>
            </a:r>
            <a:br>
              <a:rPr lang="en-US" sz="1200" dirty="0" smtClean="0">
                <a:latin typeface="+mn-lt"/>
              </a:rPr>
            </a:br>
            <a:r>
              <a:rPr lang="en-US" sz="1200" dirty="0" smtClean="0">
                <a:latin typeface="+mn-lt"/>
              </a:rPr>
              <a:t>http</a:t>
            </a:r>
            <a:r>
              <a:rPr lang="en-US" sz="1200" dirty="0">
                <a:latin typeface="+mn-lt"/>
              </a:rPr>
              <a:t>://www.intel.de/content/dam/www/public/us/en/documents/product-briefs/xeon-phi-coprocessor-system-software-developers-guide.pdf (Fig 6-3)</a:t>
            </a:r>
            <a:endParaRPr lang="ru-RU" sz="1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Offload mode</a:t>
            </a:r>
            <a:endParaRPr lang="ru-RU" altLang="ru-RU" dirty="0" smtClean="0"/>
          </a:p>
        </p:txBody>
      </p:sp>
      <p:sp>
        <p:nvSpPr>
          <p:cNvPr id="11267" name="Объект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ru-RU" dirty="0" smtClean="0"/>
              <a:t>In </a:t>
            </a:r>
            <a:r>
              <a:rPr lang="ru-RU" altLang="ru-RU" b="1" dirty="0" err="1" smtClean="0"/>
              <a:t>Offload</a:t>
            </a:r>
            <a:r>
              <a:rPr lang="ru-RU" altLang="ru-RU" b="1" dirty="0" smtClean="0"/>
              <a:t> </a:t>
            </a:r>
            <a:r>
              <a:rPr lang="en-US" altLang="ru-RU" b="1" dirty="0" smtClean="0"/>
              <a:t>mode </a:t>
            </a:r>
            <a:r>
              <a:rPr lang="ru-RU" altLang="ru-RU" dirty="0" smtClean="0"/>
              <a:t>Xeon Phi </a:t>
            </a:r>
            <a:r>
              <a:rPr lang="en-US" altLang="ru-RU" dirty="0" smtClean="0"/>
              <a:t>is used as coprocessor, i.e. an additional computational device which can be accessed from CPU via special instructions</a:t>
            </a:r>
            <a:r>
              <a:rPr lang="ru-RU" altLang="ru-RU" dirty="0" smtClean="0"/>
              <a:t>.</a:t>
            </a:r>
            <a:endParaRPr lang="en-US" altLang="ru-RU" dirty="0" smtClean="0"/>
          </a:p>
          <a:p>
            <a:pPr algn="just"/>
            <a:r>
              <a:rPr lang="en-US" altLang="ru-RU" dirty="0" smtClean="0"/>
              <a:t>Supported from</a:t>
            </a:r>
            <a:r>
              <a:rPr lang="ru-RU" altLang="ru-RU" dirty="0" smtClean="0"/>
              <a:t> </a:t>
            </a:r>
            <a:r>
              <a:rPr lang="en-US" altLang="ru-RU" dirty="0" smtClean="0"/>
              <a:t>C/C++ and</a:t>
            </a:r>
            <a:r>
              <a:rPr lang="ru-RU" altLang="ru-RU" dirty="0" smtClean="0"/>
              <a:t> </a:t>
            </a:r>
            <a:r>
              <a:rPr lang="en-US" altLang="ru-RU" dirty="0" smtClean="0"/>
              <a:t>Fortran</a:t>
            </a:r>
            <a:r>
              <a:rPr lang="ru-RU" altLang="ru-RU" dirty="0" smtClean="0"/>
              <a:t>.</a:t>
            </a:r>
          </a:p>
          <a:p>
            <a:pPr algn="just"/>
            <a:r>
              <a:rPr lang="en-US" altLang="ru-RU" dirty="0" smtClean="0"/>
              <a:t>For MPI programs processes run only on CPUs</a:t>
            </a:r>
            <a:r>
              <a:rPr lang="ru-RU" altLang="ru-RU" dirty="0" smtClean="0"/>
              <a:t>.</a:t>
            </a:r>
          </a:p>
          <a:p>
            <a:pPr algn="just"/>
            <a:r>
              <a:rPr lang="en-US" altLang="ru-RU" dirty="0" smtClean="0"/>
              <a:t>Supported by</a:t>
            </a:r>
            <a:r>
              <a:rPr lang="ru-RU" altLang="ru-RU" dirty="0" smtClean="0"/>
              <a:t> </a:t>
            </a:r>
            <a:r>
              <a:rPr lang="en-US" altLang="ru-RU" dirty="0" smtClean="0"/>
              <a:t>Intel MPI</a:t>
            </a:r>
            <a:r>
              <a:rPr lang="ru-RU" altLang="ru-RU" dirty="0" smtClean="0"/>
              <a:t>, </a:t>
            </a:r>
            <a:r>
              <a:rPr lang="en-US" altLang="ru-RU" dirty="0" smtClean="0"/>
              <a:t>from version</a:t>
            </a:r>
            <a:r>
              <a:rPr lang="ru-RU" altLang="ru-RU" dirty="0" smtClean="0"/>
              <a:t> 4.0 </a:t>
            </a:r>
            <a:r>
              <a:rPr lang="en-US" altLang="ru-RU" dirty="0" smtClean="0"/>
              <a:t>update</a:t>
            </a:r>
            <a:r>
              <a:rPr lang="ru-RU" altLang="ru-RU" dirty="0" smtClean="0"/>
              <a:t> 3, </a:t>
            </a:r>
            <a:r>
              <a:rPr lang="en-US" altLang="ru-RU" dirty="0" smtClean="0"/>
              <a:t>for Linux-based OS</a:t>
            </a:r>
            <a:r>
              <a:rPr lang="ru-RU" altLang="ru-RU" dirty="0" smtClean="0"/>
              <a:t>,</a:t>
            </a:r>
            <a:r>
              <a:rPr lang="en-US" altLang="ru-RU" dirty="0" smtClean="0"/>
              <a:t> requires Intel Xeon CPU on host</a:t>
            </a:r>
            <a:r>
              <a:rPr lang="ru-RU" altLang="ru-RU" dirty="0" smtClean="0"/>
              <a:t>.</a:t>
            </a:r>
          </a:p>
        </p:txBody>
      </p:sp>
      <p:sp>
        <p:nvSpPr>
          <p:cNvPr id="11270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3709FC89-4182-4500-92F7-B99C0A302C2C}" type="slidenum">
              <a:rPr lang="ru-RU" altLang="ru-RU" sz="1000" smtClean="0"/>
              <a:pPr/>
              <a:t>7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 smtClean="0"/>
              <a:t>Offload mode</a:t>
            </a:r>
            <a:r>
              <a:rPr lang="ru-RU" altLang="ru-RU" dirty="0" smtClean="0"/>
              <a:t>: </a:t>
            </a:r>
            <a:r>
              <a:rPr lang="en-US" altLang="ru-RU" dirty="0" smtClean="0"/>
              <a:t>printing the maximum number of threads on coprocessor </a:t>
            </a:r>
            <a:r>
              <a:rPr lang="ru-RU" altLang="ru-RU" dirty="0" smtClean="0"/>
              <a:t>…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defRPr/>
            </a:pPr>
            <a:r>
              <a:rPr lang="en-US" dirty="0" smtClean="0"/>
              <a:t>Study the code in </a:t>
            </a:r>
            <a:r>
              <a:rPr lang="en-US" b="1" dirty="0" smtClean="0"/>
              <a:t>main.cpp</a:t>
            </a:r>
            <a:r>
              <a:rPr lang="en-US" dirty="0" smtClean="0"/>
              <a:t>, located at</a:t>
            </a:r>
            <a:r>
              <a:rPr lang="ru-RU" dirty="0" smtClean="0"/>
              <a:t> </a:t>
            </a:r>
            <a:r>
              <a:rPr lang="en-US" b="1" dirty="0" smtClean="0"/>
              <a:t>./lab1_1_thread_test</a:t>
            </a:r>
            <a:r>
              <a:rPr lang="ru-RU" dirty="0" smtClean="0"/>
              <a:t>.</a:t>
            </a:r>
            <a:endParaRPr lang="en-US" b="1" dirty="0"/>
          </a:p>
          <a:p>
            <a:pPr algn="just">
              <a:defRPr/>
            </a:pPr>
            <a:r>
              <a:rPr lang="en-US" dirty="0" smtClean="0"/>
              <a:t>Compile it with</a:t>
            </a:r>
            <a:r>
              <a:rPr lang="ru-RU" dirty="0" smtClean="0"/>
              <a:t> </a:t>
            </a:r>
            <a:r>
              <a:rPr lang="en-US" dirty="0" smtClean="0"/>
              <a:t>Intel Compiler: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icc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-02 -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openmp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main.cpp –o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lab1_thread_test</a:t>
            </a:r>
          </a:p>
          <a:p>
            <a:pPr algn="just">
              <a:defRPr/>
            </a:pPr>
            <a:r>
              <a:rPr lang="en-US" dirty="0" smtClean="0"/>
              <a:t>Use the following line to launch program</a:t>
            </a:r>
            <a:r>
              <a:rPr lang="ru-RU" dirty="0" smtClean="0"/>
              <a:t>: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mpiexec.hydra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–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perhost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1 ./lab1_thread_test</a:t>
            </a:r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>
              <a:defRPr/>
            </a:pPr>
            <a:r>
              <a:rPr lang="en-US" dirty="0" smtClean="0"/>
              <a:t>We suppose only one node is used</a:t>
            </a:r>
            <a:r>
              <a:rPr lang="ru-RU" dirty="0" smtClean="0"/>
              <a:t>.</a:t>
            </a:r>
          </a:p>
          <a:p>
            <a:pPr algn="just">
              <a:defRPr/>
            </a:pPr>
            <a:r>
              <a:rPr lang="ru-RU" dirty="0" smtClean="0"/>
              <a:t>–</a:t>
            </a:r>
            <a:r>
              <a:rPr lang="en-US" dirty="0" err="1" smtClean="0"/>
              <a:t>perhost</a:t>
            </a:r>
            <a:r>
              <a:rPr lang="ru-RU" dirty="0" smtClean="0"/>
              <a:t> 1</a:t>
            </a:r>
            <a:r>
              <a:rPr lang="en-US" dirty="0" smtClean="0"/>
              <a:t> option notifies that the program must be launched in 1 process</a:t>
            </a:r>
            <a:endParaRPr lang="ru-RU" dirty="0" smtClean="0"/>
          </a:p>
        </p:txBody>
      </p:sp>
      <p:sp>
        <p:nvSpPr>
          <p:cNvPr id="12294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EBC88CB-D6B5-4BF8-9D1F-72D917D7115A}" type="slidenum">
              <a:rPr lang="ru-RU" altLang="ru-RU" sz="1000" smtClean="0"/>
              <a:pPr/>
              <a:t>8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dirty="0"/>
              <a:t>Offload mode</a:t>
            </a:r>
            <a:r>
              <a:rPr lang="ru-RU" altLang="ru-RU" dirty="0"/>
              <a:t>: </a:t>
            </a:r>
            <a:r>
              <a:rPr lang="en-US" altLang="ru-RU" dirty="0"/>
              <a:t>printing the maximum number of threads on coprocessor </a:t>
            </a:r>
            <a:r>
              <a:rPr lang="ru-RU" altLang="ru-RU" dirty="0" smtClean="0"/>
              <a:t>…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1196975"/>
            <a:ext cx="8915400" cy="4103688"/>
          </a:xfrm>
        </p:spPr>
        <p:txBody>
          <a:bodyPr/>
          <a:lstStyle/>
          <a:p>
            <a:pPr algn="just">
              <a:defRPr/>
            </a:pPr>
            <a:r>
              <a:rPr lang="en-US" dirty="0" smtClean="0"/>
              <a:t>If you are using SLURM on a cluster system, allocate a coprocessor</a:t>
            </a:r>
            <a:r>
              <a:rPr lang="ru-RU" dirty="0" smtClean="0"/>
              <a:t> </a:t>
            </a:r>
            <a:r>
              <a:rPr lang="en-US" dirty="0" smtClean="0"/>
              <a:t>for exclusive usage</a:t>
            </a:r>
            <a:r>
              <a:rPr lang="ru-RU" dirty="0" smtClean="0"/>
              <a:t>:</a:t>
            </a:r>
          </a:p>
          <a:p>
            <a:pPr marL="0" indent="0" algn="just">
              <a:buFont typeface="Wingdings" pitchFamily="2" charset="2"/>
              <a:buNone/>
              <a:defRPr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salloc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–N 1 --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gres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=mic:1</a:t>
            </a:r>
            <a:endParaRPr lang="ru-RU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just">
              <a:defRPr/>
            </a:pPr>
            <a:r>
              <a:rPr lang="ru-RU" dirty="0" smtClean="0"/>
              <a:t>-</a:t>
            </a:r>
            <a:r>
              <a:rPr lang="en-US" dirty="0" smtClean="0"/>
              <a:t>N 1</a:t>
            </a:r>
            <a:r>
              <a:rPr lang="en-US" dirty="0"/>
              <a:t> </a:t>
            </a:r>
            <a:r>
              <a:rPr lang="en-US" dirty="0" smtClean="0"/>
              <a:t>option is to use one node</a:t>
            </a:r>
            <a:r>
              <a:rPr lang="ru-RU" dirty="0" smtClean="0"/>
              <a:t>.</a:t>
            </a:r>
          </a:p>
          <a:p>
            <a:pPr algn="just">
              <a:defRPr/>
            </a:pPr>
            <a:r>
              <a:rPr lang="en-US" dirty="0" smtClean="0"/>
              <a:t>--</a:t>
            </a:r>
            <a:r>
              <a:rPr lang="en-US" dirty="0" err="1" smtClean="0"/>
              <a:t>gres</a:t>
            </a:r>
            <a:r>
              <a:rPr lang="en-US" dirty="0" smtClean="0"/>
              <a:t>=mic:1</a:t>
            </a:r>
            <a:r>
              <a:rPr lang="en-US" dirty="0"/>
              <a:t> </a:t>
            </a:r>
            <a:r>
              <a:rPr lang="en-US" dirty="0" smtClean="0"/>
              <a:t>requires a node with at least 1 coprocessor</a:t>
            </a:r>
            <a:r>
              <a:rPr lang="ru-RU" dirty="0" smtClean="0"/>
              <a:t>.</a:t>
            </a:r>
            <a:endParaRPr lang="en-US" dirty="0" smtClean="0"/>
          </a:p>
          <a:p>
            <a:pPr algn="just">
              <a:defRPr/>
            </a:pPr>
            <a:r>
              <a:rPr lang="en-US" dirty="0" smtClean="0"/>
              <a:t>It might be required to specifically ask for a node with coprocessor (–</a:t>
            </a:r>
            <a:r>
              <a:rPr lang="en-US" dirty="0"/>
              <a:t>p </a:t>
            </a:r>
            <a:r>
              <a:rPr lang="en-US" dirty="0" err="1" smtClean="0"/>
              <a:t>xeonphi</a:t>
            </a:r>
            <a:r>
              <a:rPr lang="ru-RU" dirty="0" smtClean="0"/>
              <a:t>)</a:t>
            </a:r>
          </a:p>
        </p:txBody>
      </p:sp>
      <p:pic>
        <p:nvPicPr>
          <p:cNvPr id="133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8704" y="4869160"/>
            <a:ext cx="5616575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Номер слайда 1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eaLnBrk="0" hangingPunct="0"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FB29BCD-D9D6-403A-8C89-22AA57EE60F6}" type="slidenum">
              <a:rPr lang="ru-RU" altLang="ru-RU" sz="1000" smtClean="0"/>
              <a:pPr/>
              <a:t>9</a:t>
            </a:fld>
            <a:endParaRPr lang="ru-RU" altLang="ru-RU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19255</TotalTime>
  <Words>1691</Words>
  <Application>Microsoft Office PowerPoint</Application>
  <PresentationFormat>Лист A4 (210x297 мм)</PresentationFormat>
  <Paragraphs>214</Paragraphs>
  <Slides>32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Оформление по умолчанию</vt:lpstr>
      <vt:lpstr>Презентация PowerPoint</vt:lpstr>
      <vt:lpstr>03 Practice Building and running applications on Intel Xeon Phi </vt:lpstr>
      <vt:lpstr>Contents</vt:lpstr>
      <vt:lpstr>Introduction</vt:lpstr>
      <vt:lpstr>Objectives</vt:lpstr>
      <vt:lpstr>Programming models</vt:lpstr>
      <vt:lpstr>Offload mode</vt:lpstr>
      <vt:lpstr>Offload mode: printing the maximum number of threads on coprocessor …</vt:lpstr>
      <vt:lpstr>Offload mode: printing the maximum number of threads on coprocessor …</vt:lpstr>
      <vt:lpstr>Offload mode: printing the maximum number of threads on coprocessor …</vt:lpstr>
      <vt:lpstr>Offload mode: printing the maximum number of threads on coprocessor</vt:lpstr>
      <vt:lpstr>Offload mode: dot product …</vt:lpstr>
      <vt:lpstr>Offload mode: dot product …</vt:lpstr>
      <vt:lpstr>Offload mode: dot product …</vt:lpstr>
      <vt:lpstr>Offload mode: dot product</vt:lpstr>
      <vt:lpstr>Coprocessor-only mode</vt:lpstr>
      <vt:lpstr>Coprocessor-only mode: dot product on a single Xeon Phi …</vt:lpstr>
      <vt:lpstr>Coprocessor-only mode: dot product on a single Xeon Phi …</vt:lpstr>
      <vt:lpstr>Coprocessor-only mode: dot product on a single Xeon Phi …</vt:lpstr>
      <vt:lpstr>Coprocessor-only mode: dot product on a single Xeon Phi …</vt:lpstr>
      <vt:lpstr>Coprocessor-only mode: dot product on a single Xeon Phi …</vt:lpstr>
      <vt:lpstr>Coprocessor-only mode: dot product on a single Xeon Phi</vt:lpstr>
      <vt:lpstr>Coprocessor-only mode: dot product, MPI version …</vt:lpstr>
      <vt:lpstr>Coprocessor-only mode: dot product, MPI version …</vt:lpstr>
      <vt:lpstr>Coprocessor-only mode: dot product, MPI version</vt:lpstr>
      <vt:lpstr>Symmetric mode</vt:lpstr>
      <vt:lpstr>Symmetric mode: dot product, MPI version …</vt:lpstr>
      <vt:lpstr>Symmetric mode: dot product, MPI version …</vt:lpstr>
      <vt:lpstr>Symmetric mode: dot product, MPI version</vt:lpstr>
      <vt:lpstr>Individual work</vt:lpstr>
      <vt:lpstr>References</vt:lpstr>
      <vt:lpstr>Authors</vt:lpstr>
    </vt:vector>
  </TitlesOfParts>
  <Company>Нижегородский университет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Лабораторная работа №1 Компиляция и запуск приложений  на Intel Xeon Phi</dc:title>
  <dc:creator>Master</dc:creator>
  <cp:lastModifiedBy>sergey</cp:lastModifiedBy>
  <cp:revision>2309</cp:revision>
  <dcterms:created xsi:type="dcterms:W3CDTF">2004-08-14T10:27:56Z</dcterms:created>
  <dcterms:modified xsi:type="dcterms:W3CDTF">2014-12-05T15:33:18Z</dcterms:modified>
</cp:coreProperties>
</file>