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837" r:id="rId1"/>
    <p:sldMasterId id="2147484845" r:id="rId2"/>
  </p:sldMasterIdLst>
  <p:notesMasterIdLst>
    <p:notesMasterId r:id="rId49"/>
  </p:notesMasterIdLst>
  <p:handoutMasterIdLst>
    <p:handoutMasterId r:id="rId50"/>
  </p:handoutMasterIdLst>
  <p:sldIdLst>
    <p:sldId id="752" r:id="rId3"/>
    <p:sldId id="751" r:id="rId4"/>
    <p:sldId id="563" r:id="rId5"/>
    <p:sldId id="665" r:id="rId6"/>
    <p:sldId id="716" r:id="rId7"/>
    <p:sldId id="717" r:id="rId8"/>
    <p:sldId id="718" r:id="rId9"/>
    <p:sldId id="719" r:id="rId10"/>
    <p:sldId id="720" r:id="rId11"/>
    <p:sldId id="721" r:id="rId12"/>
    <p:sldId id="722" r:id="rId13"/>
    <p:sldId id="723" r:id="rId14"/>
    <p:sldId id="670" r:id="rId15"/>
    <p:sldId id="725" r:id="rId16"/>
    <p:sldId id="726" r:id="rId17"/>
    <p:sldId id="727" r:id="rId18"/>
    <p:sldId id="728" r:id="rId19"/>
    <p:sldId id="729" r:id="rId20"/>
    <p:sldId id="730" r:id="rId21"/>
    <p:sldId id="731" r:id="rId22"/>
    <p:sldId id="677" r:id="rId23"/>
    <p:sldId id="678" r:id="rId24"/>
    <p:sldId id="732" r:id="rId25"/>
    <p:sldId id="733" r:id="rId26"/>
    <p:sldId id="689" r:id="rId27"/>
    <p:sldId id="734" r:id="rId28"/>
    <p:sldId id="735" r:id="rId29"/>
    <p:sldId id="736" r:id="rId30"/>
    <p:sldId id="697" r:id="rId31"/>
    <p:sldId id="738" r:id="rId32"/>
    <p:sldId id="739" r:id="rId33"/>
    <p:sldId id="740" r:id="rId34"/>
    <p:sldId id="741" r:id="rId35"/>
    <p:sldId id="742" r:id="rId36"/>
    <p:sldId id="706" r:id="rId37"/>
    <p:sldId id="744" r:id="rId38"/>
    <p:sldId id="745" r:id="rId39"/>
    <p:sldId id="746" r:id="rId40"/>
    <p:sldId id="747" r:id="rId41"/>
    <p:sldId id="748" r:id="rId42"/>
    <p:sldId id="749" r:id="rId43"/>
    <p:sldId id="634" r:id="rId44"/>
    <p:sldId id="616" r:id="rId45"/>
    <p:sldId id="750" r:id="rId46"/>
    <p:sldId id="569" r:id="rId47"/>
    <p:sldId id="617" r:id="rId48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69CD"/>
    <a:srgbClr val="00E000"/>
    <a:srgbClr val="FF0000"/>
    <a:srgbClr val="CCCCCC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8" autoAdjust="0"/>
    <p:restoredTop sz="99832" autoAdjust="0"/>
  </p:normalViewPr>
  <p:slideViewPr>
    <p:cSldViewPr>
      <p:cViewPr>
        <p:scale>
          <a:sx n="90" d="100"/>
          <a:sy n="90" d="100"/>
        </p:scale>
        <p:origin x="-966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3250F39-87F8-4D64-8687-78920767A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16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9BD9262-F7E8-43BC-A0AA-0C663862C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8983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BD9262-F7E8-43BC-A0AA-0C663862C2B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312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1222375" y="115888"/>
            <a:ext cx="8723313" cy="115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ct val="20000"/>
              </a:spcAft>
              <a:defRPr/>
            </a:pPr>
            <a:endParaRPr lang="ru-RU" sz="1200" b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Нижегородский государственный университет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им.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Н.И.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Лобачевского</a:t>
            </a: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endParaRPr lang="en-US" sz="2000" b="1" i="1" dirty="0" smtClean="0">
              <a:solidFill>
                <a:srgbClr val="000000"/>
              </a:solidFill>
            </a:endParaRPr>
          </a:p>
        </p:txBody>
      </p:sp>
      <p:pic>
        <p:nvPicPr>
          <p:cNvPr id="5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88"/>
            <a:ext cx="1093787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73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  <p:pic>
        <p:nvPicPr>
          <p:cNvPr id="10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74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Lobachevsky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State University of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Nizhni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Novgorod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Faculty of Computational mathematics and cybernetics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2F4EDB06-33DC-4945-88E4-DDC6FB613E58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97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3587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650" y="6408738"/>
            <a:ext cx="20510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8313" y="6408738"/>
            <a:ext cx="5761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0F7F8D67-CD66-41E7-A8AB-7EF19B88D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2" r:id="rId1"/>
    <p:sldLayoutId id="2147484843" r:id="rId2"/>
    <p:sldLayoutId id="2147484844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F4B8981D-FA80-4A8E-9421-45BC15FC5798}" type="slidenum">
              <a:rPr lang="ru-RU" kern="1200" smtClean="0">
                <a:solidFill>
                  <a:srgbClr val="000000"/>
                </a:solidFill>
                <a:ea typeface="+mn-ea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6" r:id="rId1"/>
    <p:sldLayoutId id="2147484847" r:id="rId2"/>
    <p:sldLayoutId id="2147484848" r:id="rId3"/>
    <p:sldLayoutId id="2147484849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kozinov@vmk.unn.ru" TargetMode="External"/><Relationship Id="rId2" Type="http://schemas.openxmlformats.org/officeDocument/2006/relationships/hyperlink" Target="mailto:meerov@vmk.unn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4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vectorization possible?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reason of data dependencies that compiler found</a:t>
            </a:r>
            <a:r>
              <a:rPr lang="ru-RU" dirty="0" smtClean="0"/>
              <a:t>?</a:t>
            </a:r>
          </a:p>
          <a:p>
            <a:r>
              <a:rPr lang="en-US" dirty="0" smtClean="0"/>
              <a:t>It might look surprising at first</a:t>
            </a:r>
            <a:r>
              <a:rPr lang="ru-RU" dirty="0" smtClean="0"/>
              <a:t>:</a:t>
            </a:r>
          </a:p>
          <a:p>
            <a:pPr lvl="1"/>
            <a:r>
              <a:rPr lang="en-US" dirty="0" smtClean="0"/>
              <a:t>loop is very simple,</a:t>
            </a:r>
            <a:endParaRPr lang="ru-RU" dirty="0" smtClean="0"/>
          </a:p>
          <a:p>
            <a:pPr lvl="1"/>
            <a:r>
              <a:rPr lang="en-US" dirty="0" smtClean="0"/>
              <a:t>Iterations are “obviously” independent,</a:t>
            </a:r>
            <a:endParaRPr lang="ru-RU" dirty="0" smtClean="0"/>
          </a:p>
          <a:p>
            <a:pPr lvl="1"/>
            <a:r>
              <a:rPr lang="en-US" dirty="0" smtClean="0"/>
              <a:t>nevertheless, compiler did not vectorize the loop</a:t>
            </a:r>
            <a:r>
              <a:rPr lang="ru-RU" dirty="0" smtClean="0"/>
              <a:t>.</a:t>
            </a:r>
          </a:p>
          <a:p>
            <a:r>
              <a:rPr lang="en-US" dirty="0" smtClean="0"/>
              <a:t>A huge list of data dependencies in vectorization report might loop surprising as well</a:t>
            </a:r>
            <a:r>
              <a:rPr lang="ru-RU" dirty="0" smtClean="0"/>
              <a:t>. </a:t>
            </a:r>
          </a:p>
          <a:p>
            <a:r>
              <a:rPr lang="en-US" dirty="0" smtClean="0"/>
              <a:t>Let us investigate the reasons of those dependencies and whether they actually exist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714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vectorization possible?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Compiler must not perform incorrect vectorization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Only transformations that are proven to be equivalent are used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Thus, compiler has to be very conservative, any possible data dependence prevents loop vectorization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In the function from our example there is no information about how pointers</a:t>
            </a:r>
            <a:r>
              <a:rPr lang="ru-RU" dirty="0" smtClean="0"/>
              <a:t> </a:t>
            </a:r>
            <a:r>
              <a:rPr lang="en-US" b="1" dirty="0"/>
              <a:t>a</a:t>
            </a:r>
            <a:r>
              <a:rPr lang="ru-RU" dirty="0"/>
              <a:t>, </a:t>
            </a:r>
            <a:r>
              <a:rPr lang="en-US" b="1" dirty="0"/>
              <a:t>b</a:t>
            </a:r>
            <a:r>
              <a:rPr lang="ru-RU" dirty="0"/>
              <a:t>, </a:t>
            </a:r>
            <a:r>
              <a:rPr lang="en-US" b="1" dirty="0"/>
              <a:t>c</a:t>
            </a:r>
            <a:r>
              <a:rPr lang="ru-RU" dirty="0"/>
              <a:t>, </a:t>
            </a:r>
            <a:r>
              <a:rPr lang="en-US" b="1" dirty="0" smtClean="0"/>
              <a:t>d</a:t>
            </a:r>
            <a:r>
              <a:rPr lang="en-US" dirty="0"/>
              <a:t> </a:t>
            </a:r>
            <a:r>
              <a:rPr lang="en-US" dirty="0" smtClean="0"/>
              <a:t>are related,</a:t>
            </a:r>
            <a:endParaRPr lang="ru-RU" dirty="0" smtClean="0"/>
          </a:p>
          <a:p>
            <a:r>
              <a:rPr lang="en-US" dirty="0" smtClean="0"/>
              <a:t>For example, if </a:t>
            </a:r>
            <a:r>
              <a:rPr lang="en-US" b="1" dirty="0" smtClean="0"/>
              <a:t>b</a:t>
            </a:r>
            <a:r>
              <a:rPr lang="ru-RU" dirty="0"/>
              <a:t>[1]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b="1" dirty="0"/>
              <a:t>a</a:t>
            </a:r>
            <a:r>
              <a:rPr lang="ru-RU" dirty="0"/>
              <a:t>[0] </a:t>
            </a:r>
            <a:r>
              <a:rPr lang="en-US" dirty="0" smtClean="0"/>
              <a:t>correspond to the same address in memory, vectorization will be incorrect</a:t>
            </a:r>
            <a:r>
              <a:rPr lang="ru-RU" dirty="0" smtClean="0"/>
              <a:t> (</a:t>
            </a:r>
            <a:r>
              <a:rPr lang="en-US" dirty="0" smtClean="0"/>
              <a:t>different from scalar version of the loop</a:t>
            </a:r>
            <a:r>
              <a:rPr lang="ru-RU" dirty="0" smtClean="0"/>
              <a:t>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3335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vectorization possible?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the same time a software developer knows there are no dependence between arrays </a:t>
            </a:r>
            <a:r>
              <a:rPr lang="en-US" b="1" dirty="0" smtClean="0"/>
              <a:t>a</a:t>
            </a:r>
            <a:r>
              <a:rPr lang="ru-RU" dirty="0"/>
              <a:t>, </a:t>
            </a:r>
            <a:r>
              <a:rPr lang="en-US" b="1" dirty="0"/>
              <a:t>b</a:t>
            </a:r>
            <a:r>
              <a:rPr lang="ru-RU" dirty="0"/>
              <a:t>, </a:t>
            </a:r>
            <a:r>
              <a:rPr lang="en-US" b="1" dirty="0"/>
              <a:t>c</a:t>
            </a:r>
            <a:r>
              <a:rPr lang="ru-RU" dirty="0"/>
              <a:t>, </a:t>
            </a:r>
            <a:r>
              <a:rPr lang="en-US" b="1" dirty="0" smtClean="0"/>
              <a:t>d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Thus, dependences found by the compiler are potential, but not actual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There are several ways to assist vectorization by providing additional information to compiler</a:t>
            </a:r>
            <a:r>
              <a:rPr lang="ru-RU" dirty="0" smtClean="0"/>
              <a:t>.</a:t>
            </a:r>
          </a:p>
          <a:p>
            <a:r>
              <a:rPr lang="en-US" dirty="0" smtClean="0"/>
              <a:t>Let us consider this ways.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77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vectorization by compiler. Compiler directives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 keyword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Guarantees that pointers do not overlap (added in C99).</a:t>
            </a:r>
          </a:p>
          <a:p>
            <a:r>
              <a:rPr lang="en-US" dirty="0" smtClean="0"/>
              <a:t>A modified function with </a:t>
            </a:r>
            <a:r>
              <a:rPr lang="en-US" dirty="0" err="1" smtClean="0"/>
              <a:t>restrics</a:t>
            </a:r>
            <a:r>
              <a:rPr lang="en-US" dirty="0" smtClean="0"/>
              <a:t> keyword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</a:t>
            </a:r>
            <a:r>
              <a:rPr lang="ru-RU" dirty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>
                <a:latin typeface="Courier New"/>
                <a:ea typeface="Calibri"/>
                <a:cs typeface="Times New Roman"/>
              </a:rPr>
              <a:t>restrict</a:t>
            </a:r>
            <a:r>
              <a:rPr lang="ru-RU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restrict</a:t>
            </a:r>
            <a:r>
              <a:rPr lang="en-US" dirty="0">
                <a:latin typeface="Courier New"/>
                <a:ea typeface="Calibri"/>
                <a:cs typeface="Times New Roman"/>
              </a:rPr>
              <a:t> a</a:t>
            </a:r>
            <a:r>
              <a:rPr lang="ru-RU" dirty="0">
                <a:latin typeface="Courier New"/>
                <a:ea typeface="Calibri"/>
                <a:cs typeface="Times New Roman"/>
              </a:rPr>
              <a:t>,</a:t>
            </a:r>
            <a:br>
              <a:rPr lang="ru-RU" dirty="0">
                <a:latin typeface="Courier New"/>
                <a:ea typeface="Calibri"/>
                <a:cs typeface="Times New Roman"/>
              </a:rPr>
            </a:br>
            <a:r>
              <a:rPr lang="ru-RU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restrict</a:t>
            </a:r>
            <a:r>
              <a:rPr lang="en-US" dirty="0">
                <a:latin typeface="Courier New"/>
                <a:ea typeface="Calibri"/>
                <a:cs typeface="Times New Roman"/>
              </a:rPr>
              <a:t> b</a:t>
            </a:r>
            <a:r>
              <a:rPr lang="ru-RU" dirty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restrict</a:t>
            </a:r>
            <a:r>
              <a:rPr lang="en-US" dirty="0">
                <a:latin typeface="Courier New"/>
                <a:ea typeface="Calibri"/>
                <a:cs typeface="Times New Roman"/>
              </a:rPr>
              <a:t> c</a:t>
            </a:r>
            <a:r>
              <a:rPr lang="ru-RU" dirty="0">
                <a:latin typeface="Courier New"/>
                <a:ea typeface="Calibri"/>
                <a:cs typeface="Times New Roman"/>
              </a:rPr>
              <a:t>,</a:t>
            </a:r>
            <a:br>
              <a:rPr lang="ru-RU" dirty="0">
                <a:latin typeface="Courier New"/>
                <a:ea typeface="Calibri"/>
                <a:cs typeface="Times New Roman"/>
              </a:rPr>
            </a:br>
            <a:r>
              <a:rPr lang="ru-RU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restrict</a:t>
            </a:r>
            <a:r>
              <a:rPr lang="en-US" dirty="0">
                <a:latin typeface="Courier New"/>
                <a:ea typeface="Calibri"/>
                <a:cs typeface="Times New Roman"/>
              </a:rPr>
              <a:t> d</a:t>
            </a:r>
            <a:r>
              <a:rPr lang="ru-RU" dirty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)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++) 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*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- 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305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restrict keyword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should be compiled with </a:t>
            </a:r>
            <a:r>
              <a:rPr lang="ru-RU" b="1" dirty="0" smtClean="0"/>
              <a:t>–</a:t>
            </a:r>
            <a:r>
              <a:rPr lang="en-US" b="1" dirty="0" smtClean="0"/>
              <a:t>restrict</a:t>
            </a:r>
            <a:r>
              <a:rPr lang="en-US" dirty="0" smtClean="0"/>
              <a:t> option.</a:t>
            </a:r>
            <a:endParaRPr lang="ru-RU" dirty="0"/>
          </a:p>
          <a:p>
            <a:r>
              <a:rPr lang="en-US" dirty="0" smtClean="0"/>
              <a:t>Compiler has a guarantee arrays do not overlap, thus potential data dependence that has prevented vectorization is now eliminated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Vectorization report shows that the loop was vectorized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vectorization_restrict.cpp(5): (col. 5) remark: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vectorization_restrict.cpp(5): (col. 5) remark: PEEL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vectorization_restrict.cpp(5): (col. 5) remark: REMAINDER LOOP WAS </a:t>
            </a:r>
            <a:r>
              <a:rPr lang="en-US" dirty="0" smtClean="0"/>
              <a:t>VECTORIZED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7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#pragma </a:t>
            </a:r>
            <a:r>
              <a:rPr lang="en-US" dirty="0" err="1" smtClean="0"/>
              <a:t>ivdep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restrict</a:t>
            </a:r>
            <a:r>
              <a:rPr lang="en-US" dirty="0" smtClean="0"/>
              <a:t> keyword guarantees that pointers do not overlap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Another source of additional information for compiler is </a:t>
            </a:r>
            <a:r>
              <a:rPr lang="ru-RU" b="1" dirty="0" smtClean="0"/>
              <a:t>#</a:t>
            </a:r>
            <a:r>
              <a:rPr lang="en-US" b="1" dirty="0"/>
              <a:t>pragma </a:t>
            </a:r>
            <a:r>
              <a:rPr lang="en-US" b="1" dirty="0" err="1"/>
              <a:t>ivdep</a:t>
            </a:r>
            <a:r>
              <a:rPr lang="ru-RU" dirty="0"/>
              <a:t> </a:t>
            </a:r>
            <a:r>
              <a:rPr lang="en-US" dirty="0" smtClean="0"/>
              <a:t>directive </a:t>
            </a:r>
            <a:r>
              <a:rPr lang="ru-RU" dirty="0" smtClean="0"/>
              <a:t>(</a:t>
            </a:r>
            <a:r>
              <a:rPr lang="en-US" dirty="0" err="1"/>
              <a:t>ivdep</a:t>
            </a:r>
            <a:r>
              <a:rPr lang="en-US" dirty="0"/>
              <a:t> </a:t>
            </a:r>
            <a:r>
              <a:rPr lang="en-US" dirty="0" smtClean="0"/>
              <a:t>is short form of ignore </a:t>
            </a:r>
            <a:r>
              <a:rPr lang="en-US" dirty="0"/>
              <a:t>vector dependencies</a:t>
            </a:r>
            <a:r>
              <a:rPr lang="ru-RU" dirty="0" smtClean="0"/>
              <a:t>).</a:t>
            </a:r>
            <a:endParaRPr lang="en-US" dirty="0" smtClean="0"/>
          </a:p>
          <a:p>
            <a:r>
              <a:rPr lang="en-US" dirty="0" smtClean="0"/>
              <a:t>It changes decision making of loop vectorization</a:t>
            </a:r>
            <a:r>
              <a:rPr lang="ru-RU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compiler still analyses data dependencies</a:t>
            </a:r>
            <a:r>
              <a:rPr lang="ru-RU" dirty="0" smtClean="0"/>
              <a:t>,</a:t>
            </a:r>
            <a:endParaRPr lang="en-US" dirty="0" smtClean="0"/>
          </a:p>
          <a:p>
            <a:pPr lvl="1"/>
            <a:r>
              <a:rPr lang="en-US" dirty="0" smtClean="0"/>
              <a:t>unproven dependencies are neglected</a:t>
            </a:r>
            <a:r>
              <a:rPr lang="ru-RU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2135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/>
              <a:t>pragma </a:t>
            </a:r>
            <a:r>
              <a:rPr lang="en-US" dirty="0" err="1"/>
              <a:t>ivdep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dependence is proven, vectorization is not done; unproven dependencies do not stop vectorization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Function with</a:t>
            </a:r>
            <a:r>
              <a:rPr lang="ru-RU" dirty="0" smtClean="0"/>
              <a:t> </a:t>
            </a:r>
            <a:r>
              <a:rPr lang="en-US" dirty="0" smtClean="0"/>
              <a:t>#pragma </a:t>
            </a:r>
            <a:r>
              <a:rPr lang="en-US" dirty="0" err="1" smtClean="0"/>
              <a:t>ivdep</a:t>
            </a:r>
            <a:r>
              <a:rPr lang="ru-RU" dirty="0"/>
              <a:t>:</a:t>
            </a:r>
            <a:r>
              <a:rPr lang="ru-RU" dirty="0" smtClean="0"/>
              <a:t> 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vectorization_ivdep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b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       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#pragma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ivdep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++) 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*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- 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7051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/>
              <a:t>pragma </a:t>
            </a:r>
            <a:r>
              <a:rPr lang="en-US" dirty="0" err="1"/>
              <a:t>ivdep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Vectorization was done, as confirmed by vectorization report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vectorization_ivdep.cpp(6): (col. 5) remark: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vectorization_ivdep.cpp(6): (col. 5) remark: PEEL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vectorization_ivdep.cpp(6): (col. 5) remark: REMAINDER LOOP WAS VECTORIZED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2329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#pragma </a:t>
            </a:r>
            <a:r>
              <a:rPr lang="en-US" dirty="0" err="1" smtClean="0"/>
              <a:t>simd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#</a:t>
            </a:r>
            <a:r>
              <a:rPr lang="en-US" b="1" dirty="0"/>
              <a:t>pragma </a:t>
            </a:r>
            <a:r>
              <a:rPr lang="en-US" b="1" dirty="0" err="1" smtClean="0"/>
              <a:t>ivdep</a:t>
            </a:r>
            <a:r>
              <a:rPr lang="ru-RU" b="1" dirty="0" smtClean="0"/>
              <a:t> </a:t>
            </a:r>
            <a:r>
              <a:rPr lang="en-US" dirty="0" smtClean="0"/>
              <a:t>is a fairly traditional way to assist automatic vectorization by compiler</a:t>
            </a:r>
            <a:r>
              <a:rPr lang="ru-RU" dirty="0" smtClean="0"/>
              <a:t>.</a:t>
            </a:r>
          </a:p>
          <a:p>
            <a:r>
              <a:rPr lang="en-US" dirty="0" smtClean="0"/>
              <a:t>It provides additional information which can be used by compiler to make a better decision about vectorization</a:t>
            </a:r>
            <a:r>
              <a:rPr lang="ru-RU" dirty="0" smtClean="0"/>
              <a:t>.</a:t>
            </a:r>
          </a:p>
          <a:p>
            <a:r>
              <a:rPr lang="en-US" dirty="0" smtClean="0"/>
              <a:t>It is somewhat indirect, yet quite powerful, way of vectorization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dirty="0"/>
              <a:t>#</a:t>
            </a:r>
            <a:r>
              <a:rPr lang="en-US" b="1" dirty="0"/>
              <a:t>pragma </a:t>
            </a:r>
            <a:r>
              <a:rPr lang="en-US" b="1" dirty="0" err="1"/>
              <a:t>simd</a:t>
            </a:r>
            <a:r>
              <a:rPr lang="en-US" dirty="0"/>
              <a:t> </a:t>
            </a:r>
            <a:r>
              <a:rPr lang="en-US" dirty="0" smtClean="0"/>
              <a:t>is another, new mechanism of vectorization. It explicitly orders compiler to perform vectorization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6690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042161"/>
            <a:ext cx="8420100" cy="1200329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05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sz="2400" dirty="0" smtClean="0"/>
              <a:t>Optimization of applications for Intel Xeon Phi using Intel C/C++ Compiler. Vectorization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07167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</a:t>
            </a: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Intel Xeon Phi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321425" y="5591175"/>
            <a:ext cx="33845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I.B.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</a:rPr>
              <a:t>Meyerov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, S.I. Bastrakov</a:t>
            </a:r>
            <a:endParaRPr lang="ru-RU" sz="2000" dirty="0" smtClean="0">
              <a:solidFill>
                <a:srgbClr val="000000"/>
              </a:solidFill>
              <a:latin typeface="Arial" charset="0"/>
            </a:endParaRPr>
          </a:p>
          <a:p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Software department</a:t>
            </a:r>
            <a:endParaRPr lang="ru-RU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/>
              <a:t>pragma </a:t>
            </a:r>
            <a:r>
              <a:rPr lang="en-US" dirty="0" err="1"/>
              <a:t>simd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>
                <a:solidFill>
                  <a:srgbClr val="000000"/>
                </a:solidFill>
              </a:rPr>
              <a:t>Function with #pragma </a:t>
            </a:r>
            <a:r>
              <a:rPr lang="en-US" dirty="0" err="1" smtClean="0">
                <a:solidFill>
                  <a:srgbClr val="000000"/>
                </a:solidFill>
              </a:rPr>
              <a:t>simd</a:t>
            </a:r>
            <a:r>
              <a:rPr lang="ru-RU" dirty="0" smtClean="0">
                <a:solidFill>
                  <a:srgbClr val="000000"/>
                </a:solidFill>
              </a:rPr>
              <a:t>:</a:t>
            </a:r>
            <a:endParaRPr lang="ru-RU" dirty="0">
              <a:solidFill>
                <a:srgbClr val="000000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</a:t>
            </a:r>
            <a:r>
              <a:rPr lang="ru-RU" dirty="0">
                <a:latin typeface="Courier New"/>
                <a:ea typeface="Calibri"/>
                <a:cs typeface="Times New Roman"/>
              </a:rPr>
              <a:t>_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simd</a:t>
            </a:r>
            <a:r>
              <a:rPr lang="ru-RU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>
                <a:latin typeface="Courier New"/>
                <a:ea typeface="Calibri"/>
                <a:cs typeface="Times New Roman"/>
              </a:rPr>
              <a:t>a</a:t>
            </a:r>
            <a:r>
              <a:rPr lang="ru-RU" dirty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>
                <a:latin typeface="Courier New"/>
                <a:ea typeface="Calibri"/>
                <a:cs typeface="Times New Roman"/>
              </a:rPr>
              <a:t>b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,</a:t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ru-RU" dirty="0" smtClean="0">
                <a:latin typeface="Courier New"/>
                <a:ea typeface="Calibri"/>
                <a:cs typeface="Times New Roman"/>
              </a:rPr>
              <a:t>   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>
                <a:latin typeface="Courier New"/>
                <a:ea typeface="Calibri"/>
                <a:cs typeface="Times New Roman"/>
              </a:rPr>
              <a:t>c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ru-RU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>
                <a:latin typeface="Courier New"/>
                <a:ea typeface="Calibri"/>
                <a:cs typeface="Times New Roman"/>
              </a:rPr>
              <a:t>d</a:t>
            </a:r>
            <a:r>
              <a:rPr lang="ru-RU" dirty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</a:t>
            </a:r>
            <a:r>
              <a:rPr lang="ru-RU" dirty="0">
                <a:latin typeface="Courier New"/>
                <a:ea typeface="Calibri"/>
                <a:cs typeface="Times New Roman"/>
              </a:rPr>
              <a:t>)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#pragma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simd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++) </a:t>
            </a: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*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- 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}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}</a:t>
            </a:r>
            <a:endParaRPr lang="ru-RU" dirty="0" smtClean="0">
              <a:latin typeface="Courier New"/>
              <a:ea typeface="Calibri"/>
              <a:cs typeface="Times New Roman"/>
            </a:endParaRPr>
          </a:p>
          <a:p>
            <a:r>
              <a:rPr lang="en-US" dirty="0" smtClean="0"/>
              <a:t>Loop is vectorized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462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notation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notation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algorithms can be explicitly written as a sequence of operations on vectors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In this case an extension supported by</a:t>
            </a:r>
            <a:r>
              <a:rPr lang="ru-RU" dirty="0" smtClean="0"/>
              <a:t> </a:t>
            </a:r>
            <a:r>
              <a:rPr lang="en-US" dirty="0"/>
              <a:t>Intel </a:t>
            </a:r>
            <a:r>
              <a:rPr lang="en-US" dirty="0" err="1"/>
              <a:t>Cilk</a:t>
            </a:r>
            <a:r>
              <a:rPr lang="en-US" dirty="0"/>
              <a:t> Plus </a:t>
            </a:r>
            <a:r>
              <a:rPr lang="en-US" dirty="0" smtClean="0"/>
              <a:t>called </a:t>
            </a:r>
            <a:r>
              <a:rPr lang="en-US" b="1" dirty="0" smtClean="0"/>
              <a:t>A</a:t>
            </a:r>
            <a:r>
              <a:rPr lang="ru-RU" b="1" dirty="0" err="1"/>
              <a:t>rray</a:t>
            </a:r>
            <a:r>
              <a:rPr lang="ru-RU" b="1" dirty="0"/>
              <a:t> </a:t>
            </a:r>
            <a:r>
              <a:rPr lang="ru-RU" b="1" dirty="0" err="1"/>
              <a:t>notation</a:t>
            </a:r>
            <a:r>
              <a:rPr lang="ru-RU" dirty="0"/>
              <a:t> </a:t>
            </a:r>
            <a:r>
              <a:rPr lang="en-US" dirty="0" smtClean="0"/>
              <a:t>allows to achieve high performance and vectorize code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b="1" dirty="0" smtClean="0"/>
              <a:t>Array </a:t>
            </a:r>
            <a:r>
              <a:rPr lang="en-US" b="1" dirty="0"/>
              <a:t>notation</a:t>
            </a:r>
            <a:r>
              <a:rPr lang="en-US" dirty="0"/>
              <a:t> </a:t>
            </a:r>
            <a:r>
              <a:rPr lang="en-US" dirty="0" smtClean="0"/>
              <a:t>is used to perform operations on vectors without explicitly writing loops</a:t>
            </a:r>
            <a:r>
              <a:rPr lang="ru-RU" dirty="0" smtClean="0"/>
              <a:t>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</a:t>
            </a:r>
            <a:r>
              <a:rPr lang="en-US" dirty="0" smtClean="0"/>
              <a:t>notation</a:t>
            </a:r>
            <a:r>
              <a:rPr lang="ru-RU" dirty="0" smtClean="0"/>
              <a:t>. </a:t>
            </a:r>
            <a:r>
              <a:rPr lang="en-US" dirty="0" smtClean="0"/>
              <a:t>Operation 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a new operation </a:t>
            </a:r>
            <a:r>
              <a:rPr lang="ru-RU" b="1" dirty="0" smtClean="0"/>
              <a:t>:</a:t>
            </a:r>
            <a:r>
              <a:rPr lang="ru-RU" dirty="0" smtClean="0"/>
              <a:t>, </a:t>
            </a:r>
            <a:r>
              <a:rPr lang="en-US" dirty="0" smtClean="0"/>
              <a:t>when used in index of an array, it is applied to all elements of the specified interval</a:t>
            </a:r>
            <a:r>
              <a:rPr lang="ru-RU" dirty="0" smtClean="0"/>
              <a:t>.</a:t>
            </a:r>
          </a:p>
          <a:p>
            <a:r>
              <a:rPr lang="en-US" dirty="0" smtClean="0"/>
              <a:t>It has general form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en-US" dirty="0" smtClean="0"/>
              <a:t>A</a:t>
            </a:r>
            <a:r>
              <a:rPr lang="ru-RU" dirty="0"/>
              <a:t>[</a:t>
            </a:r>
            <a:r>
              <a:rPr lang="en-US" dirty="0"/>
              <a:t>start</a:t>
            </a:r>
            <a:r>
              <a:rPr lang="ru-RU" dirty="0"/>
              <a:t>_</a:t>
            </a:r>
            <a:r>
              <a:rPr lang="en-US" dirty="0"/>
              <a:t>index </a:t>
            </a:r>
            <a:r>
              <a:rPr lang="ru-RU" dirty="0"/>
              <a:t>: </a:t>
            </a:r>
            <a:r>
              <a:rPr lang="en-US" dirty="0"/>
              <a:t>length</a:t>
            </a:r>
            <a:r>
              <a:rPr lang="ru-RU" dirty="0" smtClean="0"/>
              <a:t>].</a:t>
            </a:r>
          </a:p>
          <a:p>
            <a:r>
              <a:rPr lang="en-US" dirty="0" smtClean="0"/>
              <a:t>If both parameters are omitted, operation is applied to the whole array</a:t>
            </a:r>
            <a:r>
              <a:rPr lang="ru-RU" dirty="0" smtClean="0"/>
              <a:t>.</a:t>
            </a:r>
          </a:p>
          <a:p>
            <a:r>
              <a:rPr lang="en-US" dirty="0" smtClean="0"/>
              <a:t>Example: vector addition</a:t>
            </a:r>
            <a:endParaRPr lang="ru-RU" dirty="0" smtClean="0"/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 A[100], B[100], C[100];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A[:] </a:t>
            </a:r>
            <a:r>
              <a:rPr lang="en-US" dirty="0">
                <a:latin typeface="Courier New"/>
                <a:ea typeface="Calibri"/>
                <a:cs typeface="Times New Roman"/>
              </a:rPr>
              <a:t>= B[:] + C[:];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2263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 notation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#include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&lt;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cilk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\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cilk.h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&gt;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vectorization_array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b,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       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a[0:n] = b[0:n] * c[0:n];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c[0:n] = a[0:n] + b[0:n] - d[0:n];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  <a:endParaRPr lang="en-US" dirty="0" smtClean="0">
              <a:latin typeface="Courier New"/>
              <a:ea typeface="Calibri"/>
              <a:cs typeface="Times New Roman"/>
            </a:endParaRPr>
          </a:p>
          <a:p>
            <a:pPr>
              <a:spcAft>
                <a:spcPts val="600"/>
              </a:spcAft>
            </a:pPr>
            <a:r>
              <a:rPr lang="en-US" dirty="0" smtClean="0"/>
              <a:t>This code will be automatically vectorized</a:t>
            </a:r>
            <a:r>
              <a:rPr lang="ru-RU" dirty="0" smtClean="0"/>
              <a:t>.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Array </a:t>
            </a:r>
            <a:r>
              <a:rPr lang="en-US" dirty="0"/>
              <a:t>notation </a:t>
            </a:r>
            <a:r>
              <a:rPr lang="en-US" dirty="0" smtClean="0"/>
              <a:t>might have superior performance because of better code optimization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spcAft>
                <a:spcPts val="600"/>
              </a:spcAft>
              <a:buNone/>
            </a:pP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189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Elemental functions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Elemental functions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of requirements for automatic vectorization is no function calls in loop body (except inlined functions)</a:t>
            </a:r>
            <a:r>
              <a:rPr lang="ru-RU" dirty="0" smtClean="0"/>
              <a:t>.</a:t>
            </a:r>
          </a:p>
          <a:p>
            <a:r>
              <a:rPr lang="en-US" dirty="0" smtClean="0"/>
              <a:t>Sometimes inlining is not possible because of complex code structure or large function size</a:t>
            </a:r>
            <a:r>
              <a:rPr lang="ru-RU" dirty="0" smtClean="0"/>
              <a:t>.</a:t>
            </a:r>
          </a:p>
          <a:p>
            <a:r>
              <a:rPr lang="en-US" dirty="0" smtClean="0"/>
              <a:t>Manual inlining is </a:t>
            </a:r>
            <a:r>
              <a:rPr lang="en-US" dirty="0"/>
              <a:t>often not recommended for code quality and maintainability reasons</a:t>
            </a:r>
            <a:r>
              <a:rPr lang="ru-RU" dirty="0" smtClean="0"/>
              <a:t>.</a:t>
            </a:r>
            <a:endParaRPr lang="ru-RU" dirty="0"/>
          </a:p>
          <a:p>
            <a:r>
              <a:rPr lang="en-US" b="1" dirty="0" smtClean="0"/>
              <a:t>Elemental functions</a:t>
            </a:r>
            <a:r>
              <a:rPr lang="en-US" dirty="0" smtClean="0"/>
              <a:t> </a:t>
            </a:r>
            <a:r>
              <a:rPr lang="en-US" dirty="0"/>
              <a:t>in Intel </a:t>
            </a:r>
            <a:r>
              <a:rPr lang="en-US" dirty="0" err="1"/>
              <a:t>Cilk</a:t>
            </a:r>
            <a:r>
              <a:rPr lang="en-US" dirty="0"/>
              <a:t> Plus might help vectorization in this </a:t>
            </a:r>
            <a:r>
              <a:rPr lang="en-US" dirty="0" smtClean="0"/>
              <a:t>case.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4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Elemental functions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function is declared with </a:t>
            </a:r>
            <a:r>
              <a:rPr lang="ru-RU" b="1" dirty="0" smtClean="0"/>
              <a:t>__</a:t>
            </a:r>
            <a:r>
              <a:rPr lang="en-US" b="1" dirty="0" err="1"/>
              <a:t>declspec</a:t>
            </a:r>
            <a:r>
              <a:rPr lang="ru-RU" b="1" dirty="0"/>
              <a:t>(</a:t>
            </a:r>
            <a:r>
              <a:rPr lang="en-US" b="1" dirty="0"/>
              <a:t>vector</a:t>
            </a:r>
            <a:r>
              <a:rPr lang="ru-RU" b="1" dirty="0" smtClean="0"/>
              <a:t>)</a:t>
            </a:r>
            <a:r>
              <a:rPr lang="ru-RU" dirty="0" smtClean="0"/>
              <a:t>.</a:t>
            </a:r>
          </a:p>
          <a:p>
            <a:r>
              <a:rPr lang="en-US" dirty="0" smtClean="0"/>
              <a:t>Function handles single element, but can be called for several elements due to loop vectorization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103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Elemental functions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2" cy="4968875"/>
          </a:xfrm>
        </p:spPr>
        <p:txBody>
          <a:bodyPr/>
          <a:lstStyle/>
          <a:p>
            <a:r>
              <a:rPr lang="en-US" dirty="0" smtClean="0"/>
              <a:t>We create Elemental function that performs one iteration of the loop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#include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&lt;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cilk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\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cilk.h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&gt;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__</a:t>
            </a:r>
            <a:r>
              <a:rPr lang="en-US" b="1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declspec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(vector)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 f(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b,</a:t>
            </a:r>
            <a:br>
              <a:rPr lang="en-US" dirty="0">
                <a:latin typeface="Courier New"/>
                <a:ea typeface="Calibri"/>
                <a:cs typeface="Times New Roman"/>
              </a:rPr>
            </a:br>
            <a:r>
              <a:rPr lang="en-US" dirty="0">
                <a:latin typeface="Courier New"/>
                <a:ea typeface="Calibri"/>
                <a:cs typeface="Times New Roman"/>
              </a:rPr>
              <a:t>      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*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- 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} 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vectorization_elemental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b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/>
            </a:r>
            <a:br>
              <a:rPr lang="ru-RU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      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f(a, b, c, d, n,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4930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Vectorization of loops with mathematical functions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Automatic vectorization by compiler. Compiler directives</a:t>
            </a:r>
            <a:endParaRPr lang="ru-RU" dirty="0" smtClean="0"/>
          </a:p>
          <a:p>
            <a:pPr lvl="1"/>
            <a:r>
              <a:rPr lang="en-US" dirty="0" smtClean="0"/>
              <a:t>restrict keyword</a:t>
            </a:r>
            <a:endParaRPr lang="ru-RU" dirty="0" smtClean="0"/>
          </a:p>
          <a:p>
            <a:pPr lvl="1"/>
            <a:r>
              <a:rPr lang="en-US" dirty="0" smtClean="0"/>
              <a:t>#pragma </a:t>
            </a:r>
            <a:r>
              <a:rPr lang="en-US" dirty="0" err="1" smtClean="0"/>
              <a:t>ivdep</a:t>
            </a:r>
            <a:endParaRPr lang="en-US" dirty="0" smtClean="0"/>
          </a:p>
          <a:p>
            <a:pPr lvl="1"/>
            <a:r>
              <a:rPr lang="en-US" dirty="0" smtClean="0"/>
              <a:t>#pragma </a:t>
            </a:r>
            <a:r>
              <a:rPr lang="en-US" dirty="0" err="1" smtClean="0"/>
              <a:t>simd</a:t>
            </a:r>
            <a:endParaRPr lang="en-US" dirty="0" smtClean="0"/>
          </a:p>
          <a:p>
            <a:r>
              <a:rPr lang="en-US" dirty="0" smtClean="0"/>
              <a:t>Array notation</a:t>
            </a:r>
            <a:endParaRPr lang="ru-RU" dirty="0" smtClean="0"/>
          </a:p>
          <a:p>
            <a:r>
              <a:rPr lang="en-US" dirty="0" smtClean="0"/>
              <a:t>Elemental functions</a:t>
            </a:r>
            <a:endParaRPr lang="ru-RU" dirty="0" smtClean="0"/>
          </a:p>
          <a:p>
            <a:r>
              <a:rPr lang="en-US" dirty="0" smtClean="0"/>
              <a:t>Vectorization of loops with mathematical functions</a:t>
            </a:r>
            <a:endParaRPr lang="ru-RU" dirty="0" smtClean="0"/>
          </a:p>
          <a:p>
            <a:r>
              <a:rPr lang="en-US" dirty="0" smtClean="0"/>
              <a:t>More complicated examples</a:t>
            </a:r>
            <a:endParaRPr lang="ru-RU" dirty="0" smtClean="0"/>
          </a:p>
          <a:p>
            <a:r>
              <a:rPr lang="en-US" dirty="0" smtClean="0"/>
              <a:t>Individual work and references</a:t>
            </a:r>
            <a:endParaRPr lang="ru-RU" dirty="0" smtClean="0"/>
          </a:p>
          <a:p>
            <a:pPr lvl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2" cy="4968875"/>
          </a:xfrm>
        </p:spPr>
        <p:txBody>
          <a:bodyPr/>
          <a:lstStyle/>
          <a:p>
            <a:r>
              <a:rPr lang="en-US" dirty="0" smtClean="0"/>
              <a:t>Consider a loop with exponential computation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exp_loop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b,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c,</a:t>
            </a:r>
            <a:br>
              <a:rPr lang="en-US" dirty="0">
                <a:latin typeface="Courier New"/>
                <a:ea typeface="Calibri"/>
                <a:cs typeface="Times New Roman"/>
              </a:rPr>
            </a:br>
            <a:r>
              <a:rPr lang="en-US" dirty="0">
                <a:latin typeface="Courier New"/>
                <a:ea typeface="Calibri"/>
                <a:cs typeface="Times New Roman"/>
              </a:rPr>
              <a:t>          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)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#pragma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ivdep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expf</a:t>
            </a:r>
            <a:r>
              <a:rPr lang="en-US" dirty="0">
                <a:latin typeface="Courier New"/>
                <a:ea typeface="Calibri"/>
                <a:cs typeface="Times New Roman"/>
              </a:rPr>
              <a:t>(d[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}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Vectorization reports shows that the loop is vectorized</a:t>
            </a:r>
            <a:r>
              <a:rPr lang="ru-RU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But there are not vector instructions for exponential (unlike </a:t>
            </a:r>
            <a:r>
              <a:rPr lang="en-US" dirty="0" err="1" smtClean="0"/>
              <a:t>arithmetics</a:t>
            </a:r>
            <a:r>
              <a:rPr lang="en-US" dirty="0" smtClean="0"/>
              <a:t>)</a:t>
            </a:r>
            <a:r>
              <a:rPr lang="ru-RU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 is vectorization performed</a:t>
            </a:r>
            <a:r>
              <a:rPr lang="ru-RU" dirty="0" smtClean="0"/>
              <a:t>?</a:t>
            </a:r>
            <a:endParaRPr lang="ru-RU" dirty="0"/>
          </a:p>
          <a:p>
            <a:pPr>
              <a:spcAft>
                <a:spcPts val="600"/>
              </a:spcAft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329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SVML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</a:t>
            </a:r>
            <a:r>
              <a:rPr lang="ru-RU" dirty="0" smtClean="0"/>
              <a:t> </a:t>
            </a:r>
            <a:r>
              <a:rPr lang="en-US" dirty="0" smtClean="0"/>
              <a:t>compiler </a:t>
            </a:r>
            <a:r>
              <a:rPr lang="en-US" dirty="0"/>
              <a:t>has short vector math library </a:t>
            </a:r>
            <a:r>
              <a:rPr lang="en-US" b="1" dirty="0" smtClean="0"/>
              <a:t>SVML</a:t>
            </a:r>
            <a:r>
              <a:rPr lang="ru-RU" dirty="0" smtClean="0"/>
              <a:t>.</a:t>
            </a:r>
          </a:p>
          <a:p>
            <a:r>
              <a:rPr lang="en-US" dirty="0" smtClean="0"/>
              <a:t>SVML routines are called from vectorized loops</a:t>
            </a:r>
            <a:r>
              <a:rPr lang="ru-RU" dirty="0" smtClean="0"/>
              <a:t>.</a:t>
            </a:r>
          </a:p>
          <a:p>
            <a:r>
              <a:rPr lang="en-US" dirty="0" smtClean="0"/>
              <a:t>Scalar loops use scalar implementations from </a:t>
            </a:r>
            <a:r>
              <a:rPr lang="en-US" b="1" dirty="0" err="1" smtClean="0"/>
              <a:t>LibM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6547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loops with huge number of iterations it might make sense to precompute values of mathematical functions for all iterations (in case all arguments are known)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This can be bode </a:t>
            </a:r>
            <a:r>
              <a:rPr lang="en-US" dirty="0"/>
              <a:t>using vector math library </a:t>
            </a:r>
            <a:r>
              <a:rPr lang="en-US" b="1" dirty="0" smtClean="0"/>
              <a:t>VML</a:t>
            </a:r>
            <a:r>
              <a:rPr lang="ru-RU" dirty="0" smtClean="0"/>
              <a:t>,</a:t>
            </a:r>
            <a:r>
              <a:rPr lang="en-US" dirty="0" smtClean="0"/>
              <a:t> that is part of</a:t>
            </a:r>
            <a:r>
              <a:rPr lang="ru-RU" dirty="0" smtClean="0"/>
              <a:t> </a:t>
            </a:r>
            <a:r>
              <a:rPr lang="en-US" dirty="0" smtClean="0"/>
              <a:t>Intel </a:t>
            </a:r>
            <a:r>
              <a:rPr lang="en-US" dirty="0"/>
              <a:t>MKL</a:t>
            </a:r>
            <a:r>
              <a:rPr lang="ru-RU" dirty="0"/>
              <a:t> (</a:t>
            </a:r>
            <a:r>
              <a:rPr lang="en-US" dirty="0"/>
              <a:t>math kernel library</a:t>
            </a:r>
            <a:r>
              <a:rPr lang="ru-RU" dirty="0" smtClean="0"/>
              <a:t>).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342754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exp_loop_vml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b,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c,</a:t>
            </a:r>
            <a:br>
              <a:rPr lang="en-US" dirty="0">
                <a:latin typeface="Courier New"/>
                <a:ea typeface="Calibri"/>
                <a:cs typeface="Times New Roman"/>
              </a:rPr>
            </a:br>
            <a:r>
              <a:rPr lang="en-US" dirty="0">
                <a:latin typeface="Courier New"/>
                <a:ea typeface="Calibri"/>
                <a:cs typeface="Times New Roman"/>
              </a:rPr>
              <a:t>              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vsExp</a:t>
            </a:r>
            <a:r>
              <a:rPr lang="en-US" dirty="0">
                <a:latin typeface="Courier New"/>
                <a:ea typeface="Calibri"/>
                <a:cs typeface="Times New Roman"/>
              </a:rPr>
              <a:t>(n, d, d);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#pragma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ivdep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</a:t>
            </a:r>
            <a:r>
              <a:rPr lang="ru-RU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ru-RU" dirty="0">
                <a:latin typeface="Courier New"/>
                <a:ea typeface="Calibri"/>
                <a:cs typeface="Times New Roman"/>
              </a:rPr>
              <a:t>] = </a:t>
            </a:r>
            <a:r>
              <a:rPr lang="en-US" dirty="0">
                <a:latin typeface="Courier New"/>
                <a:ea typeface="Calibri"/>
                <a:cs typeface="Times New Roman"/>
              </a:rPr>
              <a:t>b</a:t>
            </a:r>
            <a:r>
              <a:rPr lang="ru-RU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ru-RU" dirty="0">
                <a:latin typeface="Courier New"/>
                <a:ea typeface="Calibri"/>
                <a:cs typeface="Times New Roman"/>
              </a:rPr>
              <a:t>] + </a:t>
            </a:r>
            <a:r>
              <a:rPr lang="en-US" dirty="0">
                <a:latin typeface="Courier New"/>
                <a:ea typeface="Calibri"/>
                <a:cs typeface="Times New Roman"/>
              </a:rPr>
              <a:t>c</a:t>
            </a:r>
            <a:r>
              <a:rPr lang="ru-RU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ru-RU" dirty="0">
                <a:latin typeface="Courier New"/>
                <a:ea typeface="Calibri"/>
                <a:cs typeface="Times New Roman"/>
              </a:rPr>
              <a:t>] + </a:t>
            </a:r>
            <a:r>
              <a:rPr lang="en-US" dirty="0">
                <a:latin typeface="Courier New"/>
                <a:ea typeface="Calibri"/>
                <a:cs typeface="Times New Roman"/>
              </a:rPr>
              <a:t>d</a:t>
            </a:r>
            <a:r>
              <a:rPr lang="ru-RU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ru-RU" dirty="0">
                <a:latin typeface="Courier New"/>
                <a:ea typeface="Calibri"/>
                <a:cs typeface="Times New Roman"/>
              </a:rPr>
              <a:t>];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0106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VML and</a:t>
            </a:r>
            <a:r>
              <a:rPr lang="ru-RU" dirty="0" smtClean="0"/>
              <a:t> </a:t>
            </a:r>
            <a:r>
              <a:rPr lang="en-US" dirty="0" smtClean="0"/>
              <a:t>SVML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both cases code is vectorized and should outperform scalar code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en-US" dirty="0" smtClean="0"/>
              <a:t>Which one of VML and SVML is more efficient depends on number of iterations </a:t>
            </a:r>
            <a:r>
              <a:rPr lang="en-US" b="1" dirty="0" smtClean="0"/>
              <a:t>n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Typically there is a pattern</a:t>
            </a:r>
            <a:r>
              <a:rPr lang="ru-RU" dirty="0" smtClean="0"/>
              <a:t>:</a:t>
            </a:r>
            <a:endParaRPr lang="en-US" dirty="0" smtClean="0"/>
          </a:p>
          <a:p>
            <a:pPr lvl="1"/>
            <a:r>
              <a:rPr lang="en-US" dirty="0" smtClean="0"/>
              <a:t>SVML is preferable for small number of iterations (tens, hundreds)</a:t>
            </a:r>
            <a:r>
              <a:rPr lang="ru-RU" dirty="0" smtClean="0"/>
              <a:t>,</a:t>
            </a:r>
            <a:endParaRPr lang="en-US" dirty="0" smtClean="0"/>
          </a:p>
          <a:p>
            <a:pPr lvl="1"/>
            <a:r>
              <a:rPr lang="en-US" dirty="0" smtClean="0"/>
              <a:t>VML is preferable for larger number of iterations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4863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complicated examples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option pricing in two factor HJM models results in the following typical code</a:t>
            </a:r>
            <a:r>
              <a:rPr lang="ru-RU" dirty="0" smtClean="0"/>
              <a:t>: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 = 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*) 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		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malloc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(size*</a:t>
            </a:r>
            <a:r>
              <a:rPr lang="en-US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));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[0] = 1.1;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size - 1;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 c0 = sigma1*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pow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], alpha);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 c1 = sigma2*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pow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], beta);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[i+1] = (c0*z1[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c1*z2[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]) + 1;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6106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vectorization candidates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Obviously, elements of array</a:t>
            </a:r>
            <a:r>
              <a:rPr lang="ru-RU" dirty="0" smtClean="0"/>
              <a:t> </a:t>
            </a:r>
            <a:r>
              <a:rPr lang="en-US" b="1" dirty="0" err="1"/>
              <a:t>arr</a:t>
            </a:r>
            <a:r>
              <a:rPr lang="en-US" dirty="0"/>
              <a:t> </a:t>
            </a:r>
            <a:r>
              <a:rPr lang="en-US" dirty="0" smtClean="0"/>
              <a:t>are dependent and loop vectorization is not possible</a:t>
            </a:r>
            <a:r>
              <a:rPr lang="ru-RU" dirty="0" smtClean="0"/>
              <a:t>.</a:t>
            </a:r>
          </a:p>
          <a:p>
            <a:r>
              <a:rPr lang="en-US" dirty="0" smtClean="0"/>
              <a:t>However, it is possible to vectorize </a:t>
            </a:r>
            <a:r>
              <a:rPr lang="en-US" b="1" dirty="0" smtClean="0"/>
              <a:t>pow</a:t>
            </a:r>
            <a:r>
              <a:rPr lang="en-US" dirty="0" smtClean="0"/>
              <a:t> computations inside the loop</a:t>
            </a:r>
            <a:r>
              <a:rPr lang="ru-RU" dirty="0" smtClean="0"/>
              <a:t>.</a:t>
            </a:r>
          </a:p>
          <a:p>
            <a:r>
              <a:rPr lang="en-US" dirty="0" smtClean="0"/>
              <a:t>Compiler performs automatically vectorization of loops only, so we need to transform two scalar operations to a loop with two iterations</a:t>
            </a:r>
            <a:r>
              <a:rPr lang="ru-RU" dirty="0" smtClean="0"/>
              <a:t>.</a:t>
            </a:r>
          </a:p>
          <a:p>
            <a:r>
              <a:rPr lang="en-US" dirty="0" smtClean="0"/>
              <a:t>Additionally, we have to use </a:t>
            </a:r>
            <a:r>
              <a:rPr lang="ru-RU" b="1" dirty="0" smtClean="0"/>
              <a:t>#</a:t>
            </a:r>
            <a:r>
              <a:rPr lang="en-US" b="1" dirty="0"/>
              <a:t>pragma vector always</a:t>
            </a:r>
            <a:r>
              <a:rPr lang="ru-RU" dirty="0"/>
              <a:t>, </a:t>
            </a:r>
            <a:r>
              <a:rPr lang="en-US" dirty="0" smtClean="0"/>
              <a:t>otherwise the loop most likely will not be vectorized because of small length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38292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Vectorization of pow computation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9282236" cy="496887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 = 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*)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malloc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(size*</a:t>
            </a:r>
            <a:r>
              <a:rPr lang="en-US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sizeof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));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[0] = 1.1;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size - 1;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c[2], sigma[2] = {sigma1, sigma2};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power[2] = {alpha, beta};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#pragma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vector always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b="1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(</a:t>
            </a:r>
            <a:r>
              <a:rPr lang="en-US" b="1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 k=0; k &lt; 2; k++) 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b="1" dirty="0">
                <a:latin typeface="Courier New"/>
                <a:ea typeface="Calibri"/>
                <a:cs typeface="Times New Roman"/>
              </a:rPr>
              <a:t>        c[k] = sigma[k] * 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pow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(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[</a:t>
            </a:r>
            <a:r>
              <a:rPr lang="en-US" b="1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b="1" dirty="0">
                <a:latin typeface="Courier New"/>
                <a:ea typeface="Calibri"/>
                <a:cs typeface="Times New Roman"/>
              </a:rPr>
              <a:t>], power[k]);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[i+1] = (c0*z1[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c1*z2[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]) + 1;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0790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Vectorization and</a:t>
            </a:r>
            <a:r>
              <a:rPr lang="ru-RU" dirty="0" smtClean="0"/>
              <a:t> </a:t>
            </a:r>
            <a:r>
              <a:rPr lang="en-US" dirty="0" smtClean="0"/>
              <a:t>if statements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same option pricing problem requires summation for all Monte-Carlo paths with positive payoff, which results in the following typical code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size;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 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 s =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coeff</a:t>
            </a:r>
            <a:r>
              <a:rPr lang="en-US" dirty="0">
                <a:latin typeface="Courier New"/>
                <a:ea typeface="Calibri"/>
                <a:cs typeface="Times New Roman"/>
              </a:rPr>
              <a:t> *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exp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ru-RU" dirty="0">
                <a:latin typeface="Courier New"/>
                <a:ea typeface="Calibri"/>
                <a:cs typeface="Times New Roman"/>
              </a:rPr>
              <a:t> 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payoff</a:t>
            </a:r>
            <a:r>
              <a:rPr lang="ru-RU" dirty="0">
                <a:latin typeface="Courier New"/>
                <a:ea typeface="Calibri"/>
                <a:cs typeface="Times New Roman"/>
              </a:rPr>
              <a:t> = s - K;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if</a:t>
            </a:r>
            <a:r>
              <a:rPr lang="ru-RU" dirty="0">
                <a:latin typeface="Courier New"/>
                <a:ea typeface="Calibri"/>
                <a:cs typeface="Times New Roman"/>
              </a:rPr>
              <a:t> (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payoff</a:t>
            </a:r>
            <a:r>
              <a:rPr lang="ru-RU" dirty="0">
                <a:latin typeface="Courier New"/>
                <a:ea typeface="Calibri"/>
                <a:cs typeface="Times New Roman"/>
              </a:rPr>
              <a:t> &gt; 0.0)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        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sum</a:t>
            </a:r>
            <a:r>
              <a:rPr lang="ru-RU" dirty="0">
                <a:latin typeface="Courier New"/>
                <a:ea typeface="Calibri"/>
                <a:cs typeface="Times New Roman"/>
              </a:rPr>
              <a:t> = 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sum</a:t>
            </a:r>
            <a:r>
              <a:rPr lang="ru-RU" dirty="0">
                <a:latin typeface="Courier New"/>
                <a:ea typeface="Calibri"/>
                <a:cs typeface="Times New Roman"/>
              </a:rPr>
              <a:t> + </a:t>
            </a:r>
            <a:r>
              <a:rPr lang="ru-RU" dirty="0" err="1">
                <a:latin typeface="Courier New"/>
                <a:ea typeface="Calibri"/>
                <a:cs typeface="Times New Roman"/>
              </a:rPr>
              <a:t>payoff</a:t>
            </a:r>
            <a:r>
              <a:rPr lang="ru-RU" dirty="0">
                <a:latin typeface="Courier New"/>
                <a:ea typeface="Calibri"/>
                <a:cs typeface="Times New Roman"/>
              </a:rPr>
              <a:t>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6506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To study different techniques of code vectorization on Intel Xeon Phi</a:t>
            </a:r>
            <a:r>
              <a:rPr lang="ru-RU" dirty="0" smtClean="0"/>
              <a:t>.</a:t>
            </a:r>
            <a:endParaRPr lang="ru-RU" dirty="0"/>
          </a:p>
          <a:p>
            <a:pPr lvl="0"/>
            <a:r>
              <a:rPr lang="en-US" dirty="0"/>
              <a:t>To master diagnostic tools and mechanisms of vectorization on a simple example.</a:t>
            </a:r>
            <a:endParaRPr lang="ru-RU" dirty="0"/>
          </a:p>
          <a:p>
            <a:pPr lvl="0"/>
            <a:r>
              <a:rPr lang="en-US" dirty="0"/>
              <a:t>To study ways of vectorization of mathematical routines.</a:t>
            </a:r>
            <a:endParaRPr lang="ru-RU" dirty="0"/>
          </a:p>
          <a:p>
            <a:r>
              <a:rPr lang="en-US" dirty="0"/>
              <a:t>To consider more sophisticated cases arising in </a:t>
            </a:r>
            <a:r>
              <a:rPr lang="en-US" dirty="0" smtClean="0"/>
              <a:t>applications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Vectorization and</a:t>
            </a:r>
            <a:r>
              <a:rPr lang="ru-RU" dirty="0"/>
              <a:t> </a:t>
            </a:r>
            <a:r>
              <a:rPr lang="en-US" dirty="0"/>
              <a:t>if statements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it is recommended to eliminate conditional operations from vectorized code, simple conditionals are tolerable and do not stop vectorization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In our case the loop is vectorized using vector comparison of several pairs of floating-point numbers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Another way of vectorization is to replace if statement with max</a:t>
            </a:r>
            <a:r>
              <a:rPr lang="ru-RU" dirty="0" smtClean="0"/>
              <a:t>:</a:t>
            </a:r>
            <a:endParaRPr lang="en-US" dirty="0" smtClean="0"/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size;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 s =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coeff</a:t>
            </a:r>
            <a:r>
              <a:rPr lang="en-US" dirty="0">
                <a:latin typeface="Courier New"/>
                <a:ea typeface="Calibri"/>
                <a:cs typeface="Times New Roman"/>
              </a:rPr>
              <a:t> *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exp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double</a:t>
            </a:r>
            <a:r>
              <a:rPr lang="en-US" dirty="0">
                <a:latin typeface="Courier New"/>
                <a:ea typeface="Calibri"/>
                <a:cs typeface="Times New Roman"/>
              </a:rPr>
              <a:t> payoff = s - K;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sum = sum +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std</a:t>
            </a:r>
            <a:r>
              <a:rPr lang="en-US" dirty="0">
                <a:latin typeface="Courier New"/>
                <a:ea typeface="Calibri"/>
                <a:cs typeface="Times New Roman"/>
              </a:rPr>
              <a:t>::max(payoff, 0.0);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117231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VML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9410700" cy="4968875"/>
          </a:xfrm>
        </p:spPr>
        <p:txBody>
          <a:bodyPr/>
          <a:lstStyle/>
          <a:p>
            <a:r>
              <a:rPr lang="en-US" dirty="0" smtClean="0"/>
              <a:t>For huge number of iterations </a:t>
            </a:r>
            <a:r>
              <a:rPr lang="en-US" b="1" dirty="0" smtClean="0"/>
              <a:t>size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in this case it is number of Monte-Carlo paths and is big</a:t>
            </a:r>
            <a:r>
              <a:rPr lang="ru-RU" dirty="0" smtClean="0"/>
              <a:t>) </a:t>
            </a:r>
            <a:r>
              <a:rPr lang="en-US" dirty="0" smtClean="0"/>
              <a:t>it makes sense to compute exponential for all arguments using VML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The code is transformed as follows (assuming array </a:t>
            </a:r>
            <a:r>
              <a:rPr lang="en-US" b="1" dirty="0" err="1" smtClean="0"/>
              <a:t>arr</a:t>
            </a:r>
            <a:r>
              <a:rPr lang="en-US" dirty="0" smtClean="0"/>
              <a:t> is not used </a:t>
            </a:r>
            <a:r>
              <a:rPr lang="en-US" dirty="0" err="1" smtClean="0"/>
              <a:t>aftewards</a:t>
            </a:r>
            <a:r>
              <a:rPr lang="ru-RU" dirty="0" smtClean="0"/>
              <a:t>):</a:t>
            </a:r>
            <a:endParaRPr lang="en-US" dirty="0" smtClean="0"/>
          </a:p>
          <a:p>
            <a:pPr marL="0" indent="0">
              <a:spcAft>
                <a:spcPts val="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vdExp</a:t>
            </a:r>
            <a:r>
              <a:rPr lang="en-US" dirty="0">
                <a:latin typeface="Courier New"/>
                <a:ea typeface="Calibri"/>
                <a:cs typeface="Times New Roman"/>
              </a:rPr>
              <a:t>(n,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,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size;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 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sum = sum +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std</a:t>
            </a:r>
            <a:r>
              <a:rPr lang="en-US" dirty="0">
                <a:latin typeface="Courier New"/>
                <a:ea typeface="Calibri"/>
                <a:cs typeface="Times New Roman"/>
              </a:rPr>
              <a:t>::max(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coeff</a:t>
            </a:r>
            <a:r>
              <a:rPr lang="en-US" dirty="0">
                <a:latin typeface="Courier New"/>
                <a:ea typeface="Calibri"/>
                <a:cs typeface="Times New Roman"/>
              </a:rPr>
              <a:t> *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arr</a:t>
            </a:r>
            <a:r>
              <a:rPr lang="en-US" dirty="0">
                <a:latin typeface="Courier New"/>
                <a:ea typeface="Calibri"/>
                <a:cs typeface="Times New Roman"/>
              </a:rPr>
              <a:t>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- K, 0.0);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31121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 and references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work</a:t>
            </a:r>
            <a:endParaRPr lang="ru-RU" dirty="0" smtClean="0"/>
          </a:p>
        </p:txBody>
      </p:sp>
      <p:sp>
        <p:nvSpPr>
          <p:cNvPr id="74755" name="Содержимое 2"/>
          <p:cNvSpPr>
            <a:spLocks noGrp="1"/>
          </p:cNvSpPr>
          <p:nvPr>
            <p:ph idx="1"/>
          </p:nvPr>
        </p:nvSpPr>
        <p:spPr>
          <a:xfrm>
            <a:off x="344488" y="1196975"/>
            <a:ext cx="9289032" cy="4968875"/>
          </a:xfrm>
        </p:spPr>
        <p:txBody>
          <a:bodyPr/>
          <a:lstStyle/>
          <a:p>
            <a:pPr lvl="0"/>
            <a:r>
              <a:rPr lang="en-US" dirty="0"/>
              <a:t>Implement scalar and all vectorized versions of the first example considered for Intel Xeon Phi. Compare performance of all versions</a:t>
            </a:r>
            <a:r>
              <a:rPr lang="ru-RU" dirty="0"/>
              <a:t>, </a:t>
            </a:r>
            <a:r>
              <a:rPr lang="en-US" dirty="0"/>
              <a:t>explain the results</a:t>
            </a:r>
            <a:r>
              <a:rPr lang="ru-RU" dirty="0"/>
              <a:t>.</a:t>
            </a:r>
          </a:p>
          <a:p>
            <a:pPr lvl="0"/>
            <a:r>
              <a:rPr lang="en-US" dirty="0"/>
              <a:t>Implement dense matrix-vector product. Find out details of vectorization using vectorization report, assist vectorization if necessary. Does vectorization depend on row-major or column-major matrix storage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27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work</a:t>
            </a:r>
            <a:endParaRPr lang="ru-RU" dirty="0" smtClean="0"/>
          </a:p>
        </p:txBody>
      </p:sp>
      <p:sp>
        <p:nvSpPr>
          <p:cNvPr id="74755" name="Содержимое 2"/>
          <p:cNvSpPr>
            <a:spLocks noGrp="1"/>
          </p:cNvSpPr>
          <p:nvPr>
            <p:ph idx="1"/>
          </p:nvPr>
        </p:nvSpPr>
        <p:spPr>
          <a:xfrm>
            <a:off x="344488" y="1196975"/>
            <a:ext cx="9289032" cy="4968875"/>
          </a:xfrm>
        </p:spPr>
        <p:txBody>
          <a:bodyPr/>
          <a:lstStyle/>
          <a:p>
            <a:pPr lvl="0"/>
            <a:r>
              <a:rPr lang="en-US" dirty="0"/>
              <a:t>Perform a study similar to the previous assignment for dense matrix-matrix product computed by definition.</a:t>
            </a:r>
            <a:endParaRPr lang="ru-RU" dirty="0"/>
          </a:p>
          <a:p>
            <a:pPr lvl="0"/>
            <a:r>
              <a:rPr lang="en-US" dirty="0"/>
              <a:t>Study the considered example on loops with calls to mathematical routines. Find the minimum number of iterations which allows VML to outperform SVML.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377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 smtClean="0"/>
          </a:p>
        </p:txBody>
      </p:sp>
      <p:sp>
        <p:nvSpPr>
          <p:cNvPr id="1280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err="1"/>
              <a:t>Rahman</a:t>
            </a:r>
            <a:r>
              <a:rPr lang="en-US" dirty="0"/>
              <a:t> R. Intel® Xeon Phi™ Coprocessor Vector Microarchitecture. URL: [http://software.intel.com/en-us/articles/intel-xeon-phi-coprocessor-vector-microarchitecture]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Green R. </a:t>
            </a:r>
            <a:r>
              <a:rPr lang="en-US" dirty="0" err="1"/>
              <a:t>Vectorization</a:t>
            </a:r>
            <a:r>
              <a:rPr lang="en-US" dirty="0"/>
              <a:t> Essentials. URL: [http://software.intel.com/en-us/articles/vectorization-essential]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Jeffers J., </a:t>
            </a:r>
            <a:r>
              <a:rPr lang="en-US" dirty="0" err="1"/>
              <a:t>Reinders</a:t>
            </a:r>
            <a:r>
              <a:rPr lang="en-US" dirty="0"/>
              <a:t> J. Intel Xeon Phi Coprocessor High Performance Programming // Morgan Kaufmann, 2013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Authors</a:t>
            </a:r>
            <a:endParaRPr lang="ru-RU" dirty="0" smtClean="0"/>
          </a:p>
        </p:txBody>
      </p:sp>
      <p:sp>
        <p:nvSpPr>
          <p:cNvPr id="78851" name="Содержимое 2"/>
          <p:cNvSpPr>
            <a:spLocks noGrp="1"/>
          </p:cNvSpPr>
          <p:nvPr>
            <p:ph idx="1"/>
          </p:nvPr>
        </p:nvSpPr>
        <p:spPr>
          <a:xfrm>
            <a:off x="272480" y="1196975"/>
            <a:ext cx="9361040" cy="4968875"/>
          </a:xfrm>
        </p:spPr>
        <p:txBody>
          <a:bodyPr/>
          <a:lstStyle/>
          <a:p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2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3"/>
              </a:rPr>
              <a:t>bastrakov@vmk.unn.ru</a:t>
            </a:r>
            <a:r>
              <a:rPr lang="ru-RU" dirty="0"/>
              <a:t> 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5380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following code</a:t>
            </a:r>
            <a:r>
              <a:rPr lang="ru-RU" dirty="0" smtClean="0"/>
              <a:t>: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void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vectorization_simple</a:t>
            </a:r>
            <a:r>
              <a:rPr lang="en-US" dirty="0">
                <a:latin typeface="Courier New"/>
                <a:ea typeface="Calibri"/>
                <a:cs typeface="Times New Roman"/>
              </a:rPr>
              <a:t>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a,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b,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	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,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d,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++)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*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+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- 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r>
              <a:rPr lang="en-US" dirty="0" smtClean="0"/>
              <a:t>Are iterations independent? Is vectorization possible</a:t>
            </a:r>
            <a:r>
              <a:rPr lang="ru-RU" dirty="0" smtClean="0"/>
              <a:t>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4639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975"/>
            <a:ext cx="9906000" cy="496887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main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()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{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n = 10000;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a =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[n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];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b =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[n];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c =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[n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];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* d =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new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[n];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for</a:t>
            </a:r>
            <a:r>
              <a:rPr lang="en-US" dirty="0">
                <a:latin typeface="Courier New"/>
                <a:ea typeface="Calibri"/>
                <a:cs typeface="Times New Roman"/>
              </a:rPr>
              <a:t> (</a:t>
            </a:r>
            <a:r>
              <a:rPr lang="en-US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int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= 0;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 &lt; n; ++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)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    a[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b[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c[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d[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] = (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float</a:t>
            </a:r>
            <a:r>
              <a:rPr lang="en-US" dirty="0">
                <a:latin typeface="Courier New"/>
                <a:ea typeface="Calibri"/>
                <a:cs typeface="Times New Roman"/>
              </a:rPr>
              <a:t>)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i</a:t>
            </a:r>
            <a:r>
              <a:rPr lang="en-US" dirty="0">
                <a:latin typeface="Courier New"/>
                <a:ea typeface="Calibri"/>
                <a:cs typeface="Times New Roman"/>
              </a:rPr>
              <a:t>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#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pragma</a:t>
            </a:r>
            <a:r>
              <a:rPr lang="en-US" dirty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noinline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vectorization_simple</a:t>
            </a:r>
            <a:r>
              <a:rPr lang="en-US" dirty="0">
                <a:latin typeface="Courier New"/>
                <a:ea typeface="Calibri"/>
                <a:cs typeface="Times New Roman"/>
              </a:rPr>
              <a:t>(a, b, c, d, n);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>
                <a:latin typeface="Courier New"/>
                <a:ea typeface="Calibri"/>
                <a:cs typeface="Times New Roman"/>
              </a:rPr>
              <a:t> 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en-US" dirty="0">
                <a:latin typeface="Courier New"/>
                <a:ea typeface="Calibri"/>
                <a:cs typeface="Times New Roman"/>
              </a:rPr>
              <a:t>[] a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;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en-US" dirty="0">
                <a:latin typeface="Courier New"/>
                <a:ea typeface="Calibri"/>
                <a:cs typeface="Times New Roman"/>
              </a:rPr>
              <a:t>[] b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;</a:t>
            </a:r>
            <a:endParaRPr lang="ru-RU" dirty="0" smtClean="0">
              <a:latin typeface="Courier New"/>
              <a:ea typeface="Calibri"/>
              <a:cs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en-US" dirty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en-US" dirty="0">
                <a:latin typeface="Courier New"/>
                <a:ea typeface="Calibri"/>
                <a:cs typeface="Times New Roman"/>
              </a:rPr>
              <a:t>[]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c;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 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 err="1" smtClean="0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delete</a:t>
            </a:r>
            <a:r>
              <a:rPr lang="ru-RU" dirty="0" smtClean="0">
                <a:latin typeface="Courier New"/>
                <a:ea typeface="Calibri"/>
                <a:cs typeface="Times New Roman"/>
              </a:rPr>
              <a:t>[] d;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Calibri"/>
                <a:cs typeface="Times New Roman"/>
              </a:rPr>
              <a:t>    </a:t>
            </a:r>
            <a:r>
              <a:rPr lang="ru-RU" dirty="0" err="1">
                <a:solidFill>
                  <a:srgbClr val="0000FF"/>
                </a:solidFill>
                <a:latin typeface="Courier New"/>
                <a:ea typeface="Calibri"/>
                <a:cs typeface="Times New Roman"/>
              </a:rPr>
              <a:t>return</a:t>
            </a:r>
            <a:r>
              <a:rPr lang="ru-RU" dirty="0">
                <a:latin typeface="Courier New"/>
                <a:ea typeface="Calibri"/>
                <a:cs typeface="Times New Roman"/>
              </a:rPr>
              <a:t> 0;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ru-RU" dirty="0">
                <a:latin typeface="Courier New"/>
                <a:ea typeface="Calibri"/>
                <a:cs typeface="Times New Roman"/>
              </a:rPr>
              <a:t>}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052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Vectorization diagnostics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9066212" cy="4968875"/>
          </a:xfrm>
        </p:spPr>
        <p:txBody>
          <a:bodyPr/>
          <a:lstStyle/>
          <a:p>
            <a:r>
              <a:rPr lang="en-US" dirty="0" smtClean="0"/>
              <a:t>Intel compiler provides vectorization report</a:t>
            </a:r>
            <a:r>
              <a:rPr lang="ru-RU" dirty="0" smtClean="0"/>
              <a:t>.</a:t>
            </a:r>
          </a:p>
          <a:p>
            <a:r>
              <a:rPr lang="en-US" dirty="0" smtClean="0"/>
              <a:t>To retrieve it, compile with option </a:t>
            </a:r>
            <a:r>
              <a:rPr lang="ru-RU" b="1" dirty="0" smtClean="0"/>
              <a:t>-</a:t>
            </a:r>
            <a:r>
              <a:rPr lang="ru-RU" b="1" dirty="0" err="1" smtClean="0"/>
              <a:t>vec-report</a:t>
            </a:r>
            <a:r>
              <a:rPr lang="ru-RU" b="1" dirty="0" smtClean="0"/>
              <a:t>[n]</a:t>
            </a:r>
          </a:p>
          <a:p>
            <a:pPr lvl="1"/>
            <a:r>
              <a:rPr lang="en-US" dirty="0" smtClean="0"/>
              <a:t>Instead</a:t>
            </a:r>
            <a:r>
              <a:rPr lang="ru-RU" dirty="0" smtClean="0"/>
              <a:t> [n</a:t>
            </a:r>
            <a:r>
              <a:rPr lang="ru-RU" dirty="0"/>
              <a:t>] </a:t>
            </a:r>
            <a:r>
              <a:rPr lang="en-US" dirty="0" smtClean="0"/>
              <a:t>put a number that </a:t>
            </a:r>
            <a:r>
              <a:rPr lang="en-US" dirty="0"/>
              <a:t>defines </a:t>
            </a:r>
            <a:r>
              <a:rPr lang="en-US" dirty="0" smtClean="0"/>
              <a:t>how detailed is the report, more details for larger numbers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In this practice we use –vec-report3 which is usually enough</a:t>
            </a:r>
            <a:r>
              <a:rPr lang="ru-RU" dirty="0" smtClean="0"/>
              <a:t>.</a:t>
            </a:r>
          </a:p>
          <a:p>
            <a:r>
              <a:rPr lang="en-US" dirty="0" smtClean="0"/>
              <a:t>Compilation with outputting vectorization report to report.txt: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dirty="0" err="1">
                <a:latin typeface="Courier New"/>
                <a:ea typeface="Calibri"/>
                <a:cs typeface="Times New Roman"/>
              </a:rPr>
              <a:t>icc</a:t>
            </a:r>
            <a:r>
              <a:rPr lang="en-US" dirty="0">
                <a:latin typeface="Courier New"/>
                <a:ea typeface="Calibri"/>
                <a:cs typeface="Times New Roman"/>
              </a:rPr>
              <a:t> -O2 *.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cpp</a:t>
            </a:r>
            <a:r>
              <a:rPr lang="en-US" dirty="0">
                <a:latin typeface="Courier New"/>
                <a:ea typeface="Calibri"/>
                <a:cs typeface="Times New Roman"/>
              </a:rPr>
              <a:t> –</a:t>
            </a:r>
            <a:r>
              <a:rPr lang="en-US" dirty="0" err="1">
                <a:latin typeface="Courier New"/>
                <a:ea typeface="Calibri"/>
                <a:cs typeface="Times New Roman"/>
              </a:rPr>
              <a:t>mmic</a:t>
            </a:r>
            <a:r>
              <a:rPr lang="en-US" dirty="0">
                <a:latin typeface="Courier New"/>
                <a:ea typeface="Calibri"/>
                <a:cs typeface="Times New Roman"/>
              </a:rPr>
              <a:t> –o </a:t>
            </a:r>
            <a:r>
              <a:rPr lang="en-US" dirty="0" err="1" smtClean="0">
                <a:latin typeface="Courier New"/>
                <a:ea typeface="Calibri"/>
                <a:cs typeface="Times New Roman"/>
              </a:rPr>
              <a:t>vectorization_simple</a:t>
            </a:r>
            <a:r>
              <a:rPr lang="en-US" dirty="0" smtClean="0">
                <a:latin typeface="Courier New"/>
                <a:ea typeface="Calibri"/>
                <a:cs typeface="Times New Roman"/>
              </a:rPr>
              <a:t/>
            </a:r>
            <a:br>
              <a:rPr lang="en-US" dirty="0" smtClean="0">
                <a:latin typeface="Courier New"/>
                <a:ea typeface="Calibri"/>
                <a:cs typeface="Times New Roman"/>
              </a:rPr>
            </a:br>
            <a:r>
              <a:rPr lang="en-US" dirty="0" smtClean="0">
                <a:latin typeface="Courier New"/>
                <a:ea typeface="Calibri"/>
                <a:cs typeface="Times New Roman"/>
              </a:rPr>
              <a:t>–</a:t>
            </a:r>
            <a:r>
              <a:rPr lang="en-US" dirty="0">
                <a:latin typeface="Courier New"/>
                <a:ea typeface="Calibri"/>
                <a:cs typeface="Times New Roman"/>
              </a:rPr>
              <a:t>vec-report3 &amp;&gt; report.txt</a:t>
            </a:r>
            <a:endParaRPr lang="ru-RU" dirty="0">
              <a:latin typeface="Courier New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9900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Vectorization report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main.cpp(10): (col. 5) remark: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main.cpp(10): (col. 5) remark: PEEL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main.cpp(10): (col. 5) remark: REMAINDER LOOP WAS VECTORIZED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vectorization_simple.cpp(5): (col. 5) remark: loop was not </a:t>
            </a:r>
            <a:r>
              <a:rPr lang="en-US" dirty="0" err="1"/>
              <a:t>vectorized</a:t>
            </a:r>
            <a:r>
              <a:rPr lang="en-US" dirty="0"/>
              <a:t>: existence of vector dependence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vectorization_simple.cpp(8): (col. 1) remark: vector dependence: assumed FLOW dependence between c line 8 and b line 7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…</a:t>
            </a:r>
          </a:p>
          <a:p>
            <a:pPr marL="0" indent="0">
              <a:buNone/>
            </a:pPr>
            <a:r>
              <a:rPr lang="en-US" dirty="0"/>
              <a:t>vectorization_simple.cpp(8): (col. 1) remark: vector dependence: assumed OUTPUT dependence between c line 8 and a line 7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004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of vectorization report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initialization loop was vectorized</a:t>
            </a:r>
            <a:r>
              <a:rPr lang="ru-RU" dirty="0" smtClean="0"/>
              <a:t> (</a:t>
            </a:r>
            <a:r>
              <a:rPr lang="en-US" b="1" dirty="0"/>
              <a:t>LOOP WAS </a:t>
            </a:r>
            <a:r>
              <a:rPr lang="en-US" b="1" dirty="0" smtClean="0"/>
              <a:t>VECTORIZED</a:t>
            </a:r>
            <a:r>
              <a:rPr lang="ru-RU" b="1" dirty="0" smtClean="0"/>
              <a:t>)</a:t>
            </a:r>
            <a:r>
              <a:rPr lang="ru-RU" dirty="0" smtClean="0"/>
              <a:t>.</a:t>
            </a:r>
          </a:p>
          <a:p>
            <a:r>
              <a:rPr lang="en-US" dirty="0" smtClean="0"/>
              <a:t>The main loop in </a:t>
            </a:r>
            <a:r>
              <a:rPr lang="en-US" b="1" dirty="0" smtClean="0"/>
              <a:t>vectorization</a:t>
            </a:r>
            <a:r>
              <a:rPr lang="ru-RU" b="1" dirty="0"/>
              <a:t>_</a:t>
            </a:r>
            <a:r>
              <a:rPr lang="en-US" b="1" dirty="0" smtClean="0"/>
              <a:t>simple()</a:t>
            </a:r>
            <a:r>
              <a:rPr lang="ru-RU" dirty="0" smtClean="0"/>
              <a:t> </a:t>
            </a:r>
            <a:r>
              <a:rPr lang="en-US" dirty="0" smtClean="0"/>
              <a:t>was not vectorized because of data dependence</a:t>
            </a:r>
            <a:r>
              <a:rPr lang="ru-RU" dirty="0" smtClean="0"/>
              <a:t> (</a:t>
            </a:r>
            <a:r>
              <a:rPr lang="ru-RU" b="1" dirty="0" err="1" smtClean="0"/>
              <a:t>remark</a:t>
            </a:r>
            <a:r>
              <a:rPr lang="ru-RU" b="1" dirty="0"/>
              <a:t>: </a:t>
            </a:r>
            <a:r>
              <a:rPr lang="ru-RU" b="1" dirty="0" err="1"/>
              <a:t>loop</a:t>
            </a:r>
            <a:r>
              <a:rPr lang="ru-RU" b="1" dirty="0"/>
              <a:t> </a:t>
            </a:r>
            <a:r>
              <a:rPr lang="ru-RU" b="1" dirty="0" err="1"/>
              <a:t>was</a:t>
            </a:r>
            <a:r>
              <a:rPr lang="ru-RU" b="1" dirty="0"/>
              <a:t> </a:t>
            </a:r>
            <a:r>
              <a:rPr lang="ru-RU" b="1" dirty="0" err="1"/>
              <a:t>not</a:t>
            </a:r>
            <a:r>
              <a:rPr lang="ru-RU" b="1" dirty="0"/>
              <a:t> vectorized: </a:t>
            </a:r>
            <a:r>
              <a:rPr lang="ru-RU" b="1" dirty="0" err="1"/>
              <a:t>existence</a:t>
            </a:r>
            <a:r>
              <a:rPr lang="ru-RU" b="1" dirty="0"/>
              <a:t> </a:t>
            </a:r>
            <a:r>
              <a:rPr lang="ru-RU" b="1" dirty="0" err="1"/>
              <a:t>of</a:t>
            </a:r>
            <a:r>
              <a:rPr lang="ru-RU" b="1" dirty="0"/>
              <a:t> </a:t>
            </a:r>
            <a:r>
              <a:rPr lang="ru-RU" b="1" dirty="0" err="1"/>
              <a:t>vector</a:t>
            </a:r>
            <a:r>
              <a:rPr lang="ru-RU" b="1" dirty="0"/>
              <a:t> </a:t>
            </a:r>
            <a:r>
              <a:rPr lang="ru-RU" b="1" dirty="0" err="1" smtClean="0"/>
              <a:t>dependence</a:t>
            </a:r>
            <a:r>
              <a:rPr lang="ru-RU" b="1" dirty="0" smtClean="0"/>
              <a:t>).</a:t>
            </a:r>
          </a:p>
          <a:p>
            <a:r>
              <a:rPr lang="en-US" dirty="0" smtClean="0"/>
              <a:t>Vectorization report contains a list of found dependencies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39900"/>
      </p:ext>
    </p:extLst>
  </p:cSld>
  <p:clrMapOvr>
    <a:masterClrMapping/>
  </p:clrMapOvr>
</p:sld>
</file>

<file path=ppt/theme/theme1.xml><?xml version="1.0" encoding="utf-8"?>
<a:theme xmlns:a="http://schemas.openxmlformats.org/drawingml/2006/main" name="tamplate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tamplate</Template>
  <TotalTime>371</TotalTime>
  <Words>2005</Words>
  <Application>Microsoft Office PowerPoint</Application>
  <PresentationFormat>Лист A4 (210x297 мм)</PresentationFormat>
  <Paragraphs>290</Paragraphs>
  <Slides>46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46</vt:i4>
      </vt:variant>
    </vt:vector>
  </HeadingPairs>
  <TitlesOfParts>
    <vt:vector size="48" baseType="lpstr">
      <vt:lpstr>tamplate</vt:lpstr>
      <vt:lpstr>Оформление по умолчанию</vt:lpstr>
      <vt:lpstr>Презентация PowerPoint</vt:lpstr>
      <vt:lpstr>05 Practice Optimization of applications for Intel Xeon Phi using Intel C/C++ Compiler. Vectorization</vt:lpstr>
      <vt:lpstr>Contents</vt:lpstr>
      <vt:lpstr>Objectives</vt:lpstr>
      <vt:lpstr>Example</vt:lpstr>
      <vt:lpstr>Example</vt:lpstr>
      <vt:lpstr>Vectorization diagnostics</vt:lpstr>
      <vt:lpstr>Vectorization report</vt:lpstr>
      <vt:lpstr>Analysis of vectorization report</vt:lpstr>
      <vt:lpstr>Is vectorization possible?</vt:lpstr>
      <vt:lpstr>Is vectorization possible?</vt:lpstr>
      <vt:lpstr>Is vectorization possible?</vt:lpstr>
      <vt:lpstr>Automatic vectorization by compiler. Compiler directives</vt:lpstr>
      <vt:lpstr>restrict keyword</vt:lpstr>
      <vt:lpstr>restrict keyword</vt:lpstr>
      <vt:lpstr>#pragma ivdep</vt:lpstr>
      <vt:lpstr>#pragma ivdep</vt:lpstr>
      <vt:lpstr>#pragma ivdep</vt:lpstr>
      <vt:lpstr>#pragma simd</vt:lpstr>
      <vt:lpstr>#pragma simd</vt:lpstr>
      <vt:lpstr>Array notation</vt:lpstr>
      <vt:lpstr>Array notation</vt:lpstr>
      <vt:lpstr>Array notation. Operation :</vt:lpstr>
      <vt:lpstr>Array notation</vt:lpstr>
      <vt:lpstr>Elemental functions</vt:lpstr>
      <vt:lpstr>Elemental functions</vt:lpstr>
      <vt:lpstr>Elemental functions</vt:lpstr>
      <vt:lpstr>Elemental functions</vt:lpstr>
      <vt:lpstr>Vectorization of loops with mathematical functions</vt:lpstr>
      <vt:lpstr>Example</vt:lpstr>
      <vt:lpstr>SVML</vt:lpstr>
      <vt:lpstr>VML</vt:lpstr>
      <vt:lpstr>Using VML</vt:lpstr>
      <vt:lpstr>Comparison of VML and SVML</vt:lpstr>
      <vt:lpstr>More complicated examples</vt:lpstr>
      <vt:lpstr>Problem</vt:lpstr>
      <vt:lpstr>Analysis of vectorization candidates</vt:lpstr>
      <vt:lpstr>Vectorization of pow computation</vt:lpstr>
      <vt:lpstr>Vectorization and if statements</vt:lpstr>
      <vt:lpstr>Vectorization and if statements</vt:lpstr>
      <vt:lpstr>Using VML</vt:lpstr>
      <vt:lpstr>Individual work and references</vt:lpstr>
      <vt:lpstr>Individual work</vt:lpstr>
      <vt:lpstr>Individual work</vt:lpstr>
      <vt:lpstr>References</vt:lpstr>
      <vt:lpstr>Authors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работа: Сортировки</dc:title>
  <dc:creator>evgeniy</dc:creator>
  <cp:lastModifiedBy>sergey</cp:lastModifiedBy>
  <cp:revision>196</cp:revision>
  <dcterms:created xsi:type="dcterms:W3CDTF">2013-11-04T17:43:21Z</dcterms:created>
  <dcterms:modified xsi:type="dcterms:W3CDTF">2014-12-05T15:33:59Z</dcterms:modified>
</cp:coreProperties>
</file>