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5" r:id="rId1"/>
  </p:sldMasterIdLst>
  <p:notesMasterIdLst>
    <p:notesMasterId r:id="rId34"/>
  </p:notesMasterIdLst>
  <p:handoutMasterIdLst>
    <p:handoutMasterId r:id="rId35"/>
  </p:handoutMasterIdLst>
  <p:sldIdLst>
    <p:sldId id="612" r:id="rId2"/>
    <p:sldId id="610" r:id="rId3"/>
    <p:sldId id="496" r:id="rId4"/>
    <p:sldId id="606" r:id="rId5"/>
    <p:sldId id="598" r:id="rId6"/>
    <p:sldId id="566" r:id="rId7"/>
    <p:sldId id="567" r:id="rId8"/>
    <p:sldId id="577" r:id="rId9"/>
    <p:sldId id="568" r:id="rId10"/>
    <p:sldId id="569" r:id="rId11"/>
    <p:sldId id="571" r:id="rId12"/>
    <p:sldId id="570" r:id="rId13"/>
    <p:sldId id="572" r:id="rId14"/>
    <p:sldId id="573" r:id="rId15"/>
    <p:sldId id="563" r:id="rId16"/>
    <p:sldId id="576" r:id="rId17"/>
    <p:sldId id="578" r:id="rId18"/>
    <p:sldId id="579" r:id="rId19"/>
    <p:sldId id="580" r:id="rId20"/>
    <p:sldId id="581" r:id="rId21"/>
    <p:sldId id="582" r:id="rId22"/>
    <p:sldId id="583" r:id="rId23"/>
    <p:sldId id="584" r:id="rId24"/>
    <p:sldId id="590" r:id="rId25"/>
    <p:sldId id="592" r:id="rId26"/>
    <p:sldId id="593" r:id="rId27"/>
    <p:sldId id="599" r:id="rId28"/>
    <p:sldId id="609" r:id="rId29"/>
    <p:sldId id="601" r:id="rId30"/>
    <p:sldId id="597" r:id="rId31"/>
    <p:sldId id="588" r:id="rId32"/>
    <p:sldId id="611" r:id="rId33"/>
  </p:sldIdLst>
  <p:sldSz cx="9901238" cy="6858000"/>
  <p:notesSz cx="7099300" cy="10234613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3119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Gorshkov, Anton V" initials="GAV" lastIdx="9" clrIdx="0">
    <p:extLst/>
  </p:cmAuthor>
  <p:cmAuthor id="2" name="sergey" initials="s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A0000"/>
    <a:srgbClr val="003366"/>
    <a:srgbClr val="0969CD"/>
    <a:srgbClr val="006600"/>
    <a:srgbClr val="00FF00"/>
    <a:srgbClr val="FF5959"/>
    <a:srgbClr val="FFA7A7"/>
    <a:srgbClr val="FF99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40" autoAdjust="0"/>
    <p:restoredTop sz="89415" autoAdjust="0"/>
  </p:normalViewPr>
  <p:slideViewPr>
    <p:cSldViewPr>
      <p:cViewPr>
        <p:scale>
          <a:sx n="96" d="100"/>
          <a:sy n="96" d="100"/>
        </p:scale>
        <p:origin x="-822" y="216"/>
      </p:cViewPr>
      <p:guideLst>
        <p:guide orient="horz" pos="2160"/>
        <p:guide pos="311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69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575" cy="51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736" tIns="49868" rIns="99736" bIns="49868" numCol="1" anchor="t" anchorCtr="0" compatLnSpc="1">
            <a:prstTxWarp prst="textNoShape">
              <a:avLst/>
            </a:prstTxWarp>
          </a:bodyPr>
          <a:lstStyle>
            <a:lvl1pPr defTabSz="990600">
              <a:defRPr sz="1300">
                <a:latin typeface="Times New Roman Cyr" charset="-52"/>
              </a:defRPr>
            </a:lvl1pPr>
          </a:lstStyle>
          <a:p>
            <a:endParaRPr lang="ru-RU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22725" y="0"/>
            <a:ext cx="3076575" cy="51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736" tIns="49868" rIns="99736" bIns="49868" numCol="1" anchor="t" anchorCtr="0" compatLnSpc="1">
            <a:prstTxWarp prst="textNoShape">
              <a:avLst/>
            </a:prstTxWarp>
          </a:bodyPr>
          <a:lstStyle>
            <a:lvl1pPr algn="r" defTabSz="990600">
              <a:defRPr sz="1300">
                <a:latin typeface="Times New Roman Cyr" charset="-52"/>
              </a:defRPr>
            </a:lvl1pPr>
          </a:lstStyle>
          <a:p>
            <a:endParaRPr lang="ru-RU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723438"/>
            <a:ext cx="3076575" cy="51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736" tIns="49868" rIns="99736" bIns="49868" numCol="1" anchor="b" anchorCtr="0" compatLnSpc="1">
            <a:prstTxWarp prst="textNoShape">
              <a:avLst/>
            </a:prstTxWarp>
          </a:bodyPr>
          <a:lstStyle>
            <a:lvl1pPr defTabSz="990600">
              <a:defRPr sz="1300">
                <a:latin typeface="Times New Roman Cyr" charset="-52"/>
              </a:defRPr>
            </a:lvl1pPr>
          </a:lstStyle>
          <a:p>
            <a:endParaRPr lang="ru-RU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22725" y="9723438"/>
            <a:ext cx="3076575" cy="51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736" tIns="49868" rIns="99736" bIns="49868" numCol="1" anchor="b" anchorCtr="0" compatLnSpc="1">
            <a:prstTxWarp prst="textNoShape">
              <a:avLst/>
            </a:prstTxWarp>
          </a:bodyPr>
          <a:lstStyle>
            <a:lvl1pPr algn="r" defTabSz="990600">
              <a:defRPr sz="1300">
                <a:latin typeface="Times New Roman" pitchFamily="18" charset="0"/>
              </a:defRPr>
            </a:lvl1pPr>
          </a:lstStyle>
          <a:p>
            <a:fld id="{9C031F54-1078-420E-B1B8-AECE40F040D6}" type="slidenum">
              <a:rPr lang="ru-RU"/>
              <a:pPr/>
              <a:t>‹#›</a:t>
            </a:fld>
            <a:endParaRPr lang="ru-RU">
              <a:latin typeface="Times New Roman Cyr" charset="-52"/>
            </a:endParaRPr>
          </a:p>
        </p:txBody>
      </p:sp>
    </p:spTree>
    <p:extLst>
      <p:ext uri="{BB962C8B-B14F-4D97-AF65-F5344CB8AC3E}">
        <p14:creationId xmlns:p14="http://schemas.microsoft.com/office/powerpoint/2010/main" val="207155318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575" cy="51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736" tIns="49868" rIns="99736" bIns="49868" numCol="1" anchor="t" anchorCtr="0" compatLnSpc="1">
            <a:prstTxWarp prst="textNoShape">
              <a:avLst/>
            </a:prstTxWarp>
          </a:bodyPr>
          <a:lstStyle>
            <a:lvl1pPr defTabSz="990600">
              <a:defRPr sz="1300">
                <a:latin typeface="Times New Roman Cyr" charset="-52"/>
              </a:defRPr>
            </a:lvl1pPr>
          </a:lstStyle>
          <a:p>
            <a:endParaRPr lang="ru-RU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2725" y="0"/>
            <a:ext cx="3076575" cy="51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736" tIns="49868" rIns="99736" bIns="49868" numCol="1" anchor="t" anchorCtr="0" compatLnSpc="1">
            <a:prstTxWarp prst="textNoShape">
              <a:avLst/>
            </a:prstTxWarp>
          </a:bodyPr>
          <a:lstStyle>
            <a:lvl1pPr algn="r" defTabSz="990600">
              <a:defRPr sz="1300">
                <a:latin typeface="Times New Roman Cyr" charset="-52"/>
              </a:defRPr>
            </a:lvl1pPr>
          </a:lstStyle>
          <a:p>
            <a:endParaRPr lang="ru-RU"/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782638" y="769938"/>
            <a:ext cx="5534025" cy="3833812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46150" y="4860925"/>
            <a:ext cx="5207000" cy="4605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736" tIns="49868" rIns="99736" bIns="4986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23438"/>
            <a:ext cx="3076575" cy="51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736" tIns="49868" rIns="99736" bIns="49868" numCol="1" anchor="b" anchorCtr="0" compatLnSpc="1">
            <a:prstTxWarp prst="textNoShape">
              <a:avLst/>
            </a:prstTxWarp>
          </a:bodyPr>
          <a:lstStyle>
            <a:lvl1pPr defTabSz="990600">
              <a:defRPr sz="1300">
                <a:latin typeface="Times New Roman Cyr" charset="-52"/>
              </a:defRPr>
            </a:lvl1pPr>
          </a:lstStyle>
          <a:p>
            <a:endParaRPr lang="ru-RU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2725" y="9723438"/>
            <a:ext cx="3076575" cy="51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736" tIns="49868" rIns="99736" bIns="49868" numCol="1" anchor="b" anchorCtr="0" compatLnSpc="1">
            <a:prstTxWarp prst="textNoShape">
              <a:avLst/>
            </a:prstTxWarp>
          </a:bodyPr>
          <a:lstStyle>
            <a:lvl1pPr algn="r" defTabSz="990600">
              <a:defRPr sz="1300">
                <a:latin typeface="Times New Roman" pitchFamily="18" charset="0"/>
              </a:defRPr>
            </a:lvl1pPr>
          </a:lstStyle>
          <a:p>
            <a:fld id="{63C38589-DF52-42E9-AB5A-89BCC116A3B8}" type="slidenum">
              <a:rPr lang="ru-RU"/>
              <a:pPr/>
              <a:t>‹#›</a:t>
            </a:fld>
            <a:endParaRPr lang="ru-RU">
              <a:latin typeface="Times New Roman Cyr" charset="-52"/>
            </a:endParaRPr>
          </a:p>
        </p:txBody>
      </p:sp>
    </p:spTree>
    <p:extLst>
      <p:ext uri="{BB962C8B-B14F-4D97-AF65-F5344CB8AC3E}">
        <p14:creationId xmlns:p14="http://schemas.microsoft.com/office/powerpoint/2010/main" val="215364690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6A7B3B1F-CA54-4011-80B1-C873B6AF2239}" type="slidenum">
              <a:rPr lang="ru-RU" smtClean="0">
                <a:solidFill>
                  <a:srgbClr val="000000"/>
                </a:solidFill>
              </a:rPr>
              <a:pPr/>
              <a:t>1</a:t>
            </a:fld>
            <a:endParaRPr lang="ru-RU" smtClean="0">
              <a:solidFill>
                <a:srgbClr val="000000"/>
              </a:solidFill>
            </a:endParaRPr>
          </a:p>
        </p:txBody>
      </p:sp>
      <p:sp>
        <p:nvSpPr>
          <p:cNvPr id="757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578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804763" indent="-309524"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238098" indent="-247620"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733337" indent="-247620"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228576" indent="-247620"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723815" indent="-247620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3219054" indent="-247620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714293" indent="-247620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4209532" indent="-247620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</a:pPr>
            <a:fld id="{FEBFA0FD-A5A6-42E3-81C8-5B304BD65A67}" type="slidenum">
              <a:rPr lang="ru-RU" altLang="ru-RU" kern="1200" smtClean="0">
                <a:solidFill>
                  <a:prstClr val="black"/>
                </a:solidFill>
                <a:ea typeface="+mn-ea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ru-RU" altLang="ru-RU" kern="1200" smtClean="0">
              <a:solidFill>
                <a:prstClr val="black"/>
              </a:solidFill>
              <a:ea typeface="+mn-ea"/>
            </a:endParaRPr>
          </a:p>
        </p:txBody>
      </p:sp>
      <p:sp>
        <p:nvSpPr>
          <p:cNvPr id="399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79463" y="768350"/>
            <a:ext cx="5540375" cy="3836988"/>
          </a:xfrm>
          <a:solidFill>
            <a:srgbClr val="FFFFFF"/>
          </a:solidFill>
          <a:ln/>
        </p:spPr>
      </p:sp>
      <p:sp>
        <p:nvSpPr>
          <p:cNvPr id="39940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altLang="ru-RU" smtClean="0"/>
          </a:p>
        </p:txBody>
      </p:sp>
    </p:spTree>
    <p:extLst>
      <p:ext uri="{BB962C8B-B14F-4D97-AF65-F5344CB8AC3E}">
        <p14:creationId xmlns:p14="http://schemas.microsoft.com/office/powerpoint/2010/main" val="37205540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C30BE3D-053C-4EC2-9544-40EE53DDD4B3}" type="slidenum">
              <a:rPr lang="ru-RU"/>
              <a:pPr/>
              <a:t>5</a:t>
            </a:fld>
            <a:endParaRPr lang="ru-RU">
              <a:latin typeface="Times New Roman Cyr" charset="-52"/>
            </a:endParaRPr>
          </a:p>
        </p:txBody>
      </p:sp>
      <p:sp>
        <p:nvSpPr>
          <p:cNvPr id="7239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82638" y="769938"/>
            <a:ext cx="5534025" cy="3833812"/>
          </a:xfrm>
          <a:ln/>
        </p:spPr>
      </p:sp>
      <p:sp>
        <p:nvSpPr>
          <p:cNvPr id="7239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/>
              <a:t>Приведенная таблица иллюстрирует направление развития архитектур </a:t>
            </a:r>
            <a:r>
              <a:rPr lang="en-US"/>
              <a:t>Intel</a:t>
            </a:r>
            <a:r>
              <a:rPr lang="ru-RU"/>
              <a:t>, соответствующе общей тенденции наращивания производительности за счет использования нескольких уровней параллельности в ЦП – на уровнях использования векторных операций и многих ядер.</a:t>
            </a:r>
          </a:p>
          <a:p>
            <a:r>
              <a:rPr lang="ru-RU"/>
              <a:t>Количество ядер сопроцессора </a:t>
            </a:r>
            <a:r>
              <a:rPr lang="en-US"/>
              <a:t>Intel Xeon Phi </a:t>
            </a:r>
            <a:r>
              <a:rPr lang="ru-RU"/>
              <a:t>требует уделить особое внимания используемой архитектуре памяти и говорит о том, что работа с памятью неизбежно будет узким местом в приложениях, а использование собственной системы векторных операций - о предпочтительности использования возможностей компилятора для векторизации перед использованием </a:t>
            </a:r>
            <a:r>
              <a:rPr lang="en-US"/>
              <a:t>intrinsic</a:t>
            </a:r>
            <a:r>
              <a:rPr lang="ru-RU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52908324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90D9151-D0F7-40CB-85B5-FAF5EFEA310C}" type="slidenum">
              <a:rPr lang="ru-RU"/>
              <a:pPr/>
              <a:t>29</a:t>
            </a:fld>
            <a:endParaRPr lang="ru-RU">
              <a:latin typeface="Times New Roman Cyr" charset="-52"/>
            </a:endParaRPr>
          </a:p>
        </p:txBody>
      </p:sp>
      <p:sp>
        <p:nvSpPr>
          <p:cNvPr id="7321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82638" y="769938"/>
            <a:ext cx="5534025" cy="3833812"/>
          </a:xfrm>
          <a:ln/>
        </p:spPr>
      </p:sp>
      <p:sp>
        <p:nvSpPr>
          <p:cNvPr id="7321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/>
              <a:t>Использование 64-разрядных индексов или конверсия int64 &lt;-&gt; fp – медленная реализация данных операций является особенностью реализации.</a:t>
            </a:r>
          </a:p>
        </p:txBody>
      </p:sp>
    </p:spTree>
    <p:extLst>
      <p:ext uri="{BB962C8B-B14F-4D97-AF65-F5344CB8AC3E}">
        <p14:creationId xmlns:p14="http://schemas.microsoft.com/office/powerpoint/2010/main" val="371841421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781050" y="768350"/>
            <a:ext cx="5537200" cy="3836988"/>
          </a:xfrm>
          <a:ln/>
        </p:spPr>
      </p:sp>
      <p:sp>
        <p:nvSpPr>
          <p:cNvPr id="43011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altLang="ru-RU" smtClean="0"/>
          </a:p>
        </p:txBody>
      </p:sp>
      <p:sp>
        <p:nvSpPr>
          <p:cNvPr id="43012" name="Номер слайда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804763" indent="-309524"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238098" indent="-247620"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733337" indent="-247620"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228576" indent="-247620"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723815" indent="-247620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3219054" indent="-247620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714293" indent="-247620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4209532" indent="-247620" eaLnBrk="0" fontAlgn="base" hangingPunct="0">
              <a:spcBef>
                <a:spcPct val="3000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</a:pPr>
            <a:fld id="{56054002-6286-4021-8A2F-A88E480C895B}" type="slidenum">
              <a:rPr lang="ru-RU" altLang="ru-RU" kern="1200" smtClean="0">
                <a:solidFill>
                  <a:prstClr val="black"/>
                </a:solidFill>
                <a:ea typeface="+mn-ea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</a:pPr>
              <a:t>32</a:t>
            </a:fld>
            <a:endParaRPr lang="ru-RU" altLang="ru-RU" kern="1200" smtClean="0">
              <a:solidFill>
                <a:prstClr val="black"/>
              </a:solidFill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2064719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9"/>
          <p:cNvSpPr>
            <a:spLocks noChangeShapeType="1"/>
          </p:cNvSpPr>
          <p:nvPr/>
        </p:nvSpPr>
        <p:spPr bwMode="auto">
          <a:xfrm>
            <a:off x="972670" y="6381750"/>
            <a:ext cx="8733400" cy="0"/>
          </a:xfrm>
          <a:prstGeom prst="line">
            <a:avLst/>
          </a:prstGeom>
          <a:noFill/>
          <a:ln w="38100">
            <a:solidFill>
              <a:srgbClr val="0969CD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5" name="Line 12"/>
          <p:cNvSpPr>
            <a:spLocks noChangeShapeType="1"/>
          </p:cNvSpPr>
          <p:nvPr/>
        </p:nvSpPr>
        <p:spPr bwMode="auto">
          <a:xfrm>
            <a:off x="131699" y="960438"/>
            <a:ext cx="9436324" cy="0"/>
          </a:xfrm>
          <a:prstGeom prst="line">
            <a:avLst/>
          </a:prstGeom>
          <a:noFill/>
          <a:ln w="38100">
            <a:solidFill>
              <a:srgbClr val="0969CD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6" name="Line 13"/>
          <p:cNvSpPr>
            <a:spLocks noChangeShapeType="1"/>
          </p:cNvSpPr>
          <p:nvPr/>
        </p:nvSpPr>
        <p:spPr bwMode="auto">
          <a:xfrm>
            <a:off x="131699" y="109538"/>
            <a:ext cx="0" cy="863600"/>
          </a:xfrm>
          <a:prstGeom prst="line">
            <a:avLst/>
          </a:prstGeom>
          <a:noFill/>
          <a:ln w="38100">
            <a:solidFill>
              <a:srgbClr val="0969CD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pic>
        <p:nvPicPr>
          <p:cNvPr id="7" name="Picture 13" descr="NNGU_Logo_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29" y="6092839"/>
            <a:ext cx="720379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lvl2pPr>
              <a:defRPr sz="2200"/>
            </a:lvl2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9" name="Номер слайда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15324F-5CE9-4DEE-BEC9-C7DDE4819063}" type="slidenum">
              <a:rPr lang="ru-RU"/>
              <a:pPr>
                <a:defRPr/>
              </a:pPr>
              <a:t>‹#›</a:t>
            </a:fld>
            <a:r>
              <a:rPr lang="ru-RU" dirty="0"/>
              <a:t> из </a:t>
            </a:r>
            <a:r>
              <a:rPr lang="en-US" dirty="0"/>
              <a:t>3</a:t>
            </a:r>
            <a:r>
              <a:rPr lang="ru-RU" dirty="0"/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241656401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9"/>
          <p:cNvSpPr>
            <a:spLocks noChangeShapeType="1"/>
          </p:cNvSpPr>
          <p:nvPr/>
        </p:nvSpPr>
        <p:spPr bwMode="auto">
          <a:xfrm>
            <a:off x="972670" y="6381750"/>
            <a:ext cx="8733400" cy="0"/>
          </a:xfrm>
          <a:prstGeom prst="line">
            <a:avLst/>
          </a:prstGeom>
          <a:noFill/>
          <a:ln w="38100">
            <a:solidFill>
              <a:srgbClr val="0969CD"/>
            </a:solidFill>
            <a:round/>
            <a:headEnd/>
            <a:tailEnd/>
          </a:ln>
          <a:effectLst/>
        </p:spPr>
        <p:txBody>
          <a:bodyPr/>
          <a:lstStyle/>
          <a:p>
            <a:pPr algn="r">
              <a:defRPr/>
            </a:pPr>
            <a:endParaRPr lang="ru-RU" dirty="0"/>
          </a:p>
        </p:txBody>
      </p:sp>
      <p:sp>
        <p:nvSpPr>
          <p:cNvPr id="5" name="Line 12"/>
          <p:cNvSpPr>
            <a:spLocks noChangeShapeType="1"/>
          </p:cNvSpPr>
          <p:nvPr/>
        </p:nvSpPr>
        <p:spPr bwMode="auto">
          <a:xfrm>
            <a:off x="131699" y="960438"/>
            <a:ext cx="9436324" cy="0"/>
          </a:xfrm>
          <a:prstGeom prst="line">
            <a:avLst/>
          </a:prstGeom>
          <a:noFill/>
          <a:ln w="38100">
            <a:solidFill>
              <a:srgbClr val="0969CD"/>
            </a:solidFill>
            <a:round/>
            <a:headEnd/>
            <a:tailEnd/>
          </a:ln>
          <a:effectLst/>
        </p:spPr>
        <p:txBody>
          <a:bodyPr/>
          <a:lstStyle/>
          <a:p>
            <a:pPr algn="r">
              <a:defRPr/>
            </a:pPr>
            <a:endParaRPr lang="ru-RU" dirty="0"/>
          </a:p>
        </p:txBody>
      </p:sp>
      <p:sp>
        <p:nvSpPr>
          <p:cNvPr id="6" name="Line 13"/>
          <p:cNvSpPr>
            <a:spLocks noChangeShapeType="1"/>
          </p:cNvSpPr>
          <p:nvPr/>
        </p:nvSpPr>
        <p:spPr bwMode="auto">
          <a:xfrm>
            <a:off x="131700" y="109538"/>
            <a:ext cx="0" cy="863600"/>
          </a:xfrm>
          <a:prstGeom prst="line">
            <a:avLst/>
          </a:prstGeom>
          <a:noFill/>
          <a:ln w="38100">
            <a:solidFill>
              <a:srgbClr val="0969CD"/>
            </a:solidFill>
            <a:round/>
            <a:headEnd/>
            <a:tailEnd/>
          </a:ln>
          <a:effectLst/>
        </p:spPr>
        <p:txBody>
          <a:bodyPr/>
          <a:lstStyle/>
          <a:p>
            <a:pPr algn="r">
              <a:defRPr/>
            </a:pP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262" y="4406911"/>
            <a:ext cx="8416052" cy="1362075"/>
          </a:xfrm>
        </p:spPr>
        <p:txBody>
          <a:bodyPr anchor="t"/>
          <a:lstStyle>
            <a:lvl1pPr algn="ctr">
              <a:defRPr sz="4000" b="1" cap="none">
                <a:solidFill>
                  <a:srgbClr val="002060"/>
                </a:solidFill>
                <a:latin typeface="+mj-lt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262" y="2906713"/>
            <a:ext cx="8416052" cy="1500187"/>
          </a:xfrm>
        </p:spPr>
        <p:txBody>
          <a:bodyPr anchor="b"/>
          <a:lstStyle>
            <a:lvl1pPr marL="457200" indent="-457200">
              <a:buFont typeface="+mj-lt"/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pic>
        <p:nvPicPr>
          <p:cNvPr id="13" name="Рисунок 10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388" y="6161099"/>
            <a:ext cx="683884" cy="682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ext Box 1033"/>
          <p:cNvSpPr txBox="1">
            <a:spLocks noChangeArrowheads="1"/>
          </p:cNvSpPr>
          <p:nvPr userDrawn="1"/>
        </p:nvSpPr>
        <p:spPr bwMode="auto">
          <a:xfrm>
            <a:off x="9280824" y="6454775"/>
            <a:ext cx="499822" cy="28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>
              <a:defRPr/>
            </a:pPr>
            <a:fld id="{6405359E-4B29-4224-8390-DA610758AFD9}" type="slidenum">
              <a:rPr lang="ru-RU" sz="1200" smtClean="0">
                <a:solidFill>
                  <a:srgbClr val="000000"/>
                </a:solidFill>
              </a:rPr>
              <a:pPr algn="r" eaLnBrk="1" hangingPunct="1">
                <a:defRPr/>
              </a:pPr>
              <a:t>‹#›</a:t>
            </a:fld>
            <a:endParaRPr lang="ru-RU" sz="1200" dirty="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392496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1033"/>
          <p:cNvSpPr txBox="1">
            <a:spLocks noChangeArrowheads="1"/>
          </p:cNvSpPr>
          <p:nvPr/>
        </p:nvSpPr>
        <p:spPr bwMode="auto">
          <a:xfrm>
            <a:off x="2" y="115889"/>
            <a:ext cx="9940907" cy="978729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Bernard MT Condensed" pitchFamily="18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Bernard MT Condensed" pitchFamily="18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Bernard MT Condensed" pitchFamily="18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Bernard MT Condensed" pitchFamily="18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Bernard MT Condensed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ernard MT Condensed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ernard MT Condensed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ernard MT Condensed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ernard MT Condensed" pitchFamily="18" charset="0"/>
                <a:cs typeface="Arial" charset="0"/>
              </a:defRPr>
            </a:lvl9pPr>
          </a:lstStyle>
          <a:p>
            <a:pPr algn="ctr" rtl="0" eaLnBrk="1" fontAlgn="base" hangingPunct="1">
              <a:lnSpc>
                <a:spcPct val="120000"/>
              </a:lnSpc>
              <a:spcBef>
                <a:spcPct val="0"/>
              </a:spcBef>
              <a:spcAft>
                <a:spcPct val="20000"/>
              </a:spcAft>
              <a:defRPr/>
            </a:pPr>
            <a:r>
              <a:rPr lang="en-US" sz="2400" b="1" kern="1200" dirty="0" err="1" smtClean="0">
                <a:solidFill>
                  <a:srgbClr val="000000"/>
                </a:solidFill>
                <a:latin typeface="Arial" charset="0"/>
                <a:ea typeface="+mn-ea"/>
              </a:rPr>
              <a:t>Lobachevsky</a:t>
            </a:r>
            <a:r>
              <a:rPr lang="en-US" sz="2400" b="1" kern="1200" dirty="0" smtClean="0">
                <a:solidFill>
                  <a:srgbClr val="000000"/>
                </a:solidFill>
                <a:latin typeface="Arial" charset="0"/>
                <a:ea typeface="+mn-ea"/>
              </a:rPr>
              <a:t> State University of </a:t>
            </a:r>
            <a:r>
              <a:rPr lang="en-US" sz="2400" b="1" kern="1200" dirty="0" err="1" smtClean="0">
                <a:solidFill>
                  <a:srgbClr val="000000"/>
                </a:solidFill>
                <a:latin typeface="Arial" charset="0"/>
                <a:ea typeface="+mn-ea"/>
              </a:rPr>
              <a:t>Nizhni</a:t>
            </a:r>
            <a:r>
              <a:rPr lang="en-US" sz="2400" b="1" kern="1200" dirty="0" smtClean="0">
                <a:solidFill>
                  <a:srgbClr val="000000"/>
                </a:solidFill>
                <a:latin typeface="Arial" charset="0"/>
                <a:ea typeface="+mn-ea"/>
              </a:rPr>
              <a:t> Novgorod</a:t>
            </a:r>
            <a:endParaRPr lang="ru-RU" sz="2400" b="1" kern="1200" dirty="0" smtClean="0">
              <a:solidFill>
                <a:srgbClr val="000000"/>
              </a:solidFill>
              <a:latin typeface="Arial" charset="0"/>
              <a:ea typeface="+mn-ea"/>
            </a:endParaRPr>
          </a:p>
          <a:p>
            <a:pPr algn="ctr" rtl="0" eaLnBrk="1" fontAlgn="base" hangingPunct="1">
              <a:lnSpc>
                <a:spcPct val="120000"/>
              </a:lnSpc>
              <a:spcBef>
                <a:spcPct val="0"/>
              </a:spcBef>
              <a:spcAft>
                <a:spcPct val="20000"/>
              </a:spcAft>
              <a:defRPr/>
            </a:pPr>
            <a:r>
              <a:rPr lang="en-US" sz="2000" b="1" i="1" kern="1200" dirty="0" smtClean="0">
                <a:solidFill>
                  <a:srgbClr val="000000"/>
                </a:solidFill>
                <a:latin typeface="Arial" charset="0"/>
                <a:ea typeface="+mn-ea"/>
              </a:rPr>
              <a:t>Faculty</a:t>
            </a:r>
            <a:r>
              <a:rPr lang="en-US" sz="2000" b="1" i="1" kern="1200" baseline="0" dirty="0" smtClean="0">
                <a:solidFill>
                  <a:srgbClr val="000000"/>
                </a:solidFill>
                <a:latin typeface="Arial" charset="0"/>
                <a:ea typeface="+mn-ea"/>
              </a:rPr>
              <a:t> of Computational mathematics and cybernetics</a:t>
            </a:r>
            <a:endParaRPr lang="en-US" sz="2000" b="1" i="1" kern="1200" dirty="0" smtClean="0">
              <a:solidFill>
                <a:srgbClr val="000000"/>
              </a:solidFill>
              <a:latin typeface="Arial" charset="0"/>
              <a:ea typeface="+mn-ea"/>
            </a:endParaRPr>
          </a:p>
        </p:txBody>
      </p:sp>
      <p:pic>
        <p:nvPicPr>
          <p:cNvPr id="5" name="Picture 13" descr="NNGU_Logo_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526" y="260355"/>
            <a:ext cx="1007577" cy="1008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0" name="Rectangle 1026"/>
          <p:cNvSpPr>
            <a:spLocks noGrp="1" noChangeArrowheads="1"/>
          </p:cNvSpPr>
          <p:nvPr>
            <p:ph type="ctrTitle"/>
          </p:nvPr>
        </p:nvSpPr>
        <p:spPr>
          <a:xfrm>
            <a:off x="742593" y="2130430"/>
            <a:ext cx="8416052" cy="1470025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12291" name="Rectangle 1027"/>
          <p:cNvSpPr>
            <a:spLocks noGrp="1" noChangeArrowheads="1"/>
          </p:cNvSpPr>
          <p:nvPr>
            <p:ph type="subTitle" idx="1"/>
          </p:nvPr>
        </p:nvSpPr>
        <p:spPr>
          <a:xfrm>
            <a:off x="1485186" y="3886200"/>
            <a:ext cx="6930867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8" name="Rectangle 1030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95887" y="6245225"/>
            <a:ext cx="2310289" cy="476250"/>
          </a:xfrm>
        </p:spPr>
        <p:txBody>
          <a:bodyPr/>
          <a:lstStyle>
            <a:lvl1pPr algn="l">
              <a:lnSpc>
                <a:spcPct val="100000"/>
              </a:lnSpc>
              <a:defRPr sz="1200"/>
            </a:lvl1pPr>
          </a:lstStyle>
          <a:p>
            <a:pPr rtl="0" fontAlgn="base">
              <a:spcBef>
                <a:spcPct val="0"/>
              </a:spcBef>
              <a:spcAft>
                <a:spcPct val="0"/>
              </a:spcAft>
              <a:defRPr/>
            </a:pPr>
            <a:endParaRPr lang="ru-RU" kern="1200">
              <a:solidFill>
                <a:srgbClr val="000000"/>
              </a:solidFill>
              <a:latin typeface="Arial" charset="0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767100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1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9"/>
          <p:cNvSpPr>
            <a:spLocks noChangeShapeType="1"/>
          </p:cNvSpPr>
          <p:nvPr/>
        </p:nvSpPr>
        <p:spPr bwMode="auto">
          <a:xfrm>
            <a:off x="972670" y="6381750"/>
            <a:ext cx="8733400" cy="0"/>
          </a:xfrm>
          <a:prstGeom prst="line">
            <a:avLst/>
          </a:prstGeom>
          <a:noFill/>
          <a:ln w="38100">
            <a:solidFill>
              <a:srgbClr val="0969CD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ru-RU" kern="1200">
              <a:solidFill>
                <a:srgbClr val="000000"/>
              </a:solidFill>
              <a:ea typeface="+mn-ea"/>
              <a:cs typeface="Arial" charset="0"/>
            </a:endParaRPr>
          </a:p>
        </p:txBody>
      </p:sp>
      <p:sp>
        <p:nvSpPr>
          <p:cNvPr id="5" name="Line 12"/>
          <p:cNvSpPr>
            <a:spLocks noChangeShapeType="1"/>
          </p:cNvSpPr>
          <p:nvPr/>
        </p:nvSpPr>
        <p:spPr bwMode="auto">
          <a:xfrm>
            <a:off x="131699" y="960438"/>
            <a:ext cx="9436324" cy="0"/>
          </a:xfrm>
          <a:prstGeom prst="line">
            <a:avLst/>
          </a:prstGeom>
          <a:noFill/>
          <a:ln w="38100">
            <a:solidFill>
              <a:srgbClr val="0969CD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ru-RU" kern="1200">
              <a:solidFill>
                <a:srgbClr val="000000"/>
              </a:solidFill>
              <a:ea typeface="+mn-ea"/>
              <a:cs typeface="Arial" charset="0"/>
            </a:endParaRPr>
          </a:p>
        </p:txBody>
      </p:sp>
      <p:sp>
        <p:nvSpPr>
          <p:cNvPr id="6" name="Line 13"/>
          <p:cNvSpPr>
            <a:spLocks noChangeShapeType="1"/>
          </p:cNvSpPr>
          <p:nvPr/>
        </p:nvSpPr>
        <p:spPr bwMode="auto">
          <a:xfrm>
            <a:off x="131700" y="109538"/>
            <a:ext cx="0" cy="863600"/>
          </a:xfrm>
          <a:prstGeom prst="line">
            <a:avLst/>
          </a:prstGeom>
          <a:noFill/>
          <a:ln w="38100">
            <a:solidFill>
              <a:srgbClr val="0969CD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ru-RU" kern="1200">
              <a:solidFill>
                <a:srgbClr val="000000"/>
              </a:solidFill>
              <a:ea typeface="+mn-ea"/>
              <a:cs typeface="Arial" charset="0"/>
            </a:endParaRPr>
          </a:p>
        </p:txBody>
      </p:sp>
      <p:pic>
        <p:nvPicPr>
          <p:cNvPr id="7" name="Picture 13" descr="NNGU_Logo_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23" y="6092826"/>
            <a:ext cx="720379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lvl2pPr>
              <a:defRPr sz="2200"/>
            </a:lvl2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9" name="Номер слайда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15324F-5CE9-4DEE-BEC9-C7DDE4819063}" type="slidenum">
              <a:rPr lang="ru-RU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ru-RU" dirty="0" smtClean="0">
                <a:solidFill>
                  <a:srgbClr val="000000"/>
                </a:solidFill>
              </a:rPr>
              <a:t> </a:t>
            </a:r>
            <a:r>
              <a:rPr lang="en-US" dirty="0" smtClean="0">
                <a:solidFill>
                  <a:srgbClr val="000000"/>
                </a:solidFill>
              </a:rPr>
              <a:t>from</a:t>
            </a:r>
            <a:r>
              <a:rPr lang="ru-RU" dirty="0" smtClean="0">
                <a:solidFill>
                  <a:srgbClr val="000000"/>
                </a:solidFill>
              </a:rPr>
              <a:t> </a:t>
            </a:r>
            <a:r>
              <a:rPr lang="en-US" dirty="0" smtClean="0">
                <a:solidFill>
                  <a:srgbClr val="000000"/>
                </a:solidFill>
              </a:rPr>
              <a:t>33</a:t>
            </a:r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656401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Rectangle 1027"/>
          <p:cNvSpPr>
            <a:spLocks noGrp="1" noChangeArrowheads="1"/>
          </p:cNvSpPr>
          <p:nvPr>
            <p:ph type="subTitle" idx="1"/>
          </p:nvPr>
        </p:nvSpPr>
        <p:spPr>
          <a:xfrm>
            <a:off x="1485186" y="3886200"/>
            <a:ext cx="6930867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</p:spTree>
    <p:extLst>
      <p:ext uri="{BB962C8B-B14F-4D97-AF65-F5344CB8AC3E}">
        <p14:creationId xmlns:p14="http://schemas.microsoft.com/office/powerpoint/2010/main" val="2144618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72925" y="207963"/>
            <a:ext cx="9079309" cy="561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Введение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062" y="1196976"/>
            <a:ext cx="8911114" cy="4968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839713" y="6408738"/>
            <a:ext cx="934587" cy="449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50000"/>
              </a:lnSpc>
              <a:defRPr sz="10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F4B8981D-FA80-4A8E-9421-45BC15FC5798}" type="slidenum">
              <a:rPr lang="ru-RU"/>
              <a:pPr>
                <a:defRPr/>
              </a:pPr>
              <a:t>‹#›</a:t>
            </a:fld>
            <a:r>
              <a:rPr lang="ru-RU" dirty="0"/>
              <a:t> из </a:t>
            </a:r>
            <a:r>
              <a:rPr lang="en-US" dirty="0" smtClean="0"/>
              <a:t>3</a:t>
            </a:r>
            <a:r>
              <a:rPr lang="ru-RU" dirty="0" smtClean="0"/>
              <a:t>4</a:t>
            </a:r>
            <a:endParaRPr lang="ru-RU" dirty="0"/>
          </a:p>
        </p:txBody>
      </p:sp>
      <p:sp>
        <p:nvSpPr>
          <p:cNvPr id="1031" name="Line 9"/>
          <p:cNvSpPr>
            <a:spLocks noChangeShapeType="1"/>
          </p:cNvSpPr>
          <p:nvPr/>
        </p:nvSpPr>
        <p:spPr bwMode="auto">
          <a:xfrm>
            <a:off x="972670" y="6381750"/>
            <a:ext cx="8733400" cy="0"/>
          </a:xfrm>
          <a:prstGeom prst="line">
            <a:avLst/>
          </a:prstGeom>
          <a:noFill/>
          <a:ln w="38100">
            <a:solidFill>
              <a:srgbClr val="0969CD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032" name="Line 12"/>
          <p:cNvSpPr>
            <a:spLocks noChangeShapeType="1"/>
          </p:cNvSpPr>
          <p:nvPr/>
        </p:nvSpPr>
        <p:spPr bwMode="auto">
          <a:xfrm>
            <a:off x="131699" y="960438"/>
            <a:ext cx="9436324" cy="0"/>
          </a:xfrm>
          <a:prstGeom prst="line">
            <a:avLst/>
          </a:prstGeom>
          <a:noFill/>
          <a:ln w="38100">
            <a:solidFill>
              <a:srgbClr val="0969CD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033" name="Line 13"/>
          <p:cNvSpPr>
            <a:spLocks noChangeShapeType="1"/>
          </p:cNvSpPr>
          <p:nvPr/>
        </p:nvSpPr>
        <p:spPr bwMode="auto">
          <a:xfrm>
            <a:off x="131699" y="109538"/>
            <a:ext cx="0" cy="863600"/>
          </a:xfrm>
          <a:prstGeom prst="line">
            <a:avLst/>
          </a:prstGeom>
          <a:noFill/>
          <a:ln w="38100">
            <a:solidFill>
              <a:srgbClr val="0969CD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pic>
        <p:nvPicPr>
          <p:cNvPr id="1034" name="Picture 13" descr="NNGU_Logo_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28" y="6092837"/>
            <a:ext cx="720379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9" r:id="rId2"/>
    <p:sldLayoutId id="2147483681" r:id="rId3"/>
    <p:sldLayoutId id="2147483686" r:id="rId4"/>
    <p:sldLayoutId id="2147483687" r:id="rId5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SzPct val="80000"/>
        <a:buFont typeface="Wingdings" pitchFamily="2" charset="2"/>
        <a:buChar char="q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Ø"/>
        <a:defRPr sz="16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16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16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16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16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Relationship Id="rId9" Type="http://schemas.openxmlformats.org/officeDocument/2006/relationships/image" Target="../media/image10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hyperlink" Target="mailto:meerov@vmk.unn.ru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4" Type="http://schemas.openxmlformats.org/officeDocument/2006/relationships/hyperlink" Target="mailto:kozinov@vmk.unn.ru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920279" cy="6877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611578" y="87313"/>
            <a:ext cx="2237299" cy="156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0" name="Picture 6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1404" y="87313"/>
            <a:ext cx="2284901" cy="1604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1" name="Picture 7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164829" y="87313"/>
            <a:ext cx="2399146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2" name="Picture 8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438816" y="87314"/>
            <a:ext cx="2654610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3" name="Picture 9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239578" y="1785927"/>
            <a:ext cx="1854895" cy="164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>
            <a:off x="1808858" y="1603512"/>
            <a:ext cx="8092380" cy="5001369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wrap="square">
            <a:spAutoFit/>
          </a:bodyPr>
          <a:lstStyle/>
          <a:p>
            <a:pPr algn="ctr">
              <a:spcBef>
                <a:spcPts val="0"/>
              </a:spcBef>
              <a:defRPr/>
            </a:pPr>
            <a:r>
              <a:rPr lang="en-US" b="1" cap="small" dirty="0" err="1" smtClean="0">
                <a:solidFill>
                  <a:srgbClr val="FFFFFF"/>
                </a:solidFill>
                <a:effectLst>
                  <a:glow rad="139700">
                    <a:srgbClr val="000000">
                      <a:satMod val="175000"/>
                      <a:alpha val="40000"/>
                    </a:srgbClr>
                  </a:glow>
                </a:effectLst>
                <a:latin typeface="Times New Roman" pitchFamily="18" charset="0"/>
                <a:cs typeface="Times New Roman" pitchFamily="18" charset="0"/>
              </a:rPr>
              <a:t>Lobachevsky</a:t>
            </a:r>
            <a:r>
              <a:rPr lang="en-US" b="1" cap="small" dirty="0" smtClean="0">
                <a:solidFill>
                  <a:srgbClr val="FFFFFF"/>
                </a:solidFill>
                <a:effectLst>
                  <a:glow rad="139700">
                    <a:srgbClr val="000000">
                      <a:satMod val="175000"/>
                      <a:alpha val="40000"/>
                    </a:srgbClr>
                  </a:glow>
                </a:effectLst>
                <a:latin typeface="Times New Roman" pitchFamily="18" charset="0"/>
                <a:cs typeface="Times New Roman" pitchFamily="18" charset="0"/>
              </a:rPr>
              <a:t> State University of </a:t>
            </a:r>
            <a:r>
              <a:rPr lang="en-US" b="1" cap="small" dirty="0" err="1" smtClean="0">
                <a:solidFill>
                  <a:srgbClr val="FFFFFF"/>
                </a:solidFill>
                <a:effectLst>
                  <a:glow rad="139700">
                    <a:srgbClr val="000000">
                      <a:satMod val="175000"/>
                      <a:alpha val="40000"/>
                    </a:srgbClr>
                  </a:glow>
                </a:effectLst>
                <a:latin typeface="Times New Roman" pitchFamily="18" charset="0"/>
                <a:cs typeface="Times New Roman" pitchFamily="18" charset="0"/>
              </a:rPr>
              <a:t>Nizhni</a:t>
            </a:r>
            <a:r>
              <a:rPr lang="en-US" b="1" cap="small" dirty="0" smtClean="0">
                <a:solidFill>
                  <a:srgbClr val="FFFFFF"/>
                </a:solidFill>
                <a:effectLst>
                  <a:glow rad="139700">
                    <a:srgbClr val="000000">
                      <a:satMod val="175000"/>
                      <a:alpha val="40000"/>
                    </a:srgbClr>
                  </a:glow>
                </a:effectLst>
                <a:latin typeface="Times New Roman" pitchFamily="18" charset="0"/>
                <a:cs typeface="Times New Roman" pitchFamily="18" charset="0"/>
              </a:rPr>
              <a:t> Novgorod </a:t>
            </a:r>
          </a:p>
          <a:p>
            <a:pPr algn="ctr">
              <a:spcBef>
                <a:spcPts val="600"/>
              </a:spcBef>
              <a:defRPr/>
            </a:pPr>
            <a:r>
              <a:rPr lang="en-US" b="1" cap="small" dirty="0" smtClean="0">
                <a:solidFill>
                  <a:srgbClr val="FFFFFF"/>
                </a:solidFill>
                <a:effectLst>
                  <a:glow rad="139700">
                    <a:srgbClr val="000000">
                      <a:satMod val="175000"/>
                      <a:alpha val="40000"/>
                    </a:srgbClr>
                  </a:glow>
                </a:effectLst>
                <a:latin typeface="Times New Roman" pitchFamily="18" charset="0"/>
                <a:cs typeface="Times New Roman" pitchFamily="18" charset="0"/>
              </a:rPr>
              <a:t>Computing Mathematics and Cybernetics faculty</a:t>
            </a:r>
          </a:p>
          <a:p>
            <a:pPr algn="ctr">
              <a:spcBef>
                <a:spcPts val="1200"/>
              </a:spcBef>
              <a:defRPr/>
            </a:pPr>
            <a:r>
              <a:rPr lang="en-US" b="1" cap="small" dirty="0" smtClean="0">
                <a:solidFill>
                  <a:srgbClr val="FFFFFF"/>
                </a:solidFill>
                <a:effectLst>
                  <a:glow rad="139700">
                    <a:srgbClr val="000000">
                      <a:satMod val="175000"/>
                      <a:alpha val="40000"/>
                    </a:srgbClr>
                  </a:glow>
                </a:effectLst>
                <a:latin typeface="Times New Roman" pitchFamily="18" charset="0"/>
                <a:cs typeface="Times New Roman" pitchFamily="18" charset="0"/>
              </a:rPr>
              <a:t>The competitiveness enhancement program </a:t>
            </a:r>
            <a:br>
              <a:rPr lang="en-US" b="1" cap="small" dirty="0" smtClean="0">
                <a:solidFill>
                  <a:srgbClr val="FFFFFF"/>
                </a:solidFill>
                <a:effectLst>
                  <a:glow rad="139700">
                    <a:srgbClr val="000000">
                      <a:satMod val="175000"/>
                      <a:alpha val="40000"/>
                    </a:srgbClr>
                  </a:glo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en-US" b="1" cap="small" dirty="0" smtClean="0">
                <a:solidFill>
                  <a:srgbClr val="FFFFFF"/>
                </a:solidFill>
                <a:effectLst>
                  <a:glow rad="139700">
                    <a:srgbClr val="000000">
                      <a:satMod val="175000"/>
                      <a:alpha val="40000"/>
                    </a:srgbClr>
                  </a:glow>
                </a:effectLst>
                <a:latin typeface="Times New Roman" pitchFamily="18" charset="0"/>
                <a:cs typeface="Times New Roman" pitchFamily="18" charset="0"/>
              </a:rPr>
              <a:t>of the </a:t>
            </a:r>
            <a:r>
              <a:rPr lang="en-US" b="1" cap="small" dirty="0" err="1" smtClean="0">
                <a:solidFill>
                  <a:srgbClr val="FFFFFF"/>
                </a:solidFill>
                <a:effectLst>
                  <a:glow rad="139700">
                    <a:srgbClr val="000000">
                      <a:satMod val="175000"/>
                      <a:alpha val="40000"/>
                    </a:srgbClr>
                  </a:glow>
                </a:effectLst>
                <a:latin typeface="Times New Roman" pitchFamily="18" charset="0"/>
                <a:cs typeface="Times New Roman" pitchFamily="18" charset="0"/>
              </a:rPr>
              <a:t>Lobachevsky</a:t>
            </a:r>
            <a:r>
              <a:rPr lang="en-US" b="1" cap="small" dirty="0" smtClean="0">
                <a:solidFill>
                  <a:srgbClr val="FFFFFF"/>
                </a:solidFill>
                <a:effectLst>
                  <a:glow rad="139700">
                    <a:srgbClr val="000000">
                      <a:satMod val="175000"/>
                      <a:alpha val="40000"/>
                    </a:srgbClr>
                  </a:glow>
                </a:effectLst>
                <a:latin typeface="Times New Roman" pitchFamily="18" charset="0"/>
                <a:cs typeface="Times New Roman" pitchFamily="18" charset="0"/>
              </a:rPr>
              <a:t> State University of </a:t>
            </a:r>
            <a:r>
              <a:rPr lang="en-US" b="1" cap="small" dirty="0" err="1" smtClean="0">
                <a:solidFill>
                  <a:srgbClr val="FFFFFF"/>
                </a:solidFill>
                <a:effectLst>
                  <a:glow rad="139700">
                    <a:srgbClr val="000000">
                      <a:satMod val="175000"/>
                      <a:alpha val="40000"/>
                    </a:srgbClr>
                  </a:glow>
                </a:effectLst>
                <a:latin typeface="Times New Roman" pitchFamily="18" charset="0"/>
                <a:cs typeface="Times New Roman" pitchFamily="18" charset="0"/>
              </a:rPr>
              <a:t>Nizhni</a:t>
            </a:r>
            <a:r>
              <a:rPr lang="en-US" b="1" cap="small" dirty="0" smtClean="0">
                <a:solidFill>
                  <a:srgbClr val="FFFFFF"/>
                </a:solidFill>
                <a:effectLst>
                  <a:glow rad="139700">
                    <a:srgbClr val="000000">
                      <a:satMod val="175000"/>
                      <a:alpha val="40000"/>
                    </a:srgbClr>
                  </a:glow>
                </a:effectLst>
                <a:latin typeface="Times New Roman" pitchFamily="18" charset="0"/>
                <a:cs typeface="Times New Roman" pitchFamily="18" charset="0"/>
              </a:rPr>
              <a:t> Novgorod </a:t>
            </a:r>
            <a:br>
              <a:rPr lang="en-US" b="1" cap="small" dirty="0" smtClean="0">
                <a:solidFill>
                  <a:srgbClr val="FFFFFF"/>
                </a:solidFill>
                <a:effectLst>
                  <a:glow rad="139700">
                    <a:srgbClr val="000000">
                      <a:satMod val="175000"/>
                      <a:alpha val="40000"/>
                    </a:srgbClr>
                  </a:glo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en-US" b="1" cap="small" dirty="0" smtClean="0">
                <a:solidFill>
                  <a:srgbClr val="FFFFFF"/>
                </a:solidFill>
                <a:effectLst>
                  <a:glow rad="139700">
                    <a:srgbClr val="000000">
                      <a:satMod val="175000"/>
                      <a:alpha val="40000"/>
                    </a:srgbClr>
                  </a:glow>
                </a:effectLst>
                <a:latin typeface="Times New Roman" pitchFamily="18" charset="0"/>
                <a:cs typeface="Times New Roman" pitchFamily="18" charset="0"/>
              </a:rPr>
              <a:t>among the world's research and education centers</a:t>
            </a:r>
          </a:p>
          <a:p>
            <a:pPr algn="ctr">
              <a:spcBef>
                <a:spcPts val="1200"/>
              </a:spcBef>
              <a:defRPr/>
            </a:pPr>
            <a:r>
              <a:rPr lang="en-US" b="1" cap="small" dirty="0" smtClean="0">
                <a:solidFill>
                  <a:srgbClr val="FFFFFF"/>
                </a:solidFill>
                <a:effectLst>
                  <a:glow rad="139700">
                    <a:srgbClr val="000000">
                      <a:satMod val="175000"/>
                      <a:alpha val="40000"/>
                    </a:srgbClr>
                  </a:glow>
                </a:effectLst>
                <a:latin typeface="Times New Roman" pitchFamily="18" charset="0"/>
                <a:cs typeface="Times New Roman" pitchFamily="18" charset="0"/>
              </a:rPr>
              <a:t>Strategic initiative “Achieving leading positions in the field </a:t>
            </a:r>
            <a:br>
              <a:rPr lang="en-US" b="1" cap="small" dirty="0" smtClean="0">
                <a:solidFill>
                  <a:srgbClr val="FFFFFF"/>
                </a:solidFill>
                <a:effectLst>
                  <a:glow rad="139700">
                    <a:srgbClr val="000000">
                      <a:satMod val="175000"/>
                      <a:alpha val="40000"/>
                    </a:srgbClr>
                  </a:glo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en-US" b="1" cap="small" dirty="0" smtClean="0">
                <a:solidFill>
                  <a:srgbClr val="FFFFFF"/>
                </a:solidFill>
                <a:effectLst>
                  <a:glow rad="139700">
                    <a:srgbClr val="000000">
                      <a:satMod val="175000"/>
                      <a:alpha val="40000"/>
                    </a:srgbClr>
                  </a:glow>
                </a:effectLst>
                <a:latin typeface="Times New Roman" pitchFamily="18" charset="0"/>
                <a:cs typeface="Times New Roman" pitchFamily="18" charset="0"/>
              </a:rPr>
              <a:t>of supercomputer technology and high-performance computing”</a:t>
            </a:r>
          </a:p>
          <a:p>
            <a:pPr algn="ctr">
              <a:spcBef>
                <a:spcPts val="1200"/>
              </a:spcBef>
              <a:defRPr/>
            </a:pPr>
            <a:endParaRPr lang="en-US" b="1" cap="small" dirty="0">
              <a:solidFill>
                <a:srgbClr val="FFFFFF"/>
              </a:solidFill>
              <a:effectLst>
                <a:glow rad="139700">
                  <a:srgbClr val="000000">
                    <a:satMod val="175000"/>
                    <a:alpha val="40000"/>
                  </a:srgbClr>
                </a:glo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>
              <a:spcBef>
                <a:spcPts val="1200"/>
              </a:spcBef>
              <a:defRPr/>
            </a:pPr>
            <a:endParaRPr lang="en-US" b="1" cap="small" dirty="0" smtClean="0">
              <a:solidFill>
                <a:srgbClr val="FFFFFF"/>
              </a:solidFill>
              <a:effectLst>
                <a:glow rad="139700">
                  <a:srgbClr val="000000">
                    <a:satMod val="175000"/>
                    <a:alpha val="40000"/>
                  </a:srgbClr>
                </a:glo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>
              <a:spcBef>
                <a:spcPts val="1200"/>
              </a:spcBef>
              <a:defRPr/>
            </a:pPr>
            <a:endParaRPr lang="en-US" b="1" cap="small" dirty="0">
              <a:solidFill>
                <a:srgbClr val="FFFFFF"/>
              </a:solidFill>
              <a:effectLst>
                <a:glow rad="139700">
                  <a:srgbClr val="000000">
                    <a:satMod val="175000"/>
                    <a:alpha val="40000"/>
                  </a:srgbClr>
                </a:glo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>
              <a:spcBef>
                <a:spcPts val="1200"/>
              </a:spcBef>
              <a:defRPr/>
            </a:pPr>
            <a:endParaRPr lang="en-US" b="1" cap="small" dirty="0" smtClean="0">
              <a:solidFill>
                <a:srgbClr val="FFFFFF"/>
              </a:solidFill>
              <a:effectLst>
                <a:glow rad="139700">
                  <a:srgbClr val="000000">
                    <a:satMod val="175000"/>
                    <a:alpha val="40000"/>
                  </a:srgbClr>
                </a:glo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>
              <a:spcBef>
                <a:spcPts val="1200"/>
              </a:spcBef>
              <a:defRPr/>
            </a:pPr>
            <a:endParaRPr lang="en-US" b="1" cap="small" dirty="0">
              <a:solidFill>
                <a:srgbClr val="FFFFFF"/>
              </a:solidFill>
              <a:effectLst>
                <a:glow rad="139700">
                  <a:srgbClr val="000000">
                    <a:satMod val="175000"/>
                    <a:alpha val="40000"/>
                  </a:srgbClr>
                </a:glo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>
              <a:spcBef>
                <a:spcPts val="1200"/>
              </a:spcBef>
              <a:defRPr/>
            </a:pPr>
            <a:r>
              <a:rPr lang="en-US" b="1" cap="small" dirty="0" smtClean="0">
                <a:solidFill>
                  <a:srgbClr val="FFFFFF"/>
                </a:solidFill>
                <a:effectLst>
                  <a:glow rad="139700">
                    <a:srgbClr val="000000">
                      <a:satMod val="175000"/>
                      <a:alpha val="40000"/>
                    </a:srgbClr>
                  </a:glow>
                </a:effectLst>
                <a:latin typeface="Times New Roman" pitchFamily="18" charset="0"/>
                <a:cs typeface="Times New Roman" pitchFamily="18" charset="0"/>
              </a:rPr>
              <a:t>Supported by Intel</a:t>
            </a:r>
          </a:p>
        </p:txBody>
      </p:sp>
      <p:pic>
        <p:nvPicPr>
          <p:cNvPr id="125953" name="Picture 1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614045" y="3643315"/>
            <a:ext cx="1123410" cy="447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96481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dirty="0" smtClean="0"/>
              <a:t>Intel </a:t>
            </a:r>
            <a:r>
              <a:rPr lang="ru-RU" sz="3200" dirty="0"/>
              <a:t>Xeon </a:t>
            </a:r>
            <a:r>
              <a:rPr lang="ru-RU" sz="3200" dirty="0" smtClean="0"/>
              <a:t>Phi</a:t>
            </a:r>
            <a:r>
              <a:rPr lang="en-US" sz="3200" dirty="0" smtClean="0"/>
              <a:t> core</a:t>
            </a:r>
            <a:r>
              <a:rPr lang="ru-RU" sz="3200" dirty="0" smtClean="0"/>
              <a:t>…</a:t>
            </a:r>
            <a:endParaRPr lang="ru-RU" sz="3200" dirty="0"/>
          </a:p>
        </p:txBody>
      </p:sp>
      <p:sp>
        <p:nvSpPr>
          <p:cNvPr id="658440" name="Rectangle 8"/>
          <p:cNvSpPr>
            <a:spLocks noGrp="1" noChangeArrowheads="1"/>
          </p:cNvSpPr>
          <p:nvPr>
            <p:ph idx="1"/>
          </p:nvPr>
        </p:nvSpPr>
        <p:spPr>
          <a:xfrm>
            <a:off x="3798492" y="1196976"/>
            <a:ext cx="5607684" cy="4968875"/>
          </a:xfrm>
        </p:spPr>
        <p:txBody>
          <a:bodyPr/>
          <a:lstStyle/>
          <a:p>
            <a:r>
              <a:rPr lang="en-US" dirty="0" smtClean="0"/>
              <a:t>Performs fetching and decoding of instructions of 4 hardware threads</a:t>
            </a:r>
            <a:endParaRPr lang="ru-RU" dirty="0"/>
          </a:p>
          <a:p>
            <a:r>
              <a:rPr lang="en-US" dirty="0" smtClean="0"/>
              <a:t>Supports 32- and 64-bit code compatible with Intel64 architecture</a:t>
            </a:r>
            <a:endParaRPr lang="ru-RU" dirty="0"/>
          </a:p>
          <a:p>
            <a:r>
              <a:rPr lang="en-US" dirty="0" smtClean="0"/>
              <a:t>Each core contains 2 pipelines: </a:t>
            </a:r>
            <a:r>
              <a:rPr lang="ru-RU" dirty="0" smtClean="0"/>
              <a:t>(U-</a:t>
            </a:r>
            <a:r>
              <a:rPr lang="en-US" dirty="0" smtClean="0"/>
              <a:t>pipe</a:t>
            </a:r>
            <a:r>
              <a:rPr lang="ru-RU" dirty="0" smtClean="0"/>
              <a:t> </a:t>
            </a:r>
            <a:r>
              <a:rPr lang="en-US" dirty="0" smtClean="0"/>
              <a:t>and</a:t>
            </a:r>
            <a:r>
              <a:rPr lang="ru-RU" dirty="0" smtClean="0"/>
              <a:t> V-</a:t>
            </a:r>
            <a:r>
              <a:rPr lang="en-US" dirty="0" smtClean="0"/>
              <a:t>pipe</a:t>
            </a:r>
            <a:r>
              <a:rPr lang="ru-RU" dirty="0" smtClean="0"/>
              <a:t>) </a:t>
            </a:r>
            <a:r>
              <a:rPr lang="en-US" dirty="0" smtClean="0"/>
              <a:t>and is capable of executing 2 instructions per cycle</a:t>
            </a:r>
            <a:endParaRPr lang="ru-RU" dirty="0"/>
          </a:p>
          <a:p>
            <a:pPr lvl="1"/>
            <a:r>
              <a:rPr lang="ru-RU" sz="2000" dirty="0" smtClean="0"/>
              <a:t>V-</a:t>
            </a:r>
            <a:r>
              <a:rPr lang="en-US" sz="2000" dirty="0" smtClean="0"/>
              <a:t>pipe is not capable of executing all types of instructions, a possibility of parallel execution on U- and V-pipes is defined by a set of rules</a:t>
            </a:r>
            <a:endParaRPr lang="ru-RU" sz="2000" dirty="0"/>
          </a:p>
        </p:txBody>
      </p:sp>
      <p:sp>
        <p:nvSpPr>
          <p:cNvPr id="30" name="TextBox 29"/>
          <p:cNvSpPr txBox="1"/>
          <p:nvPr/>
        </p:nvSpPr>
        <p:spPr>
          <a:xfrm>
            <a:off x="3654475" y="5645205"/>
            <a:ext cx="604867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 smtClean="0"/>
              <a:t>Image source</a:t>
            </a:r>
            <a:r>
              <a:rPr lang="en-US" sz="1400" i="1" dirty="0"/>
              <a:t>: https://software.intel.com/sites/default/files/article/335818/intel-xeon-phi-coprocessor-quick-start-developers-guide.pdf (Fig 2)</a:t>
            </a:r>
            <a:endParaRPr lang="ru-RU" sz="1400" i="1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123" y="1052736"/>
            <a:ext cx="2880320" cy="4961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Номер слайда 1"/>
          <p:cNvSpPr>
            <a:spLocks noGrp="1"/>
          </p:cNvSpPr>
          <p:nvPr>
            <p:ph type="sldNum" sz="quarter" idx="11"/>
          </p:nvPr>
        </p:nvSpPr>
        <p:spPr>
          <a:xfrm>
            <a:off x="8839713" y="6408738"/>
            <a:ext cx="934587" cy="449262"/>
          </a:xfrm>
        </p:spPr>
        <p:txBody>
          <a:bodyPr/>
          <a:lstStyle/>
          <a:p>
            <a:pPr>
              <a:defRPr/>
            </a:pPr>
            <a:fld id="{9915324F-5CE9-4DEE-BEC9-C7DDE4819063}" type="slidenum">
              <a:rPr lang="ru-RU" smtClean="0">
                <a:solidFill>
                  <a:srgbClr val="000000"/>
                </a:solidFill>
              </a:rPr>
              <a:pPr>
                <a:defRPr/>
              </a:pPr>
              <a:t>10</a:t>
            </a:fld>
            <a:r>
              <a:rPr lang="ru-RU" dirty="0" smtClean="0">
                <a:solidFill>
                  <a:srgbClr val="000000"/>
                </a:solidFill>
              </a:rPr>
              <a:t> </a:t>
            </a:r>
            <a:endParaRPr lang="en-US" dirty="0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0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dirty="0" smtClean="0"/>
              <a:t>Intel </a:t>
            </a:r>
            <a:r>
              <a:rPr lang="ru-RU" sz="3200" dirty="0"/>
              <a:t>Xeon </a:t>
            </a:r>
            <a:r>
              <a:rPr lang="ru-RU" sz="3200" dirty="0" smtClean="0"/>
              <a:t>Phi</a:t>
            </a:r>
            <a:r>
              <a:rPr lang="en-US" sz="3200" dirty="0" smtClean="0"/>
              <a:t> core</a:t>
            </a:r>
            <a:endParaRPr lang="ru-RU" sz="3200" dirty="0"/>
          </a:p>
        </p:txBody>
      </p:sp>
      <p:sp>
        <p:nvSpPr>
          <p:cNvPr id="67072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Out-of-order execution is not supported</a:t>
            </a:r>
            <a:endParaRPr lang="ru-RU" sz="2400" dirty="0"/>
          </a:p>
          <a:p>
            <a:r>
              <a:rPr lang="en-US" sz="2400" dirty="0" smtClean="0"/>
              <a:t>No support to instruction sets </a:t>
            </a:r>
            <a:r>
              <a:rPr lang="ru-RU" sz="2400" dirty="0" smtClean="0"/>
              <a:t>Intel </a:t>
            </a:r>
            <a:r>
              <a:rPr lang="ru-RU" sz="2400" dirty="0" err="1"/>
              <a:t>Streaming</a:t>
            </a:r>
            <a:r>
              <a:rPr lang="ru-RU" sz="2400" dirty="0"/>
              <a:t> SIMD </a:t>
            </a:r>
            <a:r>
              <a:rPr lang="ru-RU" sz="2400" dirty="0" err="1"/>
              <a:t>Extensions</a:t>
            </a:r>
            <a:r>
              <a:rPr lang="ru-RU" sz="2400" dirty="0"/>
              <a:t> (SSE), MMX </a:t>
            </a:r>
            <a:r>
              <a:rPr lang="en-US" sz="2400" dirty="0" smtClean="0"/>
              <a:t>and</a:t>
            </a:r>
            <a:r>
              <a:rPr lang="ru-RU" sz="2400" dirty="0" smtClean="0"/>
              <a:t> </a:t>
            </a:r>
            <a:r>
              <a:rPr lang="ru-RU" sz="2400" dirty="0" err="1"/>
              <a:t>Advanced</a:t>
            </a:r>
            <a:r>
              <a:rPr lang="ru-RU" sz="2400" dirty="0"/>
              <a:t> </a:t>
            </a:r>
            <a:r>
              <a:rPr lang="ru-RU" sz="2400" dirty="0" err="1"/>
              <a:t>Vector</a:t>
            </a:r>
            <a:r>
              <a:rPr lang="ru-RU" sz="2400" dirty="0"/>
              <a:t> </a:t>
            </a:r>
            <a:r>
              <a:rPr lang="ru-RU" sz="2400" dirty="0" err="1"/>
              <a:t>Extensions</a:t>
            </a:r>
            <a:r>
              <a:rPr lang="ru-RU" sz="2400" dirty="0"/>
              <a:t> (AVX)</a:t>
            </a:r>
          </a:p>
          <a:p>
            <a:r>
              <a:rPr lang="en-US" sz="2400" dirty="0" smtClean="0"/>
              <a:t>32 Kb of 8-channel multi-associative</a:t>
            </a:r>
            <a:br>
              <a:rPr lang="en-US" sz="2400" dirty="0" smtClean="0"/>
            </a:br>
            <a:r>
              <a:rPr lang="en-US" sz="2400" dirty="0" smtClean="0"/>
              <a:t>instruction and data caches</a:t>
            </a:r>
            <a:r>
              <a:rPr lang="en-US" sz="2400" dirty="0"/>
              <a:t/>
            </a:r>
            <a:br>
              <a:rPr lang="en-US" sz="2400" dirty="0"/>
            </a:br>
            <a:r>
              <a:rPr lang="ru-RU" sz="2400" dirty="0"/>
              <a:t>(L1 </a:t>
            </a:r>
            <a:r>
              <a:rPr lang="ru-RU" sz="2400" dirty="0" err="1"/>
              <a:t>I-Cache</a:t>
            </a:r>
            <a:r>
              <a:rPr lang="ru-RU" sz="2400" dirty="0"/>
              <a:t> и L1 </a:t>
            </a:r>
            <a:r>
              <a:rPr lang="ru-RU" sz="2400" dirty="0" err="1"/>
              <a:t>D-Cache</a:t>
            </a:r>
            <a:r>
              <a:rPr lang="ru-RU" sz="2400" dirty="0"/>
              <a:t>)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846163" y="5668506"/>
            <a:ext cx="65527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 smtClean="0"/>
              <a:t>Image source</a:t>
            </a:r>
            <a:r>
              <a:rPr lang="en-US" sz="1400" i="1" dirty="0"/>
              <a:t>: https://software.intel.com/sites/default/files/article/335818/intel-xeon-phi-coprocessor-quick-start-developers-guide.pdf (Fig 2)</a:t>
            </a:r>
            <a:endParaRPr lang="ru-RU" sz="1400" i="1" dirty="0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4453" y="2420887"/>
            <a:ext cx="2236686" cy="38530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Номер слайда 1"/>
          <p:cNvSpPr>
            <a:spLocks noGrp="1"/>
          </p:cNvSpPr>
          <p:nvPr>
            <p:ph type="sldNum" sz="quarter" idx="11"/>
          </p:nvPr>
        </p:nvSpPr>
        <p:spPr>
          <a:xfrm>
            <a:off x="8839713" y="6408738"/>
            <a:ext cx="934587" cy="449262"/>
          </a:xfrm>
        </p:spPr>
        <p:txBody>
          <a:bodyPr/>
          <a:lstStyle/>
          <a:p>
            <a:pPr>
              <a:defRPr/>
            </a:pPr>
            <a:fld id="{9915324F-5CE9-4DEE-BEC9-C7DDE4819063}" type="slidenum">
              <a:rPr lang="ru-RU" smtClean="0">
                <a:solidFill>
                  <a:srgbClr val="000000"/>
                </a:solidFill>
              </a:rPr>
              <a:pPr>
                <a:defRPr/>
              </a:pPr>
              <a:t>11</a:t>
            </a:fld>
            <a:r>
              <a:rPr lang="ru-RU" dirty="0" smtClean="0">
                <a:solidFill>
                  <a:srgbClr val="000000"/>
                </a:solidFill>
              </a:rPr>
              <a:t> </a:t>
            </a:r>
            <a:endParaRPr lang="en-US" dirty="0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dirty="0" smtClean="0"/>
              <a:t>Intel </a:t>
            </a:r>
            <a:r>
              <a:rPr lang="ru-RU" sz="3200" dirty="0"/>
              <a:t>Xeon </a:t>
            </a:r>
            <a:r>
              <a:rPr lang="ru-RU" sz="3200" dirty="0" smtClean="0"/>
              <a:t>Phi</a:t>
            </a:r>
            <a:r>
              <a:rPr lang="en-US" sz="3200" dirty="0" smtClean="0"/>
              <a:t> core</a:t>
            </a:r>
            <a:endParaRPr lang="ru-RU" sz="3200" dirty="0"/>
          </a:p>
        </p:txBody>
      </p:sp>
      <p:sp>
        <p:nvSpPr>
          <p:cNvPr id="664604" name="Rectangle 28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0" indent="0">
              <a:lnSpc>
                <a:spcPct val="80000"/>
              </a:lnSpc>
              <a:buNone/>
            </a:pPr>
            <a:r>
              <a:rPr lang="ru-RU" sz="2000" dirty="0" smtClean="0"/>
              <a:t>512-</a:t>
            </a:r>
            <a:r>
              <a:rPr lang="en-US" sz="2000" dirty="0" smtClean="0"/>
              <a:t>bit</a:t>
            </a:r>
            <a:r>
              <a:rPr lang="ru-RU" sz="2000" dirty="0" smtClean="0"/>
              <a:t> </a:t>
            </a:r>
            <a:r>
              <a:rPr lang="ru-RU" sz="2000" dirty="0" err="1" smtClean="0"/>
              <a:t>vector</a:t>
            </a:r>
            <a:r>
              <a:rPr lang="ru-RU" sz="2000" dirty="0" smtClean="0"/>
              <a:t> </a:t>
            </a:r>
            <a:r>
              <a:rPr lang="ru-RU" sz="2000" dirty="0" err="1"/>
              <a:t>processor</a:t>
            </a:r>
            <a:r>
              <a:rPr lang="ru-RU" sz="2000" dirty="0"/>
              <a:t> </a:t>
            </a:r>
            <a:r>
              <a:rPr lang="ru-RU" sz="2000" dirty="0" err="1" smtClean="0"/>
              <a:t>unit</a:t>
            </a:r>
            <a:r>
              <a:rPr lang="ru-RU" sz="2000" dirty="0" smtClean="0"/>
              <a:t> </a:t>
            </a:r>
            <a:r>
              <a:rPr lang="en-US" sz="2000" dirty="0" smtClean="0"/>
              <a:t>(</a:t>
            </a:r>
            <a:r>
              <a:rPr lang="ru-RU" sz="2000" dirty="0" smtClean="0"/>
              <a:t>VPU</a:t>
            </a:r>
            <a:r>
              <a:rPr lang="ru-RU" sz="2000" dirty="0"/>
              <a:t>)</a:t>
            </a:r>
          </a:p>
          <a:p>
            <a:pPr lvl="1">
              <a:lnSpc>
                <a:spcPct val="80000"/>
              </a:lnSpc>
            </a:pPr>
            <a:r>
              <a:rPr lang="ru-RU" sz="2000" dirty="0"/>
              <a:t>32 </a:t>
            </a:r>
            <a:r>
              <a:rPr lang="ru-RU" sz="2000" dirty="0" smtClean="0"/>
              <a:t>512-</a:t>
            </a:r>
            <a:r>
              <a:rPr lang="en-US" sz="2000" dirty="0" smtClean="0"/>
              <a:t>bit registers </a:t>
            </a:r>
            <a:r>
              <a:rPr lang="ru-RU" sz="2000" dirty="0" smtClean="0"/>
              <a:t>(</a:t>
            </a:r>
            <a:r>
              <a:rPr lang="ru-RU" sz="2000" dirty="0"/>
              <a:t>zmm0-zmm31)</a:t>
            </a:r>
          </a:p>
          <a:p>
            <a:pPr lvl="1">
              <a:lnSpc>
                <a:spcPct val="80000"/>
              </a:lnSpc>
            </a:pPr>
            <a:r>
              <a:rPr lang="en-US" sz="2000" dirty="0" smtClean="0"/>
              <a:t>E</a:t>
            </a:r>
            <a:r>
              <a:rPr lang="ru-RU" sz="2000" dirty="0" err="1" smtClean="0"/>
              <a:t>xtended</a:t>
            </a:r>
            <a:r>
              <a:rPr lang="ru-RU" sz="2000" dirty="0" smtClean="0"/>
              <a:t> </a:t>
            </a:r>
            <a:r>
              <a:rPr lang="ru-RU" sz="2000" dirty="0" err="1"/>
              <a:t>math</a:t>
            </a:r>
            <a:r>
              <a:rPr lang="ru-RU" sz="2000" dirty="0"/>
              <a:t> </a:t>
            </a:r>
            <a:r>
              <a:rPr lang="ru-RU" sz="2000" dirty="0" err="1" smtClean="0"/>
              <a:t>unit</a:t>
            </a:r>
            <a:r>
              <a:rPr lang="ru-RU" sz="2000" dirty="0" smtClean="0"/>
              <a:t> </a:t>
            </a:r>
            <a:r>
              <a:rPr lang="en-US" sz="2000" dirty="0" smtClean="0"/>
              <a:t>(</a:t>
            </a:r>
            <a:r>
              <a:rPr lang="ru-RU" sz="2000" dirty="0" smtClean="0"/>
              <a:t>EMU</a:t>
            </a:r>
            <a:r>
              <a:rPr lang="ru-RU" sz="2000" dirty="0"/>
              <a:t>)</a:t>
            </a:r>
          </a:p>
          <a:p>
            <a:pPr lvl="1">
              <a:lnSpc>
                <a:spcPct val="80000"/>
              </a:lnSpc>
            </a:pPr>
            <a:r>
              <a:rPr lang="en-US" sz="2000" dirty="0" smtClean="0"/>
              <a:t>On each cycle executes 16 operations with single precision floating point numbers or 32-bit integer numbers or 8 operations with double precision floating point numbers</a:t>
            </a:r>
            <a:endParaRPr lang="ru-RU" sz="2000" dirty="0"/>
          </a:p>
          <a:p>
            <a:pPr lvl="1">
              <a:lnSpc>
                <a:spcPct val="80000"/>
              </a:lnSpc>
            </a:pPr>
            <a:r>
              <a:rPr lang="en-US" sz="2000" dirty="0" smtClean="0"/>
              <a:t>Fused </a:t>
            </a:r>
            <a:r>
              <a:rPr lang="ru-RU" sz="2000" dirty="0" err="1" smtClean="0"/>
              <a:t>multiply-add</a:t>
            </a:r>
            <a:r>
              <a:rPr lang="ru-RU" sz="2000" dirty="0" smtClean="0"/>
              <a:t> </a:t>
            </a:r>
            <a:r>
              <a:rPr lang="en-US" sz="2000" dirty="0" smtClean="0"/>
              <a:t>(</a:t>
            </a:r>
            <a:r>
              <a:rPr lang="ru-RU" sz="2000" dirty="0" smtClean="0"/>
              <a:t>FMA</a:t>
            </a:r>
            <a:r>
              <a:rPr lang="ru-RU" sz="2000" dirty="0"/>
              <a:t>) - 32 </a:t>
            </a:r>
            <a:r>
              <a:rPr lang="en-US" sz="2000" dirty="0" smtClean="0"/>
              <a:t>operations with</a:t>
            </a:r>
            <a:br>
              <a:rPr lang="en-US" sz="2000" dirty="0" smtClean="0"/>
            </a:br>
            <a:r>
              <a:rPr lang="en-US" sz="2000" dirty="0" smtClean="0"/>
              <a:t>single precision floating point numbers</a:t>
            </a:r>
            <a:endParaRPr lang="ru-RU" sz="2000" dirty="0"/>
          </a:p>
          <a:p>
            <a:pPr lvl="1">
              <a:lnSpc>
                <a:spcPct val="80000"/>
              </a:lnSpc>
            </a:pPr>
            <a:r>
              <a:rPr lang="en-US" sz="2000" dirty="0" smtClean="0"/>
              <a:t>Support for fill-in and permute operations</a:t>
            </a:r>
            <a:endParaRPr lang="ru-RU" sz="2000" dirty="0"/>
          </a:p>
          <a:p>
            <a:pPr lvl="1">
              <a:lnSpc>
                <a:spcPct val="80000"/>
              </a:lnSpc>
            </a:pPr>
            <a:r>
              <a:rPr lang="ru-RU" sz="2000" dirty="0"/>
              <a:t>8 </a:t>
            </a:r>
            <a:r>
              <a:rPr lang="en-US" sz="2000" dirty="0" smtClean="0"/>
              <a:t>mask registers for conditional operations</a:t>
            </a:r>
            <a:endParaRPr lang="ru-RU" sz="2000" dirty="0"/>
          </a:p>
          <a:p>
            <a:pPr lvl="1">
              <a:lnSpc>
                <a:spcPct val="80000"/>
              </a:lnSpc>
            </a:pPr>
            <a:r>
              <a:rPr lang="en-US" sz="2000" dirty="0" smtClean="0"/>
              <a:t>Supports operations </a:t>
            </a:r>
            <a:r>
              <a:rPr lang="ru-RU" sz="2000" dirty="0" smtClean="0"/>
              <a:t>2</a:t>
            </a:r>
            <a:r>
              <a:rPr lang="ru-RU" sz="2000" baseline="30000" dirty="0" smtClean="0"/>
              <a:t>x</a:t>
            </a:r>
            <a:r>
              <a:rPr lang="ru-RU" sz="2000" dirty="0"/>
              <a:t>, log</a:t>
            </a:r>
            <a:r>
              <a:rPr lang="ru-RU" sz="2000" baseline="-25000" dirty="0"/>
              <a:t>2</a:t>
            </a:r>
            <a:r>
              <a:rPr lang="ru-RU" sz="2000" dirty="0"/>
              <a:t>x, 1/x, 1/</a:t>
            </a:r>
            <a:r>
              <a:rPr lang="ru-RU" sz="2000" dirty="0" err="1"/>
              <a:t>sqrt</a:t>
            </a:r>
            <a:r>
              <a:rPr lang="ru-RU" sz="2000" dirty="0"/>
              <a:t>(x</a:t>
            </a:r>
            <a:r>
              <a:rPr lang="ru-RU" sz="2000" dirty="0" smtClean="0"/>
              <a:t>)</a:t>
            </a:r>
            <a:r>
              <a:rPr lang="en-US" sz="2000" dirty="0" smtClean="0"/>
              <a:t> for</a:t>
            </a:r>
            <a:br>
              <a:rPr lang="en-US" sz="2000" dirty="0" smtClean="0"/>
            </a:br>
            <a:r>
              <a:rPr lang="en-US" sz="2000" dirty="0" smtClean="0"/>
              <a:t>single precision floating point numbers</a:t>
            </a:r>
            <a:endParaRPr lang="ru-RU" sz="2000" dirty="0"/>
          </a:p>
          <a:p>
            <a:pPr lvl="1">
              <a:lnSpc>
                <a:spcPct val="80000"/>
              </a:lnSpc>
            </a:pPr>
            <a:r>
              <a:rPr lang="en-US" sz="2000" dirty="0" smtClean="0"/>
              <a:t>One of arguments can be read from memory for</a:t>
            </a:r>
            <a:br>
              <a:rPr lang="en-US" sz="2000" dirty="0" smtClean="0"/>
            </a:br>
            <a:r>
              <a:rPr lang="en-US" sz="2000" dirty="0" smtClean="0"/>
              <a:t> type cast</a:t>
            </a:r>
            <a:endParaRPr lang="ru-RU" sz="2000" dirty="0"/>
          </a:p>
        </p:txBody>
      </p:sp>
      <p:sp>
        <p:nvSpPr>
          <p:cNvPr id="7" name="TextBox 6"/>
          <p:cNvSpPr txBox="1"/>
          <p:nvPr/>
        </p:nvSpPr>
        <p:spPr>
          <a:xfrm>
            <a:off x="877378" y="5885494"/>
            <a:ext cx="64087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 smtClean="0"/>
              <a:t>Image source</a:t>
            </a:r>
            <a:r>
              <a:rPr lang="en-US" sz="1400" i="1" dirty="0"/>
              <a:t>: https://software.intel.com/sites/default/files/article/335818/intel-xeon-phi-coprocessor-quick-start-developers-guide.pdf (Fig 2)</a:t>
            </a:r>
            <a:endParaRPr lang="ru-RU" sz="1400" i="1" dirty="0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5162" y="2780928"/>
            <a:ext cx="2034839" cy="3505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Номер слайда 1"/>
          <p:cNvSpPr>
            <a:spLocks noGrp="1"/>
          </p:cNvSpPr>
          <p:nvPr>
            <p:ph type="sldNum" sz="quarter" idx="11"/>
          </p:nvPr>
        </p:nvSpPr>
        <p:spPr>
          <a:xfrm>
            <a:off x="8839713" y="6408738"/>
            <a:ext cx="934587" cy="449262"/>
          </a:xfrm>
        </p:spPr>
        <p:txBody>
          <a:bodyPr/>
          <a:lstStyle/>
          <a:p>
            <a:pPr>
              <a:defRPr/>
            </a:pPr>
            <a:fld id="{9915324F-5CE9-4DEE-BEC9-C7DDE4819063}" type="slidenum">
              <a:rPr lang="ru-RU" smtClean="0">
                <a:solidFill>
                  <a:srgbClr val="000000"/>
                </a:solidFill>
              </a:rPr>
              <a:pPr>
                <a:defRPr/>
              </a:pPr>
              <a:t>12</a:t>
            </a:fld>
            <a:r>
              <a:rPr lang="ru-RU" dirty="0" smtClean="0">
                <a:solidFill>
                  <a:srgbClr val="000000"/>
                </a:solidFill>
              </a:rPr>
              <a:t> </a:t>
            </a:r>
            <a:endParaRPr lang="en-US" dirty="0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1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dirty="0"/>
              <a:t>Intel Xeon Phi</a:t>
            </a:r>
            <a:r>
              <a:rPr lang="en-US" sz="3200" dirty="0"/>
              <a:t> core</a:t>
            </a:r>
            <a:endParaRPr lang="ru-RU" sz="3200" dirty="0"/>
          </a:p>
        </p:txBody>
      </p:sp>
      <p:sp>
        <p:nvSpPr>
          <p:cNvPr id="67174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ru-RU" sz="2400" dirty="0" err="1" smtClean="0"/>
              <a:t>Core-Ring</a:t>
            </a:r>
            <a:r>
              <a:rPr lang="ru-RU" sz="2400" dirty="0" smtClean="0"/>
              <a:t> </a:t>
            </a:r>
            <a:r>
              <a:rPr lang="ru-RU" sz="2400" dirty="0" err="1"/>
              <a:t>Interface</a:t>
            </a:r>
            <a:r>
              <a:rPr lang="ru-RU" sz="2400" dirty="0"/>
              <a:t>, </a:t>
            </a:r>
            <a:r>
              <a:rPr lang="ru-RU" sz="2400" dirty="0" smtClean="0"/>
              <a:t>CRI/L2</a:t>
            </a:r>
            <a:endParaRPr lang="ru-RU" sz="2400" dirty="0"/>
          </a:p>
          <a:p>
            <a:pPr lvl="1"/>
            <a:r>
              <a:rPr lang="en-US" sz="2000" dirty="0" smtClean="0"/>
              <a:t>Connects core to high-performance coprocessor interconnect</a:t>
            </a:r>
            <a:endParaRPr lang="ru-RU" sz="2000" dirty="0"/>
          </a:p>
          <a:p>
            <a:pPr lvl="1"/>
            <a:r>
              <a:rPr lang="ru-RU" sz="2000" dirty="0" smtClean="0"/>
              <a:t>512 </a:t>
            </a:r>
            <a:r>
              <a:rPr lang="en-US" sz="2000" dirty="0" smtClean="0"/>
              <a:t>Kb of </a:t>
            </a:r>
            <a:r>
              <a:rPr lang="ru-RU" sz="2000" dirty="0" smtClean="0"/>
              <a:t>8-</a:t>
            </a:r>
            <a:r>
              <a:rPr lang="en-US" sz="2000" dirty="0" smtClean="0"/>
              <a:t>way</a:t>
            </a:r>
            <a:r>
              <a:rPr lang="en-US" sz="2000" dirty="0"/>
              <a:t> </a:t>
            </a:r>
            <a:r>
              <a:rPr lang="en-US" sz="2000" dirty="0" smtClean="0"/>
              <a:t>associative L2 cache</a:t>
            </a:r>
            <a:endParaRPr lang="en-US" sz="2000" dirty="0"/>
          </a:p>
          <a:p>
            <a:r>
              <a:rPr lang="ru-RU" sz="2400" dirty="0" err="1" smtClean="0"/>
              <a:t>Tag</a:t>
            </a:r>
            <a:r>
              <a:rPr lang="ru-RU" sz="2400" dirty="0" smtClean="0"/>
              <a:t> </a:t>
            </a:r>
            <a:r>
              <a:rPr lang="ru-RU" sz="2400" dirty="0" err="1" smtClean="0"/>
              <a:t>Directory</a:t>
            </a:r>
            <a:r>
              <a:rPr lang="ru-RU" sz="2400" dirty="0" smtClean="0"/>
              <a:t> </a:t>
            </a:r>
            <a:r>
              <a:rPr lang="en-US" sz="2400" dirty="0" smtClean="0"/>
              <a:t>(</a:t>
            </a:r>
            <a:r>
              <a:rPr lang="ru-RU" sz="2400" dirty="0" smtClean="0"/>
              <a:t>TD</a:t>
            </a:r>
            <a:r>
              <a:rPr lang="ru-RU" sz="2400" dirty="0"/>
              <a:t>) </a:t>
            </a: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>	is part of distributed TD</a:t>
            </a:r>
            <a:endParaRPr lang="ru-RU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846163" y="5788943"/>
            <a:ext cx="64087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 smtClean="0"/>
              <a:t>Image source</a:t>
            </a:r>
            <a:r>
              <a:rPr lang="en-US" sz="1400" i="1" dirty="0"/>
              <a:t>: https://software.intel.com/sites/default/files/article/335818/intel-xeon-phi-coprocessor-quick-start-developers-guide.pdf (Fig 2)</a:t>
            </a:r>
            <a:endParaRPr lang="ru-RU" sz="1400" i="1" dirty="0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54875" y="1988839"/>
            <a:ext cx="2508034" cy="43204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Номер слайда 1"/>
          <p:cNvSpPr>
            <a:spLocks noGrp="1"/>
          </p:cNvSpPr>
          <p:nvPr>
            <p:ph type="sldNum" sz="quarter" idx="11"/>
          </p:nvPr>
        </p:nvSpPr>
        <p:spPr>
          <a:xfrm>
            <a:off x="8839713" y="6408738"/>
            <a:ext cx="934587" cy="449262"/>
          </a:xfrm>
        </p:spPr>
        <p:txBody>
          <a:bodyPr/>
          <a:lstStyle/>
          <a:p>
            <a:pPr>
              <a:defRPr/>
            </a:pPr>
            <a:fld id="{9915324F-5CE9-4DEE-BEC9-C7DDE4819063}" type="slidenum">
              <a:rPr lang="ru-RU" smtClean="0">
                <a:solidFill>
                  <a:srgbClr val="000000"/>
                </a:solidFill>
              </a:rPr>
              <a:pPr>
                <a:defRPr/>
              </a:pPr>
              <a:t>13</a:t>
            </a:fld>
            <a:r>
              <a:rPr lang="ru-RU" dirty="0" smtClean="0">
                <a:solidFill>
                  <a:srgbClr val="000000"/>
                </a:solidFill>
              </a:rPr>
              <a:t> </a:t>
            </a:r>
            <a:endParaRPr lang="en-US" dirty="0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Components of </a:t>
            </a:r>
            <a:r>
              <a:rPr lang="ru-RU" dirty="0" smtClean="0"/>
              <a:t>Intel </a:t>
            </a:r>
            <a:r>
              <a:rPr lang="ru-RU" dirty="0"/>
              <a:t>Xeon Phi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846163" y="5805264"/>
            <a:ext cx="74168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 smtClean="0"/>
              <a:t>Image source: https</a:t>
            </a:r>
            <a:r>
              <a:rPr lang="en-US" sz="1400" i="1" dirty="0"/>
              <a:t>://software.intel.com/en-us/articles/intel-xeon-phi-coprocessor-codename-knights-corner (Figure 8)</a:t>
            </a:r>
            <a:endParaRPr lang="ru-RU" sz="1400" i="1" dirty="0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15529" y="1772816"/>
            <a:ext cx="5229225" cy="3257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Номер слайда 1"/>
          <p:cNvSpPr>
            <a:spLocks noGrp="1"/>
          </p:cNvSpPr>
          <p:nvPr>
            <p:ph type="sldNum" sz="quarter" idx="11"/>
          </p:nvPr>
        </p:nvSpPr>
        <p:spPr>
          <a:xfrm>
            <a:off x="8839713" y="6408738"/>
            <a:ext cx="934587" cy="449262"/>
          </a:xfrm>
        </p:spPr>
        <p:txBody>
          <a:bodyPr/>
          <a:lstStyle/>
          <a:p>
            <a:pPr>
              <a:defRPr/>
            </a:pPr>
            <a:fld id="{9915324F-5CE9-4DEE-BEC9-C7DDE4819063}" type="slidenum">
              <a:rPr lang="ru-RU" smtClean="0">
                <a:solidFill>
                  <a:srgbClr val="000000"/>
                </a:solidFill>
              </a:rPr>
              <a:pPr>
                <a:defRPr/>
              </a:pPr>
              <a:t>14</a:t>
            </a:fld>
            <a:r>
              <a:rPr lang="ru-RU" dirty="0" smtClean="0">
                <a:solidFill>
                  <a:srgbClr val="000000"/>
                </a:solidFill>
              </a:rPr>
              <a:t> </a:t>
            </a:r>
            <a:endParaRPr lang="en-US" dirty="0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Peak performance</a:t>
            </a:r>
            <a:endParaRPr lang="ru-RU" sz="3200" dirty="0"/>
          </a:p>
        </p:txBody>
      </p:sp>
      <p:sp>
        <p:nvSpPr>
          <p:cNvPr id="64307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Intel Xeon Phi </a:t>
            </a:r>
            <a:r>
              <a:rPr lang="en-US" dirty="0" smtClean="0"/>
              <a:t>contains </a:t>
            </a:r>
            <a:r>
              <a:rPr lang="ru-RU" dirty="0" smtClean="0"/>
              <a:t>61 </a:t>
            </a:r>
            <a:r>
              <a:rPr lang="en-US" dirty="0" smtClean="0"/>
              <a:t>cores</a:t>
            </a:r>
            <a:r>
              <a:rPr lang="ru-RU" dirty="0" smtClean="0"/>
              <a:t>,</a:t>
            </a:r>
            <a:r>
              <a:rPr lang="en-US" dirty="0" smtClean="0"/>
              <a:t> one core is devoted for OS</a:t>
            </a:r>
          </a:p>
          <a:p>
            <a:pPr marL="0" indent="0">
              <a:buNone/>
            </a:pPr>
            <a:endParaRPr lang="ru-RU" dirty="0"/>
          </a:p>
          <a:p>
            <a:r>
              <a:rPr lang="en-US" dirty="0" smtClean="0"/>
              <a:t>For single precision floating-point numbers</a:t>
            </a:r>
            <a:endParaRPr lang="ru-RU" dirty="0"/>
          </a:p>
          <a:p>
            <a:pPr lvl="1">
              <a:buFont typeface="Wingdings" pitchFamily="2" charset="2"/>
              <a:buNone/>
            </a:pPr>
            <a:r>
              <a:rPr lang="ru-RU" sz="2400" dirty="0"/>
              <a:t>16 </a:t>
            </a:r>
            <a:r>
              <a:rPr lang="ru-RU" sz="2400" dirty="0" smtClean="0"/>
              <a:t>(</a:t>
            </a:r>
            <a:r>
              <a:rPr lang="en-US" sz="2400" dirty="0" smtClean="0"/>
              <a:t>vector size</a:t>
            </a:r>
            <a:r>
              <a:rPr lang="ru-RU" sz="2400" dirty="0" smtClean="0"/>
              <a:t>) </a:t>
            </a:r>
            <a:r>
              <a:rPr lang="ru-RU" sz="2400" dirty="0"/>
              <a:t>* 2 </a:t>
            </a:r>
            <a:r>
              <a:rPr lang="ru-RU" sz="2400" dirty="0" err="1"/>
              <a:t>flops</a:t>
            </a:r>
            <a:r>
              <a:rPr lang="ru-RU" sz="2400" dirty="0"/>
              <a:t>(FMA) * 1.1 (</a:t>
            </a:r>
            <a:r>
              <a:rPr lang="ru-RU" sz="2400" dirty="0" smtClean="0"/>
              <a:t>GH</a:t>
            </a:r>
            <a:r>
              <a:rPr lang="en-US" sz="2400" dirty="0" smtClean="0"/>
              <a:t>z</a:t>
            </a:r>
            <a:r>
              <a:rPr lang="ru-RU" sz="2400" dirty="0" smtClean="0"/>
              <a:t>) </a:t>
            </a:r>
            <a:r>
              <a:rPr lang="ru-RU" sz="2400" dirty="0"/>
              <a:t>* 60 </a:t>
            </a:r>
            <a:r>
              <a:rPr lang="ru-RU" sz="2400" dirty="0" smtClean="0"/>
              <a:t>(</a:t>
            </a:r>
            <a:r>
              <a:rPr lang="en-US" sz="2400" dirty="0" smtClean="0"/>
              <a:t>cores</a:t>
            </a:r>
            <a:r>
              <a:rPr lang="ru-RU" sz="2400" dirty="0" smtClean="0"/>
              <a:t>) </a:t>
            </a:r>
            <a:r>
              <a:rPr lang="ru-RU" sz="2400" dirty="0"/>
              <a:t>= </a:t>
            </a:r>
            <a:r>
              <a:rPr lang="ru-RU" sz="2400" b="1" dirty="0"/>
              <a:t>2112 </a:t>
            </a:r>
            <a:r>
              <a:rPr lang="ru-RU" sz="2400" b="1" dirty="0" smtClean="0"/>
              <a:t>GFLOPS</a:t>
            </a:r>
            <a:endParaRPr lang="en-US" sz="2400" b="1" dirty="0"/>
          </a:p>
          <a:p>
            <a:pPr lvl="1">
              <a:buFont typeface="Wingdings" pitchFamily="2" charset="2"/>
              <a:buNone/>
            </a:pPr>
            <a:endParaRPr lang="ru-RU" sz="2400" b="1" dirty="0"/>
          </a:p>
          <a:p>
            <a:r>
              <a:rPr lang="en-US" dirty="0" smtClean="0"/>
              <a:t>For double precision floating-point numbers</a:t>
            </a:r>
            <a:endParaRPr lang="ru-RU" dirty="0"/>
          </a:p>
          <a:p>
            <a:pPr lvl="1">
              <a:buFont typeface="Wingdings" pitchFamily="2" charset="2"/>
              <a:buNone/>
            </a:pPr>
            <a:r>
              <a:rPr lang="ru-RU" sz="2400" dirty="0"/>
              <a:t>8 </a:t>
            </a:r>
            <a:r>
              <a:rPr lang="ru-RU" sz="2400" dirty="0" smtClean="0"/>
              <a:t>(</a:t>
            </a:r>
            <a:r>
              <a:rPr lang="en-US" sz="2400" dirty="0" smtClean="0"/>
              <a:t>vector size</a:t>
            </a:r>
            <a:r>
              <a:rPr lang="ru-RU" sz="2400" dirty="0" smtClean="0"/>
              <a:t>) </a:t>
            </a:r>
            <a:r>
              <a:rPr lang="ru-RU" sz="2400" dirty="0"/>
              <a:t>* 2 </a:t>
            </a:r>
            <a:r>
              <a:rPr lang="ru-RU" sz="2400" dirty="0" err="1"/>
              <a:t>flops</a:t>
            </a:r>
            <a:r>
              <a:rPr lang="ru-RU" sz="2400" dirty="0"/>
              <a:t> (FMA) * 1.1 (</a:t>
            </a:r>
            <a:r>
              <a:rPr lang="ru-RU" sz="2400" dirty="0" smtClean="0"/>
              <a:t>GH</a:t>
            </a:r>
            <a:r>
              <a:rPr lang="en-US" sz="2400" dirty="0" smtClean="0"/>
              <a:t>z</a:t>
            </a:r>
            <a:r>
              <a:rPr lang="ru-RU" sz="2400" dirty="0" smtClean="0"/>
              <a:t>) </a:t>
            </a:r>
            <a:r>
              <a:rPr lang="ru-RU" sz="2400" dirty="0"/>
              <a:t>* 60 </a:t>
            </a:r>
            <a:r>
              <a:rPr lang="ru-RU" sz="2400" dirty="0" smtClean="0"/>
              <a:t>(</a:t>
            </a:r>
            <a:r>
              <a:rPr lang="en-US" sz="2400" dirty="0" smtClean="0"/>
              <a:t>cores</a:t>
            </a:r>
            <a:r>
              <a:rPr lang="ru-RU" sz="2400" dirty="0" smtClean="0"/>
              <a:t>) </a:t>
            </a:r>
            <a:r>
              <a:rPr lang="ru-RU" sz="2400" dirty="0"/>
              <a:t>= </a:t>
            </a:r>
            <a:r>
              <a:rPr lang="ru-RU" sz="2400" b="1" dirty="0"/>
              <a:t>1056 GFLOPS</a:t>
            </a:r>
          </a:p>
        </p:txBody>
      </p:sp>
      <p:sp>
        <p:nvSpPr>
          <p:cNvPr id="4" name="Номер слайда 1"/>
          <p:cNvSpPr>
            <a:spLocks noGrp="1"/>
          </p:cNvSpPr>
          <p:nvPr>
            <p:ph type="sldNum" sz="quarter" idx="11"/>
          </p:nvPr>
        </p:nvSpPr>
        <p:spPr>
          <a:xfrm>
            <a:off x="8839713" y="6408738"/>
            <a:ext cx="934587" cy="449262"/>
          </a:xfrm>
        </p:spPr>
        <p:txBody>
          <a:bodyPr/>
          <a:lstStyle/>
          <a:p>
            <a:pPr>
              <a:defRPr/>
            </a:pPr>
            <a:fld id="{9915324F-5CE9-4DEE-BEC9-C7DDE4819063}" type="slidenum">
              <a:rPr lang="ru-RU" smtClean="0">
                <a:solidFill>
                  <a:srgbClr val="000000"/>
                </a:solidFill>
              </a:rPr>
              <a:pPr>
                <a:defRPr/>
              </a:pPr>
              <a:t>15</a:t>
            </a:fld>
            <a:r>
              <a:rPr lang="ru-RU" dirty="0" smtClean="0">
                <a:solidFill>
                  <a:srgbClr val="000000"/>
                </a:solidFill>
              </a:rPr>
              <a:t> </a:t>
            </a:r>
            <a:endParaRPr lang="en-US" dirty="0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4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Core pipeline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891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Core </a:t>
            </a:r>
            <a:r>
              <a:rPr lang="en-US" dirty="0" smtClean="0"/>
              <a:t>pipeline of </a:t>
            </a:r>
            <a:r>
              <a:rPr lang="ru-RU" dirty="0" smtClean="0"/>
              <a:t>Intel </a:t>
            </a:r>
            <a:r>
              <a:rPr lang="ru-RU" dirty="0"/>
              <a:t>Xeon Phi…</a:t>
            </a:r>
          </a:p>
        </p:txBody>
      </p:sp>
      <p:sp>
        <p:nvSpPr>
          <p:cNvPr id="678918" name="Rectangle 6"/>
          <p:cNvSpPr>
            <a:spLocks noGrp="1" noChangeArrowheads="1"/>
          </p:cNvSpPr>
          <p:nvPr>
            <p:ph idx="1"/>
          </p:nvPr>
        </p:nvSpPr>
        <p:spPr>
          <a:xfrm>
            <a:off x="4950618" y="1196976"/>
            <a:ext cx="4455557" cy="4968875"/>
          </a:xfrm>
        </p:spPr>
        <p:txBody>
          <a:bodyPr/>
          <a:lstStyle/>
          <a:p>
            <a:r>
              <a:rPr lang="en-US" dirty="0" smtClean="0"/>
              <a:t>Has 7 stages</a:t>
            </a:r>
            <a:endParaRPr lang="en-US" dirty="0"/>
          </a:p>
          <a:p>
            <a:r>
              <a:rPr lang="en-US" dirty="0" smtClean="0"/>
              <a:t>VPU has internal pipeline and has 6 stages</a:t>
            </a:r>
            <a:endParaRPr lang="en-US" dirty="0"/>
          </a:p>
          <a:p>
            <a:r>
              <a:rPr lang="en-US" dirty="0" smtClean="0"/>
              <a:t>All stages of the main pipeline except the last one (WB) support speculative execution</a:t>
            </a:r>
            <a:endParaRPr lang="en-US" dirty="0"/>
          </a:p>
          <a:p>
            <a:r>
              <a:rPr lang="en-US" dirty="0" smtClean="0"/>
              <a:t>Each core can execute instructions of 4 threads</a:t>
            </a:r>
            <a:endParaRPr lang="ru-RU" dirty="0"/>
          </a:p>
        </p:txBody>
      </p:sp>
      <p:sp>
        <p:nvSpPr>
          <p:cNvPr id="7" name="Скругленный прямоугольник 6"/>
          <p:cNvSpPr/>
          <p:nvPr/>
        </p:nvSpPr>
        <p:spPr bwMode="auto">
          <a:xfrm>
            <a:off x="529447" y="1196975"/>
            <a:ext cx="4287099" cy="503238"/>
          </a:xfrm>
          <a:prstGeom prst="roundRect">
            <a:avLst>
              <a:gd name="adj" fmla="val 5782"/>
            </a:avLst>
          </a:prstGeom>
          <a:solidFill>
            <a:srgbClr val="92D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anchor="ctr" anchorCtr="1"/>
          <a:lstStyle/>
          <a:p>
            <a:pPr algn="ctr">
              <a:defRPr/>
            </a:pPr>
            <a:r>
              <a:rPr lang="en-US" dirty="0">
                <a:latin typeface="+mn-lt"/>
                <a:cs typeface="Arial" charset="0"/>
              </a:rPr>
              <a:t>Pre Thread Picker Function (PPF)</a:t>
            </a:r>
            <a:endParaRPr lang="ru-RU" dirty="0">
              <a:latin typeface="+mn-lt"/>
              <a:cs typeface="Arial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 bwMode="auto">
          <a:xfrm>
            <a:off x="529447" y="1916124"/>
            <a:ext cx="4287099" cy="504825"/>
          </a:xfrm>
          <a:prstGeom prst="roundRect">
            <a:avLst>
              <a:gd name="adj" fmla="val 5782"/>
            </a:avLst>
          </a:prstGeom>
          <a:solidFill>
            <a:srgbClr val="92D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anchor="ctr" anchorCtr="1"/>
          <a:lstStyle/>
          <a:p>
            <a:pPr algn="ctr">
              <a:defRPr/>
            </a:pPr>
            <a:r>
              <a:rPr lang="en-US" dirty="0">
                <a:latin typeface="+mn-lt"/>
                <a:cs typeface="Arial" charset="0"/>
              </a:rPr>
              <a:t>Thread Picker Function (PPF)</a:t>
            </a:r>
            <a:endParaRPr lang="ru-RU" dirty="0">
              <a:latin typeface="+mn-lt"/>
              <a:cs typeface="Arial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 bwMode="auto">
          <a:xfrm>
            <a:off x="529447" y="2636849"/>
            <a:ext cx="4287099" cy="504825"/>
          </a:xfrm>
          <a:prstGeom prst="roundRect">
            <a:avLst>
              <a:gd name="adj" fmla="val 5782"/>
            </a:avLst>
          </a:prstGeom>
          <a:solidFill>
            <a:srgbClr val="92D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anchor="ctr" anchorCtr="1"/>
          <a:lstStyle/>
          <a:p>
            <a:pPr algn="ctr">
              <a:defRPr/>
            </a:pPr>
            <a:r>
              <a:rPr lang="en-US" dirty="0">
                <a:latin typeface="+mn-lt"/>
                <a:cs typeface="Arial" charset="0"/>
              </a:rPr>
              <a:t>Decode Prefixes (D0)</a:t>
            </a:r>
            <a:endParaRPr lang="ru-RU" dirty="0">
              <a:latin typeface="+mn-lt"/>
              <a:cs typeface="Arial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 bwMode="auto">
          <a:xfrm>
            <a:off x="529447" y="3357564"/>
            <a:ext cx="4287099" cy="503237"/>
          </a:xfrm>
          <a:prstGeom prst="roundRect">
            <a:avLst>
              <a:gd name="adj" fmla="val 5782"/>
            </a:avLst>
          </a:prstGeom>
          <a:solidFill>
            <a:srgbClr val="92D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anchor="ctr" anchorCtr="1"/>
          <a:lstStyle/>
          <a:p>
            <a:pPr algn="ctr">
              <a:defRPr/>
            </a:pPr>
            <a:r>
              <a:rPr lang="en-US" dirty="0">
                <a:latin typeface="+mn-lt"/>
                <a:cs typeface="Arial" charset="0"/>
              </a:rPr>
              <a:t>Instruction Decode (D1)</a:t>
            </a:r>
            <a:endParaRPr lang="ru-RU" dirty="0">
              <a:latin typeface="+mn-lt"/>
              <a:cs typeface="Arial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 bwMode="auto">
          <a:xfrm>
            <a:off x="529447" y="4076711"/>
            <a:ext cx="4287099" cy="504825"/>
          </a:xfrm>
          <a:prstGeom prst="roundRect">
            <a:avLst>
              <a:gd name="adj" fmla="val 5782"/>
            </a:avLst>
          </a:prstGeom>
          <a:solidFill>
            <a:srgbClr val="92D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anchor="ctr" anchorCtr="1"/>
          <a:lstStyle/>
          <a:p>
            <a:pPr algn="ctr">
              <a:defRPr/>
            </a:pPr>
            <a:r>
              <a:rPr lang="en-US" dirty="0">
                <a:latin typeface="+mn-lt"/>
                <a:cs typeface="Arial" charset="0"/>
              </a:rPr>
              <a:t>Microcode Control (D2)</a:t>
            </a:r>
            <a:endParaRPr lang="ru-RU" dirty="0">
              <a:latin typeface="+mn-lt"/>
              <a:cs typeface="Arial" charset="0"/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 bwMode="auto">
          <a:xfrm>
            <a:off x="529447" y="4797425"/>
            <a:ext cx="4287099" cy="503238"/>
          </a:xfrm>
          <a:prstGeom prst="roundRect">
            <a:avLst>
              <a:gd name="adj" fmla="val 5782"/>
            </a:avLst>
          </a:prstGeom>
          <a:solidFill>
            <a:srgbClr val="92D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anchor="ctr" anchorCtr="1"/>
          <a:lstStyle/>
          <a:p>
            <a:pPr algn="ctr">
              <a:defRPr/>
            </a:pPr>
            <a:r>
              <a:rPr lang="en-US" dirty="0">
                <a:latin typeface="+mn-lt"/>
                <a:cs typeface="Arial" charset="0"/>
              </a:rPr>
              <a:t>Execution (E)</a:t>
            </a:r>
            <a:endParaRPr lang="ru-RU" dirty="0">
              <a:latin typeface="+mn-lt"/>
              <a:cs typeface="Arial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 bwMode="auto">
          <a:xfrm>
            <a:off x="529447" y="5516574"/>
            <a:ext cx="4287099" cy="504825"/>
          </a:xfrm>
          <a:prstGeom prst="roundRect">
            <a:avLst>
              <a:gd name="adj" fmla="val 5782"/>
            </a:avLst>
          </a:prstGeom>
          <a:solidFill>
            <a:srgbClr val="92D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anchor="ctr" anchorCtr="1"/>
          <a:lstStyle/>
          <a:p>
            <a:pPr algn="ctr">
              <a:defRPr/>
            </a:pPr>
            <a:r>
              <a:rPr lang="en-US" dirty="0">
                <a:latin typeface="+mn-lt"/>
                <a:cs typeface="Arial" charset="0"/>
              </a:rPr>
              <a:t>Write Back (WB)</a:t>
            </a:r>
            <a:endParaRPr lang="ru-RU" dirty="0">
              <a:latin typeface="+mn-lt"/>
              <a:cs typeface="Arial" charset="0"/>
            </a:endParaRPr>
          </a:p>
        </p:txBody>
      </p:sp>
      <p:sp>
        <p:nvSpPr>
          <p:cNvPr id="678926" name="Стрелка вниз 15"/>
          <p:cNvSpPr>
            <a:spLocks noChangeArrowheads="1"/>
          </p:cNvSpPr>
          <p:nvPr/>
        </p:nvSpPr>
        <p:spPr bwMode="auto">
          <a:xfrm>
            <a:off x="2478748" y="1700213"/>
            <a:ext cx="390206" cy="215900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pPr algn="r"/>
            <a:endParaRPr lang="ru-RU">
              <a:latin typeface="Bernard MT Condensed" pitchFamily="18" charset="0"/>
              <a:cs typeface="Arial" pitchFamily="34" charset="0"/>
            </a:endParaRPr>
          </a:p>
        </p:txBody>
      </p:sp>
      <p:sp>
        <p:nvSpPr>
          <p:cNvPr id="678927" name="Стрелка вниз 16"/>
          <p:cNvSpPr>
            <a:spLocks noChangeArrowheads="1"/>
          </p:cNvSpPr>
          <p:nvPr/>
        </p:nvSpPr>
        <p:spPr bwMode="auto">
          <a:xfrm>
            <a:off x="2478748" y="2420938"/>
            <a:ext cx="390206" cy="215900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pPr algn="r"/>
            <a:endParaRPr lang="ru-RU">
              <a:latin typeface="Bernard MT Condensed" pitchFamily="18" charset="0"/>
              <a:cs typeface="Arial" pitchFamily="34" charset="0"/>
            </a:endParaRPr>
          </a:p>
        </p:txBody>
      </p:sp>
      <p:sp>
        <p:nvSpPr>
          <p:cNvPr id="678928" name="Стрелка вниз 17"/>
          <p:cNvSpPr>
            <a:spLocks noChangeArrowheads="1"/>
          </p:cNvSpPr>
          <p:nvPr/>
        </p:nvSpPr>
        <p:spPr bwMode="auto">
          <a:xfrm>
            <a:off x="2478748" y="3141663"/>
            <a:ext cx="390206" cy="215900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pPr algn="r"/>
            <a:endParaRPr lang="ru-RU">
              <a:latin typeface="Bernard MT Condensed" pitchFamily="18" charset="0"/>
              <a:cs typeface="Arial" pitchFamily="34" charset="0"/>
            </a:endParaRPr>
          </a:p>
        </p:txBody>
      </p:sp>
      <p:sp>
        <p:nvSpPr>
          <p:cNvPr id="678929" name="Стрелка вниз 18"/>
          <p:cNvSpPr>
            <a:spLocks noChangeArrowheads="1"/>
          </p:cNvSpPr>
          <p:nvPr/>
        </p:nvSpPr>
        <p:spPr bwMode="auto">
          <a:xfrm>
            <a:off x="2478748" y="3860800"/>
            <a:ext cx="390206" cy="215900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pPr algn="r"/>
            <a:endParaRPr lang="ru-RU">
              <a:latin typeface="Bernard MT Condensed" pitchFamily="18" charset="0"/>
              <a:cs typeface="Arial" pitchFamily="34" charset="0"/>
            </a:endParaRPr>
          </a:p>
        </p:txBody>
      </p:sp>
      <p:sp>
        <p:nvSpPr>
          <p:cNvPr id="678930" name="Стрелка вниз 19"/>
          <p:cNvSpPr>
            <a:spLocks noChangeArrowheads="1"/>
          </p:cNvSpPr>
          <p:nvPr/>
        </p:nvSpPr>
        <p:spPr bwMode="auto">
          <a:xfrm>
            <a:off x="2478748" y="4581525"/>
            <a:ext cx="390206" cy="215900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pPr algn="r"/>
            <a:endParaRPr lang="ru-RU">
              <a:latin typeface="Bernard MT Condensed" pitchFamily="18" charset="0"/>
              <a:cs typeface="Arial" pitchFamily="34" charset="0"/>
            </a:endParaRPr>
          </a:p>
        </p:txBody>
      </p:sp>
      <p:sp>
        <p:nvSpPr>
          <p:cNvPr id="678931" name="Стрелка вниз 20"/>
          <p:cNvSpPr>
            <a:spLocks noChangeArrowheads="1"/>
          </p:cNvSpPr>
          <p:nvPr/>
        </p:nvSpPr>
        <p:spPr bwMode="auto">
          <a:xfrm>
            <a:off x="2478748" y="5300663"/>
            <a:ext cx="390206" cy="215900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pPr algn="r"/>
            <a:endParaRPr lang="ru-RU">
              <a:latin typeface="Bernard MT Condensed" pitchFamily="18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1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Core pipeline of </a:t>
            </a:r>
            <a:r>
              <a:rPr lang="ru-RU" dirty="0"/>
              <a:t>Intel Xeon Phi…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846163" y="5805264"/>
            <a:ext cx="74168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 smtClean="0"/>
              <a:t>Image source</a:t>
            </a:r>
            <a:r>
              <a:rPr lang="en-US" sz="1400" i="1" dirty="0"/>
              <a:t>: </a:t>
            </a:r>
            <a:r>
              <a:rPr lang="en-US" sz="1400" i="1" dirty="0" smtClean="0"/>
              <a:t>https</a:t>
            </a:r>
            <a:r>
              <a:rPr lang="en-US" sz="1400" i="1" dirty="0"/>
              <a:t>://software.intel.com/en-us/articles/intel-xeon-phi-coprocessor-codename-knights-corner (Figure 4)</a:t>
            </a:r>
            <a:endParaRPr lang="ru-RU" sz="1400" i="1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6163" y="1268760"/>
            <a:ext cx="7594542" cy="41764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Номер слайда 1"/>
          <p:cNvSpPr>
            <a:spLocks noGrp="1"/>
          </p:cNvSpPr>
          <p:nvPr>
            <p:ph type="sldNum" sz="quarter" idx="11"/>
          </p:nvPr>
        </p:nvSpPr>
        <p:spPr>
          <a:xfrm>
            <a:off x="8839713" y="6408738"/>
            <a:ext cx="934587" cy="449262"/>
          </a:xfrm>
        </p:spPr>
        <p:txBody>
          <a:bodyPr/>
          <a:lstStyle/>
          <a:p>
            <a:pPr>
              <a:defRPr/>
            </a:pPr>
            <a:fld id="{9915324F-5CE9-4DEE-BEC9-C7DDE4819063}" type="slidenum">
              <a:rPr lang="ru-RU" smtClean="0">
                <a:solidFill>
                  <a:srgbClr val="000000"/>
                </a:solidFill>
              </a:rPr>
              <a:pPr>
                <a:defRPr/>
              </a:pPr>
              <a:t>18</a:t>
            </a:fld>
            <a:r>
              <a:rPr lang="ru-RU" dirty="0" smtClean="0">
                <a:solidFill>
                  <a:srgbClr val="000000"/>
                </a:solidFill>
              </a:rPr>
              <a:t> </a:t>
            </a:r>
            <a:endParaRPr lang="en-US" dirty="0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40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Core pipeline of </a:t>
            </a:r>
            <a:r>
              <a:rPr lang="ru-RU" dirty="0"/>
              <a:t>Intel Xeon Phi…</a:t>
            </a:r>
          </a:p>
        </p:txBody>
      </p:sp>
      <p:sp>
        <p:nvSpPr>
          <p:cNvPr id="68403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Implementation of instruction prefetch (PPF</a:t>
            </a:r>
            <a:r>
              <a:rPr lang="ru-RU" sz="2400" dirty="0" smtClean="0"/>
              <a:t> </a:t>
            </a:r>
            <a:r>
              <a:rPr lang="en-US" dirty="0" smtClean="0"/>
              <a:t>and</a:t>
            </a:r>
            <a:r>
              <a:rPr lang="ru-RU" sz="2400" dirty="0" smtClean="0"/>
              <a:t> </a:t>
            </a:r>
            <a:r>
              <a:rPr lang="en-US" sz="2400" dirty="0" smtClean="0"/>
              <a:t>PF stages) places a limitation on thread execution: two sequential ticks can not execute instruction of the same thread</a:t>
            </a:r>
          </a:p>
          <a:p>
            <a:pPr marL="0" indent="0">
              <a:buNone/>
            </a:pPr>
            <a:endParaRPr lang="en-US" sz="2400" dirty="0"/>
          </a:p>
          <a:p>
            <a:pPr lvl="1"/>
            <a:r>
              <a:rPr lang="en-US" sz="2000" dirty="0" smtClean="0"/>
              <a:t>To fully utilize Xeon Phi it is required to have at least 2 threads per core. In case there is only 1 thread, its instructions will be </a:t>
            </a:r>
            <a:r>
              <a:rPr lang="en-US" sz="2000" dirty="0" err="1" smtClean="0"/>
              <a:t>prefetched</a:t>
            </a:r>
            <a:r>
              <a:rPr lang="en-US" sz="2000" dirty="0" smtClean="0"/>
              <a:t> with step of 2 ticks</a:t>
            </a:r>
          </a:p>
          <a:p>
            <a:pPr marL="457200" lvl="1" indent="0">
              <a:buNone/>
            </a:pPr>
            <a:endParaRPr lang="en-US" sz="2000" dirty="0"/>
          </a:p>
          <a:p>
            <a:pPr lvl="1"/>
            <a:r>
              <a:rPr lang="en-US" sz="2000" dirty="0" smtClean="0"/>
              <a:t>Prefetch requires 4-5 ticks if hits instruction cache, much more otherwise. It might be required to have 3-4 threads for optimal performance</a:t>
            </a:r>
            <a:endParaRPr lang="ru-RU" sz="2000" dirty="0"/>
          </a:p>
        </p:txBody>
      </p:sp>
      <p:sp>
        <p:nvSpPr>
          <p:cNvPr id="4" name="Номер слайда 1"/>
          <p:cNvSpPr>
            <a:spLocks noGrp="1"/>
          </p:cNvSpPr>
          <p:nvPr>
            <p:ph type="sldNum" sz="quarter" idx="11"/>
          </p:nvPr>
        </p:nvSpPr>
        <p:spPr>
          <a:xfrm>
            <a:off x="8839713" y="6408738"/>
            <a:ext cx="934587" cy="449262"/>
          </a:xfrm>
        </p:spPr>
        <p:txBody>
          <a:bodyPr/>
          <a:lstStyle/>
          <a:p>
            <a:pPr>
              <a:defRPr/>
            </a:pPr>
            <a:fld id="{9915324F-5CE9-4DEE-BEC9-C7DDE4819063}" type="slidenum">
              <a:rPr lang="ru-RU" smtClean="0">
                <a:solidFill>
                  <a:srgbClr val="000000"/>
                </a:solidFill>
              </a:rPr>
              <a:pPr>
                <a:defRPr/>
              </a:pPr>
              <a:t>19</a:t>
            </a:fld>
            <a:r>
              <a:rPr lang="ru-RU" dirty="0" smtClean="0">
                <a:solidFill>
                  <a:srgbClr val="000000"/>
                </a:solidFill>
              </a:rPr>
              <a:t> </a:t>
            </a:r>
            <a:endParaRPr lang="en-US" dirty="0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75915" y="3071813"/>
            <a:ext cx="8416052" cy="830997"/>
          </a:xfrm>
        </p:spPr>
        <p:txBody>
          <a:bodyPr>
            <a:spAutoFit/>
          </a:bodyPr>
          <a:lstStyle/>
          <a:p>
            <a:pPr algn="ctr" eaLnBrk="1" hangingPunct="1"/>
            <a:r>
              <a:rPr lang="ru-RU" altLang="ru-RU" sz="2400" dirty="0" smtClean="0"/>
              <a:t>01 </a:t>
            </a:r>
            <a:r>
              <a:rPr lang="en-US" altLang="ru-RU" sz="2400" dirty="0" smtClean="0"/>
              <a:t>Lecture</a:t>
            </a:r>
            <a:r>
              <a:rPr lang="ru-RU" altLang="ru-RU" sz="2400" dirty="0" smtClean="0"/>
              <a:t/>
            </a:r>
            <a:br>
              <a:rPr lang="ru-RU" altLang="ru-RU" sz="2400" dirty="0" smtClean="0"/>
            </a:br>
            <a:r>
              <a:rPr lang="ru-RU" sz="2400" dirty="0" smtClean="0"/>
              <a:t>Intel Xeon Phi</a:t>
            </a:r>
            <a:r>
              <a:rPr lang="en-US" sz="2400" dirty="0" smtClean="0"/>
              <a:t> Architecture</a:t>
            </a:r>
            <a:endParaRPr lang="ru-RU" altLang="ru-RU" sz="2400" dirty="0" smtClean="0"/>
          </a:p>
        </p:txBody>
      </p:sp>
      <p:sp>
        <p:nvSpPr>
          <p:cNvPr id="4085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28419" y="2205038"/>
            <a:ext cx="9042814" cy="461962"/>
          </a:xfrm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en-US" b="1" i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Programming </a:t>
            </a:r>
            <a:r>
              <a:rPr lang="en-US" b="1" i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for Intel Xeon Phi</a:t>
            </a:r>
            <a:endParaRPr lang="ru-RU" b="1" i="1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4100" name="Rectangle 4"/>
          <p:cNvSpPr>
            <a:spLocks noChangeArrowheads="1"/>
          </p:cNvSpPr>
          <p:nvPr/>
        </p:nvSpPr>
        <p:spPr bwMode="auto">
          <a:xfrm>
            <a:off x="5191628" y="5437363"/>
            <a:ext cx="4473901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r>
              <a:rPr lang="en-US" altLang="ru-RU" sz="20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I.B. </a:t>
            </a:r>
            <a:r>
              <a:rPr lang="en-US" altLang="ru-RU" sz="2000" dirty="0" err="1" smtClean="0">
                <a:solidFill>
                  <a:srgbClr val="000000"/>
                </a:solidFill>
                <a:latin typeface="Arial" charset="0"/>
                <a:cs typeface="Arial" charset="0"/>
              </a:rPr>
              <a:t>Meyerov</a:t>
            </a:r>
            <a:r>
              <a:rPr lang="ru-RU" altLang="ru-RU" sz="2000" dirty="0">
                <a:solidFill>
                  <a:srgbClr val="000000"/>
                </a:solidFill>
                <a:latin typeface="Arial" charset="0"/>
                <a:cs typeface="Arial" charset="0"/>
              </a:rPr>
              <a:t>,</a:t>
            </a:r>
            <a:r>
              <a:rPr lang="en-US" altLang="ru-RU" sz="2000" kern="1200" dirty="0" smtClean="0">
                <a:solidFill>
                  <a:srgbClr val="000000"/>
                </a:solidFill>
                <a:latin typeface="Arial" charset="0"/>
                <a:ea typeface="+mn-ea"/>
                <a:cs typeface="Arial" charset="0"/>
              </a:rPr>
              <a:t> </a:t>
            </a:r>
            <a:r>
              <a:rPr lang="en-US" altLang="ru-RU" sz="2000" dirty="0">
                <a:solidFill>
                  <a:srgbClr val="000000"/>
                </a:solidFill>
                <a:latin typeface="Arial" charset="0"/>
                <a:cs typeface="Arial" charset="0"/>
              </a:rPr>
              <a:t>S.I. Bastrakov, </a:t>
            </a:r>
            <a:endParaRPr lang="en-US" altLang="ru-RU" sz="2000" kern="1200" dirty="0" smtClean="0">
              <a:solidFill>
                <a:srgbClr val="000000"/>
              </a:solidFill>
              <a:latin typeface="Arial" charset="0"/>
              <a:ea typeface="+mn-ea"/>
              <a:cs typeface="Arial" charset="0"/>
            </a:endParaRPr>
          </a:p>
          <a:p>
            <a:r>
              <a:rPr lang="en-US" altLang="ru-RU" sz="20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Software </a:t>
            </a:r>
            <a:r>
              <a:rPr lang="en-US" altLang="ru-RU" sz="20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department</a:t>
            </a:r>
            <a:endParaRPr lang="en-US" altLang="ru-RU" sz="2000" dirty="0" smtClean="0">
              <a:solidFill>
                <a:srgbClr val="000000"/>
              </a:solidFill>
              <a:latin typeface="Arial" charset="0"/>
              <a:cs typeface="Arial" charset="0"/>
            </a:endParaRPr>
          </a:p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en-US" altLang="ru-RU" sz="2000" kern="1200" dirty="0">
              <a:solidFill>
                <a:srgbClr val="000000"/>
              </a:solidFill>
              <a:latin typeface="Arial" charset="0"/>
              <a:ea typeface="+mn-ea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50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Core pipeline of </a:t>
            </a:r>
            <a:r>
              <a:rPr lang="ru-RU" dirty="0"/>
              <a:t>Intel Xeon </a:t>
            </a:r>
            <a:r>
              <a:rPr lang="ru-RU" dirty="0" smtClean="0"/>
              <a:t>Phi</a:t>
            </a:r>
            <a:endParaRPr lang="ru-RU" dirty="0"/>
          </a:p>
        </p:txBody>
      </p:sp>
      <p:sp>
        <p:nvSpPr>
          <p:cNvPr id="68505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Execution stage </a:t>
            </a:r>
            <a:r>
              <a:rPr lang="ru-RU" dirty="0" smtClean="0"/>
              <a:t>(E)</a:t>
            </a:r>
            <a:r>
              <a:rPr lang="en-US" dirty="0" smtClean="0"/>
              <a:t> is implemented as two pipes: </a:t>
            </a:r>
            <a:r>
              <a:rPr lang="ru-RU" dirty="0" smtClean="0"/>
              <a:t>U </a:t>
            </a:r>
            <a:r>
              <a:rPr lang="en-US" dirty="0" smtClean="0"/>
              <a:t>and</a:t>
            </a:r>
            <a:r>
              <a:rPr lang="ru-RU" dirty="0" smtClean="0"/>
              <a:t> </a:t>
            </a:r>
            <a:r>
              <a:rPr lang="ru-RU" dirty="0"/>
              <a:t>V</a:t>
            </a:r>
          </a:p>
          <a:p>
            <a:r>
              <a:rPr lang="en-US" dirty="0" smtClean="0"/>
              <a:t>The first instruction always goes to U-pipe, the second instruction is examined for possibility of simultaneous execution with the first one</a:t>
            </a:r>
            <a:endParaRPr lang="ru-RU" dirty="0"/>
          </a:p>
          <a:p>
            <a:r>
              <a:rPr lang="en-US" dirty="0" smtClean="0"/>
              <a:t>Scalar integer operations are performed by ALU. Scalar and vector operations with floating-point numbers have additional 6-stage pipeline</a:t>
            </a:r>
            <a:endParaRPr lang="ru-RU" dirty="0"/>
          </a:p>
          <a:p>
            <a:r>
              <a:rPr lang="en-US" dirty="0" smtClean="0"/>
              <a:t>Vector instructions are mostly executed at U-pipe</a:t>
            </a:r>
            <a:endParaRPr lang="ru-RU" dirty="0"/>
          </a:p>
          <a:p>
            <a:r>
              <a:rPr lang="en-US" dirty="0" smtClean="0"/>
              <a:t>Most integer and mask instructions have latency 1, most vector instructions have latency 4 or more (if use read/write with fill-in or permutation)</a:t>
            </a:r>
            <a:endParaRPr lang="ru-RU" dirty="0"/>
          </a:p>
        </p:txBody>
      </p:sp>
      <p:sp>
        <p:nvSpPr>
          <p:cNvPr id="4" name="Номер слайда 1"/>
          <p:cNvSpPr>
            <a:spLocks noGrp="1"/>
          </p:cNvSpPr>
          <p:nvPr>
            <p:ph type="sldNum" sz="quarter" idx="11"/>
          </p:nvPr>
        </p:nvSpPr>
        <p:spPr>
          <a:xfrm>
            <a:off x="8839713" y="6408738"/>
            <a:ext cx="934587" cy="449262"/>
          </a:xfrm>
        </p:spPr>
        <p:txBody>
          <a:bodyPr/>
          <a:lstStyle/>
          <a:p>
            <a:pPr>
              <a:defRPr/>
            </a:pPr>
            <a:fld id="{9915324F-5CE9-4DEE-BEC9-C7DDE4819063}" type="slidenum">
              <a:rPr lang="ru-RU" smtClean="0">
                <a:solidFill>
                  <a:srgbClr val="000000"/>
                </a:solidFill>
              </a:rPr>
              <a:pPr>
                <a:defRPr/>
              </a:pPr>
              <a:t>20</a:t>
            </a:fld>
            <a:r>
              <a:rPr lang="ru-RU" dirty="0" smtClean="0">
                <a:solidFill>
                  <a:srgbClr val="000000"/>
                </a:solidFill>
              </a:rPr>
              <a:t> </a:t>
            </a:r>
            <a:endParaRPr lang="en-US" dirty="0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08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Memory </a:t>
            </a:r>
            <a:r>
              <a:rPr lang="en-US" dirty="0" smtClean="0"/>
              <a:t>hierarchy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81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Memory hierarchy of </a:t>
            </a:r>
            <a:r>
              <a:rPr lang="ru-RU" sz="3200" dirty="0" smtClean="0"/>
              <a:t>Intel </a:t>
            </a:r>
            <a:r>
              <a:rPr lang="ru-RU" sz="3200" dirty="0"/>
              <a:t>Xeon Phi…</a:t>
            </a:r>
          </a:p>
        </p:txBody>
      </p:sp>
      <p:sp>
        <p:nvSpPr>
          <p:cNvPr id="68813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All cores use shared coprocessor memory</a:t>
            </a:r>
            <a:endParaRPr lang="en-US" dirty="0"/>
          </a:p>
          <a:p>
            <a:r>
              <a:rPr lang="en-US" dirty="0" smtClean="0"/>
              <a:t>Each core has private L1 and L2 caches</a:t>
            </a:r>
            <a:endParaRPr lang="en-US" dirty="0"/>
          </a:p>
          <a:p>
            <a:r>
              <a:rPr lang="ru-RU" dirty="0" smtClean="0"/>
              <a:t>L1 </a:t>
            </a:r>
            <a:r>
              <a:rPr lang="en-US" dirty="0" smtClean="0"/>
              <a:t>and</a:t>
            </a:r>
            <a:r>
              <a:rPr lang="ru-RU" dirty="0" smtClean="0"/>
              <a:t> L2</a:t>
            </a:r>
            <a:r>
              <a:rPr lang="en-US" dirty="0" smtClean="0"/>
              <a:t> caches are inclusive</a:t>
            </a:r>
            <a:endParaRPr lang="en-US" dirty="0"/>
          </a:p>
          <a:p>
            <a:pPr lvl="1"/>
            <a:r>
              <a:rPr lang="en-US" sz="2000" dirty="0" smtClean="0"/>
              <a:t>All data in L1 is also in L2</a:t>
            </a:r>
            <a:endParaRPr lang="en-US" sz="2000" dirty="0"/>
          </a:p>
          <a:p>
            <a:r>
              <a:rPr lang="ru-RU" dirty="0" smtClean="0"/>
              <a:t>L1 </a:t>
            </a:r>
            <a:r>
              <a:rPr lang="en-US" dirty="0" smtClean="0"/>
              <a:t>and</a:t>
            </a:r>
            <a:r>
              <a:rPr lang="ru-RU" dirty="0" smtClean="0"/>
              <a:t> </a:t>
            </a:r>
            <a:r>
              <a:rPr lang="ru-RU" dirty="0"/>
              <a:t>L2</a:t>
            </a:r>
            <a:r>
              <a:rPr lang="en-US" dirty="0"/>
              <a:t> </a:t>
            </a:r>
            <a:r>
              <a:rPr lang="en-US" dirty="0" smtClean="0"/>
              <a:t>caches use pseudo-</a:t>
            </a:r>
            <a:r>
              <a:rPr lang="ru-RU" dirty="0" smtClean="0"/>
              <a:t>LRU </a:t>
            </a:r>
            <a:r>
              <a:rPr lang="en-US" dirty="0" smtClean="0"/>
              <a:t>algorithm</a:t>
            </a:r>
            <a:endParaRPr lang="ru-RU" dirty="0"/>
          </a:p>
        </p:txBody>
      </p:sp>
      <p:sp>
        <p:nvSpPr>
          <p:cNvPr id="4" name="Номер слайда 1"/>
          <p:cNvSpPr>
            <a:spLocks noGrp="1"/>
          </p:cNvSpPr>
          <p:nvPr>
            <p:ph type="sldNum" sz="quarter" idx="11"/>
          </p:nvPr>
        </p:nvSpPr>
        <p:spPr>
          <a:xfrm>
            <a:off x="8839713" y="6408738"/>
            <a:ext cx="934587" cy="449262"/>
          </a:xfrm>
        </p:spPr>
        <p:txBody>
          <a:bodyPr/>
          <a:lstStyle/>
          <a:p>
            <a:pPr>
              <a:defRPr/>
            </a:pPr>
            <a:fld id="{9915324F-5CE9-4DEE-BEC9-C7DDE4819063}" type="slidenum">
              <a:rPr lang="ru-RU" smtClean="0">
                <a:solidFill>
                  <a:srgbClr val="000000"/>
                </a:solidFill>
              </a:rPr>
              <a:pPr>
                <a:defRPr/>
              </a:pPr>
              <a:t>22</a:t>
            </a:fld>
            <a:r>
              <a:rPr lang="ru-RU" dirty="0" smtClean="0">
                <a:solidFill>
                  <a:srgbClr val="000000"/>
                </a:solidFill>
              </a:rPr>
              <a:t> </a:t>
            </a:r>
            <a:endParaRPr lang="en-US" dirty="0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91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Memory hierarchy of </a:t>
            </a:r>
            <a:r>
              <a:rPr lang="ru-RU" sz="3200" dirty="0"/>
              <a:t>Intel Xeon Phi…</a:t>
            </a:r>
          </a:p>
        </p:txBody>
      </p:sp>
      <p:sp>
        <p:nvSpPr>
          <p:cNvPr id="68915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L1 caches: </a:t>
            </a:r>
            <a:r>
              <a:rPr lang="ru-RU" sz="2400" dirty="0" smtClean="0"/>
              <a:t>L1 </a:t>
            </a:r>
            <a:r>
              <a:rPr lang="ru-RU" sz="2400" dirty="0"/>
              <a:t>I-</a:t>
            </a:r>
            <a:r>
              <a:rPr lang="ru-RU" sz="2400" dirty="0" err="1"/>
              <a:t>Cache</a:t>
            </a:r>
            <a:r>
              <a:rPr lang="ru-RU" sz="2400" dirty="0"/>
              <a:t> </a:t>
            </a:r>
            <a:r>
              <a:rPr lang="en-US" sz="2400" dirty="0" smtClean="0"/>
              <a:t>and </a:t>
            </a:r>
            <a:r>
              <a:rPr lang="ru-RU" sz="2400" dirty="0" smtClean="0"/>
              <a:t>L1 </a:t>
            </a:r>
            <a:r>
              <a:rPr lang="ru-RU" sz="2400" dirty="0"/>
              <a:t>D-</a:t>
            </a:r>
            <a:r>
              <a:rPr lang="ru-RU" sz="2400" dirty="0" err="1"/>
              <a:t>Cache</a:t>
            </a:r>
            <a:endParaRPr lang="ru-RU" sz="2400" dirty="0"/>
          </a:p>
          <a:p>
            <a:pPr lvl="1"/>
            <a:r>
              <a:rPr lang="en-US" sz="2000" dirty="0" smtClean="0"/>
              <a:t>size </a:t>
            </a:r>
            <a:r>
              <a:rPr lang="ru-RU" sz="2000" dirty="0" smtClean="0"/>
              <a:t> </a:t>
            </a:r>
            <a:r>
              <a:rPr lang="ru-RU" sz="2000" dirty="0"/>
              <a:t>32 </a:t>
            </a:r>
            <a:r>
              <a:rPr lang="en-US" sz="2000" dirty="0" smtClean="0"/>
              <a:t>KB</a:t>
            </a:r>
            <a:endParaRPr lang="ru-RU" sz="2000" dirty="0"/>
          </a:p>
          <a:p>
            <a:pPr lvl="1"/>
            <a:r>
              <a:rPr lang="en-US" sz="2000" dirty="0" smtClean="0"/>
              <a:t>lane size</a:t>
            </a:r>
            <a:r>
              <a:rPr lang="ru-RU" sz="2000" dirty="0" smtClean="0"/>
              <a:t> </a:t>
            </a:r>
            <a:r>
              <a:rPr lang="ru-RU" sz="2000" dirty="0"/>
              <a:t>64 </a:t>
            </a:r>
            <a:r>
              <a:rPr lang="en-US" sz="2000" dirty="0" smtClean="0"/>
              <a:t>bytes</a:t>
            </a:r>
            <a:endParaRPr lang="ru-RU" sz="2000" dirty="0"/>
          </a:p>
          <a:p>
            <a:pPr lvl="1"/>
            <a:r>
              <a:rPr lang="en-US" sz="2000" dirty="0" smtClean="0"/>
              <a:t>8-way associative</a:t>
            </a:r>
            <a:endParaRPr lang="ru-RU" sz="2000" dirty="0"/>
          </a:p>
        </p:txBody>
      </p:sp>
      <p:sp>
        <p:nvSpPr>
          <p:cNvPr id="4" name="Номер слайда 1"/>
          <p:cNvSpPr>
            <a:spLocks noGrp="1"/>
          </p:cNvSpPr>
          <p:nvPr>
            <p:ph type="sldNum" sz="quarter" idx="11"/>
          </p:nvPr>
        </p:nvSpPr>
        <p:spPr>
          <a:xfrm>
            <a:off x="8839713" y="6408738"/>
            <a:ext cx="934587" cy="449262"/>
          </a:xfrm>
        </p:spPr>
        <p:txBody>
          <a:bodyPr/>
          <a:lstStyle/>
          <a:p>
            <a:pPr>
              <a:defRPr/>
            </a:pPr>
            <a:fld id="{9915324F-5CE9-4DEE-BEC9-C7DDE4819063}" type="slidenum">
              <a:rPr lang="ru-RU" smtClean="0">
                <a:solidFill>
                  <a:srgbClr val="000000"/>
                </a:solidFill>
              </a:rPr>
              <a:pPr>
                <a:defRPr/>
              </a:pPr>
              <a:t>23</a:t>
            </a:fld>
            <a:r>
              <a:rPr lang="ru-RU" dirty="0" smtClean="0">
                <a:solidFill>
                  <a:srgbClr val="000000"/>
                </a:solidFill>
              </a:rPr>
              <a:t> </a:t>
            </a:r>
            <a:endParaRPr lang="en-US" dirty="0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7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Page addressing</a:t>
            </a:r>
            <a:r>
              <a:rPr lang="ru-RU" sz="3200" dirty="0" smtClean="0"/>
              <a:t>…</a:t>
            </a:r>
            <a:endParaRPr lang="ru-RU" sz="3200" dirty="0"/>
          </a:p>
        </p:txBody>
      </p:sp>
      <p:sp>
        <p:nvSpPr>
          <p:cNvPr id="697399" name="Rectangle 55"/>
          <p:cNvSpPr>
            <a:spLocks noChangeArrowheads="1"/>
          </p:cNvSpPr>
          <p:nvPr/>
        </p:nvSpPr>
        <p:spPr bwMode="auto">
          <a:xfrm>
            <a:off x="1285786" y="1987550"/>
            <a:ext cx="1559102" cy="2159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697400" name="Rectangle 56"/>
          <p:cNvSpPr>
            <a:spLocks noChangeArrowheads="1"/>
          </p:cNvSpPr>
          <p:nvPr/>
        </p:nvSpPr>
        <p:spPr bwMode="auto">
          <a:xfrm>
            <a:off x="1285786" y="2203450"/>
            <a:ext cx="1559102" cy="2159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697401" name="Rectangle 57"/>
          <p:cNvSpPr>
            <a:spLocks noChangeArrowheads="1"/>
          </p:cNvSpPr>
          <p:nvPr/>
        </p:nvSpPr>
        <p:spPr bwMode="auto">
          <a:xfrm>
            <a:off x="1285786" y="2419350"/>
            <a:ext cx="1559102" cy="2159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697402" name="Rectangle 58"/>
          <p:cNvSpPr>
            <a:spLocks noChangeArrowheads="1"/>
          </p:cNvSpPr>
          <p:nvPr/>
        </p:nvSpPr>
        <p:spPr bwMode="auto">
          <a:xfrm>
            <a:off x="1285786" y="2635250"/>
            <a:ext cx="1559102" cy="2159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697403" name="Rectangle 59"/>
          <p:cNvSpPr>
            <a:spLocks noChangeArrowheads="1"/>
          </p:cNvSpPr>
          <p:nvPr/>
        </p:nvSpPr>
        <p:spPr bwMode="auto">
          <a:xfrm>
            <a:off x="1285786" y="2851150"/>
            <a:ext cx="1559102" cy="2159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697404" name="Rectangle 60"/>
          <p:cNvSpPr>
            <a:spLocks noChangeArrowheads="1"/>
          </p:cNvSpPr>
          <p:nvPr/>
        </p:nvSpPr>
        <p:spPr bwMode="auto">
          <a:xfrm>
            <a:off x="1285786" y="3067050"/>
            <a:ext cx="1559102" cy="2159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697405" name="Rectangle 61"/>
          <p:cNvSpPr>
            <a:spLocks noChangeArrowheads="1"/>
          </p:cNvSpPr>
          <p:nvPr/>
        </p:nvSpPr>
        <p:spPr bwMode="auto">
          <a:xfrm>
            <a:off x="1285786" y="3282950"/>
            <a:ext cx="1559102" cy="2159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697406" name="Rectangle 62"/>
          <p:cNvSpPr>
            <a:spLocks noChangeArrowheads="1"/>
          </p:cNvSpPr>
          <p:nvPr/>
        </p:nvSpPr>
        <p:spPr bwMode="auto">
          <a:xfrm>
            <a:off x="1285786" y="3498850"/>
            <a:ext cx="1559102" cy="2159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697407" name="Rectangle 63"/>
          <p:cNvSpPr>
            <a:spLocks noChangeArrowheads="1"/>
          </p:cNvSpPr>
          <p:nvPr/>
        </p:nvSpPr>
        <p:spPr bwMode="auto">
          <a:xfrm>
            <a:off x="1285786" y="3714750"/>
            <a:ext cx="1559102" cy="2159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697408" name="Rectangle 64"/>
          <p:cNvSpPr>
            <a:spLocks noChangeArrowheads="1"/>
          </p:cNvSpPr>
          <p:nvPr/>
        </p:nvSpPr>
        <p:spPr bwMode="auto">
          <a:xfrm>
            <a:off x="1285786" y="3930650"/>
            <a:ext cx="1559102" cy="2159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697409" name="Rectangle 65"/>
          <p:cNvSpPr>
            <a:spLocks noChangeArrowheads="1"/>
          </p:cNvSpPr>
          <p:nvPr/>
        </p:nvSpPr>
        <p:spPr bwMode="auto">
          <a:xfrm>
            <a:off x="1285786" y="4146550"/>
            <a:ext cx="1559102" cy="2159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697410" name="Rectangle 66"/>
          <p:cNvSpPr>
            <a:spLocks noChangeArrowheads="1"/>
          </p:cNvSpPr>
          <p:nvPr/>
        </p:nvSpPr>
        <p:spPr bwMode="auto">
          <a:xfrm>
            <a:off x="1285786" y="4362450"/>
            <a:ext cx="1559102" cy="21748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697411" name="Rectangle 67"/>
          <p:cNvSpPr>
            <a:spLocks noChangeArrowheads="1"/>
          </p:cNvSpPr>
          <p:nvPr/>
        </p:nvSpPr>
        <p:spPr bwMode="auto">
          <a:xfrm>
            <a:off x="1285786" y="4579938"/>
            <a:ext cx="1559102" cy="2159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697412" name="Rectangle 68"/>
          <p:cNvSpPr>
            <a:spLocks noChangeArrowheads="1"/>
          </p:cNvSpPr>
          <p:nvPr/>
        </p:nvSpPr>
        <p:spPr bwMode="auto">
          <a:xfrm>
            <a:off x="1285786" y="4795838"/>
            <a:ext cx="1559102" cy="2159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697413" name="Rectangle 69"/>
          <p:cNvSpPr>
            <a:spLocks noChangeArrowheads="1"/>
          </p:cNvSpPr>
          <p:nvPr/>
        </p:nvSpPr>
        <p:spPr bwMode="auto">
          <a:xfrm>
            <a:off x="1285786" y="5011738"/>
            <a:ext cx="1559102" cy="2159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697414" name="Rectangle 70"/>
          <p:cNvSpPr>
            <a:spLocks noChangeArrowheads="1"/>
          </p:cNvSpPr>
          <p:nvPr/>
        </p:nvSpPr>
        <p:spPr bwMode="auto">
          <a:xfrm>
            <a:off x="1285786" y="5227638"/>
            <a:ext cx="1559102" cy="2159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697415" name="Text Box 71"/>
          <p:cNvSpPr txBox="1">
            <a:spLocks noChangeArrowheads="1"/>
          </p:cNvSpPr>
          <p:nvPr/>
        </p:nvSpPr>
        <p:spPr bwMode="auto">
          <a:xfrm>
            <a:off x="401589" y="1914526"/>
            <a:ext cx="684803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r"/>
            <a:r>
              <a:rPr lang="en-US"/>
              <a:t>MAX</a:t>
            </a:r>
            <a:endParaRPr lang="ru-RU"/>
          </a:p>
        </p:txBody>
      </p:sp>
      <p:sp>
        <p:nvSpPr>
          <p:cNvPr id="697416" name="Text Box 72"/>
          <p:cNvSpPr txBox="1">
            <a:spLocks noChangeArrowheads="1"/>
          </p:cNvSpPr>
          <p:nvPr/>
        </p:nvSpPr>
        <p:spPr bwMode="auto">
          <a:xfrm>
            <a:off x="773480" y="5156201"/>
            <a:ext cx="312906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r"/>
            <a:r>
              <a:rPr lang="en-US"/>
              <a:t>0</a:t>
            </a:r>
            <a:endParaRPr lang="ru-RU"/>
          </a:p>
        </p:txBody>
      </p:sp>
      <p:sp>
        <p:nvSpPr>
          <p:cNvPr id="697417" name="Text Box 73"/>
          <p:cNvSpPr txBox="1">
            <a:spLocks noChangeArrowheads="1"/>
          </p:cNvSpPr>
          <p:nvPr/>
        </p:nvSpPr>
        <p:spPr bwMode="auto">
          <a:xfrm>
            <a:off x="1699586" y="1482726"/>
            <a:ext cx="62921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dirty="0" smtClean="0"/>
              <a:t>VAS</a:t>
            </a:r>
            <a:endParaRPr lang="ru-RU" dirty="0"/>
          </a:p>
        </p:txBody>
      </p:sp>
      <p:sp>
        <p:nvSpPr>
          <p:cNvPr id="697418" name="Rectangle 74"/>
          <p:cNvSpPr>
            <a:spLocks noChangeArrowheads="1"/>
          </p:cNvSpPr>
          <p:nvPr/>
        </p:nvSpPr>
        <p:spPr bwMode="auto">
          <a:xfrm>
            <a:off x="7757694" y="1987550"/>
            <a:ext cx="1559101" cy="2159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697419" name="Rectangle 75"/>
          <p:cNvSpPr>
            <a:spLocks noChangeArrowheads="1"/>
          </p:cNvSpPr>
          <p:nvPr/>
        </p:nvSpPr>
        <p:spPr bwMode="auto">
          <a:xfrm>
            <a:off x="7757694" y="2203450"/>
            <a:ext cx="1559101" cy="2159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697420" name="Rectangle 76"/>
          <p:cNvSpPr>
            <a:spLocks noChangeArrowheads="1"/>
          </p:cNvSpPr>
          <p:nvPr/>
        </p:nvSpPr>
        <p:spPr bwMode="auto">
          <a:xfrm>
            <a:off x="7757694" y="2419350"/>
            <a:ext cx="1559101" cy="2159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697421" name="Rectangle 77"/>
          <p:cNvSpPr>
            <a:spLocks noChangeArrowheads="1"/>
          </p:cNvSpPr>
          <p:nvPr/>
        </p:nvSpPr>
        <p:spPr bwMode="auto">
          <a:xfrm>
            <a:off x="7757694" y="2635250"/>
            <a:ext cx="1559101" cy="2159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697422" name="Rectangle 78"/>
          <p:cNvSpPr>
            <a:spLocks noChangeArrowheads="1"/>
          </p:cNvSpPr>
          <p:nvPr/>
        </p:nvSpPr>
        <p:spPr bwMode="auto">
          <a:xfrm>
            <a:off x="7757694" y="2851150"/>
            <a:ext cx="1559101" cy="2159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697423" name="Rectangle 79"/>
          <p:cNvSpPr>
            <a:spLocks noChangeArrowheads="1"/>
          </p:cNvSpPr>
          <p:nvPr/>
        </p:nvSpPr>
        <p:spPr bwMode="auto">
          <a:xfrm>
            <a:off x="7757694" y="3067050"/>
            <a:ext cx="1559101" cy="2159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697424" name="Rectangle 80"/>
          <p:cNvSpPr>
            <a:spLocks noChangeArrowheads="1"/>
          </p:cNvSpPr>
          <p:nvPr/>
        </p:nvSpPr>
        <p:spPr bwMode="auto">
          <a:xfrm>
            <a:off x="7757694" y="3282950"/>
            <a:ext cx="1559101" cy="2159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697425" name="Rectangle 81"/>
          <p:cNvSpPr>
            <a:spLocks noChangeArrowheads="1"/>
          </p:cNvSpPr>
          <p:nvPr/>
        </p:nvSpPr>
        <p:spPr bwMode="auto">
          <a:xfrm>
            <a:off x="7757694" y="3498850"/>
            <a:ext cx="1559101" cy="2159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697426" name="Rectangle 82"/>
          <p:cNvSpPr>
            <a:spLocks noChangeArrowheads="1"/>
          </p:cNvSpPr>
          <p:nvPr/>
        </p:nvSpPr>
        <p:spPr bwMode="auto">
          <a:xfrm>
            <a:off x="7757694" y="3714750"/>
            <a:ext cx="1559101" cy="2159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697427" name="Rectangle 83"/>
          <p:cNvSpPr>
            <a:spLocks noChangeArrowheads="1"/>
          </p:cNvSpPr>
          <p:nvPr/>
        </p:nvSpPr>
        <p:spPr bwMode="auto">
          <a:xfrm>
            <a:off x="7757694" y="3930650"/>
            <a:ext cx="1559101" cy="2159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697428" name="Rectangle 84"/>
          <p:cNvSpPr>
            <a:spLocks noChangeArrowheads="1"/>
          </p:cNvSpPr>
          <p:nvPr/>
        </p:nvSpPr>
        <p:spPr bwMode="auto">
          <a:xfrm>
            <a:off x="7757694" y="4146550"/>
            <a:ext cx="1559101" cy="2159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697429" name="Rectangle 85"/>
          <p:cNvSpPr>
            <a:spLocks noChangeArrowheads="1"/>
          </p:cNvSpPr>
          <p:nvPr/>
        </p:nvSpPr>
        <p:spPr bwMode="auto">
          <a:xfrm>
            <a:off x="7757694" y="4362450"/>
            <a:ext cx="1559101" cy="21748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697430" name="Text Box 86"/>
          <p:cNvSpPr txBox="1">
            <a:spLocks noChangeArrowheads="1"/>
          </p:cNvSpPr>
          <p:nvPr/>
        </p:nvSpPr>
        <p:spPr bwMode="auto">
          <a:xfrm>
            <a:off x="8158212" y="1628776"/>
            <a:ext cx="697627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/>
              <a:t>RAM</a:t>
            </a:r>
            <a:endParaRPr lang="ru-RU"/>
          </a:p>
        </p:txBody>
      </p:sp>
      <p:sp>
        <p:nvSpPr>
          <p:cNvPr id="697431" name="Text Box 87"/>
          <p:cNvSpPr txBox="1">
            <a:spLocks noChangeArrowheads="1"/>
          </p:cNvSpPr>
          <p:nvPr/>
        </p:nvSpPr>
        <p:spPr bwMode="auto">
          <a:xfrm>
            <a:off x="8161645" y="4724401"/>
            <a:ext cx="684803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/>
              <a:t>HDD</a:t>
            </a:r>
            <a:endParaRPr lang="ru-RU"/>
          </a:p>
        </p:txBody>
      </p:sp>
      <p:sp>
        <p:nvSpPr>
          <p:cNvPr id="697432" name="AutoShape 88"/>
          <p:cNvSpPr>
            <a:spLocks noChangeArrowheads="1"/>
          </p:cNvSpPr>
          <p:nvPr/>
        </p:nvSpPr>
        <p:spPr bwMode="auto">
          <a:xfrm>
            <a:off x="7757694" y="5083175"/>
            <a:ext cx="1559101" cy="649288"/>
          </a:xfrm>
          <a:prstGeom prst="can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697433" name="Text Box 89"/>
          <p:cNvSpPr txBox="1">
            <a:spLocks noChangeArrowheads="1"/>
          </p:cNvSpPr>
          <p:nvPr/>
        </p:nvSpPr>
        <p:spPr bwMode="auto">
          <a:xfrm>
            <a:off x="3936430" y="1987550"/>
            <a:ext cx="2729716" cy="2873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 anchorCtr="1"/>
          <a:lstStyle/>
          <a:p>
            <a:pPr algn="ctr"/>
            <a:r>
              <a:rPr lang="en-US" sz="1600"/>
              <a:t>Physical frame number N</a:t>
            </a:r>
            <a:endParaRPr lang="ru-RU" sz="1600"/>
          </a:p>
        </p:txBody>
      </p:sp>
      <p:sp>
        <p:nvSpPr>
          <p:cNvPr id="697434" name="Text Box 90"/>
          <p:cNvSpPr txBox="1">
            <a:spLocks noChangeArrowheads="1"/>
          </p:cNvSpPr>
          <p:nvPr/>
        </p:nvSpPr>
        <p:spPr bwMode="auto">
          <a:xfrm>
            <a:off x="3936430" y="2274899"/>
            <a:ext cx="2729716" cy="2873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 anchorCtr="1"/>
          <a:lstStyle/>
          <a:p>
            <a:pPr algn="ctr"/>
            <a:r>
              <a:rPr lang="en-US" sz="1600"/>
              <a:t>…</a:t>
            </a:r>
            <a:endParaRPr lang="ru-RU" sz="1600"/>
          </a:p>
        </p:txBody>
      </p:sp>
      <p:sp>
        <p:nvSpPr>
          <p:cNvPr id="697435" name="Text Box 91"/>
          <p:cNvSpPr txBox="1">
            <a:spLocks noChangeArrowheads="1"/>
          </p:cNvSpPr>
          <p:nvPr/>
        </p:nvSpPr>
        <p:spPr bwMode="auto">
          <a:xfrm>
            <a:off x="3936430" y="2563824"/>
            <a:ext cx="2729716" cy="2873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 anchorCtr="1"/>
          <a:lstStyle/>
          <a:p>
            <a:pPr algn="ctr"/>
            <a:r>
              <a:rPr lang="en-US" sz="1600"/>
              <a:t>Physical frame number 1</a:t>
            </a:r>
            <a:endParaRPr lang="ru-RU" sz="1600"/>
          </a:p>
        </p:txBody>
      </p:sp>
      <p:sp>
        <p:nvSpPr>
          <p:cNvPr id="697436" name="Text Box 92"/>
          <p:cNvSpPr txBox="1">
            <a:spLocks noChangeArrowheads="1"/>
          </p:cNvSpPr>
          <p:nvPr/>
        </p:nvSpPr>
        <p:spPr bwMode="auto">
          <a:xfrm>
            <a:off x="3936430" y="2851150"/>
            <a:ext cx="2729716" cy="2873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 anchorCtr="1"/>
          <a:lstStyle/>
          <a:p>
            <a:pPr algn="ctr"/>
            <a:r>
              <a:rPr lang="en-US" sz="1600"/>
              <a:t>Physical frame number 0</a:t>
            </a:r>
            <a:endParaRPr lang="ru-RU" sz="1600"/>
          </a:p>
        </p:txBody>
      </p:sp>
      <p:sp>
        <p:nvSpPr>
          <p:cNvPr id="697437" name="Text Box 93"/>
          <p:cNvSpPr txBox="1">
            <a:spLocks noChangeArrowheads="1"/>
          </p:cNvSpPr>
          <p:nvPr/>
        </p:nvSpPr>
        <p:spPr bwMode="auto">
          <a:xfrm>
            <a:off x="4569307" y="1482726"/>
            <a:ext cx="1287532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dirty="0" smtClean="0"/>
              <a:t>Page table</a:t>
            </a:r>
            <a:endParaRPr lang="ru-RU" dirty="0"/>
          </a:p>
        </p:txBody>
      </p:sp>
      <p:sp>
        <p:nvSpPr>
          <p:cNvPr id="697438" name="Line 94"/>
          <p:cNvSpPr>
            <a:spLocks noChangeShapeType="1"/>
          </p:cNvSpPr>
          <p:nvPr/>
        </p:nvSpPr>
        <p:spPr bwMode="auto">
          <a:xfrm>
            <a:off x="2844888" y="2058988"/>
            <a:ext cx="1091542" cy="71437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ru-RU"/>
          </a:p>
        </p:txBody>
      </p:sp>
      <p:sp>
        <p:nvSpPr>
          <p:cNvPr id="697439" name="Line 95"/>
          <p:cNvSpPr>
            <a:spLocks noChangeShapeType="1"/>
          </p:cNvSpPr>
          <p:nvPr/>
        </p:nvSpPr>
        <p:spPr bwMode="auto">
          <a:xfrm flipV="1">
            <a:off x="2844888" y="2706688"/>
            <a:ext cx="1091542" cy="2449512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ru-RU"/>
          </a:p>
        </p:txBody>
      </p:sp>
      <p:sp>
        <p:nvSpPr>
          <p:cNvPr id="697440" name="Line 96"/>
          <p:cNvSpPr>
            <a:spLocks noChangeShapeType="1"/>
          </p:cNvSpPr>
          <p:nvPr/>
        </p:nvSpPr>
        <p:spPr bwMode="auto">
          <a:xfrm flipV="1">
            <a:off x="2844888" y="2995620"/>
            <a:ext cx="1091542" cy="2376487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ru-RU"/>
          </a:p>
        </p:txBody>
      </p:sp>
      <p:sp>
        <p:nvSpPr>
          <p:cNvPr id="697441" name="Line 97"/>
          <p:cNvSpPr>
            <a:spLocks noChangeShapeType="1"/>
          </p:cNvSpPr>
          <p:nvPr/>
        </p:nvSpPr>
        <p:spPr bwMode="auto">
          <a:xfrm flipV="1">
            <a:off x="6666152" y="2490799"/>
            <a:ext cx="1091543" cy="504825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ru-RU"/>
          </a:p>
        </p:txBody>
      </p:sp>
      <p:sp>
        <p:nvSpPr>
          <p:cNvPr id="697442" name="Line 98"/>
          <p:cNvSpPr>
            <a:spLocks noChangeShapeType="1"/>
          </p:cNvSpPr>
          <p:nvPr/>
        </p:nvSpPr>
        <p:spPr bwMode="auto">
          <a:xfrm>
            <a:off x="6666146" y="2708278"/>
            <a:ext cx="1168896" cy="2447925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ru-RU"/>
          </a:p>
        </p:txBody>
      </p:sp>
      <p:sp>
        <p:nvSpPr>
          <p:cNvPr id="697443" name="Line 99"/>
          <p:cNvSpPr>
            <a:spLocks noChangeShapeType="1"/>
          </p:cNvSpPr>
          <p:nvPr/>
        </p:nvSpPr>
        <p:spPr bwMode="auto">
          <a:xfrm flipV="1">
            <a:off x="6666146" y="1123961"/>
            <a:ext cx="1559102" cy="1006475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ru-RU"/>
          </a:p>
        </p:txBody>
      </p:sp>
      <p:sp>
        <p:nvSpPr>
          <p:cNvPr id="697444" name="AutoShape 100"/>
          <p:cNvSpPr>
            <a:spLocks noChangeArrowheads="1"/>
          </p:cNvSpPr>
          <p:nvPr/>
        </p:nvSpPr>
        <p:spPr bwMode="auto">
          <a:xfrm>
            <a:off x="8225248" y="908050"/>
            <a:ext cx="546631" cy="431800"/>
          </a:xfrm>
          <a:prstGeom prst="flowChartSummingJunction">
            <a:avLst/>
          </a:prstGeom>
          <a:solidFill>
            <a:srgbClr val="FF0000"/>
          </a:solidFill>
          <a:ln w="254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697445" name="Text Box 101"/>
          <p:cNvSpPr txBox="1">
            <a:spLocks noChangeArrowheads="1"/>
          </p:cNvSpPr>
          <p:nvPr/>
        </p:nvSpPr>
        <p:spPr bwMode="auto">
          <a:xfrm>
            <a:off x="3157739" y="1052513"/>
            <a:ext cx="6463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b="1"/>
              <a:t>CR3</a:t>
            </a:r>
            <a:endParaRPr lang="ru-RU" b="1"/>
          </a:p>
        </p:txBody>
      </p:sp>
      <p:sp>
        <p:nvSpPr>
          <p:cNvPr id="697446" name="Line 102"/>
          <p:cNvSpPr>
            <a:spLocks noChangeShapeType="1"/>
          </p:cNvSpPr>
          <p:nvPr/>
        </p:nvSpPr>
        <p:spPr bwMode="auto">
          <a:xfrm>
            <a:off x="3235092" y="1412875"/>
            <a:ext cx="701338" cy="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ru-RU"/>
          </a:p>
        </p:txBody>
      </p:sp>
      <p:sp>
        <p:nvSpPr>
          <p:cNvPr id="697447" name="Line 103"/>
          <p:cNvSpPr>
            <a:spLocks noChangeShapeType="1"/>
          </p:cNvSpPr>
          <p:nvPr/>
        </p:nvSpPr>
        <p:spPr bwMode="auto">
          <a:xfrm>
            <a:off x="3936430" y="1412875"/>
            <a:ext cx="0" cy="43180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ru-RU"/>
          </a:p>
        </p:txBody>
      </p:sp>
      <p:sp>
        <p:nvSpPr>
          <p:cNvPr id="697448" name="Text Box 104"/>
          <p:cNvSpPr txBox="1">
            <a:spLocks noChangeArrowheads="1"/>
          </p:cNvSpPr>
          <p:nvPr/>
        </p:nvSpPr>
        <p:spPr bwMode="auto">
          <a:xfrm>
            <a:off x="428024" y="5595948"/>
            <a:ext cx="6310382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dirty="0" smtClean="0"/>
              <a:t>Virtual address space is supported via page transformations</a:t>
            </a:r>
            <a:endParaRPr lang="ru-RU" dirty="0"/>
          </a:p>
        </p:txBody>
      </p:sp>
      <p:sp>
        <p:nvSpPr>
          <p:cNvPr id="53" name="Номер слайда 1"/>
          <p:cNvSpPr>
            <a:spLocks noGrp="1"/>
          </p:cNvSpPr>
          <p:nvPr>
            <p:ph type="sldNum" sz="quarter" idx="11"/>
          </p:nvPr>
        </p:nvSpPr>
        <p:spPr>
          <a:xfrm>
            <a:off x="8839713" y="6408738"/>
            <a:ext cx="934587" cy="449262"/>
          </a:xfrm>
        </p:spPr>
        <p:txBody>
          <a:bodyPr/>
          <a:lstStyle/>
          <a:p>
            <a:pPr>
              <a:defRPr/>
            </a:pPr>
            <a:fld id="{9915324F-5CE9-4DEE-BEC9-C7DDE4819063}" type="slidenum">
              <a:rPr lang="ru-RU" smtClean="0">
                <a:solidFill>
                  <a:srgbClr val="000000"/>
                </a:solidFill>
              </a:rPr>
              <a:pPr>
                <a:defRPr/>
              </a:pPr>
              <a:t>24</a:t>
            </a:fld>
            <a:r>
              <a:rPr lang="ru-RU" dirty="0" smtClean="0">
                <a:solidFill>
                  <a:srgbClr val="000000"/>
                </a:solidFill>
              </a:rPr>
              <a:t> </a:t>
            </a:r>
            <a:endParaRPr lang="en-US" dirty="0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04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Page addressing</a:t>
            </a:r>
            <a:r>
              <a:rPr lang="ru-RU" sz="3200" dirty="0"/>
              <a:t>…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1755069" y="1844678"/>
            <a:ext cx="1325321" cy="5847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1600" dirty="0">
                <a:latin typeface="+mn-lt"/>
                <a:cs typeface="Arial" charset="0"/>
              </a:rPr>
              <a:t>Page Global Directory</a:t>
            </a:r>
            <a:endParaRPr lang="ru-RU" sz="1600" dirty="0">
              <a:latin typeface="+mn-lt"/>
              <a:cs typeface="Arial" charset="0"/>
            </a:endParaRPr>
          </a:p>
        </p:txBody>
      </p:sp>
      <p:sp>
        <p:nvSpPr>
          <p:cNvPr id="700421" name="Прямоугольник 6"/>
          <p:cNvSpPr>
            <a:spLocks noChangeArrowheads="1"/>
          </p:cNvSpPr>
          <p:nvPr/>
        </p:nvSpPr>
        <p:spPr bwMode="auto">
          <a:xfrm>
            <a:off x="350669" y="1701800"/>
            <a:ext cx="1012471" cy="215900"/>
          </a:xfrm>
          <a:prstGeom prst="rect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 anchorCtr="1"/>
          <a:lstStyle/>
          <a:p>
            <a:pPr algn="r"/>
            <a:r>
              <a:rPr lang="en-US" sz="1400" dirty="0" smtClean="0">
                <a:latin typeface="+mn-lt"/>
                <a:cs typeface="Arial" pitchFamily="34" charset="0"/>
              </a:rPr>
              <a:t>Page</a:t>
            </a:r>
            <a:endParaRPr lang="ru-RU" sz="1400" dirty="0">
              <a:latin typeface="+mn-lt"/>
              <a:cs typeface="Arial" pitchFamily="34" charset="0"/>
            </a:endParaRPr>
          </a:p>
        </p:txBody>
      </p:sp>
      <p:sp>
        <p:nvSpPr>
          <p:cNvPr id="700422" name="Прямоугольник 7"/>
          <p:cNvSpPr>
            <a:spLocks noChangeArrowheads="1"/>
          </p:cNvSpPr>
          <p:nvPr/>
        </p:nvSpPr>
        <p:spPr bwMode="auto">
          <a:xfrm>
            <a:off x="350669" y="1917700"/>
            <a:ext cx="1012471" cy="215900"/>
          </a:xfrm>
          <a:prstGeom prst="rect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 anchorCtr="1"/>
          <a:lstStyle/>
          <a:p>
            <a:pPr algn="r"/>
            <a:r>
              <a:rPr lang="en-US" sz="1400" dirty="0">
                <a:cs typeface="Arial" pitchFamily="34" charset="0"/>
              </a:rPr>
              <a:t>Page</a:t>
            </a:r>
            <a:endParaRPr lang="ru-RU" sz="1400" dirty="0">
              <a:latin typeface="Bernard MT Condensed" pitchFamily="18" charset="0"/>
              <a:cs typeface="Arial" pitchFamily="34" charset="0"/>
            </a:endParaRPr>
          </a:p>
        </p:txBody>
      </p:sp>
      <p:sp>
        <p:nvSpPr>
          <p:cNvPr id="700423" name="Прямоугольник 8"/>
          <p:cNvSpPr>
            <a:spLocks noChangeArrowheads="1"/>
          </p:cNvSpPr>
          <p:nvPr/>
        </p:nvSpPr>
        <p:spPr bwMode="auto">
          <a:xfrm>
            <a:off x="350669" y="2133600"/>
            <a:ext cx="1012471" cy="215900"/>
          </a:xfrm>
          <a:prstGeom prst="rect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 anchorCtr="1"/>
          <a:lstStyle/>
          <a:p>
            <a:pPr algn="r"/>
            <a:r>
              <a:rPr lang="en-US" sz="1400" dirty="0">
                <a:cs typeface="Arial" pitchFamily="34" charset="0"/>
              </a:rPr>
              <a:t>Page</a:t>
            </a:r>
            <a:endParaRPr lang="ru-RU" sz="1400" dirty="0">
              <a:latin typeface="Bernard MT Condensed" pitchFamily="18" charset="0"/>
              <a:cs typeface="Arial" pitchFamily="34" charset="0"/>
            </a:endParaRPr>
          </a:p>
        </p:txBody>
      </p:sp>
      <p:sp>
        <p:nvSpPr>
          <p:cNvPr id="700424" name="Прямоугольник 9"/>
          <p:cNvSpPr>
            <a:spLocks noChangeArrowheads="1"/>
          </p:cNvSpPr>
          <p:nvPr/>
        </p:nvSpPr>
        <p:spPr bwMode="auto">
          <a:xfrm>
            <a:off x="350669" y="2349500"/>
            <a:ext cx="1012471" cy="215900"/>
          </a:xfrm>
          <a:prstGeom prst="rect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 anchorCtr="1"/>
          <a:lstStyle/>
          <a:p>
            <a:pPr algn="r"/>
            <a:r>
              <a:rPr lang="en-US" sz="1400" dirty="0">
                <a:cs typeface="Arial" pitchFamily="34" charset="0"/>
              </a:rPr>
              <a:t>Page</a:t>
            </a:r>
            <a:endParaRPr lang="ru-RU" sz="1400" dirty="0">
              <a:latin typeface="Bernard MT Condensed" pitchFamily="18" charset="0"/>
              <a:cs typeface="Arial" pitchFamily="34" charset="0"/>
            </a:endParaRPr>
          </a:p>
        </p:txBody>
      </p:sp>
      <p:sp>
        <p:nvSpPr>
          <p:cNvPr id="700425" name="Прямоугольник 10"/>
          <p:cNvSpPr>
            <a:spLocks noChangeArrowheads="1"/>
          </p:cNvSpPr>
          <p:nvPr/>
        </p:nvSpPr>
        <p:spPr bwMode="auto">
          <a:xfrm>
            <a:off x="350669" y="2565400"/>
            <a:ext cx="1012471" cy="215900"/>
          </a:xfrm>
          <a:prstGeom prst="rect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 anchorCtr="1"/>
          <a:lstStyle/>
          <a:p>
            <a:pPr algn="r"/>
            <a:r>
              <a:rPr lang="en-US" sz="1400" dirty="0">
                <a:cs typeface="Arial" pitchFamily="34" charset="0"/>
              </a:rPr>
              <a:t>Page</a:t>
            </a:r>
            <a:endParaRPr lang="ru-RU" sz="1400" dirty="0">
              <a:latin typeface="Bernard MT Condensed" pitchFamily="18" charset="0"/>
              <a:cs typeface="Arial" pitchFamily="34" charset="0"/>
            </a:endParaRPr>
          </a:p>
        </p:txBody>
      </p:sp>
      <p:sp>
        <p:nvSpPr>
          <p:cNvPr id="700426" name="Прямоугольник 11"/>
          <p:cNvSpPr>
            <a:spLocks noChangeArrowheads="1"/>
          </p:cNvSpPr>
          <p:nvPr/>
        </p:nvSpPr>
        <p:spPr bwMode="auto">
          <a:xfrm>
            <a:off x="350669" y="2781300"/>
            <a:ext cx="1012471" cy="215900"/>
          </a:xfrm>
          <a:prstGeom prst="rect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 anchorCtr="1"/>
          <a:lstStyle/>
          <a:p>
            <a:pPr algn="r"/>
            <a:r>
              <a:rPr lang="en-US" sz="1400" dirty="0">
                <a:cs typeface="Arial" pitchFamily="34" charset="0"/>
              </a:rPr>
              <a:t>Page</a:t>
            </a:r>
            <a:endParaRPr lang="ru-RU" sz="1400" dirty="0">
              <a:latin typeface="Bernard MT Condensed" pitchFamily="18" charset="0"/>
              <a:cs typeface="Arial" pitchFamily="34" charset="0"/>
            </a:endParaRPr>
          </a:p>
        </p:txBody>
      </p:sp>
      <p:sp>
        <p:nvSpPr>
          <p:cNvPr id="700427" name="Прямоугольник 12"/>
          <p:cNvSpPr>
            <a:spLocks noChangeArrowheads="1"/>
          </p:cNvSpPr>
          <p:nvPr/>
        </p:nvSpPr>
        <p:spPr bwMode="auto">
          <a:xfrm>
            <a:off x="350669" y="2997200"/>
            <a:ext cx="1012471" cy="215900"/>
          </a:xfrm>
          <a:prstGeom prst="rect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 anchorCtr="1"/>
          <a:lstStyle/>
          <a:p>
            <a:pPr algn="r"/>
            <a:r>
              <a:rPr lang="en-US" sz="1400" dirty="0">
                <a:cs typeface="Arial" pitchFamily="34" charset="0"/>
              </a:rPr>
              <a:t>Page</a:t>
            </a:r>
            <a:endParaRPr lang="ru-RU" sz="1400" dirty="0">
              <a:latin typeface="Bernard MT Condensed" pitchFamily="18" charset="0"/>
              <a:cs typeface="Arial" pitchFamily="34" charset="0"/>
            </a:endParaRPr>
          </a:p>
        </p:txBody>
      </p:sp>
      <p:sp>
        <p:nvSpPr>
          <p:cNvPr id="700428" name="Прямоугольник 13"/>
          <p:cNvSpPr>
            <a:spLocks noChangeArrowheads="1"/>
          </p:cNvSpPr>
          <p:nvPr/>
        </p:nvSpPr>
        <p:spPr bwMode="auto">
          <a:xfrm>
            <a:off x="350669" y="3213100"/>
            <a:ext cx="1012471" cy="215900"/>
          </a:xfrm>
          <a:prstGeom prst="rect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 anchorCtr="1"/>
          <a:lstStyle/>
          <a:p>
            <a:pPr algn="r"/>
            <a:r>
              <a:rPr lang="en-US" sz="1400" dirty="0">
                <a:cs typeface="Arial" pitchFamily="34" charset="0"/>
              </a:rPr>
              <a:t>Page</a:t>
            </a:r>
            <a:endParaRPr lang="ru-RU" sz="1400" dirty="0">
              <a:latin typeface="Bernard MT Condensed" pitchFamily="18" charset="0"/>
              <a:cs typeface="Arial" pitchFamily="34" charset="0"/>
            </a:endParaRPr>
          </a:p>
        </p:txBody>
      </p:sp>
      <p:sp>
        <p:nvSpPr>
          <p:cNvPr id="700429" name="Прямоугольник 14"/>
          <p:cNvSpPr>
            <a:spLocks noChangeArrowheads="1"/>
          </p:cNvSpPr>
          <p:nvPr/>
        </p:nvSpPr>
        <p:spPr bwMode="auto">
          <a:xfrm>
            <a:off x="350669" y="3429000"/>
            <a:ext cx="1012471" cy="215900"/>
          </a:xfrm>
          <a:prstGeom prst="rect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 anchorCtr="1"/>
          <a:lstStyle/>
          <a:p>
            <a:pPr algn="r"/>
            <a:r>
              <a:rPr lang="en-US" sz="1400" dirty="0">
                <a:cs typeface="Arial" pitchFamily="34" charset="0"/>
              </a:rPr>
              <a:t>Page</a:t>
            </a:r>
            <a:endParaRPr lang="ru-RU" sz="1400" dirty="0">
              <a:latin typeface="Bernard MT Condensed" pitchFamily="18" charset="0"/>
              <a:cs typeface="Arial" pitchFamily="34" charset="0"/>
            </a:endParaRPr>
          </a:p>
        </p:txBody>
      </p:sp>
      <p:sp>
        <p:nvSpPr>
          <p:cNvPr id="700430" name="Прямоугольник 15"/>
          <p:cNvSpPr>
            <a:spLocks noChangeArrowheads="1"/>
          </p:cNvSpPr>
          <p:nvPr/>
        </p:nvSpPr>
        <p:spPr bwMode="auto">
          <a:xfrm>
            <a:off x="350669" y="3644900"/>
            <a:ext cx="1012471" cy="215900"/>
          </a:xfrm>
          <a:prstGeom prst="rect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 anchorCtr="1"/>
          <a:lstStyle/>
          <a:p>
            <a:pPr algn="r"/>
            <a:r>
              <a:rPr lang="en-US" sz="1400" dirty="0">
                <a:cs typeface="Arial" pitchFamily="34" charset="0"/>
              </a:rPr>
              <a:t>Page</a:t>
            </a:r>
            <a:endParaRPr lang="ru-RU" sz="1400" dirty="0">
              <a:latin typeface="Bernard MT Condensed" pitchFamily="18" charset="0"/>
              <a:cs typeface="Arial" pitchFamily="34" charset="0"/>
            </a:endParaRPr>
          </a:p>
        </p:txBody>
      </p:sp>
      <p:sp>
        <p:nvSpPr>
          <p:cNvPr id="700431" name="Прямоугольник 16"/>
          <p:cNvSpPr>
            <a:spLocks noChangeArrowheads="1"/>
          </p:cNvSpPr>
          <p:nvPr/>
        </p:nvSpPr>
        <p:spPr bwMode="auto">
          <a:xfrm>
            <a:off x="350669" y="3860800"/>
            <a:ext cx="1012471" cy="215900"/>
          </a:xfrm>
          <a:prstGeom prst="rect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 anchorCtr="1"/>
          <a:lstStyle/>
          <a:p>
            <a:pPr algn="r"/>
            <a:r>
              <a:rPr lang="en-US" sz="1400" dirty="0">
                <a:cs typeface="Arial" pitchFamily="34" charset="0"/>
              </a:rPr>
              <a:t>Page</a:t>
            </a:r>
            <a:endParaRPr lang="ru-RU" sz="1400" dirty="0">
              <a:latin typeface="Bernard MT Condensed" pitchFamily="18" charset="0"/>
              <a:cs typeface="Arial" pitchFamily="34" charset="0"/>
            </a:endParaRPr>
          </a:p>
        </p:txBody>
      </p:sp>
      <p:sp>
        <p:nvSpPr>
          <p:cNvPr id="700432" name="Прямоугольник 17"/>
          <p:cNvSpPr>
            <a:spLocks noChangeArrowheads="1"/>
          </p:cNvSpPr>
          <p:nvPr/>
        </p:nvSpPr>
        <p:spPr bwMode="auto">
          <a:xfrm>
            <a:off x="350669" y="4076700"/>
            <a:ext cx="1012471" cy="217488"/>
          </a:xfrm>
          <a:prstGeom prst="rect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 anchorCtr="1"/>
          <a:lstStyle/>
          <a:p>
            <a:pPr algn="r"/>
            <a:r>
              <a:rPr lang="en-US" sz="1400" dirty="0">
                <a:cs typeface="Arial" pitchFamily="34" charset="0"/>
              </a:rPr>
              <a:t>Page</a:t>
            </a:r>
            <a:endParaRPr lang="ru-RU" sz="1400" dirty="0">
              <a:latin typeface="Bernard MT Condensed" pitchFamily="18" charset="0"/>
              <a:cs typeface="Arial" pitchFamily="34" charset="0"/>
            </a:endParaRPr>
          </a:p>
        </p:txBody>
      </p:sp>
      <p:sp>
        <p:nvSpPr>
          <p:cNvPr id="700433" name="Прямоугольник 18"/>
          <p:cNvSpPr>
            <a:spLocks noChangeArrowheads="1"/>
          </p:cNvSpPr>
          <p:nvPr/>
        </p:nvSpPr>
        <p:spPr bwMode="auto">
          <a:xfrm>
            <a:off x="350669" y="4294188"/>
            <a:ext cx="1012471" cy="215900"/>
          </a:xfrm>
          <a:prstGeom prst="rect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 anchorCtr="1"/>
          <a:lstStyle/>
          <a:p>
            <a:pPr algn="r"/>
            <a:r>
              <a:rPr lang="en-US" sz="1400" dirty="0">
                <a:cs typeface="Arial" pitchFamily="34" charset="0"/>
              </a:rPr>
              <a:t>Page</a:t>
            </a:r>
            <a:endParaRPr lang="ru-RU" sz="1400" dirty="0">
              <a:latin typeface="Bernard MT Condensed" pitchFamily="18" charset="0"/>
              <a:cs typeface="Arial" pitchFamily="34" charset="0"/>
            </a:endParaRPr>
          </a:p>
        </p:txBody>
      </p:sp>
      <p:sp>
        <p:nvSpPr>
          <p:cNvPr id="700434" name="Прямоугольник 19"/>
          <p:cNvSpPr>
            <a:spLocks noChangeArrowheads="1"/>
          </p:cNvSpPr>
          <p:nvPr/>
        </p:nvSpPr>
        <p:spPr bwMode="auto">
          <a:xfrm>
            <a:off x="350669" y="4510088"/>
            <a:ext cx="1012471" cy="215900"/>
          </a:xfrm>
          <a:prstGeom prst="rect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 anchorCtr="1"/>
          <a:lstStyle/>
          <a:p>
            <a:pPr algn="r"/>
            <a:r>
              <a:rPr lang="en-US" sz="1400" dirty="0">
                <a:cs typeface="Arial" pitchFamily="34" charset="0"/>
              </a:rPr>
              <a:t>Page</a:t>
            </a:r>
            <a:endParaRPr lang="ru-RU" sz="1400" dirty="0">
              <a:latin typeface="Bernard MT Condensed" pitchFamily="18" charset="0"/>
              <a:cs typeface="Arial" pitchFamily="34" charset="0"/>
            </a:endParaRPr>
          </a:p>
        </p:txBody>
      </p:sp>
      <p:sp>
        <p:nvSpPr>
          <p:cNvPr id="700435" name="Прямоугольник 20"/>
          <p:cNvSpPr>
            <a:spLocks noChangeArrowheads="1"/>
          </p:cNvSpPr>
          <p:nvPr/>
        </p:nvSpPr>
        <p:spPr bwMode="auto">
          <a:xfrm>
            <a:off x="350669" y="4725988"/>
            <a:ext cx="1012471" cy="215900"/>
          </a:xfrm>
          <a:prstGeom prst="rect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 anchorCtr="1"/>
          <a:lstStyle/>
          <a:p>
            <a:pPr algn="r"/>
            <a:r>
              <a:rPr lang="en-US" sz="1400" dirty="0">
                <a:cs typeface="Arial" pitchFamily="34" charset="0"/>
              </a:rPr>
              <a:t>Page</a:t>
            </a:r>
            <a:endParaRPr lang="ru-RU" sz="1400" dirty="0">
              <a:latin typeface="Bernard MT Condensed" pitchFamily="18" charset="0"/>
              <a:cs typeface="Arial" pitchFamily="34" charset="0"/>
            </a:endParaRPr>
          </a:p>
        </p:txBody>
      </p:sp>
      <p:sp>
        <p:nvSpPr>
          <p:cNvPr id="700436" name="Прямоугольник 21"/>
          <p:cNvSpPr>
            <a:spLocks noChangeArrowheads="1"/>
          </p:cNvSpPr>
          <p:nvPr/>
        </p:nvSpPr>
        <p:spPr bwMode="auto">
          <a:xfrm>
            <a:off x="350669" y="4941888"/>
            <a:ext cx="1012471" cy="215900"/>
          </a:xfrm>
          <a:prstGeom prst="rect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 anchorCtr="1"/>
          <a:lstStyle/>
          <a:p>
            <a:pPr algn="r"/>
            <a:r>
              <a:rPr lang="en-US" sz="1400" dirty="0">
                <a:cs typeface="Arial" pitchFamily="34" charset="0"/>
              </a:rPr>
              <a:t>Page</a:t>
            </a:r>
            <a:endParaRPr lang="ru-RU" sz="1400" dirty="0">
              <a:latin typeface="Bernard MT Condensed" pitchFamily="18" charset="0"/>
              <a:cs typeface="Arial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350669" y="1341438"/>
            <a:ext cx="1012471" cy="3683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dirty="0" smtClean="0">
                <a:latin typeface="+mn-lt"/>
                <a:cs typeface="Arial" charset="0"/>
              </a:rPr>
              <a:t>VAS</a:t>
            </a:r>
            <a:endParaRPr lang="ru-RU" dirty="0">
              <a:latin typeface="+mn-lt"/>
              <a:cs typeface="Arial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818233" y="5518150"/>
            <a:ext cx="7484373" cy="3683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dirty="0" smtClean="0">
                <a:latin typeface="+mn-lt"/>
                <a:cs typeface="Arial" charset="0"/>
              </a:rPr>
              <a:t>Virtual address, 64 bits</a:t>
            </a:r>
            <a:endParaRPr lang="ru-RU" dirty="0">
              <a:latin typeface="+mn-lt"/>
              <a:cs typeface="Arial" charset="0"/>
            </a:endParaRPr>
          </a:p>
        </p:txBody>
      </p:sp>
      <p:sp>
        <p:nvSpPr>
          <p:cNvPr id="25" name="Прямоугольник 24"/>
          <p:cNvSpPr/>
          <p:nvPr/>
        </p:nvSpPr>
        <p:spPr bwMode="auto">
          <a:xfrm>
            <a:off x="2066201" y="5302250"/>
            <a:ext cx="1246250" cy="215900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 anchorCtr="1"/>
          <a:lstStyle/>
          <a:p>
            <a:pPr algn="r">
              <a:defRPr/>
            </a:pPr>
            <a:r>
              <a:rPr lang="ru-RU" sz="1400" dirty="0">
                <a:latin typeface="+mn-lt"/>
                <a:cs typeface="Arial" charset="0"/>
              </a:rPr>
              <a:t>47...39</a:t>
            </a:r>
          </a:p>
        </p:txBody>
      </p:sp>
      <p:sp>
        <p:nvSpPr>
          <p:cNvPr id="26" name="Прямоугольник 25"/>
          <p:cNvSpPr/>
          <p:nvPr/>
        </p:nvSpPr>
        <p:spPr bwMode="auto">
          <a:xfrm>
            <a:off x="818233" y="5302250"/>
            <a:ext cx="1247969" cy="215900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 anchorCtr="1"/>
          <a:lstStyle/>
          <a:p>
            <a:pPr algn="r"/>
            <a:r>
              <a:rPr lang="ru-RU" sz="1400">
                <a:cs typeface="Arial" pitchFamily="34" charset="0"/>
              </a:rPr>
              <a:t>63...48</a:t>
            </a:r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3312451" y="5302250"/>
            <a:ext cx="1247969" cy="215900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 anchorCtr="1"/>
          <a:lstStyle/>
          <a:p>
            <a:pPr algn="r">
              <a:defRPr/>
            </a:pPr>
            <a:r>
              <a:rPr lang="ru-RU" sz="1400" dirty="0">
                <a:latin typeface="+mn-lt"/>
                <a:cs typeface="Arial" charset="0"/>
              </a:rPr>
              <a:t>38...30</a:t>
            </a:r>
          </a:p>
        </p:txBody>
      </p:sp>
      <p:sp>
        <p:nvSpPr>
          <p:cNvPr id="28" name="Прямоугольник 27"/>
          <p:cNvSpPr/>
          <p:nvPr/>
        </p:nvSpPr>
        <p:spPr bwMode="auto">
          <a:xfrm>
            <a:off x="5808388" y="5302250"/>
            <a:ext cx="1247969" cy="215900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 anchorCtr="1"/>
          <a:lstStyle/>
          <a:p>
            <a:pPr algn="r">
              <a:defRPr/>
            </a:pPr>
            <a:r>
              <a:rPr lang="ru-RU" sz="1400" dirty="0">
                <a:latin typeface="+mn-lt"/>
                <a:cs typeface="Arial" charset="0"/>
              </a:rPr>
              <a:t>20...12</a:t>
            </a:r>
          </a:p>
        </p:txBody>
      </p:sp>
      <p:sp>
        <p:nvSpPr>
          <p:cNvPr id="29" name="Прямоугольник 28"/>
          <p:cNvSpPr/>
          <p:nvPr/>
        </p:nvSpPr>
        <p:spPr bwMode="auto">
          <a:xfrm>
            <a:off x="4560420" y="5302250"/>
            <a:ext cx="1247969" cy="215900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 anchorCtr="1"/>
          <a:lstStyle/>
          <a:p>
            <a:pPr algn="r">
              <a:defRPr/>
            </a:pPr>
            <a:r>
              <a:rPr lang="ru-RU" sz="1400" dirty="0">
                <a:latin typeface="+mn-lt"/>
                <a:cs typeface="Arial" charset="0"/>
              </a:rPr>
              <a:t>29...21</a:t>
            </a:r>
          </a:p>
        </p:txBody>
      </p:sp>
      <p:sp>
        <p:nvSpPr>
          <p:cNvPr id="30" name="Прямоугольник 29"/>
          <p:cNvSpPr/>
          <p:nvPr/>
        </p:nvSpPr>
        <p:spPr bwMode="auto">
          <a:xfrm>
            <a:off x="7056352" y="5302250"/>
            <a:ext cx="1246249" cy="215900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 anchorCtr="1"/>
          <a:lstStyle/>
          <a:p>
            <a:pPr algn="r">
              <a:defRPr/>
            </a:pPr>
            <a:r>
              <a:rPr lang="ru-RU" sz="1400" dirty="0">
                <a:latin typeface="+mn-lt"/>
                <a:cs typeface="Arial" charset="0"/>
              </a:rPr>
              <a:t>11...0</a:t>
            </a:r>
          </a:p>
        </p:txBody>
      </p:sp>
      <p:cxnSp>
        <p:nvCxnSpPr>
          <p:cNvPr id="700445" name="Прямая со стрелкой 30"/>
          <p:cNvCxnSpPr>
            <a:cxnSpLocks noChangeShapeType="1"/>
          </p:cNvCxnSpPr>
          <p:nvPr/>
        </p:nvCxnSpPr>
        <p:spPr bwMode="auto">
          <a:xfrm>
            <a:off x="116895" y="2276475"/>
            <a:ext cx="233779" cy="0"/>
          </a:xfrm>
          <a:prstGeom prst="straightConnector1">
            <a:avLst/>
          </a:prstGeom>
          <a:noFill/>
          <a:ln w="19050" algn="ctr">
            <a:solidFill>
              <a:schemeClr val="tx1"/>
            </a:solidFill>
            <a:round/>
            <a:headEnd/>
            <a:tailEnd type="arrow" w="med" len="med"/>
          </a:ln>
        </p:spPr>
      </p:cxnSp>
      <p:cxnSp>
        <p:nvCxnSpPr>
          <p:cNvPr id="700446" name="Прямая соединительная линия 33"/>
          <p:cNvCxnSpPr>
            <a:cxnSpLocks noChangeShapeType="1"/>
          </p:cNvCxnSpPr>
          <p:nvPr/>
        </p:nvCxnSpPr>
        <p:spPr bwMode="auto">
          <a:xfrm>
            <a:off x="116889" y="5445125"/>
            <a:ext cx="701338" cy="0"/>
          </a:xfrm>
          <a:prstGeom prst="line">
            <a:avLst/>
          </a:prstGeom>
          <a:noFill/>
          <a:ln w="19050" algn="ctr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700447" name="Прямая соединительная линия 36"/>
          <p:cNvCxnSpPr>
            <a:cxnSpLocks noChangeShapeType="1"/>
          </p:cNvCxnSpPr>
          <p:nvPr/>
        </p:nvCxnSpPr>
        <p:spPr bwMode="auto">
          <a:xfrm>
            <a:off x="116890" y="2276475"/>
            <a:ext cx="0" cy="3168650"/>
          </a:xfrm>
          <a:prstGeom prst="line">
            <a:avLst/>
          </a:prstGeom>
          <a:noFill/>
          <a:ln w="19050" algn="ctr">
            <a:solidFill>
              <a:schemeClr val="tx1"/>
            </a:solidFill>
            <a:round/>
            <a:headEnd/>
            <a:tailEnd/>
          </a:ln>
        </p:spPr>
      </p:cxnSp>
      <p:sp>
        <p:nvSpPr>
          <p:cNvPr id="40" name="TextBox 39"/>
          <p:cNvSpPr txBox="1"/>
          <p:nvPr/>
        </p:nvSpPr>
        <p:spPr>
          <a:xfrm>
            <a:off x="1208438" y="1196975"/>
            <a:ext cx="1325321" cy="64633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dirty="0" smtClean="0">
                <a:latin typeface="+mn-lt"/>
                <a:cs typeface="Arial" charset="0"/>
              </a:rPr>
              <a:t>Register CR3</a:t>
            </a:r>
            <a:endParaRPr lang="ru-RU" dirty="0">
              <a:latin typeface="+mn-lt"/>
              <a:cs typeface="Arial" charset="0"/>
            </a:endParaRPr>
          </a:p>
        </p:txBody>
      </p:sp>
      <p:sp>
        <p:nvSpPr>
          <p:cNvPr id="700449" name="Прямоугольник 40"/>
          <p:cNvSpPr>
            <a:spLocks noChangeArrowheads="1"/>
          </p:cNvSpPr>
          <p:nvPr/>
        </p:nvSpPr>
        <p:spPr bwMode="auto">
          <a:xfrm>
            <a:off x="1909776" y="2636838"/>
            <a:ext cx="1014189" cy="215900"/>
          </a:xfrm>
          <a:prstGeom prst="rect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 anchorCtr="1"/>
          <a:lstStyle/>
          <a:p>
            <a:pPr algn="r"/>
            <a:endParaRPr lang="ru-RU" sz="1400">
              <a:latin typeface="Bernard MT Condensed" pitchFamily="18" charset="0"/>
              <a:cs typeface="Arial" pitchFamily="34" charset="0"/>
            </a:endParaRPr>
          </a:p>
        </p:txBody>
      </p:sp>
      <p:sp>
        <p:nvSpPr>
          <p:cNvPr id="700450" name="Прямоугольник 42"/>
          <p:cNvSpPr>
            <a:spLocks noChangeArrowheads="1"/>
          </p:cNvSpPr>
          <p:nvPr/>
        </p:nvSpPr>
        <p:spPr bwMode="auto">
          <a:xfrm>
            <a:off x="1909776" y="2852738"/>
            <a:ext cx="1014189" cy="215900"/>
          </a:xfrm>
          <a:prstGeom prst="rect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 anchorCtr="1"/>
          <a:lstStyle/>
          <a:p>
            <a:pPr algn="r"/>
            <a:endParaRPr lang="ru-RU" sz="1400">
              <a:latin typeface="Bernard MT Condensed" pitchFamily="18" charset="0"/>
              <a:cs typeface="Arial" pitchFamily="34" charset="0"/>
            </a:endParaRPr>
          </a:p>
        </p:txBody>
      </p:sp>
      <p:sp>
        <p:nvSpPr>
          <p:cNvPr id="700451" name="Прямоугольник 43"/>
          <p:cNvSpPr>
            <a:spLocks noChangeArrowheads="1"/>
          </p:cNvSpPr>
          <p:nvPr/>
        </p:nvSpPr>
        <p:spPr bwMode="auto">
          <a:xfrm>
            <a:off x="1909776" y="3068638"/>
            <a:ext cx="1014189" cy="215900"/>
          </a:xfrm>
          <a:prstGeom prst="rect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 anchorCtr="1"/>
          <a:lstStyle/>
          <a:p>
            <a:pPr algn="r"/>
            <a:endParaRPr lang="ru-RU" sz="1400">
              <a:latin typeface="Bernard MT Condensed" pitchFamily="18" charset="0"/>
              <a:cs typeface="Arial" pitchFamily="34" charset="0"/>
            </a:endParaRPr>
          </a:p>
        </p:txBody>
      </p:sp>
      <p:sp>
        <p:nvSpPr>
          <p:cNvPr id="700452" name="Прямоугольник 44"/>
          <p:cNvSpPr>
            <a:spLocks noChangeArrowheads="1"/>
          </p:cNvSpPr>
          <p:nvPr/>
        </p:nvSpPr>
        <p:spPr bwMode="auto">
          <a:xfrm>
            <a:off x="1909776" y="3284549"/>
            <a:ext cx="1014189" cy="217487"/>
          </a:xfrm>
          <a:prstGeom prst="rect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 anchorCtr="1"/>
          <a:lstStyle/>
          <a:p>
            <a:pPr algn="r"/>
            <a:endParaRPr lang="ru-RU" sz="1400">
              <a:latin typeface="Bernard MT Condensed" pitchFamily="18" charset="0"/>
              <a:cs typeface="Arial" pitchFamily="34" charset="0"/>
            </a:endParaRPr>
          </a:p>
        </p:txBody>
      </p:sp>
      <p:cxnSp>
        <p:nvCxnSpPr>
          <p:cNvPr id="700453" name="Прямая со стрелкой 45"/>
          <p:cNvCxnSpPr>
            <a:cxnSpLocks noChangeShapeType="1"/>
          </p:cNvCxnSpPr>
          <p:nvPr/>
        </p:nvCxnSpPr>
        <p:spPr bwMode="auto">
          <a:xfrm>
            <a:off x="2319319" y="1628993"/>
            <a:ext cx="195102" cy="288707"/>
          </a:xfrm>
          <a:prstGeom prst="straightConnector1">
            <a:avLst/>
          </a:prstGeom>
          <a:noFill/>
          <a:ln w="19050" algn="ctr">
            <a:solidFill>
              <a:schemeClr val="tx1"/>
            </a:solidFill>
            <a:round/>
            <a:headEnd/>
            <a:tailEnd type="arrow" w="med" len="med"/>
          </a:ln>
        </p:spPr>
      </p:cxnSp>
      <p:cxnSp>
        <p:nvCxnSpPr>
          <p:cNvPr id="700454" name="Прямая соединительная линия 54"/>
          <p:cNvCxnSpPr>
            <a:cxnSpLocks noChangeShapeType="1"/>
          </p:cNvCxnSpPr>
          <p:nvPr/>
        </p:nvCxnSpPr>
        <p:spPr bwMode="auto">
          <a:xfrm>
            <a:off x="1675997" y="2925763"/>
            <a:ext cx="544911" cy="2374900"/>
          </a:xfrm>
          <a:prstGeom prst="line">
            <a:avLst/>
          </a:prstGeom>
          <a:noFill/>
          <a:ln w="19050" algn="ctr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700455" name="Прямая со стрелкой 55"/>
          <p:cNvCxnSpPr>
            <a:cxnSpLocks noChangeShapeType="1"/>
          </p:cNvCxnSpPr>
          <p:nvPr/>
        </p:nvCxnSpPr>
        <p:spPr bwMode="auto">
          <a:xfrm>
            <a:off x="1675996" y="2925763"/>
            <a:ext cx="233779" cy="0"/>
          </a:xfrm>
          <a:prstGeom prst="straightConnector1">
            <a:avLst/>
          </a:prstGeom>
          <a:noFill/>
          <a:ln w="19050" algn="ctr">
            <a:solidFill>
              <a:schemeClr val="tx1"/>
            </a:solidFill>
            <a:round/>
            <a:headEnd/>
            <a:tailEnd type="arrow" w="med" len="med"/>
          </a:ln>
        </p:spPr>
      </p:cxnSp>
      <p:sp>
        <p:nvSpPr>
          <p:cNvPr id="59" name="TextBox 58"/>
          <p:cNvSpPr txBox="1"/>
          <p:nvPr/>
        </p:nvSpPr>
        <p:spPr>
          <a:xfrm>
            <a:off x="3470596" y="1557341"/>
            <a:ext cx="1325321" cy="5847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1600" dirty="0">
                <a:latin typeface="+mn-lt"/>
                <a:cs typeface="Arial" charset="0"/>
              </a:rPr>
              <a:t>Page Upper</a:t>
            </a:r>
          </a:p>
          <a:p>
            <a:pPr algn="ctr">
              <a:defRPr/>
            </a:pPr>
            <a:r>
              <a:rPr lang="en-US" sz="1600" dirty="0">
                <a:latin typeface="+mn-lt"/>
                <a:cs typeface="Arial" charset="0"/>
              </a:rPr>
              <a:t>Directories</a:t>
            </a:r>
            <a:endParaRPr lang="ru-RU" sz="1600" dirty="0">
              <a:latin typeface="+mn-lt"/>
              <a:cs typeface="Arial" charset="0"/>
            </a:endParaRPr>
          </a:p>
        </p:txBody>
      </p:sp>
      <p:sp>
        <p:nvSpPr>
          <p:cNvPr id="700457" name="Прямоугольник 59"/>
          <p:cNvSpPr>
            <a:spLocks noChangeArrowheads="1"/>
          </p:cNvSpPr>
          <p:nvPr/>
        </p:nvSpPr>
        <p:spPr bwMode="auto">
          <a:xfrm>
            <a:off x="3625303" y="2349500"/>
            <a:ext cx="1014189" cy="215900"/>
          </a:xfrm>
          <a:prstGeom prst="rect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 anchorCtr="1"/>
          <a:lstStyle/>
          <a:p>
            <a:pPr algn="r"/>
            <a:endParaRPr lang="ru-RU" sz="1400">
              <a:latin typeface="Bernard MT Condensed" pitchFamily="18" charset="0"/>
              <a:cs typeface="Arial" pitchFamily="34" charset="0"/>
            </a:endParaRPr>
          </a:p>
        </p:txBody>
      </p:sp>
      <p:sp>
        <p:nvSpPr>
          <p:cNvPr id="700458" name="Прямоугольник 60"/>
          <p:cNvSpPr>
            <a:spLocks noChangeArrowheads="1"/>
          </p:cNvSpPr>
          <p:nvPr/>
        </p:nvSpPr>
        <p:spPr bwMode="auto">
          <a:xfrm>
            <a:off x="3625303" y="2565400"/>
            <a:ext cx="1014189" cy="215900"/>
          </a:xfrm>
          <a:prstGeom prst="rect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 anchorCtr="1"/>
          <a:lstStyle/>
          <a:p>
            <a:pPr algn="r"/>
            <a:endParaRPr lang="ru-RU" sz="1400">
              <a:latin typeface="Bernard MT Condensed" pitchFamily="18" charset="0"/>
              <a:cs typeface="Arial" pitchFamily="34" charset="0"/>
            </a:endParaRPr>
          </a:p>
        </p:txBody>
      </p:sp>
      <p:sp>
        <p:nvSpPr>
          <p:cNvPr id="700459" name="Прямоугольник 61"/>
          <p:cNvSpPr>
            <a:spLocks noChangeArrowheads="1"/>
          </p:cNvSpPr>
          <p:nvPr/>
        </p:nvSpPr>
        <p:spPr bwMode="auto">
          <a:xfrm>
            <a:off x="3625303" y="2781300"/>
            <a:ext cx="1014189" cy="215900"/>
          </a:xfrm>
          <a:prstGeom prst="rect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 anchorCtr="1"/>
          <a:lstStyle/>
          <a:p>
            <a:pPr algn="r"/>
            <a:endParaRPr lang="ru-RU" sz="1400">
              <a:latin typeface="Bernard MT Condensed" pitchFamily="18" charset="0"/>
              <a:cs typeface="Arial" pitchFamily="34" charset="0"/>
            </a:endParaRPr>
          </a:p>
        </p:txBody>
      </p:sp>
      <p:sp>
        <p:nvSpPr>
          <p:cNvPr id="700460" name="Прямоугольник 62"/>
          <p:cNvSpPr>
            <a:spLocks noChangeArrowheads="1"/>
          </p:cNvSpPr>
          <p:nvPr/>
        </p:nvSpPr>
        <p:spPr bwMode="auto">
          <a:xfrm>
            <a:off x="3625303" y="2997200"/>
            <a:ext cx="1014189" cy="215900"/>
          </a:xfrm>
          <a:prstGeom prst="rect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 anchorCtr="1"/>
          <a:lstStyle/>
          <a:p>
            <a:pPr algn="r"/>
            <a:endParaRPr lang="ru-RU" sz="1400">
              <a:latin typeface="Bernard MT Condensed" pitchFamily="18" charset="0"/>
              <a:cs typeface="Arial" pitchFamily="34" charset="0"/>
            </a:endParaRPr>
          </a:p>
        </p:txBody>
      </p:sp>
      <p:sp>
        <p:nvSpPr>
          <p:cNvPr id="700461" name="Прямоугольник 63"/>
          <p:cNvSpPr>
            <a:spLocks noChangeArrowheads="1"/>
          </p:cNvSpPr>
          <p:nvPr/>
        </p:nvSpPr>
        <p:spPr bwMode="auto">
          <a:xfrm>
            <a:off x="3625303" y="3502025"/>
            <a:ext cx="1014189" cy="215900"/>
          </a:xfrm>
          <a:prstGeom prst="rect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 anchorCtr="1"/>
          <a:lstStyle/>
          <a:p>
            <a:pPr algn="r"/>
            <a:endParaRPr lang="ru-RU" sz="1400">
              <a:latin typeface="Bernard MT Condensed" pitchFamily="18" charset="0"/>
              <a:cs typeface="Arial" pitchFamily="34" charset="0"/>
            </a:endParaRPr>
          </a:p>
        </p:txBody>
      </p:sp>
      <p:sp>
        <p:nvSpPr>
          <p:cNvPr id="700462" name="Прямоугольник 64"/>
          <p:cNvSpPr>
            <a:spLocks noChangeArrowheads="1"/>
          </p:cNvSpPr>
          <p:nvPr/>
        </p:nvSpPr>
        <p:spPr bwMode="auto">
          <a:xfrm>
            <a:off x="3625303" y="3717925"/>
            <a:ext cx="1014189" cy="215900"/>
          </a:xfrm>
          <a:prstGeom prst="rect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 anchorCtr="1"/>
          <a:lstStyle/>
          <a:p>
            <a:pPr algn="r"/>
            <a:endParaRPr lang="ru-RU" sz="1400">
              <a:latin typeface="Bernard MT Condensed" pitchFamily="18" charset="0"/>
              <a:cs typeface="Arial" pitchFamily="34" charset="0"/>
            </a:endParaRPr>
          </a:p>
        </p:txBody>
      </p:sp>
      <p:sp>
        <p:nvSpPr>
          <p:cNvPr id="700463" name="Прямоугольник 65"/>
          <p:cNvSpPr>
            <a:spLocks noChangeArrowheads="1"/>
          </p:cNvSpPr>
          <p:nvPr/>
        </p:nvSpPr>
        <p:spPr bwMode="auto">
          <a:xfrm>
            <a:off x="3625303" y="3933825"/>
            <a:ext cx="1014189" cy="215900"/>
          </a:xfrm>
          <a:prstGeom prst="rect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 anchorCtr="1"/>
          <a:lstStyle/>
          <a:p>
            <a:pPr algn="r"/>
            <a:endParaRPr lang="ru-RU" sz="1400">
              <a:latin typeface="Bernard MT Condensed" pitchFamily="18" charset="0"/>
              <a:cs typeface="Arial" pitchFamily="34" charset="0"/>
            </a:endParaRPr>
          </a:p>
        </p:txBody>
      </p:sp>
      <p:sp>
        <p:nvSpPr>
          <p:cNvPr id="700464" name="Прямоугольник 66"/>
          <p:cNvSpPr>
            <a:spLocks noChangeArrowheads="1"/>
          </p:cNvSpPr>
          <p:nvPr/>
        </p:nvSpPr>
        <p:spPr bwMode="auto">
          <a:xfrm>
            <a:off x="3625303" y="4149725"/>
            <a:ext cx="1014189" cy="215900"/>
          </a:xfrm>
          <a:prstGeom prst="rect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 anchorCtr="1"/>
          <a:lstStyle/>
          <a:p>
            <a:pPr algn="r"/>
            <a:endParaRPr lang="ru-RU" sz="1400">
              <a:latin typeface="Bernard MT Condensed" pitchFamily="18" charset="0"/>
              <a:cs typeface="Arial" pitchFamily="34" charset="0"/>
            </a:endParaRPr>
          </a:p>
        </p:txBody>
      </p:sp>
      <p:cxnSp>
        <p:nvCxnSpPr>
          <p:cNvPr id="700465" name="Прямая со стрелкой 67"/>
          <p:cNvCxnSpPr>
            <a:cxnSpLocks noChangeShapeType="1"/>
          </p:cNvCxnSpPr>
          <p:nvPr/>
        </p:nvCxnSpPr>
        <p:spPr bwMode="auto">
          <a:xfrm flipV="1">
            <a:off x="2923965" y="2852738"/>
            <a:ext cx="233779" cy="144462"/>
          </a:xfrm>
          <a:prstGeom prst="straightConnector1">
            <a:avLst/>
          </a:prstGeom>
          <a:noFill/>
          <a:ln w="19050" algn="ctr">
            <a:solidFill>
              <a:schemeClr val="tx1"/>
            </a:solidFill>
            <a:round/>
            <a:headEnd/>
            <a:tailEnd type="arrow" w="med" len="med"/>
          </a:ln>
        </p:spPr>
      </p:cxnSp>
      <p:cxnSp>
        <p:nvCxnSpPr>
          <p:cNvPr id="700466" name="Прямая со стрелкой 69"/>
          <p:cNvCxnSpPr>
            <a:cxnSpLocks noChangeShapeType="1"/>
          </p:cNvCxnSpPr>
          <p:nvPr/>
        </p:nvCxnSpPr>
        <p:spPr bwMode="auto">
          <a:xfrm flipH="1" flipV="1">
            <a:off x="3314170" y="2925770"/>
            <a:ext cx="233779" cy="2376487"/>
          </a:xfrm>
          <a:prstGeom prst="straightConnector1">
            <a:avLst/>
          </a:prstGeom>
          <a:noFill/>
          <a:ln w="19050" algn="ctr">
            <a:solidFill>
              <a:schemeClr val="tx1"/>
            </a:solidFill>
            <a:round/>
            <a:headEnd/>
            <a:tailEnd type="arrow" w="med" len="med"/>
          </a:ln>
        </p:spPr>
      </p:cxnSp>
      <p:sp>
        <p:nvSpPr>
          <p:cNvPr id="700467" name="Прямоугольник 77"/>
          <p:cNvSpPr>
            <a:spLocks noChangeArrowheads="1"/>
          </p:cNvSpPr>
          <p:nvPr/>
        </p:nvSpPr>
        <p:spPr bwMode="auto">
          <a:xfrm>
            <a:off x="3157744" y="2709863"/>
            <a:ext cx="233779" cy="215900"/>
          </a:xfrm>
          <a:prstGeom prst="rect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 anchorCtr="1"/>
          <a:lstStyle/>
          <a:p>
            <a:pPr algn="r"/>
            <a:r>
              <a:rPr lang="en-US" sz="1400">
                <a:latin typeface="Bernard MT Condensed" pitchFamily="18" charset="0"/>
                <a:cs typeface="Arial" pitchFamily="34" charset="0"/>
              </a:rPr>
              <a:t>+</a:t>
            </a:r>
            <a:endParaRPr lang="ru-RU" sz="1400">
              <a:latin typeface="Bernard MT Condensed" pitchFamily="18" charset="0"/>
              <a:cs typeface="Arial" pitchFamily="34" charset="0"/>
            </a:endParaRPr>
          </a:p>
        </p:txBody>
      </p:sp>
      <p:cxnSp>
        <p:nvCxnSpPr>
          <p:cNvPr id="700468" name="Прямая со стрелкой 78"/>
          <p:cNvCxnSpPr>
            <a:cxnSpLocks noChangeShapeType="1"/>
          </p:cNvCxnSpPr>
          <p:nvPr/>
        </p:nvCxnSpPr>
        <p:spPr bwMode="auto">
          <a:xfrm flipV="1">
            <a:off x="3391523" y="2709874"/>
            <a:ext cx="233779" cy="142875"/>
          </a:xfrm>
          <a:prstGeom prst="straightConnector1">
            <a:avLst/>
          </a:prstGeom>
          <a:noFill/>
          <a:ln w="19050" algn="ctr">
            <a:solidFill>
              <a:schemeClr val="tx1"/>
            </a:solidFill>
            <a:round/>
            <a:headEnd/>
            <a:tailEnd type="arrow" w="med" len="med"/>
          </a:ln>
        </p:spPr>
      </p:cxnSp>
      <p:sp>
        <p:nvSpPr>
          <p:cNvPr id="80" name="TextBox 79"/>
          <p:cNvSpPr txBox="1"/>
          <p:nvPr/>
        </p:nvSpPr>
        <p:spPr>
          <a:xfrm>
            <a:off x="3625303" y="3141674"/>
            <a:ext cx="1014189" cy="3381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1600" b="1" dirty="0">
                <a:latin typeface="+mn-lt"/>
                <a:cs typeface="Arial" charset="0"/>
              </a:rPr>
              <a:t>...</a:t>
            </a:r>
            <a:endParaRPr lang="ru-RU" sz="1600" b="1" dirty="0">
              <a:latin typeface="+mn-lt"/>
              <a:cs typeface="Arial" charset="0"/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5184403" y="1557341"/>
            <a:ext cx="1327041" cy="5847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1600" dirty="0">
                <a:latin typeface="+mn-lt"/>
                <a:cs typeface="Arial" charset="0"/>
              </a:rPr>
              <a:t>Page Middle</a:t>
            </a:r>
          </a:p>
          <a:p>
            <a:pPr algn="ctr">
              <a:defRPr/>
            </a:pPr>
            <a:r>
              <a:rPr lang="en-US" sz="1600" dirty="0">
                <a:latin typeface="+mn-lt"/>
                <a:cs typeface="Arial" charset="0"/>
              </a:rPr>
              <a:t>Directories</a:t>
            </a:r>
            <a:endParaRPr lang="ru-RU" sz="1600" dirty="0">
              <a:latin typeface="+mn-lt"/>
              <a:cs typeface="Arial" charset="0"/>
            </a:endParaRPr>
          </a:p>
        </p:txBody>
      </p:sp>
      <p:sp>
        <p:nvSpPr>
          <p:cNvPr id="700471" name="Прямоугольник 81"/>
          <p:cNvSpPr>
            <a:spLocks noChangeArrowheads="1"/>
          </p:cNvSpPr>
          <p:nvPr/>
        </p:nvSpPr>
        <p:spPr bwMode="auto">
          <a:xfrm>
            <a:off x="5340830" y="2349500"/>
            <a:ext cx="1014189" cy="215900"/>
          </a:xfrm>
          <a:prstGeom prst="rect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 anchorCtr="1"/>
          <a:lstStyle/>
          <a:p>
            <a:pPr algn="r"/>
            <a:endParaRPr lang="ru-RU" sz="1400">
              <a:latin typeface="Bernard MT Condensed" pitchFamily="18" charset="0"/>
              <a:cs typeface="Arial" pitchFamily="34" charset="0"/>
            </a:endParaRPr>
          </a:p>
        </p:txBody>
      </p:sp>
      <p:sp>
        <p:nvSpPr>
          <p:cNvPr id="700472" name="Прямоугольник 82"/>
          <p:cNvSpPr>
            <a:spLocks noChangeArrowheads="1"/>
          </p:cNvSpPr>
          <p:nvPr/>
        </p:nvSpPr>
        <p:spPr bwMode="auto">
          <a:xfrm>
            <a:off x="5340830" y="2565400"/>
            <a:ext cx="1014189" cy="215900"/>
          </a:xfrm>
          <a:prstGeom prst="rect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 anchorCtr="1"/>
          <a:lstStyle/>
          <a:p>
            <a:pPr algn="r"/>
            <a:endParaRPr lang="ru-RU" sz="1400">
              <a:latin typeface="Bernard MT Condensed" pitchFamily="18" charset="0"/>
              <a:cs typeface="Arial" pitchFamily="34" charset="0"/>
            </a:endParaRPr>
          </a:p>
        </p:txBody>
      </p:sp>
      <p:sp>
        <p:nvSpPr>
          <p:cNvPr id="700473" name="Прямоугольник 83"/>
          <p:cNvSpPr>
            <a:spLocks noChangeArrowheads="1"/>
          </p:cNvSpPr>
          <p:nvPr/>
        </p:nvSpPr>
        <p:spPr bwMode="auto">
          <a:xfrm>
            <a:off x="5340830" y="2781300"/>
            <a:ext cx="1014189" cy="215900"/>
          </a:xfrm>
          <a:prstGeom prst="rect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 anchorCtr="1"/>
          <a:lstStyle/>
          <a:p>
            <a:pPr algn="r"/>
            <a:endParaRPr lang="ru-RU" sz="1400">
              <a:latin typeface="Bernard MT Condensed" pitchFamily="18" charset="0"/>
              <a:cs typeface="Arial" pitchFamily="34" charset="0"/>
            </a:endParaRPr>
          </a:p>
        </p:txBody>
      </p:sp>
      <p:sp>
        <p:nvSpPr>
          <p:cNvPr id="700474" name="Прямоугольник 84"/>
          <p:cNvSpPr>
            <a:spLocks noChangeArrowheads="1"/>
          </p:cNvSpPr>
          <p:nvPr/>
        </p:nvSpPr>
        <p:spPr bwMode="auto">
          <a:xfrm>
            <a:off x="5340830" y="2997200"/>
            <a:ext cx="1014189" cy="215900"/>
          </a:xfrm>
          <a:prstGeom prst="rect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 anchorCtr="1"/>
          <a:lstStyle/>
          <a:p>
            <a:pPr algn="r"/>
            <a:endParaRPr lang="ru-RU" sz="1400">
              <a:latin typeface="Bernard MT Condensed" pitchFamily="18" charset="0"/>
              <a:cs typeface="Arial" pitchFamily="34" charset="0"/>
            </a:endParaRPr>
          </a:p>
        </p:txBody>
      </p:sp>
      <p:sp>
        <p:nvSpPr>
          <p:cNvPr id="700475" name="Прямоугольник 85"/>
          <p:cNvSpPr>
            <a:spLocks noChangeArrowheads="1"/>
          </p:cNvSpPr>
          <p:nvPr/>
        </p:nvSpPr>
        <p:spPr bwMode="auto">
          <a:xfrm>
            <a:off x="5340830" y="3502025"/>
            <a:ext cx="1014189" cy="215900"/>
          </a:xfrm>
          <a:prstGeom prst="rect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 anchorCtr="1"/>
          <a:lstStyle/>
          <a:p>
            <a:pPr algn="r"/>
            <a:endParaRPr lang="ru-RU" sz="1400">
              <a:latin typeface="Bernard MT Condensed" pitchFamily="18" charset="0"/>
              <a:cs typeface="Arial" pitchFamily="34" charset="0"/>
            </a:endParaRPr>
          </a:p>
        </p:txBody>
      </p:sp>
      <p:sp>
        <p:nvSpPr>
          <p:cNvPr id="700476" name="Прямоугольник 86"/>
          <p:cNvSpPr>
            <a:spLocks noChangeArrowheads="1"/>
          </p:cNvSpPr>
          <p:nvPr/>
        </p:nvSpPr>
        <p:spPr bwMode="auto">
          <a:xfrm>
            <a:off x="5340830" y="3717925"/>
            <a:ext cx="1014189" cy="215900"/>
          </a:xfrm>
          <a:prstGeom prst="rect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 anchorCtr="1"/>
          <a:lstStyle/>
          <a:p>
            <a:pPr algn="r"/>
            <a:endParaRPr lang="ru-RU" sz="1400">
              <a:latin typeface="Bernard MT Condensed" pitchFamily="18" charset="0"/>
              <a:cs typeface="Arial" pitchFamily="34" charset="0"/>
            </a:endParaRPr>
          </a:p>
        </p:txBody>
      </p:sp>
      <p:sp>
        <p:nvSpPr>
          <p:cNvPr id="700477" name="Прямоугольник 87"/>
          <p:cNvSpPr>
            <a:spLocks noChangeArrowheads="1"/>
          </p:cNvSpPr>
          <p:nvPr/>
        </p:nvSpPr>
        <p:spPr bwMode="auto">
          <a:xfrm>
            <a:off x="5340830" y="3933825"/>
            <a:ext cx="1014189" cy="215900"/>
          </a:xfrm>
          <a:prstGeom prst="rect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 anchorCtr="1"/>
          <a:lstStyle/>
          <a:p>
            <a:pPr algn="r"/>
            <a:endParaRPr lang="ru-RU" sz="1400">
              <a:latin typeface="Bernard MT Condensed" pitchFamily="18" charset="0"/>
              <a:cs typeface="Arial" pitchFamily="34" charset="0"/>
            </a:endParaRPr>
          </a:p>
        </p:txBody>
      </p:sp>
      <p:sp>
        <p:nvSpPr>
          <p:cNvPr id="700478" name="Прямоугольник 88"/>
          <p:cNvSpPr>
            <a:spLocks noChangeArrowheads="1"/>
          </p:cNvSpPr>
          <p:nvPr/>
        </p:nvSpPr>
        <p:spPr bwMode="auto">
          <a:xfrm>
            <a:off x="5340830" y="4149725"/>
            <a:ext cx="1014189" cy="215900"/>
          </a:xfrm>
          <a:prstGeom prst="rect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 anchorCtr="1"/>
          <a:lstStyle/>
          <a:p>
            <a:pPr algn="r"/>
            <a:endParaRPr lang="ru-RU" sz="1400">
              <a:latin typeface="Bernard MT Condensed" pitchFamily="18" charset="0"/>
              <a:cs typeface="Arial" pitchFamily="34" charset="0"/>
            </a:endParaRPr>
          </a:p>
        </p:txBody>
      </p:sp>
      <p:cxnSp>
        <p:nvCxnSpPr>
          <p:cNvPr id="700479" name="Прямая со стрелкой 89"/>
          <p:cNvCxnSpPr>
            <a:cxnSpLocks noChangeShapeType="1"/>
          </p:cNvCxnSpPr>
          <p:nvPr/>
        </p:nvCxnSpPr>
        <p:spPr bwMode="auto">
          <a:xfrm flipV="1">
            <a:off x="4639492" y="2852738"/>
            <a:ext cx="233779" cy="144462"/>
          </a:xfrm>
          <a:prstGeom prst="straightConnector1">
            <a:avLst/>
          </a:prstGeom>
          <a:noFill/>
          <a:ln w="19050" algn="ctr">
            <a:solidFill>
              <a:schemeClr val="tx1"/>
            </a:solidFill>
            <a:round/>
            <a:headEnd/>
            <a:tailEnd type="arrow" w="med" len="med"/>
          </a:ln>
        </p:spPr>
      </p:cxnSp>
      <p:sp>
        <p:nvSpPr>
          <p:cNvPr id="700480" name="Прямоугольник 90"/>
          <p:cNvSpPr>
            <a:spLocks noChangeArrowheads="1"/>
          </p:cNvSpPr>
          <p:nvPr/>
        </p:nvSpPr>
        <p:spPr bwMode="auto">
          <a:xfrm>
            <a:off x="4873271" y="2709863"/>
            <a:ext cx="233779" cy="215900"/>
          </a:xfrm>
          <a:prstGeom prst="rect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 anchorCtr="1"/>
          <a:lstStyle/>
          <a:p>
            <a:pPr algn="r"/>
            <a:r>
              <a:rPr lang="en-US" sz="1400">
                <a:latin typeface="Bernard MT Condensed" pitchFamily="18" charset="0"/>
                <a:cs typeface="Arial" pitchFamily="34" charset="0"/>
              </a:rPr>
              <a:t>+</a:t>
            </a:r>
            <a:endParaRPr lang="ru-RU" sz="1400">
              <a:latin typeface="Bernard MT Condensed" pitchFamily="18" charset="0"/>
              <a:cs typeface="Arial" pitchFamily="34" charset="0"/>
            </a:endParaRPr>
          </a:p>
        </p:txBody>
      </p:sp>
      <p:cxnSp>
        <p:nvCxnSpPr>
          <p:cNvPr id="700481" name="Прямая со стрелкой 91"/>
          <p:cNvCxnSpPr>
            <a:cxnSpLocks noChangeShapeType="1"/>
          </p:cNvCxnSpPr>
          <p:nvPr/>
        </p:nvCxnSpPr>
        <p:spPr bwMode="auto">
          <a:xfrm flipV="1">
            <a:off x="5107050" y="2709874"/>
            <a:ext cx="233779" cy="142875"/>
          </a:xfrm>
          <a:prstGeom prst="straightConnector1">
            <a:avLst/>
          </a:prstGeom>
          <a:noFill/>
          <a:ln w="19050" algn="ctr">
            <a:solidFill>
              <a:schemeClr val="tx1"/>
            </a:solidFill>
            <a:round/>
            <a:headEnd/>
            <a:tailEnd type="arrow" w="med" len="med"/>
          </a:ln>
        </p:spPr>
      </p:cxnSp>
      <p:sp>
        <p:nvSpPr>
          <p:cNvPr id="93" name="TextBox 92"/>
          <p:cNvSpPr txBox="1"/>
          <p:nvPr/>
        </p:nvSpPr>
        <p:spPr>
          <a:xfrm>
            <a:off x="5340830" y="3141674"/>
            <a:ext cx="1014189" cy="3381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1600" b="1" dirty="0">
                <a:latin typeface="+mn-lt"/>
                <a:cs typeface="Arial" charset="0"/>
              </a:rPr>
              <a:t>...</a:t>
            </a:r>
            <a:endParaRPr lang="ru-RU" sz="1600" b="1" dirty="0">
              <a:latin typeface="+mn-lt"/>
              <a:cs typeface="Arial" charset="0"/>
            </a:endParaRPr>
          </a:p>
        </p:txBody>
      </p:sp>
      <p:sp>
        <p:nvSpPr>
          <p:cNvPr id="94" name="TextBox 93"/>
          <p:cNvSpPr txBox="1"/>
          <p:nvPr/>
        </p:nvSpPr>
        <p:spPr>
          <a:xfrm>
            <a:off x="6899926" y="1763715"/>
            <a:ext cx="1325323" cy="338554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1600" dirty="0">
                <a:latin typeface="+mn-lt"/>
                <a:cs typeface="Arial" charset="0"/>
              </a:rPr>
              <a:t>Page Tables</a:t>
            </a:r>
            <a:endParaRPr lang="ru-RU" sz="1600" dirty="0">
              <a:latin typeface="+mn-lt"/>
              <a:cs typeface="Arial" charset="0"/>
            </a:endParaRPr>
          </a:p>
        </p:txBody>
      </p:sp>
      <p:sp>
        <p:nvSpPr>
          <p:cNvPr id="700484" name="Прямоугольник 94"/>
          <p:cNvSpPr>
            <a:spLocks noChangeArrowheads="1"/>
          </p:cNvSpPr>
          <p:nvPr/>
        </p:nvSpPr>
        <p:spPr bwMode="auto">
          <a:xfrm>
            <a:off x="7056357" y="2349500"/>
            <a:ext cx="1014189" cy="215900"/>
          </a:xfrm>
          <a:prstGeom prst="rect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 anchorCtr="1"/>
          <a:lstStyle/>
          <a:p>
            <a:pPr algn="r"/>
            <a:endParaRPr lang="ru-RU" sz="1400">
              <a:latin typeface="Bernard MT Condensed" pitchFamily="18" charset="0"/>
              <a:cs typeface="Arial" pitchFamily="34" charset="0"/>
            </a:endParaRPr>
          </a:p>
        </p:txBody>
      </p:sp>
      <p:sp>
        <p:nvSpPr>
          <p:cNvPr id="700485" name="Прямоугольник 95"/>
          <p:cNvSpPr>
            <a:spLocks noChangeArrowheads="1"/>
          </p:cNvSpPr>
          <p:nvPr/>
        </p:nvSpPr>
        <p:spPr bwMode="auto">
          <a:xfrm>
            <a:off x="7056357" y="2565400"/>
            <a:ext cx="1014189" cy="215900"/>
          </a:xfrm>
          <a:prstGeom prst="rect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 anchorCtr="1"/>
          <a:lstStyle/>
          <a:p>
            <a:pPr algn="r"/>
            <a:endParaRPr lang="ru-RU" sz="1400">
              <a:latin typeface="Bernard MT Condensed" pitchFamily="18" charset="0"/>
              <a:cs typeface="Arial" pitchFamily="34" charset="0"/>
            </a:endParaRPr>
          </a:p>
        </p:txBody>
      </p:sp>
      <p:sp>
        <p:nvSpPr>
          <p:cNvPr id="700486" name="Прямоугольник 96"/>
          <p:cNvSpPr>
            <a:spLocks noChangeArrowheads="1"/>
          </p:cNvSpPr>
          <p:nvPr/>
        </p:nvSpPr>
        <p:spPr bwMode="auto">
          <a:xfrm>
            <a:off x="7056357" y="2781300"/>
            <a:ext cx="1014189" cy="215900"/>
          </a:xfrm>
          <a:prstGeom prst="rect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 anchorCtr="1"/>
          <a:lstStyle/>
          <a:p>
            <a:pPr algn="r"/>
            <a:endParaRPr lang="ru-RU" sz="1400">
              <a:latin typeface="Bernard MT Condensed" pitchFamily="18" charset="0"/>
              <a:cs typeface="Arial" pitchFamily="34" charset="0"/>
            </a:endParaRPr>
          </a:p>
        </p:txBody>
      </p:sp>
      <p:sp>
        <p:nvSpPr>
          <p:cNvPr id="700487" name="Прямоугольник 97"/>
          <p:cNvSpPr>
            <a:spLocks noChangeArrowheads="1"/>
          </p:cNvSpPr>
          <p:nvPr/>
        </p:nvSpPr>
        <p:spPr bwMode="auto">
          <a:xfrm>
            <a:off x="7056357" y="2997200"/>
            <a:ext cx="1014189" cy="215900"/>
          </a:xfrm>
          <a:prstGeom prst="rect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 anchorCtr="1"/>
          <a:lstStyle/>
          <a:p>
            <a:pPr algn="r"/>
            <a:endParaRPr lang="ru-RU" sz="1400">
              <a:latin typeface="Bernard MT Condensed" pitchFamily="18" charset="0"/>
              <a:cs typeface="Arial" pitchFamily="34" charset="0"/>
            </a:endParaRPr>
          </a:p>
        </p:txBody>
      </p:sp>
      <p:sp>
        <p:nvSpPr>
          <p:cNvPr id="700488" name="Прямоугольник 98"/>
          <p:cNvSpPr>
            <a:spLocks noChangeArrowheads="1"/>
          </p:cNvSpPr>
          <p:nvPr/>
        </p:nvSpPr>
        <p:spPr bwMode="auto">
          <a:xfrm>
            <a:off x="7056357" y="3502025"/>
            <a:ext cx="1014189" cy="215900"/>
          </a:xfrm>
          <a:prstGeom prst="rect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 anchorCtr="1"/>
          <a:lstStyle/>
          <a:p>
            <a:pPr algn="r"/>
            <a:endParaRPr lang="ru-RU" sz="1400">
              <a:latin typeface="Bernard MT Condensed" pitchFamily="18" charset="0"/>
              <a:cs typeface="Arial" pitchFamily="34" charset="0"/>
            </a:endParaRPr>
          </a:p>
        </p:txBody>
      </p:sp>
      <p:sp>
        <p:nvSpPr>
          <p:cNvPr id="700489" name="Прямоугольник 99"/>
          <p:cNvSpPr>
            <a:spLocks noChangeArrowheads="1"/>
          </p:cNvSpPr>
          <p:nvPr/>
        </p:nvSpPr>
        <p:spPr bwMode="auto">
          <a:xfrm>
            <a:off x="7056357" y="3717925"/>
            <a:ext cx="1014189" cy="215900"/>
          </a:xfrm>
          <a:prstGeom prst="rect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 anchorCtr="1"/>
          <a:lstStyle/>
          <a:p>
            <a:pPr algn="r"/>
            <a:endParaRPr lang="ru-RU" sz="1400">
              <a:latin typeface="Bernard MT Condensed" pitchFamily="18" charset="0"/>
              <a:cs typeface="Arial" pitchFamily="34" charset="0"/>
            </a:endParaRPr>
          </a:p>
        </p:txBody>
      </p:sp>
      <p:sp>
        <p:nvSpPr>
          <p:cNvPr id="700490" name="Прямоугольник 100"/>
          <p:cNvSpPr>
            <a:spLocks noChangeArrowheads="1"/>
          </p:cNvSpPr>
          <p:nvPr/>
        </p:nvSpPr>
        <p:spPr bwMode="auto">
          <a:xfrm>
            <a:off x="7056357" y="3933825"/>
            <a:ext cx="1014189" cy="215900"/>
          </a:xfrm>
          <a:prstGeom prst="rect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 anchorCtr="1"/>
          <a:lstStyle/>
          <a:p>
            <a:pPr algn="r"/>
            <a:endParaRPr lang="ru-RU" sz="1400">
              <a:latin typeface="Bernard MT Condensed" pitchFamily="18" charset="0"/>
              <a:cs typeface="Arial" pitchFamily="34" charset="0"/>
            </a:endParaRPr>
          </a:p>
        </p:txBody>
      </p:sp>
      <p:sp>
        <p:nvSpPr>
          <p:cNvPr id="700491" name="Прямоугольник 101"/>
          <p:cNvSpPr>
            <a:spLocks noChangeArrowheads="1"/>
          </p:cNvSpPr>
          <p:nvPr/>
        </p:nvSpPr>
        <p:spPr bwMode="auto">
          <a:xfrm>
            <a:off x="7056357" y="4149725"/>
            <a:ext cx="1014189" cy="215900"/>
          </a:xfrm>
          <a:prstGeom prst="rect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 anchorCtr="1"/>
          <a:lstStyle/>
          <a:p>
            <a:pPr algn="r"/>
            <a:endParaRPr lang="ru-RU" sz="1400">
              <a:latin typeface="Bernard MT Condensed" pitchFamily="18" charset="0"/>
              <a:cs typeface="Arial" pitchFamily="34" charset="0"/>
            </a:endParaRPr>
          </a:p>
        </p:txBody>
      </p:sp>
      <p:cxnSp>
        <p:nvCxnSpPr>
          <p:cNvPr id="700492" name="Прямая со стрелкой 102"/>
          <p:cNvCxnSpPr>
            <a:cxnSpLocks noChangeShapeType="1"/>
          </p:cNvCxnSpPr>
          <p:nvPr/>
        </p:nvCxnSpPr>
        <p:spPr bwMode="auto">
          <a:xfrm flipV="1">
            <a:off x="6355019" y="2852738"/>
            <a:ext cx="233779" cy="144462"/>
          </a:xfrm>
          <a:prstGeom prst="straightConnector1">
            <a:avLst/>
          </a:prstGeom>
          <a:noFill/>
          <a:ln w="19050" algn="ctr">
            <a:solidFill>
              <a:schemeClr val="tx1"/>
            </a:solidFill>
            <a:round/>
            <a:headEnd/>
            <a:tailEnd type="arrow" w="med" len="med"/>
          </a:ln>
        </p:spPr>
      </p:cxnSp>
      <p:sp>
        <p:nvSpPr>
          <p:cNvPr id="700493" name="Прямоугольник 103"/>
          <p:cNvSpPr>
            <a:spLocks noChangeArrowheads="1"/>
          </p:cNvSpPr>
          <p:nvPr/>
        </p:nvSpPr>
        <p:spPr bwMode="auto">
          <a:xfrm>
            <a:off x="6588798" y="2709863"/>
            <a:ext cx="233779" cy="215900"/>
          </a:xfrm>
          <a:prstGeom prst="rect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 anchorCtr="1"/>
          <a:lstStyle/>
          <a:p>
            <a:pPr algn="r"/>
            <a:r>
              <a:rPr lang="en-US" sz="1400">
                <a:latin typeface="Bernard MT Condensed" pitchFamily="18" charset="0"/>
                <a:cs typeface="Arial" pitchFamily="34" charset="0"/>
              </a:rPr>
              <a:t>+</a:t>
            </a:r>
            <a:endParaRPr lang="ru-RU" sz="1400">
              <a:latin typeface="Bernard MT Condensed" pitchFamily="18" charset="0"/>
              <a:cs typeface="Arial" pitchFamily="34" charset="0"/>
            </a:endParaRPr>
          </a:p>
        </p:txBody>
      </p:sp>
      <p:cxnSp>
        <p:nvCxnSpPr>
          <p:cNvPr id="700494" name="Прямая со стрелкой 104"/>
          <p:cNvCxnSpPr>
            <a:cxnSpLocks noChangeShapeType="1"/>
          </p:cNvCxnSpPr>
          <p:nvPr/>
        </p:nvCxnSpPr>
        <p:spPr bwMode="auto">
          <a:xfrm flipV="1">
            <a:off x="6822577" y="2709874"/>
            <a:ext cx="233779" cy="142875"/>
          </a:xfrm>
          <a:prstGeom prst="straightConnector1">
            <a:avLst/>
          </a:prstGeom>
          <a:noFill/>
          <a:ln w="19050" algn="ctr">
            <a:solidFill>
              <a:schemeClr val="tx1"/>
            </a:solidFill>
            <a:round/>
            <a:headEnd/>
            <a:tailEnd type="arrow" w="med" len="med"/>
          </a:ln>
        </p:spPr>
      </p:cxnSp>
      <p:sp>
        <p:nvSpPr>
          <p:cNvPr id="106" name="TextBox 105"/>
          <p:cNvSpPr txBox="1"/>
          <p:nvPr/>
        </p:nvSpPr>
        <p:spPr>
          <a:xfrm>
            <a:off x="7056357" y="3141674"/>
            <a:ext cx="1014189" cy="3381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1600" b="1" dirty="0">
                <a:latin typeface="+mn-lt"/>
                <a:cs typeface="Arial" charset="0"/>
              </a:rPr>
              <a:t>...</a:t>
            </a:r>
            <a:endParaRPr lang="ru-RU" sz="1600" b="1" dirty="0">
              <a:latin typeface="+mn-lt"/>
              <a:cs typeface="Arial" charset="0"/>
            </a:endParaRPr>
          </a:p>
        </p:txBody>
      </p:sp>
      <p:cxnSp>
        <p:nvCxnSpPr>
          <p:cNvPr id="700496" name="Прямая со стрелкой 109"/>
          <p:cNvCxnSpPr>
            <a:cxnSpLocks noChangeShapeType="1"/>
          </p:cNvCxnSpPr>
          <p:nvPr/>
        </p:nvCxnSpPr>
        <p:spPr bwMode="auto">
          <a:xfrm flipV="1">
            <a:off x="5029691" y="2925770"/>
            <a:ext cx="0" cy="2376487"/>
          </a:xfrm>
          <a:prstGeom prst="straightConnector1">
            <a:avLst/>
          </a:prstGeom>
          <a:noFill/>
          <a:ln w="19050" algn="ctr">
            <a:solidFill>
              <a:schemeClr val="tx1"/>
            </a:solidFill>
            <a:round/>
            <a:headEnd/>
            <a:tailEnd type="arrow" w="med" len="med"/>
          </a:ln>
        </p:spPr>
      </p:cxnSp>
      <p:cxnSp>
        <p:nvCxnSpPr>
          <p:cNvPr id="700497" name="Прямая со стрелкой 114"/>
          <p:cNvCxnSpPr>
            <a:cxnSpLocks noChangeShapeType="1"/>
          </p:cNvCxnSpPr>
          <p:nvPr/>
        </p:nvCxnSpPr>
        <p:spPr bwMode="auto">
          <a:xfrm flipV="1">
            <a:off x="6745218" y="2925770"/>
            <a:ext cx="0" cy="2376487"/>
          </a:xfrm>
          <a:prstGeom prst="straightConnector1">
            <a:avLst/>
          </a:prstGeom>
          <a:noFill/>
          <a:ln w="19050" algn="ctr">
            <a:solidFill>
              <a:schemeClr val="tx1"/>
            </a:solidFill>
            <a:round/>
            <a:headEnd/>
            <a:tailEnd type="arrow" w="med" len="med"/>
          </a:ln>
        </p:spPr>
      </p:cxnSp>
      <p:sp>
        <p:nvSpPr>
          <p:cNvPr id="700498" name="Прямоугольник 115"/>
          <p:cNvSpPr>
            <a:spLocks noChangeArrowheads="1"/>
          </p:cNvSpPr>
          <p:nvPr/>
        </p:nvSpPr>
        <p:spPr bwMode="auto">
          <a:xfrm>
            <a:off x="8771884" y="2493963"/>
            <a:ext cx="1014189" cy="215900"/>
          </a:xfrm>
          <a:prstGeom prst="rect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 anchorCtr="1"/>
          <a:lstStyle/>
          <a:p>
            <a:pPr algn="r"/>
            <a:r>
              <a:rPr lang="en-US" sz="1400" dirty="0">
                <a:cs typeface="Arial" pitchFamily="34" charset="0"/>
              </a:rPr>
              <a:t>Page</a:t>
            </a:r>
            <a:endParaRPr lang="ru-RU" sz="1400" dirty="0">
              <a:latin typeface="Bernard MT Condensed" pitchFamily="18" charset="0"/>
              <a:cs typeface="Arial" pitchFamily="34" charset="0"/>
            </a:endParaRPr>
          </a:p>
        </p:txBody>
      </p:sp>
      <p:sp>
        <p:nvSpPr>
          <p:cNvPr id="700499" name="Прямоугольник 116"/>
          <p:cNvSpPr>
            <a:spLocks noChangeArrowheads="1"/>
          </p:cNvSpPr>
          <p:nvPr/>
        </p:nvSpPr>
        <p:spPr bwMode="auto">
          <a:xfrm>
            <a:off x="8771884" y="2709863"/>
            <a:ext cx="1014189" cy="215900"/>
          </a:xfrm>
          <a:prstGeom prst="rect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 anchorCtr="1"/>
          <a:lstStyle/>
          <a:p>
            <a:pPr algn="r"/>
            <a:r>
              <a:rPr lang="en-US" sz="1400" dirty="0">
                <a:cs typeface="Arial" pitchFamily="34" charset="0"/>
              </a:rPr>
              <a:t>Page</a:t>
            </a:r>
            <a:endParaRPr lang="ru-RU" sz="1400" dirty="0">
              <a:latin typeface="Bernard MT Condensed" pitchFamily="18" charset="0"/>
              <a:cs typeface="Arial" pitchFamily="34" charset="0"/>
            </a:endParaRPr>
          </a:p>
        </p:txBody>
      </p:sp>
      <p:sp>
        <p:nvSpPr>
          <p:cNvPr id="700500" name="Прямоугольник 117"/>
          <p:cNvSpPr>
            <a:spLocks noChangeArrowheads="1"/>
          </p:cNvSpPr>
          <p:nvPr/>
        </p:nvSpPr>
        <p:spPr bwMode="auto">
          <a:xfrm>
            <a:off x="8771884" y="2925763"/>
            <a:ext cx="1014189" cy="215900"/>
          </a:xfrm>
          <a:prstGeom prst="rect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 anchorCtr="1"/>
          <a:lstStyle/>
          <a:p>
            <a:pPr algn="r"/>
            <a:r>
              <a:rPr lang="en-US" sz="1400" dirty="0">
                <a:cs typeface="Arial" pitchFamily="34" charset="0"/>
              </a:rPr>
              <a:t>Page</a:t>
            </a:r>
            <a:endParaRPr lang="ru-RU" sz="1400" dirty="0">
              <a:latin typeface="Bernard MT Condensed" pitchFamily="18" charset="0"/>
              <a:cs typeface="Arial" pitchFamily="34" charset="0"/>
            </a:endParaRPr>
          </a:p>
        </p:txBody>
      </p:sp>
      <p:sp>
        <p:nvSpPr>
          <p:cNvPr id="700501" name="Прямоугольник 118"/>
          <p:cNvSpPr>
            <a:spLocks noChangeArrowheads="1"/>
          </p:cNvSpPr>
          <p:nvPr/>
        </p:nvSpPr>
        <p:spPr bwMode="auto">
          <a:xfrm>
            <a:off x="8771884" y="3141663"/>
            <a:ext cx="1014189" cy="215900"/>
          </a:xfrm>
          <a:prstGeom prst="rect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 anchorCtr="1"/>
          <a:lstStyle/>
          <a:p>
            <a:pPr algn="r"/>
            <a:r>
              <a:rPr lang="en-US" sz="1400" dirty="0">
                <a:cs typeface="Arial" pitchFamily="34" charset="0"/>
              </a:rPr>
              <a:t>Page</a:t>
            </a:r>
            <a:endParaRPr lang="ru-RU" sz="1400" dirty="0">
              <a:latin typeface="Bernard MT Condensed" pitchFamily="18" charset="0"/>
              <a:cs typeface="Arial" pitchFamily="34" charset="0"/>
            </a:endParaRPr>
          </a:p>
        </p:txBody>
      </p:sp>
      <p:sp>
        <p:nvSpPr>
          <p:cNvPr id="700502" name="Прямоугольник 119"/>
          <p:cNvSpPr>
            <a:spLocks noChangeArrowheads="1"/>
          </p:cNvSpPr>
          <p:nvPr/>
        </p:nvSpPr>
        <p:spPr bwMode="auto">
          <a:xfrm>
            <a:off x="8771884" y="3357563"/>
            <a:ext cx="1014189" cy="215900"/>
          </a:xfrm>
          <a:prstGeom prst="rect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 anchorCtr="1"/>
          <a:lstStyle/>
          <a:p>
            <a:pPr algn="r"/>
            <a:r>
              <a:rPr lang="en-US" sz="1400" dirty="0">
                <a:cs typeface="Arial" pitchFamily="34" charset="0"/>
              </a:rPr>
              <a:t>Page</a:t>
            </a:r>
            <a:endParaRPr lang="ru-RU" sz="1400" dirty="0">
              <a:latin typeface="Bernard MT Condensed" pitchFamily="18" charset="0"/>
              <a:cs typeface="Arial" pitchFamily="34" charset="0"/>
            </a:endParaRPr>
          </a:p>
        </p:txBody>
      </p:sp>
      <p:sp>
        <p:nvSpPr>
          <p:cNvPr id="700503" name="Прямоугольник 120"/>
          <p:cNvSpPr>
            <a:spLocks noChangeArrowheads="1"/>
          </p:cNvSpPr>
          <p:nvPr/>
        </p:nvSpPr>
        <p:spPr bwMode="auto">
          <a:xfrm>
            <a:off x="8771884" y="3573463"/>
            <a:ext cx="1014189" cy="215900"/>
          </a:xfrm>
          <a:prstGeom prst="rect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 anchorCtr="1"/>
          <a:lstStyle/>
          <a:p>
            <a:pPr algn="r"/>
            <a:r>
              <a:rPr lang="en-US" sz="1400" dirty="0">
                <a:cs typeface="Arial" pitchFamily="34" charset="0"/>
              </a:rPr>
              <a:t>Page</a:t>
            </a:r>
            <a:endParaRPr lang="ru-RU" sz="1400" dirty="0">
              <a:latin typeface="Bernard MT Condensed" pitchFamily="18" charset="0"/>
              <a:cs typeface="Arial" pitchFamily="34" charset="0"/>
            </a:endParaRPr>
          </a:p>
        </p:txBody>
      </p:sp>
      <p:sp>
        <p:nvSpPr>
          <p:cNvPr id="700504" name="Прямоугольник 121"/>
          <p:cNvSpPr>
            <a:spLocks noChangeArrowheads="1"/>
          </p:cNvSpPr>
          <p:nvPr/>
        </p:nvSpPr>
        <p:spPr bwMode="auto">
          <a:xfrm>
            <a:off x="8771884" y="3789363"/>
            <a:ext cx="1014189" cy="215900"/>
          </a:xfrm>
          <a:prstGeom prst="rect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 anchorCtr="1"/>
          <a:lstStyle/>
          <a:p>
            <a:pPr algn="r"/>
            <a:r>
              <a:rPr lang="en-US" sz="1400" dirty="0">
                <a:cs typeface="Arial" pitchFamily="34" charset="0"/>
              </a:rPr>
              <a:t>Page</a:t>
            </a:r>
            <a:endParaRPr lang="ru-RU" sz="1400" dirty="0">
              <a:latin typeface="Bernard MT Condensed" pitchFamily="18" charset="0"/>
              <a:cs typeface="Arial" pitchFamily="34" charset="0"/>
            </a:endParaRPr>
          </a:p>
        </p:txBody>
      </p:sp>
      <p:sp>
        <p:nvSpPr>
          <p:cNvPr id="123" name="TextBox 122"/>
          <p:cNvSpPr txBox="1"/>
          <p:nvPr/>
        </p:nvSpPr>
        <p:spPr>
          <a:xfrm>
            <a:off x="8850956" y="1919288"/>
            <a:ext cx="856045" cy="366712"/>
          </a:xfrm>
          <a:prstGeom prst="rect">
            <a:avLst/>
          </a:prstGeom>
          <a:noFill/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sz="1800">
                <a:latin typeface="Arial" pitchFamily="34" charset="0"/>
                <a:cs typeface="Arial" pitchFamily="34" charset="0"/>
              </a:rPr>
              <a:t>RAM</a:t>
            </a:r>
            <a:endParaRPr lang="ru-RU" sz="180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700506" name="Прямая со стрелкой 123"/>
          <p:cNvCxnSpPr>
            <a:cxnSpLocks noChangeShapeType="1"/>
            <a:stCxn id="700485" idx="3"/>
          </p:cNvCxnSpPr>
          <p:nvPr/>
        </p:nvCxnSpPr>
        <p:spPr bwMode="auto">
          <a:xfrm>
            <a:off x="8070546" y="2673350"/>
            <a:ext cx="233779" cy="179388"/>
          </a:xfrm>
          <a:prstGeom prst="straightConnector1">
            <a:avLst/>
          </a:prstGeom>
          <a:noFill/>
          <a:ln w="19050" algn="ctr">
            <a:solidFill>
              <a:schemeClr val="tx1"/>
            </a:solidFill>
            <a:round/>
            <a:headEnd/>
            <a:tailEnd type="arrow" w="med" len="med"/>
          </a:ln>
        </p:spPr>
      </p:cxnSp>
      <p:sp>
        <p:nvSpPr>
          <p:cNvPr id="700507" name="Прямоугольник 124"/>
          <p:cNvSpPr>
            <a:spLocks noChangeArrowheads="1"/>
          </p:cNvSpPr>
          <p:nvPr/>
        </p:nvSpPr>
        <p:spPr bwMode="auto">
          <a:xfrm>
            <a:off x="8304325" y="2709863"/>
            <a:ext cx="233779" cy="215900"/>
          </a:xfrm>
          <a:prstGeom prst="rect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 anchorCtr="1"/>
          <a:lstStyle/>
          <a:p>
            <a:pPr algn="r"/>
            <a:r>
              <a:rPr lang="en-US" sz="1400">
                <a:latin typeface="Bernard MT Condensed" pitchFamily="18" charset="0"/>
                <a:cs typeface="Arial" pitchFamily="34" charset="0"/>
              </a:rPr>
              <a:t>+</a:t>
            </a:r>
            <a:endParaRPr lang="ru-RU" sz="1400">
              <a:latin typeface="Bernard MT Condensed" pitchFamily="18" charset="0"/>
              <a:cs typeface="Arial" pitchFamily="34" charset="0"/>
            </a:endParaRPr>
          </a:p>
        </p:txBody>
      </p:sp>
      <p:cxnSp>
        <p:nvCxnSpPr>
          <p:cNvPr id="700508" name="Прямая со стрелкой 125"/>
          <p:cNvCxnSpPr>
            <a:cxnSpLocks noChangeShapeType="1"/>
            <a:endCxn id="700500" idx="1"/>
          </p:cNvCxnSpPr>
          <p:nvPr/>
        </p:nvCxnSpPr>
        <p:spPr bwMode="auto">
          <a:xfrm>
            <a:off x="8538104" y="2852749"/>
            <a:ext cx="233779" cy="180975"/>
          </a:xfrm>
          <a:prstGeom prst="straightConnector1">
            <a:avLst/>
          </a:prstGeom>
          <a:noFill/>
          <a:ln w="19050" algn="ctr">
            <a:solidFill>
              <a:schemeClr val="tx1"/>
            </a:solidFill>
            <a:round/>
            <a:headEnd/>
            <a:tailEnd type="arrow" w="med" len="med"/>
          </a:ln>
        </p:spPr>
      </p:cxnSp>
      <p:cxnSp>
        <p:nvCxnSpPr>
          <p:cNvPr id="700509" name="Прямая со стрелкой 126"/>
          <p:cNvCxnSpPr>
            <a:cxnSpLocks noChangeShapeType="1"/>
          </p:cNvCxnSpPr>
          <p:nvPr/>
        </p:nvCxnSpPr>
        <p:spPr bwMode="auto">
          <a:xfrm flipV="1">
            <a:off x="7991474" y="2925770"/>
            <a:ext cx="469277" cy="2376487"/>
          </a:xfrm>
          <a:prstGeom prst="straightConnector1">
            <a:avLst/>
          </a:prstGeom>
          <a:noFill/>
          <a:ln w="19050" algn="ctr">
            <a:solidFill>
              <a:schemeClr val="tx1"/>
            </a:solidFill>
            <a:round/>
            <a:headEnd/>
            <a:tailEnd type="arrow" w="med" len="med"/>
          </a:ln>
        </p:spPr>
      </p:cxnSp>
      <p:sp>
        <p:nvSpPr>
          <p:cNvPr id="95" name="Номер слайда 1"/>
          <p:cNvSpPr>
            <a:spLocks noGrp="1"/>
          </p:cNvSpPr>
          <p:nvPr>
            <p:ph type="sldNum" sz="quarter" idx="11"/>
          </p:nvPr>
        </p:nvSpPr>
        <p:spPr>
          <a:xfrm>
            <a:off x="8839713" y="6408738"/>
            <a:ext cx="934587" cy="449262"/>
          </a:xfrm>
        </p:spPr>
        <p:txBody>
          <a:bodyPr/>
          <a:lstStyle/>
          <a:p>
            <a:pPr>
              <a:defRPr/>
            </a:pPr>
            <a:fld id="{9915324F-5CE9-4DEE-BEC9-C7DDE4819063}" type="slidenum">
              <a:rPr lang="ru-RU" smtClean="0">
                <a:solidFill>
                  <a:srgbClr val="000000"/>
                </a:solidFill>
              </a:rPr>
              <a:pPr>
                <a:defRPr/>
              </a:pPr>
              <a:t>25</a:t>
            </a:fld>
            <a:r>
              <a:rPr lang="ru-RU" dirty="0" smtClean="0">
                <a:solidFill>
                  <a:srgbClr val="000000"/>
                </a:solidFill>
              </a:rPr>
              <a:t> </a:t>
            </a:r>
            <a:endParaRPr lang="en-US" dirty="0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24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Page </a:t>
            </a:r>
            <a:r>
              <a:rPr lang="en-US" sz="3200" dirty="0" smtClean="0"/>
              <a:t>addressing</a:t>
            </a:r>
            <a:endParaRPr lang="ru-RU" sz="3200" dirty="0"/>
          </a:p>
        </p:txBody>
      </p:sp>
      <p:sp>
        <p:nvSpPr>
          <p:cNvPr id="70246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Supported page sizes: 4KB and 2 MB</a:t>
            </a:r>
            <a:endParaRPr lang="en-US" dirty="0"/>
          </a:p>
          <a:p>
            <a:r>
              <a:rPr lang="en-US" dirty="0" smtClean="0"/>
              <a:t>T</a:t>
            </a:r>
            <a:r>
              <a:rPr lang="ru-RU" dirty="0" err="1" smtClean="0"/>
              <a:t>ranslation</a:t>
            </a:r>
            <a:r>
              <a:rPr lang="ru-RU" dirty="0" smtClean="0"/>
              <a:t> </a:t>
            </a:r>
            <a:r>
              <a:rPr lang="ru-RU" dirty="0" err="1"/>
              <a:t>look-aside</a:t>
            </a:r>
            <a:r>
              <a:rPr lang="ru-RU" dirty="0"/>
              <a:t> </a:t>
            </a:r>
            <a:r>
              <a:rPr lang="ru-RU" dirty="0" err="1" smtClean="0"/>
              <a:t>buffer</a:t>
            </a:r>
            <a:r>
              <a:rPr lang="ru-RU" dirty="0" smtClean="0"/>
              <a:t> </a:t>
            </a:r>
            <a:r>
              <a:rPr lang="en-US" dirty="0" smtClean="0"/>
              <a:t>(</a:t>
            </a:r>
            <a:r>
              <a:rPr lang="ru-RU" dirty="0" smtClean="0"/>
              <a:t>TLB)</a:t>
            </a:r>
            <a:r>
              <a:rPr lang="en-US" dirty="0" smtClean="0"/>
              <a:t> has 2 levels, each core has the following caches</a:t>
            </a:r>
            <a:endParaRPr lang="ru-RU" dirty="0"/>
          </a:p>
        </p:txBody>
      </p:sp>
      <p:sp>
        <p:nvSpPr>
          <p:cNvPr id="5" name="Номер слайда 1"/>
          <p:cNvSpPr>
            <a:spLocks noGrp="1"/>
          </p:cNvSpPr>
          <p:nvPr>
            <p:ph type="sldNum" sz="quarter" idx="11"/>
          </p:nvPr>
        </p:nvSpPr>
        <p:spPr>
          <a:xfrm>
            <a:off x="8839713" y="6408738"/>
            <a:ext cx="934587" cy="449262"/>
          </a:xfrm>
        </p:spPr>
        <p:txBody>
          <a:bodyPr/>
          <a:lstStyle/>
          <a:p>
            <a:pPr>
              <a:defRPr/>
            </a:pPr>
            <a:fld id="{9915324F-5CE9-4DEE-BEC9-C7DDE4819063}" type="slidenum">
              <a:rPr lang="ru-RU" smtClean="0">
                <a:solidFill>
                  <a:srgbClr val="000000"/>
                </a:solidFill>
              </a:rPr>
              <a:pPr>
                <a:defRPr/>
              </a:pPr>
              <a:t>26</a:t>
            </a:fld>
            <a:r>
              <a:rPr lang="ru-RU" dirty="0" smtClean="0">
                <a:solidFill>
                  <a:srgbClr val="000000"/>
                </a:solidFill>
              </a:rPr>
              <a:t> </a:t>
            </a:r>
            <a:endParaRPr lang="en-US" dirty="0" smtClean="0">
              <a:solidFill>
                <a:srgbClr val="00000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1625" y="2633663"/>
            <a:ext cx="9296400" cy="1590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168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11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Requirements for applications on </a:t>
            </a:r>
            <a:r>
              <a:rPr lang="ru-RU" sz="3200" dirty="0" smtClean="0"/>
              <a:t>MIC</a:t>
            </a:r>
            <a:endParaRPr lang="ru-RU" sz="3200" dirty="0"/>
          </a:p>
        </p:txBody>
      </p:sp>
      <p:sp>
        <p:nvSpPr>
          <p:cNvPr id="73113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Parameters of Xeon Phi architecture allow to distinguish basic features of an application that define its efficiency when porting to Xeon Phi</a:t>
            </a:r>
            <a:endParaRPr lang="ru-RU" sz="2800" dirty="0"/>
          </a:p>
          <a:p>
            <a:pPr lvl="1"/>
            <a:r>
              <a:rPr lang="en-US" sz="2400" dirty="0" smtClean="0"/>
              <a:t>Efficient parallelization on CPU</a:t>
            </a:r>
          </a:p>
          <a:p>
            <a:pPr lvl="1"/>
            <a:r>
              <a:rPr lang="en-US" sz="2400" dirty="0" smtClean="0"/>
              <a:t>Massive parallelism</a:t>
            </a:r>
            <a:endParaRPr lang="ru-RU" sz="2400" dirty="0"/>
          </a:p>
          <a:p>
            <a:pPr lvl="1"/>
            <a:r>
              <a:rPr lang="en-US" sz="2400" dirty="0" smtClean="0"/>
              <a:t>Vectorization</a:t>
            </a:r>
            <a:endParaRPr lang="ru-RU" sz="2400" dirty="0"/>
          </a:p>
          <a:p>
            <a:pPr lvl="1"/>
            <a:r>
              <a:rPr lang="en-US" sz="2400" dirty="0" smtClean="0"/>
              <a:t>Large computational density</a:t>
            </a:r>
            <a:endParaRPr lang="ru-RU" sz="2400" dirty="0"/>
          </a:p>
          <a:p>
            <a:pPr lvl="1"/>
            <a:r>
              <a:rPr lang="en-US" sz="2400" dirty="0" smtClean="0"/>
              <a:t>Using MLK routines</a:t>
            </a:r>
            <a:endParaRPr lang="ru-RU" sz="2400" dirty="0"/>
          </a:p>
          <a:p>
            <a:pPr lvl="1"/>
            <a:r>
              <a:rPr lang="ru-RU" sz="2400" dirty="0" smtClean="0"/>
              <a:t>MPI</a:t>
            </a:r>
            <a:r>
              <a:rPr lang="en-US" sz="2400" dirty="0" smtClean="0"/>
              <a:t> applications</a:t>
            </a:r>
            <a:endParaRPr lang="ru-RU" sz="2400" dirty="0"/>
          </a:p>
        </p:txBody>
      </p:sp>
      <p:sp>
        <p:nvSpPr>
          <p:cNvPr id="4" name="Номер слайда 1"/>
          <p:cNvSpPr>
            <a:spLocks noGrp="1"/>
          </p:cNvSpPr>
          <p:nvPr>
            <p:ph type="sldNum" sz="quarter" idx="11"/>
          </p:nvPr>
        </p:nvSpPr>
        <p:spPr>
          <a:xfrm>
            <a:off x="8839713" y="6408738"/>
            <a:ext cx="934587" cy="449262"/>
          </a:xfrm>
        </p:spPr>
        <p:txBody>
          <a:bodyPr/>
          <a:lstStyle/>
          <a:p>
            <a:pPr>
              <a:defRPr/>
            </a:pPr>
            <a:fld id="{9915324F-5CE9-4DEE-BEC9-C7DDE4819063}" type="slidenum">
              <a:rPr lang="ru-RU" smtClean="0">
                <a:solidFill>
                  <a:srgbClr val="000000"/>
                </a:solidFill>
              </a:rPr>
              <a:pPr>
                <a:defRPr/>
              </a:pPr>
              <a:t>28</a:t>
            </a:fld>
            <a:r>
              <a:rPr lang="ru-RU" dirty="0" smtClean="0">
                <a:solidFill>
                  <a:srgbClr val="000000"/>
                </a:solidFill>
              </a:rPr>
              <a:t> </a:t>
            </a:r>
            <a:endParaRPr lang="en-US" dirty="0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47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Obstacles</a:t>
            </a:r>
            <a:endParaRPr lang="ru-RU" dirty="0"/>
          </a:p>
        </p:txBody>
      </p:sp>
      <p:sp>
        <p:nvSpPr>
          <p:cNvPr id="71475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Low degree of parallelism</a:t>
            </a:r>
            <a:endParaRPr lang="ru-RU" dirty="0"/>
          </a:p>
          <a:p>
            <a:r>
              <a:rPr lang="en-US" dirty="0" smtClean="0"/>
              <a:t>Lots of synchronizations</a:t>
            </a:r>
            <a:endParaRPr lang="ru-RU" dirty="0"/>
          </a:p>
          <a:p>
            <a:r>
              <a:rPr lang="en-US" dirty="0" smtClean="0"/>
              <a:t>Intensive use of </a:t>
            </a:r>
            <a:r>
              <a:rPr lang="ru-RU" dirty="0" err="1" smtClean="0"/>
              <a:t>gather</a:t>
            </a:r>
            <a:r>
              <a:rPr lang="ru-RU" dirty="0" smtClean="0"/>
              <a:t>/</a:t>
            </a:r>
            <a:r>
              <a:rPr lang="ru-RU" dirty="0" err="1" smtClean="0"/>
              <a:t>scatter</a:t>
            </a:r>
            <a:endParaRPr lang="ru-RU" dirty="0"/>
          </a:p>
          <a:p>
            <a:r>
              <a:rPr lang="en-US" dirty="0" smtClean="0"/>
              <a:t>Using 64-bit indexes, conversions </a:t>
            </a:r>
            <a:r>
              <a:rPr lang="ru-RU" dirty="0" smtClean="0"/>
              <a:t>int64 </a:t>
            </a:r>
            <a:r>
              <a:rPr lang="ru-RU" dirty="0"/>
              <a:t>&lt;-&gt; </a:t>
            </a:r>
            <a:r>
              <a:rPr lang="ru-RU" dirty="0" err="1"/>
              <a:t>fp</a:t>
            </a:r>
            <a:endParaRPr lang="ru-RU" dirty="0"/>
          </a:p>
          <a:p>
            <a:r>
              <a:rPr lang="en-US" dirty="0" smtClean="0"/>
              <a:t>Intensive communication between host and Xeon Phi</a:t>
            </a:r>
            <a:endParaRPr lang="ru-RU" dirty="0"/>
          </a:p>
          <a:p>
            <a:r>
              <a:rPr lang="en-US" dirty="0" smtClean="0"/>
              <a:t>Memory limitation to 8 GB for Xeon Phi</a:t>
            </a:r>
            <a:endParaRPr lang="ru-RU" dirty="0"/>
          </a:p>
        </p:txBody>
      </p:sp>
      <p:sp>
        <p:nvSpPr>
          <p:cNvPr id="4" name="Номер слайда 1"/>
          <p:cNvSpPr>
            <a:spLocks noGrp="1"/>
          </p:cNvSpPr>
          <p:nvPr>
            <p:ph type="sldNum" sz="quarter" idx="11"/>
          </p:nvPr>
        </p:nvSpPr>
        <p:spPr>
          <a:xfrm>
            <a:off x="8839713" y="6408738"/>
            <a:ext cx="934587" cy="449262"/>
          </a:xfrm>
        </p:spPr>
        <p:txBody>
          <a:bodyPr/>
          <a:lstStyle/>
          <a:p>
            <a:pPr>
              <a:defRPr/>
            </a:pPr>
            <a:fld id="{9915324F-5CE9-4DEE-BEC9-C7DDE4819063}" type="slidenum">
              <a:rPr lang="ru-RU" smtClean="0">
                <a:solidFill>
                  <a:srgbClr val="000000"/>
                </a:solidFill>
              </a:rPr>
              <a:pPr>
                <a:defRPr/>
              </a:pPr>
              <a:t>29</a:t>
            </a:fld>
            <a:r>
              <a:rPr lang="ru-RU" dirty="0" smtClean="0">
                <a:solidFill>
                  <a:srgbClr val="000000"/>
                </a:solidFill>
              </a:rPr>
              <a:t> </a:t>
            </a:r>
            <a:endParaRPr lang="en-US" dirty="0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50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Contents</a:t>
            </a:r>
            <a:endParaRPr lang="ru-RU" sz="3200" dirty="0"/>
          </a:p>
        </p:txBody>
      </p:sp>
      <p:sp>
        <p:nvSpPr>
          <p:cNvPr id="55501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ru-RU" dirty="0"/>
          </a:p>
          <a:p>
            <a:r>
              <a:rPr lang="en-US" dirty="0" smtClean="0"/>
              <a:t>Intel </a:t>
            </a:r>
            <a:r>
              <a:rPr lang="en-US" dirty="0"/>
              <a:t>Xeon </a:t>
            </a:r>
            <a:r>
              <a:rPr lang="en-US" dirty="0" smtClean="0"/>
              <a:t>Phi architecture</a:t>
            </a:r>
            <a:endParaRPr lang="ru-RU" dirty="0"/>
          </a:p>
          <a:p>
            <a:r>
              <a:rPr lang="en-US" dirty="0" smtClean="0"/>
              <a:t>Core pipeline</a:t>
            </a:r>
            <a:endParaRPr lang="ru-RU" dirty="0"/>
          </a:p>
          <a:p>
            <a:r>
              <a:rPr lang="en-US" dirty="0" smtClean="0"/>
              <a:t>Memory hierarchy</a:t>
            </a:r>
            <a:endParaRPr lang="en-US" dirty="0"/>
          </a:p>
          <a:p>
            <a:r>
              <a:rPr lang="en-US" dirty="0" smtClean="0"/>
              <a:t>Summary</a:t>
            </a:r>
            <a:endParaRPr lang="ru-RU" dirty="0"/>
          </a:p>
        </p:txBody>
      </p:sp>
      <p:sp>
        <p:nvSpPr>
          <p:cNvPr id="4" name="Номер слайда 1"/>
          <p:cNvSpPr>
            <a:spLocks noGrp="1"/>
          </p:cNvSpPr>
          <p:nvPr>
            <p:ph type="sldNum" sz="quarter" idx="11"/>
          </p:nvPr>
        </p:nvSpPr>
        <p:spPr>
          <a:xfrm>
            <a:off x="8839713" y="6408738"/>
            <a:ext cx="934587" cy="449262"/>
          </a:xfrm>
        </p:spPr>
        <p:txBody>
          <a:bodyPr/>
          <a:lstStyle/>
          <a:p>
            <a:pPr>
              <a:defRPr/>
            </a:pPr>
            <a:fld id="{9915324F-5CE9-4DEE-BEC9-C7DDE4819063}" type="slidenum">
              <a:rPr lang="ru-RU" smtClean="0">
                <a:solidFill>
                  <a:srgbClr val="000000"/>
                </a:solidFill>
              </a:rPr>
              <a:pPr>
                <a:defRPr/>
              </a:pPr>
              <a:t>3</a:t>
            </a:fld>
            <a:r>
              <a:rPr lang="ru-RU" dirty="0" smtClean="0">
                <a:solidFill>
                  <a:srgbClr val="000000"/>
                </a:solidFill>
              </a:rPr>
              <a:t> </a:t>
            </a:r>
            <a:endParaRPr lang="en-US" dirty="0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96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Notes on boosting performance</a:t>
            </a:r>
            <a:endParaRPr lang="ru-RU" sz="3200" dirty="0"/>
          </a:p>
        </p:txBody>
      </p:sp>
      <p:sp>
        <p:nvSpPr>
          <p:cNvPr id="70963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Problem size</a:t>
            </a:r>
            <a:endParaRPr lang="en-US" sz="2400" dirty="0"/>
          </a:p>
          <a:p>
            <a:pPr lvl="1"/>
            <a:r>
              <a:rPr lang="en-US" sz="2000" dirty="0" smtClean="0"/>
              <a:t>Large problems have greater degree of parallelism</a:t>
            </a:r>
            <a:endParaRPr lang="ru-RU" sz="2000" dirty="0"/>
          </a:p>
          <a:p>
            <a:pPr lvl="1"/>
            <a:r>
              <a:rPr lang="en-US" sz="2000" dirty="0" smtClean="0"/>
              <a:t>But not very large (memory limit 8 GB)</a:t>
            </a:r>
            <a:endParaRPr lang="en-US" sz="2000" dirty="0"/>
          </a:p>
          <a:p>
            <a:r>
              <a:rPr lang="en-US" sz="2400" dirty="0" smtClean="0"/>
              <a:t>Data alignment</a:t>
            </a:r>
            <a:endParaRPr lang="ru-RU" sz="2400" dirty="0"/>
          </a:p>
          <a:p>
            <a:pPr lvl="1"/>
            <a:r>
              <a:rPr lang="en-US" sz="2000" dirty="0"/>
              <a:t>64</a:t>
            </a:r>
            <a:r>
              <a:rPr lang="ru-RU" sz="2000" dirty="0"/>
              <a:t> </a:t>
            </a:r>
            <a:r>
              <a:rPr lang="en-US" sz="2000" dirty="0" smtClean="0"/>
              <a:t>bytes for efficient vectorization</a:t>
            </a:r>
            <a:endParaRPr lang="en-US" sz="2000" dirty="0"/>
          </a:p>
          <a:p>
            <a:r>
              <a:rPr lang="en-US" sz="2400" dirty="0" smtClean="0"/>
              <a:t>Number of OpenMP threads and affinity</a:t>
            </a:r>
            <a:endParaRPr lang="en-US" sz="2400" dirty="0"/>
          </a:p>
          <a:p>
            <a:pPr lvl="1"/>
            <a:r>
              <a:rPr lang="en-US" sz="2000" dirty="0" smtClean="0"/>
              <a:t>Avoid thread migration to preserve data locality</a:t>
            </a:r>
            <a:endParaRPr lang="en-US" sz="2000" dirty="0"/>
          </a:p>
          <a:p>
            <a:r>
              <a:rPr lang="en-US" sz="2400" dirty="0" smtClean="0"/>
              <a:t>Huge memory pages</a:t>
            </a:r>
            <a:endParaRPr lang="ru-RU" sz="2400" dirty="0"/>
          </a:p>
          <a:p>
            <a:pPr lvl="1"/>
            <a:r>
              <a:rPr lang="en-US" sz="2000" dirty="0" smtClean="0"/>
              <a:t>Reduces TLB cache miss rate</a:t>
            </a:r>
            <a:endParaRPr lang="ru-RU" sz="2000" dirty="0"/>
          </a:p>
        </p:txBody>
      </p:sp>
      <p:sp>
        <p:nvSpPr>
          <p:cNvPr id="4" name="Номер слайда 1"/>
          <p:cNvSpPr>
            <a:spLocks noGrp="1"/>
          </p:cNvSpPr>
          <p:nvPr>
            <p:ph type="sldNum" sz="quarter" idx="11"/>
          </p:nvPr>
        </p:nvSpPr>
        <p:spPr>
          <a:xfrm>
            <a:off x="8839713" y="6408738"/>
            <a:ext cx="934587" cy="449262"/>
          </a:xfrm>
        </p:spPr>
        <p:txBody>
          <a:bodyPr/>
          <a:lstStyle/>
          <a:p>
            <a:pPr>
              <a:defRPr/>
            </a:pPr>
            <a:fld id="{9915324F-5CE9-4DEE-BEC9-C7DDE4819063}" type="slidenum">
              <a:rPr lang="ru-RU" smtClean="0">
                <a:solidFill>
                  <a:srgbClr val="000000"/>
                </a:solidFill>
              </a:rPr>
              <a:pPr>
                <a:defRPr/>
              </a:pPr>
              <a:t>30</a:t>
            </a:fld>
            <a:r>
              <a:rPr lang="ru-RU" dirty="0" smtClean="0">
                <a:solidFill>
                  <a:srgbClr val="000000"/>
                </a:solidFill>
              </a:rPr>
              <a:t> </a:t>
            </a:r>
            <a:endParaRPr lang="en-US" dirty="0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5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References</a:t>
            </a:r>
            <a:endParaRPr lang="ru-RU" dirty="0"/>
          </a:p>
        </p:txBody>
      </p:sp>
      <p:sp>
        <p:nvSpPr>
          <p:cNvPr id="69529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ru-RU" sz="2000" dirty="0" err="1"/>
              <a:t>Reinders</a:t>
            </a:r>
            <a:r>
              <a:rPr lang="ru-RU" sz="2000" dirty="0"/>
              <a:t> J. </a:t>
            </a:r>
            <a:r>
              <a:rPr lang="ru-RU" sz="2000" dirty="0" err="1"/>
              <a:t>An</a:t>
            </a:r>
            <a:r>
              <a:rPr lang="ru-RU" sz="2000" dirty="0"/>
              <a:t> </a:t>
            </a:r>
            <a:r>
              <a:rPr lang="ru-RU" sz="2000" dirty="0" err="1"/>
              <a:t>Overview</a:t>
            </a:r>
            <a:r>
              <a:rPr lang="ru-RU" sz="2000" dirty="0"/>
              <a:t> </a:t>
            </a:r>
            <a:r>
              <a:rPr lang="ru-RU" sz="2000" dirty="0" err="1"/>
              <a:t>of</a:t>
            </a:r>
            <a:r>
              <a:rPr lang="ru-RU" sz="2000" dirty="0"/>
              <a:t> </a:t>
            </a:r>
            <a:r>
              <a:rPr lang="ru-RU" sz="2000" dirty="0" err="1"/>
              <a:t>Programming</a:t>
            </a:r>
            <a:r>
              <a:rPr lang="ru-RU" sz="2000" dirty="0"/>
              <a:t> </a:t>
            </a:r>
            <a:r>
              <a:rPr lang="ru-RU" sz="2000" dirty="0" err="1"/>
              <a:t>for</a:t>
            </a:r>
            <a:r>
              <a:rPr lang="ru-RU" sz="2000" dirty="0"/>
              <a:t> </a:t>
            </a:r>
            <a:r>
              <a:rPr lang="ru-RU" sz="2000" dirty="0" err="1"/>
              <a:t>Intel</a:t>
            </a:r>
            <a:r>
              <a:rPr lang="ru-RU" sz="2000" dirty="0"/>
              <a:t> </a:t>
            </a:r>
            <a:r>
              <a:rPr lang="ru-RU" sz="2000" dirty="0" err="1"/>
              <a:t>Xeon</a:t>
            </a:r>
            <a:r>
              <a:rPr lang="ru-RU" sz="2000" dirty="0"/>
              <a:t> </a:t>
            </a:r>
            <a:r>
              <a:rPr lang="ru-RU" sz="2000" dirty="0" err="1"/>
              <a:t>processors</a:t>
            </a:r>
            <a:r>
              <a:rPr lang="ru-RU" sz="2000" dirty="0"/>
              <a:t> </a:t>
            </a:r>
            <a:r>
              <a:rPr lang="ru-RU" sz="2000" dirty="0" err="1"/>
              <a:t>and</a:t>
            </a:r>
            <a:r>
              <a:rPr lang="ru-RU" sz="2000" dirty="0"/>
              <a:t> </a:t>
            </a:r>
            <a:r>
              <a:rPr lang="ru-RU" sz="2000" dirty="0" err="1"/>
              <a:t>Intel</a:t>
            </a:r>
            <a:r>
              <a:rPr lang="ru-RU" sz="2000" dirty="0"/>
              <a:t> </a:t>
            </a:r>
            <a:r>
              <a:rPr lang="ru-RU" sz="2000" dirty="0" err="1"/>
              <a:t>Xeon</a:t>
            </a:r>
            <a:r>
              <a:rPr lang="ru-RU" sz="2000" dirty="0"/>
              <a:t> </a:t>
            </a:r>
            <a:r>
              <a:rPr lang="ru-RU" sz="2000" dirty="0" err="1"/>
              <a:t>Phi</a:t>
            </a:r>
            <a:r>
              <a:rPr lang="ru-RU" sz="2000" dirty="0"/>
              <a:t> </a:t>
            </a:r>
            <a:r>
              <a:rPr lang="ru-RU" sz="2000" dirty="0" err="1"/>
              <a:t>coprocessors</a:t>
            </a:r>
            <a:r>
              <a:rPr lang="ru-RU" sz="2000" dirty="0"/>
              <a:t>.</a:t>
            </a:r>
          </a:p>
          <a:p>
            <a:pPr lvl="1"/>
            <a:r>
              <a:rPr lang="ru-RU" sz="1800" dirty="0"/>
              <a:t>[http://software.intel.com/en-us/blogs/2012/11/14/an-overview-of-programming-for-intel-xeon-processors-and-intel-xeon-phi]</a:t>
            </a:r>
          </a:p>
          <a:p>
            <a:r>
              <a:rPr lang="ru-RU" sz="2000" dirty="0" err="1"/>
              <a:t>Loc</a:t>
            </a:r>
            <a:r>
              <a:rPr lang="ru-RU" sz="2000" dirty="0"/>
              <a:t> Q </a:t>
            </a:r>
            <a:r>
              <a:rPr lang="ru-RU" sz="2000" dirty="0" err="1"/>
              <a:t>Nguyen</a:t>
            </a:r>
            <a:r>
              <a:rPr lang="ru-RU" sz="2000" dirty="0"/>
              <a:t> </a:t>
            </a:r>
            <a:r>
              <a:rPr lang="ru-RU" sz="2000" dirty="0" err="1"/>
              <a:t>et</a:t>
            </a:r>
            <a:r>
              <a:rPr lang="ru-RU" sz="2000" dirty="0"/>
              <a:t> </a:t>
            </a:r>
            <a:r>
              <a:rPr lang="ru-RU" sz="2000" dirty="0" err="1"/>
              <a:t>al</a:t>
            </a:r>
            <a:r>
              <a:rPr lang="ru-RU" sz="2000" dirty="0"/>
              <a:t>. </a:t>
            </a:r>
            <a:r>
              <a:rPr lang="ru-RU" sz="2000" dirty="0" err="1"/>
              <a:t>Intel</a:t>
            </a:r>
            <a:r>
              <a:rPr lang="ru-RU" sz="2000" dirty="0"/>
              <a:t> </a:t>
            </a:r>
            <a:r>
              <a:rPr lang="ru-RU" sz="2000" dirty="0" err="1"/>
              <a:t>Xeon</a:t>
            </a:r>
            <a:r>
              <a:rPr lang="ru-RU" sz="2000" dirty="0"/>
              <a:t> </a:t>
            </a:r>
            <a:r>
              <a:rPr lang="ru-RU" sz="2000" dirty="0" err="1"/>
              <a:t>Phi</a:t>
            </a:r>
            <a:r>
              <a:rPr lang="ru-RU" sz="2000" dirty="0"/>
              <a:t> </a:t>
            </a:r>
            <a:r>
              <a:rPr lang="ru-RU" sz="2000" dirty="0" err="1"/>
              <a:t>Coprocessor</a:t>
            </a:r>
            <a:r>
              <a:rPr lang="ru-RU" sz="2000" dirty="0"/>
              <a:t> </a:t>
            </a:r>
            <a:r>
              <a:rPr lang="ru-RU" sz="2000" dirty="0" err="1"/>
              <a:t>Developer's</a:t>
            </a:r>
            <a:r>
              <a:rPr lang="ru-RU" sz="2000" dirty="0"/>
              <a:t> </a:t>
            </a:r>
            <a:r>
              <a:rPr lang="ru-RU" sz="2000" dirty="0" err="1"/>
              <a:t>Quick</a:t>
            </a:r>
            <a:r>
              <a:rPr lang="ru-RU" sz="2000" dirty="0"/>
              <a:t> </a:t>
            </a:r>
            <a:r>
              <a:rPr lang="ru-RU" sz="2000" dirty="0" err="1"/>
              <a:t>Start</a:t>
            </a:r>
            <a:r>
              <a:rPr lang="ru-RU" sz="2000" dirty="0"/>
              <a:t> </a:t>
            </a:r>
            <a:r>
              <a:rPr lang="ru-RU" sz="2000" dirty="0" err="1"/>
              <a:t>Guide</a:t>
            </a:r>
            <a:r>
              <a:rPr lang="ru-RU" sz="2000" dirty="0"/>
              <a:t>.</a:t>
            </a:r>
          </a:p>
          <a:p>
            <a:pPr lvl="1"/>
            <a:r>
              <a:rPr lang="ru-RU" sz="1800" dirty="0"/>
              <a:t>[http://software.intel.com/en-us/articles/intel-xeon-phi-coprocessor-developers-quick-start-guide]</a:t>
            </a:r>
          </a:p>
          <a:p>
            <a:r>
              <a:rPr lang="ru-RU" sz="2000" dirty="0" err="1"/>
              <a:t>Intel</a:t>
            </a:r>
            <a:r>
              <a:rPr lang="ru-RU" sz="2000" dirty="0"/>
              <a:t> </a:t>
            </a:r>
            <a:r>
              <a:rPr lang="ru-RU" sz="2000" dirty="0" err="1"/>
              <a:t>Xeon</a:t>
            </a:r>
            <a:r>
              <a:rPr lang="ru-RU" sz="2000" dirty="0"/>
              <a:t> </a:t>
            </a:r>
            <a:r>
              <a:rPr lang="ru-RU" sz="2000" dirty="0" err="1"/>
              <a:t>Phi</a:t>
            </a:r>
            <a:r>
              <a:rPr lang="ru-RU" sz="2000" dirty="0"/>
              <a:t> </a:t>
            </a:r>
            <a:r>
              <a:rPr lang="ru-RU" sz="2000" dirty="0" err="1"/>
              <a:t>Coprocessor</a:t>
            </a:r>
            <a:r>
              <a:rPr lang="ru-RU" sz="2000" dirty="0"/>
              <a:t> </a:t>
            </a:r>
            <a:r>
              <a:rPr lang="ru-RU" sz="2000" dirty="0" err="1"/>
              <a:t>System</a:t>
            </a:r>
            <a:r>
              <a:rPr lang="ru-RU" sz="2000" dirty="0"/>
              <a:t> </a:t>
            </a:r>
            <a:r>
              <a:rPr lang="ru-RU" sz="2000" dirty="0" err="1"/>
              <a:t>Software</a:t>
            </a:r>
            <a:r>
              <a:rPr lang="ru-RU" sz="2000" dirty="0"/>
              <a:t> </a:t>
            </a:r>
            <a:r>
              <a:rPr lang="ru-RU" sz="2000" dirty="0" err="1"/>
              <a:t>Developers</a:t>
            </a:r>
            <a:r>
              <a:rPr lang="ru-RU" sz="2000" dirty="0"/>
              <a:t> </a:t>
            </a:r>
            <a:r>
              <a:rPr lang="ru-RU" sz="2000" dirty="0" err="1"/>
              <a:t>Guide</a:t>
            </a:r>
            <a:endParaRPr lang="ru-RU" sz="2000" dirty="0"/>
          </a:p>
          <a:p>
            <a:pPr lvl="1"/>
            <a:r>
              <a:rPr lang="ru-RU" sz="1800" dirty="0"/>
              <a:t>http://software.intel.com/en-us/articles/intel-xeon-phi-coprocessor-system-software-developers-guide]</a:t>
            </a:r>
          </a:p>
          <a:p>
            <a:r>
              <a:rPr lang="ru-RU" sz="2000" dirty="0" err="1"/>
              <a:t>Rahman</a:t>
            </a:r>
            <a:r>
              <a:rPr lang="ru-RU" sz="2000" dirty="0"/>
              <a:t> R. </a:t>
            </a:r>
            <a:r>
              <a:rPr lang="ru-RU" sz="2000" dirty="0" err="1"/>
              <a:t>Intel</a:t>
            </a:r>
            <a:r>
              <a:rPr lang="ru-RU" sz="2000" dirty="0"/>
              <a:t> </a:t>
            </a:r>
            <a:r>
              <a:rPr lang="ru-RU" sz="2000" dirty="0" err="1"/>
              <a:t>Xeon</a:t>
            </a:r>
            <a:r>
              <a:rPr lang="ru-RU" sz="2000" dirty="0"/>
              <a:t> </a:t>
            </a:r>
            <a:r>
              <a:rPr lang="ru-RU" sz="2000" dirty="0" err="1"/>
              <a:t>Phi</a:t>
            </a:r>
            <a:r>
              <a:rPr lang="ru-RU" sz="2000" dirty="0"/>
              <a:t> </a:t>
            </a:r>
            <a:r>
              <a:rPr lang="ru-RU" sz="2000" dirty="0" err="1"/>
              <a:t>Core</a:t>
            </a:r>
            <a:r>
              <a:rPr lang="ru-RU" sz="2000" dirty="0"/>
              <a:t> </a:t>
            </a:r>
            <a:r>
              <a:rPr lang="ru-RU" sz="2000" dirty="0" err="1"/>
              <a:t>Microarchitecture</a:t>
            </a:r>
            <a:endParaRPr lang="ru-RU" sz="2000" dirty="0"/>
          </a:p>
          <a:p>
            <a:pPr lvl="1"/>
            <a:r>
              <a:rPr lang="ru-RU" sz="1800" dirty="0"/>
              <a:t>[http://software.intel.com/en-us/articles/intel-xeon-phi-core-micro-architecture]</a:t>
            </a:r>
          </a:p>
        </p:txBody>
      </p:sp>
      <p:sp>
        <p:nvSpPr>
          <p:cNvPr id="4" name="Номер слайда 1"/>
          <p:cNvSpPr>
            <a:spLocks noGrp="1"/>
          </p:cNvSpPr>
          <p:nvPr>
            <p:ph type="sldNum" sz="quarter" idx="11"/>
          </p:nvPr>
        </p:nvSpPr>
        <p:spPr>
          <a:xfrm>
            <a:off x="8839713" y="6408738"/>
            <a:ext cx="934587" cy="449262"/>
          </a:xfrm>
        </p:spPr>
        <p:txBody>
          <a:bodyPr/>
          <a:lstStyle/>
          <a:p>
            <a:pPr>
              <a:defRPr/>
            </a:pPr>
            <a:fld id="{9915324F-5CE9-4DEE-BEC9-C7DDE4819063}" type="slidenum">
              <a:rPr lang="ru-RU" smtClean="0">
                <a:solidFill>
                  <a:srgbClr val="000000"/>
                </a:solidFill>
              </a:rPr>
              <a:pPr>
                <a:defRPr/>
              </a:pPr>
              <a:t>31</a:t>
            </a:fld>
            <a:r>
              <a:rPr lang="ru-RU" dirty="0" smtClean="0">
                <a:solidFill>
                  <a:srgbClr val="000000"/>
                </a:solidFill>
              </a:rPr>
              <a:t> </a:t>
            </a:r>
            <a:endParaRPr lang="en-US" dirty="0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ru-RU" sz="2800" dirty="0" smtClean="0"/>
              <a:t>Authors</a:t>
            </a:r>
            <a:endParaRPr lang="ru-RU" altLang="ru-RU" sz="2800" dirty="0" smtClean="0"/>
          </a:p>
        </p:txBody>
      </p:sp>
      <p:sp>
        <p:nvSpPr>
          <p:cNvPr id="37891" name="Содержимое 2"/>
          <p:cNvSpPr>
            <a:spLocks noGrp="1"/>
          </p:cNvSpPr>
          <p:nvPr>
            <p:ph idx="1"/>
          </p:nvPr>
        </p:nvSpPr>
        <p:spPr>
          <a:xfrm>
            <a:off x="166608" y="1196976"/>
            <a:ext cx="9239568" cy="4968875"/>
          </a:xfrm>
        </p:spPr>
        <p:txBody>
          <a:bodyPr/>
          <a:lstStyle/>
          <a:p>
            <a:pPr eaLnBrk="1" hangingPunct="1"/>
            <a:r>
              <a:rPr lang="en-US" dirty="0"/>
              <a:t>I.B. </a:t>
            </a:r>
            <a:r>
              <a:rPr lang="en-US" dirty="0" err="1"/>
              <a:t>Meyerov</a:t>
            </a:r>
            <a:r>
              <a:rPr lang="ru-RU" dirty="0"/>
              <a:t>, </a:t>
            </a:r>
            <a:br>
              <a:rPr lang="ru-RU" dirty="0"/>
            </a:br>
            <a:r>
              <a:rPr lang="en-US" dirty="0"/>
              <a:t>PhD, associate professor, vice-head of the Software department of CMC faculty </a:t>
            </a:r>
            <a:br>
              <a:rPr lang="en-US" dirty="0"/>
            </a:br>
            <a:r>
              <a:rPr lang="en-US" dirty="0">
                <a:hlinkClick r:id="rId3"/>
              </a:rPr>
              <a:t>meerov@vmk.unn.ru</a:t>
            </a:r>
            <a:r>
              <a:rPr lang="en-US" dirty="0"/>
              <a:t> </a:t>
            </a:r>
            <a:endParaRPr lang="ru-RU" dirty="0"/>
          </a:p>
          <a:p>
            <a:r>
              <a:rPr lang="en-US" dirty="0"/>
              <a:t>S.I. Bastrakov</a:t>
            </a:r>
            <a:r>
              <a:rPr lang="ru-RU" dirty="0"/>
              <a:t>,</a:t>
            </a:r>
          </a:p>
          <a:p>
            <a:pPr marL="361950" indent="0" eaLnBrk="1" hangingPunct="1">
              <a:buNone/>
            </a:pPr>
            <a:r>
              <a:rPr lang="en-US" dirty="0"/>
              <a:t>Assistant of Software department, CMC faculty</a:t>
            </a:r>
            <a:endParaRPr lang="ru-RU" dirty="0"/>
          </a:p>
          <a:p>
            <a:pPr marL="361950" indent="-361950">
              <a:buNone/>
            </a:pPr>
            <a:r>
              <a:rPr lang="ru-RU" dirty="0"/>
              <a:t>	</a:t>
            </a:r>
            <a:r>
              <a:rPr lang="en-US" dirty="0">
                <a:hlinkClick r:id="rId4"/>
              </a:rPr>
              <a:t>bastrakov@vmk.unn.ru</a:t>
            </a:r>
            <a:r>
              <a:rPr lang="ru-RU" dirty="0"/>
              <a:t>  </a:t>
            </a:r>
            <a:r>
              <a:rPr lang="ru-RU" altLang="ru-RU" dirty="0" smtClean="0"/>
              <a:t/>
            </a:r>
            <a:br>
              <a:rPr lang="ru-RU" altLang="ru-RU" dirty="0" smtClean="0"/>
            </a:br>
            <a:endParaRPr lang="en-US" altLang="ru-RU" dirty="0" smtClean="0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915324F-5CE9-4DEE-BEC9-C7DDE4819063}" type="slidenum">
              <a:rPr lang="ru-RU" smtClean="0">
                <a:solidFill>
                  <a:srgbClr val="000000"/>
                </a:solidFill>
              </a:rPr>
              <a:pPr>
                <a:defRPr/>
              </a:pPr>
              <a:t>32</a:t>
            </a:fld>
            <a:r>
              <a:rPr lang="ru-RU" dirty="0" smtClean="0">
                <a:solidFill>
                  <a:srgbClr val="000000"/>
                </a:solidFill>
              </a:rPr>
              <a:t> </a:t>
            </a:r>
            <a:endParaRPr lang="en-US" dirty="0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192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0660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602" y="261938"/>
            <a:ext cx="9591824" cy="57324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chemeClr val="accent1">
                      <a:gamma/>
                      <a:shade val="60000"/>
                      <a:invGamma/>
                    </a:schemeClr>
                  </a:outerShdw>
                </a:effectLst>
              </a14:hiddenEffects>
            </a:ext>
          </a:extLst>
        </p:spPr>
      </p:pic>
      <p:sp>
        <p:nvSpPr>
          <p:cNvPr id="710661" name="Text Box 5"/>
          <p:cNvSpPr txBox="1">
            <a:spLocks noChangeArrowheads="1"/>
          </p:cNvSpPr>
          <p:nvPr/>
        </p:nvSpPr>
        <p:spPr bwMode="auto">
          <a:xfrm>
            <a:off x="400524" y="5891224"/>
            <a:ext cx="3085909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200" dirty="0" smtClean="0"/>
              <a:t>Image courtesy of Gennady </a:t>
            </a:r>
            <a:r>
              <a:rPr lang="en-US" sz="1200" dirty="0" err="1" smtClean="0"/>
              <a:t>Fedorov</a:t>
            </a:r>
            <a:r>
              <a:rPr lang="en-US" sz="1200" dirty="0" smtClean="0"/>
              <a:t>, Intel</a:t>
            </a:r>
            <a:endParaRPr lang="ru-RU" sz="1200" dirty="0"/>
          </a:p>
        </p:txBody>
      </p:sp>
      <p:sp>
        <p:nvSpPr>
          <p:cNvPr id="4" name="Номер слайда 1"/>
          <p:cNvSpPr>
            <a:spLocks noGrp="1"/>
          </p:cNvSpPr>
          <p:nvPr>
            <p:ph type="sldNum" sz="quarter" idx="11"/>
          </p:nvPr>
        </p:nvSpPr>
        <p:spPr>
          <a:xfrm>
            <a:off x="8839713" y="6408738"/>
            <a:ext cx="934587" cy="449262"/>
          </a:xfrm>
        </p:spPr>
        <p:txBody>
          <a:bodyPr/>
          <a:lstStyle/>
          <a:p>
            <a:pPr>
              <a:defRPr/>
            </a:pPr>
            <a:fld id="{9915324F-5CE9-4DEE-BEC9-C7DDE4819063}" type="slidenum">
              <a:rPr lang="ru-RU" smtClean="0">
                <a:solidFill>
                  <a:srgbClr val="000000"/>
                </a:solidFill>
              </a:rPr>
              <a:pPr>
                <a:defRPr/>
              </a:pPr>
              <a:t>5</a:t>
            </a:fld>
            <a:r>
              <a:rPr lang="ru-RU" dirty="0" smtClean="0">
                <a:solidFill>
                  <a:srgbClr val="000000"/>
                </a:solidFill>
              </a:rPr>
              <a:t> </a:t>
            </a:r>
            <a:endParaRPr lang="en-US" dirty="0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dirty="0" smtClean="0"/>
              <a:t>Intel </a:t>
            </a:r>
            <a:r>
              <a:rPr lang="ru-RU" sz="3200" dirty="0"/>
              <a:t>Xeon </a:t>
            </a:r>
            <a:r>
              <a:rPr lang="ru-RU" sz="3200" dirty="0" smtClean="0"/>
              <a:t>Phi</a:t>
            </a:r>
            <a:r>
              <a:rPr lang="en-US" sz="3200" dirty="0" smtClean="0"/>
              <a:t> Coprocessor</a:t>
            </a:r>
            <a:endParaRPr lang="ru-RU" sz="3200" dirty="0"/>
          </a:p>
        </p:txBody>
      </p:sp>
      <p:sp>
        <p:nvSpPr>
          <p:cNvPr id="64819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US" sz="2400" dirty="0" smtClean="0"/>
              <a:t>In 2012 Intel introduces the first device based on Intel MIC </a:t>
            </a:r>
            <a:r>
              <a:rPr lang="ru-RU" sz="2400" dirty="0" smtClean="0"/>
              <a:t>(</a:t>
            </a:r>
            <a:r>
              <a:rPr lang="ru-RU" sz="2400" dirty="0"/>
              <a:t>Intel® </a:t>
            </a:r>
            <a:r>
              <a:rPr lang="ru-RU" sz="2400" dirty="0" err="1"/>
              <a:t>Many</a:t>
            </a:r>
            <a:r>
              <a:rPr lang="ru-RU" sz="2400" dirty="0"/>
              <a:t> </a:t>
            </a:r>
            <a:r>
              <a:rPr lang="ru-RU" sz="2400" dirty="0" err="1"/>
              <a:t>Integrated</a:t>
            </a:r>
            <a:r>
              <a:rPr lang="ru-RU" sz="2400" dirty="0"/>
              <a:t> </a:t>
            </a:r>
            <a:r>
              <a:rPr lang="ru-RU" sz="2400" dirty="0" err="1"/>
              <a:t>Core</a:t>
            </a:r>
            <a:r>
              <a:rPr lang="ru-RU" sz="2400" dirty="0"/>
              <a:t> </a:t>
            </a:r>
            <a:r>
              <a:rPr lang="ru-RU" sz="2400" dirty="0" err="1"/>
              <a:t>Architecture</a:t>
            </a:r>
            <a:r>
              <a:rPr lang="ru-RU" sz="2400" dirty="0"/>
              <a:t>)</a:t>
            </a:r>
          </a:p>
          <a:p>
            <a:pPr>
              <a:lnSpc>
                <a:spcPct val="80000"/>
              </a:lnSpc>
            </a:pPr>
            <a:r>
              <a:rPr lang="en-US" sz="2400" dirty="0" smtClean="0"/>
              <a:t>The base of MIC architecture is usage of many x86 cores in one processor</a:t>
            </a:r>
            <a:endParaRPr lang="ru-RU" sz="2400" dirty="0"/>
          </a:p>
          <a:p>
            <a:pPr>
              <a:lnSpc>
                <a:spcPct val="80000"/>
              </a:lnSpc>
            </a:pPr>
            <a:r>
              <a:rPr lang="en-US" sz="2400" dirty="0" smtClean="0"/>
              <a:t>There is a support for standard parallel programming technologies</a:t>
            </a:r>
            <a:r>
              <a:rPr lang="ru-RU" sz="2400" dirty="0" smtClean="0"/>
              <a:t>: </a:t>
            </a:r>
            <a:r>
              <a:rPr lang="ru-RU" sz="2400" dirty="0" err="1"/>
              <a:t>pthreads</a:t>
            </a:r>
            <a:r>
              <a:rPr lang="ru-RU" sz="2400" dirty="0"/>
              <a:t>, OpenMP, Intel TBB, Intel </a:t>
            </a:r>
            <a:r>
              <a:rPr lang="ru-RU" sz="2400" dirty="0" err="1"/>
              <a:t>Cilk</a:t>
            </a:r>
            <a:r>
              <a:rPr lang="ru-RU" sz="2400" dirty="0"/>
              <a:t> </a:t>
            </a:r>
            <a:r>
              <a:rPr lang="ru-RU" sz="2400" dirty="0" err="1"/>
              <a:t>Plus</a:t>
            </a:r>
            <a:r>
              <a:rPr lang="ru-RU" sz="2400" dirty="0"/>
              <a:t>, MPI</a:t>
            </a:r>
          </a:p>
          <a:p>
            <a:pPr>
              <a:lnSpc>
                <a:spcPct val="80000"/>
              </a:lnSpc>
            </a:pPr>
            <a:r>
              <a:rPr lang="ru-RU" sz="2400" dirty="0"/>
              <a:t>Intel® Xeon Phi™ 5110P </a:t>
            </a:r>
            <a:r>
              <a:rPr lang="en-US" sz="2400" dirty="0" smtClean="0"/>
              <a:t>connects to </a:t>
            </a:r>
            <a:r>
              <a:rPr lang="ru-RU" sz="2400" dirty="0" err="1" smtClean="0"/>
              <a:t>PCIe</a:t>
            </a:r>
            <a:r>
              <a:rPr lang="ru-RU" sz="2400" dirty="0" smtClean="0"/>
              <a:t> </a:t>
            </a:r>
            <a:r>
              <a:rPr lang="ru-RU" sz="2400" dirty="0"/>
              <a:t>x16 </a:t>
            </a:r>
            <a:r>
              <a:rPr lang="en-US" sz="2400" dirty="0" smtClean="0"/>
              <a:t>slot, up to 8 coprocessors on a dual-CPU system</a:t>
            </a:r>
            <a:endParaRPr lang="ru-RU" sz="2400" dirty="0"/>
          </a:p>
        </p:txBody>
      </p:sp>
      <p:sp>
        <p:nvSpPr>
          <p:cNvPr id="4" name="Номер слайда 1"/>
          <p:cNvSpPr>
            <a:spLocks noGrp="1"/>
          </p:cNvSpPr>
          <p:nvPr>
            <p:ph type="sldNum" sz="quarter" idx="11"/>
          </p:nvPr>
        </p:nvSpPr>
        <p:spPr>
          <a:xfrm>
            <a:off x="8839713" y="6408738"/>
            <a:ext cx="934587" cy="449262"/>
          </a:xfrm>
        </p:spPr>
        <p:txBody>
          <a:bodyPr/>
          <a:lstStyle/>
          <a:p>
            <a:pPr>
              <a:defRPr/>
            </a:pPr>
            <a:fld id="{9915324F-5CE9-4DEE-BEC9-C7DDE4819063}" type="slidenum">
              <a:rPr lang="ru-RU" smtClean="0">
                <a:solidFill>
                  <a:srgbClr val="000000"/>
                </a:solidFill>
              </a:rPr>
              <a:pPr>
                <a:defRPr/>
              </a:pPr>
              <a:t>6</a:t>
            </a:fld>
            <a:r>
              <a:rPr lang="ru-RU" dirty="0" smtClean="0">
                <a:solidFill>
                  <a:srgbClr val="000000"/>
                </a:solidFill>
              </a:rPr>
              <a:t> </a:t>
            </a:r>
            <a:endParaRPr lang="en-US" dirty="0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Intel </a:t>
            </a:r>
            <a:r>
              <a:rPr lang="ru-RU" dirty="0"/>
              <a:t>Xeon </a:t>
            </a:r>
            <a:r>
              <a:rPr lang="ru-RU" dirty="0" smtClean="0"/>
              <a:t>Phi</a:t>
            </a:r>
            <a:r>
              <a:rPr lang="en-US" dirty="0" smtClean="0"/>
              <a:t> Coprocessor</a:t>
            </a:r>
            <a:endParaRPr lang="ru-RU" dirty="0"/>
          </a:p>
        </p:txBody>
      </p:sp>
      <p:pic>
        <p:nvPicPr>
          <p:cNvPr id="65024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9257" y="1052514"/>
            <a:ext cx="5786036" cy="259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50245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7784" y="3590943"/>
            <a:ext cx="4080823" cy="2338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2605865" y="5876936"/>
            <a:ext cx="6466834" cy="24622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r">
              <a:defRPr/>
            </a:pPr>
            <a:r>
              <a:rPr lang="en-US" sz="1000" i="1" dirty="0" smtClean="0">
                <a:latin typeface="+mn-lt"/>
                <a:cs typeface="Arial" charset="0"/>
              </a:rPr>
              <a:t>Image source: http</a:t>
            </a:r>
            <a:r>
              <a:rPr lang="en-US" sz="1000" i="1" dirty="0">
                <a:latin typeface="+mn-lt"/>
                <a:cs typeface="Arial" charset="0"/>
              </a:rPr>
              <a:t>://</a:t>
            </a:r>
            <a:r>
              <a:rPr lang="en-US" sz="1000" i="1" dirty="0" smtClean="0">
                <a:latin typeface="+mn-lt"/>
                <a:cs typeface="Arial" charset="0"/>
              </a:rPr>
              <a:t>www.intel.com/content/www/us/en/processors/xeon/xeon-phi-coprocessor-datasheet.html</a:t>
            </a:r>
            <a:endParaRPr lang="ru-RU" sz="1000" i="1" dirty="0">
              <a:latin typeface="+mn-lt"/>
              <a:cs typeface="Arial" charset="0"/>
            </a:endParaRPr>
          </a:p>
        </p:txBody>
      </p:sp>
      <p:sp>
        <p:nvSpPr>
          <p:cNvPr id="6" name="Номер слайда 1"/>
          <p:cNvSpPr>
            <a:spLocks noGrp="1"/>
          </p:cNvSpPr>
          <p:nvPr>
            <p:ph type="sldNum" sz="quarter" idx="11"/>
          </p:nvPr>
        </p:nvSpPr>
        <p:spPr>
          <a:xfrm>
            <a:off x="8839713" y="6408738"/>
            <a:ext cx="934587" cy="449262"/>
          </a:xfrm>
        </p:spPr>
        <p:txBody>
          <a:bodyPr/>
          <a:lstStyle/>
          <a:p>
            <a:pPr>
              <a:defRPr/>
            </a:pPr>
            <a:fld id="{9915324F-5CE9-4DEE-BEC9-C7DDE4819063}" type="slidenum">
              <a:rPr lang="ru-RU" smtClean="0">
                <a:solidFill>
                  <a:srgbClr val="000000"/>
                </a:solidFill>
              </a:rPr>
              <a:pPr>
                <a:defRPr/>
              </a:pPr>
              <a:t>7</a:t>
            </a:fld>
            <a:r>
              <a:rPr lang="ru-RU" dirty="0" smtClean="0">
                <a:solidFill>
                  <a:srgbClr val="000000"/>
                </a:solidFill>
              </a:rPr>
              <a:t> </a:t>
            </a:r>
            <a:endParaRPr lang="en-US" dirty="0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686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Intel </a:t>
            </a:r>
            <a:r>
              <a:rPr lang="en-US" dirty="0"/>
              <a:t>Xeon </a:t>
            </a:r>
            <a:r>
              <a:rPr lang="en-US" dirty="0" smtClean="0"/>
              <a:t>Phi architecture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dirty="0" smtClean="0"/>
              <a:t>Intel </a:t>
            </a:r>
            <a:r>
              <a:rPr lang="ru-RU" sz="3200" dirty="0"/>
              <a:t>Xeon </a:t>
            </a:r>
            <a:r>
              <a:rPr lang="ru-RU" sz="3200" dirty="0" smtClean="0"/>
              <a:t>Phi</a:t>
            </a:r>
            <a:r>
              <a:rPr lang="en-US" sz="3200" dirty="0" smtClean="0"/>
              <a:t> architecture</a:t>
            </a:r>
            <a:endParaRPr lang="ru-RU" sz="3200" dirty="0"/>
          </a:p>
        </p:txBody>
      </p:sp>
      <p:sp>
        <p:nvSpPr>
          <p:cNvPr id="654396" name="Rectangle 60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US" dirty="0" smtClean="0"/>
              <a:t>61 cores</a:t>
            </a:r>
            <a:endParaRPr lang="ru-RU" dirty="0"/>
          </a:p>
          <a:p>
            <a:pPr>
              <a:lnSpc>
                <a:spcPct val="80000"/>
              </a:lnSpc>
            </a:pPr>
            <a:r>
              <a:rPr lang="en-US" dirty="0" smtClean="0"/>
              <a:t>High performance ring bus</a:t>
            </a:r>
            <a:endParaRPr lang="ru-RU" dirty="0"/>
          </a:p>
          <a:p>
            <a:pPr>
              <a:lnSpc>
                <a:spcPct val="80000"/>
              </a:lnSpc>
            </a:pPr>
            <a:r>
              <a:rPr lang="ru-RU" dirty="0"/>
              <a:t>8 </a:t>
            </a:r>
            <a:r>
              <a:rPr lang="en-US" dirty="0" smtClean="0"/>
              <a:t>memory controllers support 16 GDDR5 channels</a:t>
            </a:r>
            <a:endParaRPr lang="ru-RU" dirty="0"/>
          </a:p>
          <a:p>
            <a:pPr>
              <a:lnSpc>
                <a:spcPct val="80000"/>
              </a:lnSpc>
            </a:pPr>
            <a:r>
              <a:rPr lang="en-US" dirty="0" smtClean="0"/>
              <a:t>A separate component implements client PCI Express logic</a:t>
            </a:r>
            <a:endParaRPr lang="ru-RU" dirty="0"/>
          </a:p>
        </p:txBody>
      </p:sp>
      <p:sp>
        <p:nvSpPr>
          <p:cNvPr id="2" name="TextBox 1"/>
          <p:cNvSpPr txBox="1"/>
          <p:nvPr/>
        </p:nvSpPr>
        <p:spPr>
          <a:xfrm>
            <a:off x="990179" y="5851447"/>
            <a:ext cx="74168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 smtClean="0"/>
              <a:t>Image source: </a:t>
            </a:r>
            <a:r>
              <a:rPr lang="ru-RU" sz="1400" i="1" dirty="0" smtClean="0"/>
              <a:t>https</a:t>
            </a:r>
            <a:r>
              <a:rPr lang="ru-RU" sz="1400" i="1" dirty="0"/>
              <a:t>://software.intel.com/en-us/articles/intel-xeon-phi-coprocessor-codename-knights-corner (</a:t>
            </a:r>
            <a:r>
              <a:rPr lang="ru-RU" sz="1400" i="1" dirty="0" err="1"/>
              <a:t>Figure</a:t>
            </a:r>
            <a:r>
              <a:rPr lang="ru-RU" sz="1400" i="1" dirty="0"/>
              <a:t> </a:t>
            </a:r>
            <a:r>
              <a:rPr lang="en-US" sz="1400" i="1" dirty="0" smtClean="0"/>
              <a:t>3</a:t>
            </a:r>
            <a:r>
              <a:rPr lang="ru-RU" sz="1400" i="1" dirty="0" smtClean="0"/>
              <a:t>)</a:t>
            </a:r>
            <a:endParaRPr lang="ru-RU" sz="1400" i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62387" y="2761553"/>
            <a:ext cx="4682368" cy="29168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Номер слайда 1"/>
          <p:cNvSpPr>
            <a:spLocks noGrp="1"/>
          </p:cNvSpPr>
          <p:nvPr>
            <p:ph type="sldNum" sz="quarter" idx="11"/>
          </p:nvPr>
        </p:nvSpPr>
        <p:spPr>
          <a:xfrm>
            <a:off x="8839713" y="6408738"/>
            <a:ext cx="934587" cy="449262"/>
          </a:xfrm>
        </p:spPr>
        <p:txBody>
          <a:bodyPr/>
          <a:lstStyle/>
          <a:p>
            <a:pPr>
              <a:defRPr/>
            </a:pPr>
            <a:fld id="{9915324F-5CE9-4DEE-BEC9-C7DDE4819063}" type="slidenum">
              <a:rPr lang="ru-RU" smtClean="0">
                <a:solidFill>
                  <a:srgbClr val="000000"/>
                </a:solidFill>
              </a:rPr>
              <a:pPr>
                <a:defRPr/>
              </a:pPr>
              <a:t>9</a:t>
            </a:fld>
            <a:r>
              <a:rPr lang="ru-RU" dirty="0" smtClean="0">
                <a:solidFill>
                  <a:srgbClr val="000000"/>
                </a:solidFill>
              </a:rPr>
              <a:t> </a:t>
            </a:r>
            <a:endParaRPr lang="en-US" dirty="0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Bernard MT Condensed" pitchFamily="18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Bernard MT Condensed" pitchFamily="18" charset="0"/>
            <a:cs typeface="Arial" charset="0"/>
          </a:defRPr>
        </a:defPPr>
      </a:lstStyle>
    </a:lnDef>
  </a:objectDefaults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Edge</Template>
  <TotalTime>8867</TotalTime>
  <Words>1313</Words>
  <Application>Microsoft Office PowerPoint</Application>
  <PresentationFormat>Произвольный</PresentationFormat>
  <Paragraphs>248</Paragraphs>
  <Slides>32</Slides>
  <Notes>5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32</vt:i4>
      </vt:variant>
    </vt:vector>
  </HeadingPairs>
  <TitlesOfParts>
    <vt:vector size="33" baseType="lpstr">
      <vt:lpstr>Оформление по умолчанию</vt:lpstr>
      <vt:lpstr>Презентация PowerPoint</vt:lpstr>
      <vt:lpstr>01 Lecture Intel Xeon Phi Architecture</vt:lpstr>
      <vt:lpstr>Contents</vt:lpstr>
      <vt:lpstr>Introduction</vt:lpstr>
      <vt:lpstr>Презентация PowerPoint</vt:lpstr>
      <vt:lpstr>Intel Xeon Phi Coprocessor</vt:lpstr>
      <vt:lpstr>Intel Xeon Phi Coprocessor</vt:lpstr>
      <vt:lpstr>Intel Xeon Phi architecture</vt:lpstr>
      <vt:lpstr>Intel Xeon Phi architecture</vt:lpstr>
      <vt:lpstr>Intel Xeon Phi core…</vt:lpstr>
      <vt:lpstr>Intel Xeon Phi core</vt:lpstr>
      <vt:lpstr>Intel Xeon Phi core</vt:lpstr>
      <vt:lpstr>Intel Xeon Phi core</vt:lpstr>
      <vt:lpstr>Components of Intel Xeon Phi</vt:lpstr>
      <vt:lpstr>Peak performance</vt:lpstr>
      <vt:lpstr>Core pipeline</vt:lpstr>
      <vt:lpstr>Core pipeline of Intel Xeon Phi…</vt:lpstr>
      <vt:lpstr>Core pipeline of Intel Xeon Phi…</vt:lpstr>
      <vt:lpstr>Core pipeline of Intel Xeon Phi…</vt:lpstr>
      <vt:lpstr>Core pipeline of Intel Xeon Phi</vt:lpstr>
      <vt:lpstr>Memory hierarchy</vt:lpstr>
      <vt:lpstr>Memory hierarchy of Intel Xeon Phi…</vt:lpstr>
      <vt:lpstr>Memory hierarchy of Intel Xeon Phi…</vt:lpstr>
      <vt:lpstr>Page addressing…</vt:lpstr>
      <vt:lpstr>Page addressing…</vt:lpstr>
      <vt:lpstr>Page addressing</vt:lpstr>
      <vt:lpstr>Summary</vt:lpstr>
      <vt:lpstr>Requirements for applications on MIC</vt:lpstr>
      <vt:lpstr>Obstacles</vt:lpstr>
      <vt:lpstr>Notes on boosting performance</vt:lpstr>
      <vt:lpstr>References</vt:lpstr>
      <vt:lpstr>Authors</vt:lpstr>
    </vt:vector>
  </TitlesOfParts>
  <Company>ННГУ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Архитектура Intel Xeon Phi</dc:title>
  <dc:creator>Алексей Линёв</dc:creator>
  <cp:lastModifiedBy>sergey</cp:lastModifiedBy>
  <cp:revision>323</cp:revision>
  <dcterms:created xsi:type="dcterms:W3CDTF">2003-06-05T04:07:34Z</dcterms:created>
  <dcterms:modified xsi:type="dcterms:W3CDTF">2014-12-05T15:32:06Z</dcterms:modified>
</cp:coreProperties>
</file>