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9"/>
  </p:notesMasterIdLst>
  <p:handoutMasterIdLst>
    <p:handoutMasterId r:id="rId80"/>
  </p:handoutMasterIdLst>
  <p:sldIdLst>
    <p:sldId id="824" r:id="rId2"/>
    <p:sldId id="478" r:id="rId3"/>
    <p:sldId id="639" r:id="rId4"/>
    <p:sldId id="719" r:id="rId5"/>
    <p:sldId id="721" r:id="rId6"/>
    <p:sldId id="779" r:id="rId7"/>
    <p:sldId id="753" r:id="rId8"/>
    <p:sldId id="754" r:id="rId9"/>
    <p:sldId id="755" r:id="rId10"/>
    <p:sldId id="756" r:id="rId11"/>
    <p:sldId id="757" r:id="rId12"/>
    <p:sldId id="759" r:id="rId13"/>
    <p:sldId id="760" r:id="rId14"/>
    <p:sldId id="763" r:id="rId15"/>
    <p:sldId id="761" r:id="rId16"/>
    <p:sldId id="764" r:id="rId17"/>
    <p:sldId id="765" r:id="rId18"/>
    <p:sldId id="766" r:id="rId19"/>
    <p:sldId id="767" r:id="rId20"/>
    <p:sldId id="768" r:id="rId21"/>
    <p:sldId id="770" r:id="rId22"/>
    <p:sldId id="769" r:id="rId23"/>
    <p:sldId id="771" r:id="rId24"/>
    <p:sldId id="772" r:id="rId25"/>
    <p:sldId id="780" r:id="rId26"/>
    <p:sldId id="773" r:id="rId27"/>
    <p:sldId id="774" r:id="rId28"/>
    <p:sldId id="775" r:id="rId29"/>
    <p:sldId id="776" r:id="rId30"/>
    <p:sldId id="777" r:id="rId31"/>
    <p:sldId id="778" r:id="rId32"/>
    <p:sldId id="781" r:id="rId33"/>
    <p:sldId id="782" r:id="rId34"/>
    <p:sldId id="783" r:id="rId35"/>
    <p:sldId id="786" r:id="rId36"/>
    <p:sldId id="787" r:id="rId37"/>
    <p:sldId id="788" r:id="rId38"/>
    <p:sldId id="789" r:id="rId39"/>
    <p:sldId id="790" r:id="rId40"/>
    <p:sldId id="791" r:id="rId41"/>
    <p:sldId id="792" r:id="rId42"/>
    <p:sldId id="793" r:id="rId43"/>
    <p:sldId id="794" r:id="rId44"/>
    <p:sldId id="795" r:id="rId45"/>
    <p:sldId id="796" r:id="rId46"/>
    <p:sldId id="797" r:id="rId47"/>
    <p:sldId id="798" r:id="rId48"/>
    <p:sldId id="799" r:id="rId49"/>
    <p:sldId id="800" r:id="rId50"/>
    <p:sldId id="801" r:id="rId51"/>
    <p:sldId id="802" r:id="rId52"/>
    <p:sldId id="803" r:id="rId53"/>
    <p:sldId id="804" r:id="rId54"/>
    <p:sldId id="805" r:id="rId55"/>
    <p:sldId id="806" r:id="rId56"/>
    <p:sldId id="807" r:id="rId57"/>
    <p:sldId id="808" r:id="rId58"/>
    <p:sldId id="809" r:id="rId59"/>
    <p:sldId id="810" r:id="rId60"/>
    <p:sldId id="811" r:id="rId61"/>
    <p:sldId id="812" r:id="rId62"/>
    <p:sldId id="813" r:id="rId63"/>
    <p:sldId id="814" r:id="rId64"/>
    <p:sldId id="816" r:id="rId65"/>
    <p:sldId id="817" r:id="rId66"/>
    <p:sldId id="818" r:id="rId67"/>
    <p:sldId id="819" r:id="rId68"/>
    <p:sldId id="820" r:id="rId69"/>
    <p:sldId id="821" r:id="rId70"/>
    <p:sldId id="822" r:id="rId71"/>
    <p:sldId id="823" r:id="rId72"/>
    <p:sldId id="720" r:id="rId73"/>
    <p:sldId id="749" r:id="rId74"/>
    <p:sldId id="750" r:id="rId75"/>
    <p:sldId id="751" r:id="rId76"/>
    <p:sldId id="752" r:id="rId77"/>
    <p:sldId id="513" r:id="rId78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10" clrIdx="0">
    <p:extLst/>
  </p:cmAuthor>
  <p:cmAuthor id="2" name="sergey" initials="s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3D"/>
    <a:srgbClr val="0969C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9857" autoAdjust="0"/>
  </p:normalViewPr>
  <p:slideViewPr>
    <p:cSldViewPr>
      <p:cViewPr varScale="1">
        <p:scale>
          <a:sx n="88" d="100"/>
          <a:sy n="88" d="100"/>
        </p:scale>
        <p:origin x="-97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handoutMaster" Target="handoutMasters/handoutMaster1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C1C3A42-D2D4-4AF3-932B-3E5B5C2DB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15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105540A-B21F-45B1-87E0-39CDCD34E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865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0E31A466-9F27-4769-A1FC-37793891492A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063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704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0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DF5BD409-3EC0-4B68-88C7-13758AED100C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082439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0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708413EE-4753-43ED-989F-D5278D929502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1860514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0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E6B56864-DC89-475B-81C0-432961530395}" type="slidenum">
              <a:rPr lang="ru-RU" altLang="ru-RU" smtClean="0"/>
              <a:pPr/>
              <a:t>77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802611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488504" y="115888"/>
            <a:ext cx="9457184" cy="105259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dirty="0" err="1" smtClean="0">
                <a:latin typeface="Arial" charset="0"/>
              </a:rPr>
              <a:t>Lobachevsky</a:t>
            </a:r>
            <a:r>
              <a:rPr lang="en-US" sz="2400" b="1" dirty="0" smtClean="0">
                <a:latin typeface="Arial" charset="0"/>
              </a:rPr>
              <a:t> State University of </a:t>
            </a:r>
            <a:r>
              <a:rPr lang="en-US" sz="2400" b="1" dirty="0" err="1" smtClean="0">
                <a:latin typeface="Arial" charset="0"/>
              </a:rPr>
              <a:t>Nizhni</a:t>
            </a:r>
            <a:r>
              <a:rPr lang="en-US" sz="2400" b="1" dirty="0" smtClean="0">
                <a:latin typeface="Arial" charset="0"/>
              </a:rPr>
              <a:t> Novgorod</a:t>
            </a:r>
          </a:p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sz="2400" b="1" dirty="0" smtClean="0">
                <a:latin typeface="Arial" charset="0"/>
              </a:rPr>
              <a:t>Faculty of Computational mathematics and cybernetics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6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33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701A6-8334-4A62-9965-1ACF83550F8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13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3587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10325"/>
            <a:ext cx="57610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891126A-96D8-4FDE-96CB-8F7DF9997B0B}" type="slidenum">
              <a:rPr lang="ru-RU"/>
              <a:pPr>
                <a:defRPr/>
              </a:pPr>
              <a:t>‹#›</a:t>
            </a:fld>
            <a:r>
              <a:rPr lang="ru-RU" dirty="0"/>
              <a:t> из 79</a:t>
            </a: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3" r:id="rId3"/>
    <p:sldLayoutId id="2147484006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://software.intel.com/sites/products/documentation/doclib/iss/2013/compiler/cpp-lin/GUID-42986DEF-8710-453A-9DAC-2086EE55F1F5.htm" TargetMode="External"/><Relationship Id="rId2" Type="http://schemas.openxmlformats.org/officeDocument/2006/relationships/hyperlink" Target="https://hpcforge.org/plugins/mediawiki/wiki/pracewp8/images/6/68/XeonPhi.pdf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hyperlink" Target="http://software.intel.com/en-us/articles/effective-use-of-the-intel-compilers-offload-features" TargetMode="External"/><Relationship Id="rId2" Type="http://schemas.openxmlformats.org/officeDocument/2006/relationships/hyperlink" Target="http://software.intel.com/sites/products/documentation/studio/composer/en-us/2011Update/compiler_c/cref_cls/common/cppref_pragma_simd.htm" TargetMode="Externa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software.intel.com/en-us/articles/data-alignment-to-assist-vectorization" TargetMode="External"/><Relationship Id="rId2" Type="http://schemas.openxmlformats.org/officeDocument/2006/relationships/hyperlink" Target="http://software.intel.com/en-us/articles/overview-of-vectorization-reports-and-new-vec-report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oftware.intel.com/en-us/articles/outer-loop-vectorization" TargetMode="External"/><Relationship Id="rId4" Type="http://schemas.openxmlformats.org/officeDocument/2006/relationships/hyperlink" Target="http://software.intel.com/en-us/articles/outer-loop-vectorization-via-intel-cilk-plus-array-notations" TargetMode="Externa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hyperlink" Target="http://software.intel.com/en-us/articles/a-case-study-comparing-aos-arrays-of-structures-and-soa-structures-of-arrays-data-layouts" TargetMode="Externa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hyperlink" Target="http://software.intel.com/sites/products/cilk-plus/cilk_plus_language_specification.pdf" TargetMode="External"/><Relationship Id="rId2" Type="http://schemas.openxmlformats.org/officeDocument/2006/relationships/hyperlink" Target="http://software.intel.com/sites/products/evaluation-guides/docs/cilk-plus-evaluation-guid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oftware.intel.com/en-us/mic-developer" TargetMode="Externa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mailto:meerov@vmk.unn.r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ozinov@vmk.unn.ru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5001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Supported by 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Intel</a:t>
            </a: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249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Explicit memory management</a:t>
            </a:r>
            <a:r>
              <a:rPr lang="ru-RU" altLang="ru-RU" dirty="0" smtClean="0"/>
              <a:t>…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495300" y="1584325"/>
            <a:ext cx="8915400" cy="1700213"/>
          </a:xfrm>
        </p:spPr>
        <p:txBody>
          <a:bodyPr/>
          <a:lstStyle/>
          <a:p>
            <a:r>
              <a:rPr lang="en-US" altLang="ru-RU" dirty="0" smtClean="0"/>
              <a:t>Code will be executed on an available coprocessor</a:t>
            </a:r>
            <a:endParaRPr lang="ru-RU" altLang="ru-RU" dirty="0" smtClean="0"/>
          </a:p>
          <a:p>
            <a:r>
              <a:rPr lang="en-US" altLang="ru-RU" dirty="0" smtClean="0"/>
              <a:t>In case there are no coprocessors or no available coprocessors, it will be executed on CPU</a:t>
            </a:r>
            <a:endParaRPr lang="ru-RU" altLang="ru-RU" dirty="0" smtClean="0"/>
          </a:p>
        </p:txBody>
      </p:sp>
      <p:pic>
        <p:nvPicPr>
          <p:cNvPr id="1229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125538"/>
            <a:ext cx="94329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3424238"/>
            <a:ext cx="9432925" cy="50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бъект 2"/>
          <p:cNvSpPr txBox="1">
            <a:spLocks/>
          </p:cNvSpPr>
          <p:nvPr/>
        </p:nvSpPr>
        <p:spPr bwMode="auto">
          <a:xfrm>
            <a:off x="488950" y="3816350"/>
            <a:ext cx="8915400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kern="0" dirty="0" smtClean="0"/>
              <a:t>Code will be executed on the coprocessor with index n </a:t>
            </a:r>
            <a:r>
              <a:rPr lang="ru-RU" kern="0" dirty="0" smtClean="0"/>
              <a:t>(</a:t>
            </a:r>
            <a:r>
              <a:rPr lang="en-US" dirty="0"/>
              <a:t>n </a:t>
            </a:r>
            <a:r>
              <a:rPr lang="ru-RU" dirty="0"/>
              <a:t>% </a:t>
            </a:r>
            <a:r>
              <a:rPr lang="ru-RU" dirty="0" smtClean="0"/>
              <a:t>&lt;</a:t>
            </a:r>
            <a:r>
              <a:rPr lang="en-US" dirty="0" err="1" smtClean="0"/>
              <a:t>TotalNumberOfCoprocessors</a:t>
            </a:r>
            <a:r>
              <a:rPr lang="ru-RU" dirty="0" smtClean="0"/>
              <a:t>&gt;</a:t>
            </a:r>
            <a:r>
              <a:rPr lang="ru-RU" kern="0" dirty="0" smtClean="0"/>
              <a:t>)</a:t>
            </a:r>
            <a:endParaRPr lang="en-US" kern="0" dirty="0" smtClean="0"/>
          </a:p>
          <a:p>
            <a:pPr>
              <a:defRPr/>
            </a:pPr>
            <a:r>
              <a:rPr lang="en-US" kern="0" dirty="0" smtClean="0"/>
              <a:t>In case the coprocessor is not available – runtime error</a:t>
            </a:r>
            <a:endParaRPr lang="ru-RU" kern="0" dirty="0" smtClean="0"/>
          </a:p>
          <a:p>
            <a:pPr>
              <a:defRPr/>
            </a:pPr>
            <a:endParaRPr lang="ru-RU" kern="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</a:t>
            </a:r>
            <a:r>
              <a:rPr lang="en-US" altLang="ru-RU" dirty="0" smtClean="0"/>
              <a:t>management</a:t>
            </a:r>
            <a:r>
              <a:rPr lang="ru-RU" altLang="ru-RU" dirty="0" smtClean="0"/>
              <a:t>: </a:t>
            </a:r>
            <a:r>
              <a:rPr lang="en-US" altLang="ru-RU" dirty="0" smtClean="0"/>
              <a:t>mechanism of launching functions on coprocessor</a:t>
            </a:r>
            <a:endParaRPr lang="ru-RU" altLang="ru-RU" dirty="0" smtClean="0"/>
          </a:p>
        </p:txBody>
      </p:sp>
      <p:sp>
        <p:nvSpPr>
          <p:cNvPr id="13315" name="Объект 10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2565400"/>
          </a:xfrm>
        </p:spPr>
        <p:txBody>
          <a:bodyPr/>
          <a:lstStyle/>
          <a:p>
            <a:r>
              <a:rPr lang="en-US" altLang="ru-RU" sz="2200" dirty="0" smtClean="0"/>
              <a:t>Memory for arrays a, b is allocated on coprocessor</a:t>
            </a:r>
            <a:r>
              <a:rPr lang="ru-RU" altLang="ru-RU" sz="2200" dirty="0" smtClean="0"/>
              <a:t>.</a:t>
            </a:r>
          </a:p>
          <a:p>
            <a:r>
              <a:rPr lang="en-US" altLang="ru-RU" sz="2200" dirty="0" smtClean="0"/>
              <a:t>Data is transferred to coprocessor</a:t>
            </a:r>
            <a:r>
              <a:rPr lang="ru-RU" altLang="ru-RU" sz="2200" dirty="0" smtClean="0"/>
              <a:t>.</a:t>
            </a:r>
          </a:p>
          <a:p>
            <a:r>
              <a:rPr lang="en-US" altLang="ru-RU" sz="2200" dirty="0" smtClean="0"/>
              <a:t>Function is launched on Xeon Phi</a:t>
            </a:r>
            <a:r>
              <a:rPr lang="ru-RU" altLang="ru-RU" sz="2200" dirty="0" smtClean="0"/>
              <a:t>.</a:t>
            </a:r>
          </a:p>
          <a:p>
            <a:r>
              <a:rPr lang="en-US" altLang="ru-RU" sz="2000" dirty="0" smtClean="0"/>
              <a:t>Data is transferred back to RAM</a:t>
            </a:r>
            <a:r>
              <a:rPr lang="ru-RU" altLang="ru-RU" sz="2000" dirty="0" smtClean="0"/>
              <a:t>.</a:t>
            </a:r>
          </a:p>
          <a:p>
            <a:r>
              <a:rPr lang="en-US" altLang="ru-RU" sz="2000" dirty="0" smtClean="0"/>
              <a:t>Memory on coprocessor is </a:t>
            </a:r>
            <a:r>
              <a:rPr lang="en-US" altLang="ru-RU" sz="2000" dirty="0" err="1" smtClean="0"/>
              <a:t>deallocated</a:t>
            </a:r>
            <a:r>
              <a:rPr lang="ru-RU" altLang="ru-RU" sz="2000" dirty="0" smtClean="0"/>
              <a:t>.</a:t>
            </a:r>
          </a:p>
          <a:p>
            <a:endParaRPr lang="ru-RU" altLang="ru-RU" sz="2200" dirty="0" smtClean="0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640" y="3212976"/>
            <a:ext cx="6697663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20552" y="5805264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source: Intel </a:t>
            </a:r>
            <a:r>
              <a:rPr lang="en-US" sz="1600" i="1" dirty="0">
                <a:latin typeface="+mn-lt"/>
              </a:rPr>
              <a:t>Corporation. Beginning Intel Xeon Phi Coprocessor Workshop, Offload Compilation</a:t>
            </a:r>
            <a:endParaRPr lang="ru-RU" sz="1600" i="1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management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146987"/>
              </p:ext>
            </p:extLst>
          </p:nvPr>
        </p:nvGraphicFramePr>
        <p:xfrm>
          <a:off x="200025" y="1052513"/>
          <a:ext cx="9361488" cy="4897437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3120496"/>
                <a:gridCol w="3120496"/>
                <a:gridCol w="3120496"/>
              </a:tblGrid>
              <a:tr h="49694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Clauses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C</a:t>
                      </a:r>
                      <a:r>
                        <a:rPr lang="ru-RU" sz="1800" dirty="0">
                          <a:effectLst/>
                        </a:rPr>
                        <a:t>/</a:t>
                      </a:r>
                      <a:r>
                        <a:rPr lang="en-US" sz="1800" dirty="0">
                          <a:effectLst/>
                        </a:rPr>
                        <a:t>C</a:t>
                      </a:r>
                      <a:r>
                        <a:rPr lang="ru-RU" sz="1800" dirty="0">
                          <a:effectLst/>
                        </a:rPr>
                        <a:t>++ </a:t>
                      </a:r>
                      <a:r>
                        <a:rPr lang="en-US" sz="1800" dirty="0" smtClean="0">
                          <a:effectLst/>
                        </a:rPr>
                        <a:t>syntax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Semantics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54874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Target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target</a:t>
                      </a:r>
                      <a:r>
                        <a:rPr lang="ru-RU" sz="1800">
                          <a:effectLst/>
                        </a:rPr>
                        <a:t>(</a:t>
                      </a:r>
                      <a:r>
                        <a:rPr lang="en-US" sz="1800">
                          <a:effectLst/>
                        </a:rPr>
                        <a:t>name</a:t>
                      </a:r>
                      <a:r>
                        <a:rPr lang="ru-RU" sz="1800">
                          <a:effectLst/>
                        </a:rPr>
                        <a:t>[:</a:t>
                      </a:r>
                      <a:r>
                        <a:rPr lang="en-US" sz="1800">
                          <a:effectLst/>
                        </a:rPr>
                        <a:t>card_number])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Explicit specification</a:t>
                      </a:r>
                      <a:r>
                        <a:rPr lang="en-US" sz="1800" baseline="0" dirty="0" smtClean="0">
                          <a:effectLst/>
                        </a:rPr>
                        <a:t> of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54874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Conditional offload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if (condition)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Execution if the condition is true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54874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+mn-ea"/>
                        </a:rPr>
                        <a:t>In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in (var-list [modifiers])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Data transfer from host to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54874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Out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out (var-list [modifiers])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Data transfer from coprocessor to host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49694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In and out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inout (var-list [modifiers])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Two way data transfer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54874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No copy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nocopy (var-list [modifiers])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Local data of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54874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Asynchronous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offload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signal(signal-slot)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Asynchronous offload mode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61110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Asynchronous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offload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wait(signal-slot)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Waiting</a:t>
                      </a:r>
                      <a:r>
                        <a:rPr lang="en-US" sz="1800" baseline="0" dirty="0" smtClean="0">
                          <a:effectLst/>
                        </a:rPr>
                        <a:t> for asynchronous offload to finish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management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6747638"/>
              </p:ext>
            </p:extLst>
          </p:nvPr>
        </p:nvGraphicFramePr>
        <p:xfrm>
          <a:off x="128588" y="1052513"/>
          <a:ext cx="9432924" cy="4968877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3144308"/>
                <a:gridCol w="3144308"/>
                <a:gridCol w="3144308"/>
              </a:tblGrid>
              <a:tr h="55209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Modifiers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lang="ru-RU" sz="1800" dirty="0" smtClean="0">
                          <a:effectLst/>
                        </a:rPr>
                        <a:t>С</a:t>
                      </a:r>
                      <a:r>
                        <a:rPr lang="en-US" sz="1800" dirty="0" smtClean="0">
                          <a:effectLst/>
                        </a:rPr>
                        <a:t>/C++</a:t>
                      </a:r>
                      <a:r>
                        <a:rPr lang="en-US" sz="1800" baseline="0" dirty="0" smtClean="0">
                          <a:effectLst/>
                        </a:rPr>
                        <a:t> syntax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Semantics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110419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Size for</a:t>
                      </a:r>
                      <a:r>
                        <a:rPr lang="en-US" sz="1800" baseline="0" dirty="0" smtClean="0">
                          <a:effectLst/>
                        </a:rPr>
                        <a:t> copying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length (element-count-expr)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Size</a:t>
                      </a:r>
                      <a:r>
                        <a:rPr lang="en-US" sz="1800" baseline="0" dirty="0" smtClean="0">
                          <a:effectLst/>
                        </a:rPr>
                        <a:t> is specified in number of elements, not bytes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110419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Conditional allocation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alloc_if (condition)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Allocate memory on coprocessor if the condition</a:t>
                      </a:r>
                      <a:r>
                        <a:rPr lang="en-US" sz="1800" baseline="0" dirty="0" smtClean="0">
                          <a:effectLst/>
                        </a:rPr>
                        <a:t> is true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110419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Conditional deallocation</a:t>
                      </a: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free_if (condition)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Deallocate memory on coprocessor if</a:t>
                      </a:r>
                      <a:r>
                        <a:rPr lang="en-US" sz="1800" baseline="0" dirty="0" smtClean="0">
                          <a:effectLst/>
                        </a:rPr>
                        <a:t> the condition is true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110419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Alignment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align (expression)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Set minimal alignment for data on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</a:t>
            </a:r>
            <a:r>
              <a:rPr lang="en-US" altLang="ru-RU" dirty="0" smtClean="0"/>
              <a:t>management: static memory</a:t>
            </a:r>
            <a:endParaRPr lang="ru-RU" altLang="ru-RU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1052513"/>
            <a:ext cx="8567737" cy="531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</a:t>
            </a:r>
            <a:r>
              <a:rPr lang="en-US" altLang="ru-RU" dirty="0" smtClean="0"/>
              <a:t>management: dynamic memory</a:t>
            </a:r>
            <a:endParaRPr lang="ru-RU" altLang="ru-RU" dirty="0" smtClean="0"/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8" y="1052513"/>
            <a:ext cx="6553200" cy="5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</a:t>
            </a:r>
            <a:r>
              <a:rPr lang="en-US" altLang="ru-RU" dirty="0" smtClean="0"/>
              <a:t>management: dynamic memory</a:t>
            </a:r>
            <a:endParaRPr lang="ru-RU" altLang="ru-RU" dirty="0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988" y="1052513"/>
            <a:ext cx="7200900" cy="538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</a:t>
            </a:r>
            <a:r>
              <a:rPr lang="en-US" altLang="ru-RU" dirty="0" smtClean="0"/>
              <a:t>management: simultaneous execution on CPU and coprocessor</a:t>
            </a:r>
            <a:endParaRPr lang="ru-RU" altLang="ru-RU" dirty="0" smtClean="0"/>
          </a:p>
        </p:txBody>
      </p:sp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013" y="1052513"/>
            <a:ext cx="7200900" cy="538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216454" cy="561975"/>
          </a:xfrm>
        </p:spPr>
        <p:txBody>
          <a:bodyPr/>
          <a:lstStyle/>
          <a:p>
            <a:r>
              <a:rPr lang="en-US" altLang="ru-RU" dirty="0"/>
              <a:t>Explicit memory management: </a:t>
            </a:r>
            <a:r>
              <a:rPr lang="en-US" altLang="ru-RU" dirty="0" smtClean="0"/>
              <a:t>double buffering…</a:t>
            </a:r>
            <a:endParaRPr lang="ru-RU" altLang="ru-RU" dirty="0" smtClean="0"/>
          </a:p>
        </p:txBody>
      </p:sp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980728"/>
            <a:ext cx="8641084" cy="49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68846" y="5805264"/>
            <a:ext cx="8520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source: </a:t>
            </a:r>
            <a:r>
              <a:rPr lang="en-US" sz="1600" i="1" dirty="0" err="1" smtClean="0">
                <a:latin typeface="+mn-lt"/>
              </a:rPr>
              <a:t>Fourestey</a:t>
            </a:r>
            <a:r>
              <a:rPr lang="en-US" sz="1600" i="1" dirty="0" smtClean="0">
                <a:latin typeface="+mn-lt"/>
              </a:rPr>
              <a:t> </a:t>
            </a:r>
            <a:r>
              <a:rPr lang="en-US" sz="1600" i="1" dirty="0">
                <a:latin typeface="+mn-lt"/>
              </a:rPr>
              <a:t>G. Intel Xeon Phi Programming Models</a:t>
            </a:r>
          </a:p>
          <a:p>
            <a:r>
              <a:rPr lang="en-US" sz="1600" i="1" dirty="0">
                <a:latin typeface="+mn-lt"/>
              </a:rPr>
              <a:t>[https://</a:t>
            </a:r>
            <a:r>
              <a:rPr lang="en-US" sz="1600" i="1" dirty="0" smtClean="0">
                <a:latin typeface="+mn-lt"/>
              </a:rPr>
              <a:t>hpcforge.org/plugins/mediawiki/wiki/pracewp8/images/6/68/XeonPhi.pdf</a:t>
            </a:r>
            <a:r>
              <a:rPr lang="en-US" sz="1600" i="1" dirty="0">
                <a:latin typeface="+mn-lt"/>
              </a:rPr>
              <a:t>]</a:t>
            </a:r>
            <a:endParaRPr lang="ru-RU" sz="1600" i="1" dirty="0">
              <a:latin typeface="+mn-lt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360470" cy="561975"/>
          </a:xfrm>
        </p:spPr>
        <p:txBody>
          <a:bodyPr/>
          <a:lstStyle/>
          <a:p>
            <a:r>
              <a:rPr lang="en-US" altLang="ru-RU" dirty="0"/>
              <a:t>Explicit memory management: double </a:t>
            </a:r>
            <a:r>
              <a:rPr lang="en-US" altLang="ru-RU" dirty="0" smtClean="0"/>
              <a:t>buffering…</a:t>
            </a:r>
            <a:endParaRPr lang="ru-RU" altLang="ru-RU" dirty="0" smtClean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138238"/>
            <a:ext cx="8793163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195638"/>
            <a:ext cx="8420100" cy="1200329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06 </a:t>
            </a:r>
            <a:r>
              <a:rPr lang="en-US" altLang="ru-RU" sz="2400" dirty="0" smtClean="0"/>
              <a:t>Lecture</a:t>
            </a:r>
            <a:br>
              <a:rPr lang="en-US" altLang="ru-RU" sz="2400" dirty="0" smtClean="0"/>
            </a:br>
            <a:r>
              <a:rPr lang="en-US" altLang="ru-RU" sz="2400" dirty="0" smtClean="0"/>
              <a:t>Optimization of applications for Intel Xeon Phi. Intel C/C++ Compiler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 for</a:t>
            </a: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Intel Xeon Phi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033119" y="5591244"/>
            <a:ext cx="367285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ru-RU" sz="2000" dirty="0" smtClean="0">
                <a:latin typeface="Arial" pitchFamily="34" charset="0"/>
              </a:rPr>
              <a:t>I.B. </a:t>
            </a:r>
            <a:r>
              <a:rPr lang="en-US" altLang="ru-RU" sz="2000" dirty="0" err="1" smtClean="0">
                <a:latin typeface="Arial" pitchFamily="34" charset="0"/>
              </a:rPr>
              <a:t>Meyerov</a:t>
            </a:r>
            <a:r>
              <a:rPr lang="en-US" altLang="ru-RU" sz="2000" dirty="0" smtClean="0">
                <a:latin typeface="Arial" pitchFamily="34" charset="0"/>
              </a:rPr>
              <a:t>, S.I. Bastrakov</a:t>
            </a:r>
            <a:endParaRPr lang="ru-RU" altLang="ru-RU" sz="2000" dirty="0">
              <a:latin typeface="Arial" pitchFamily="34" charset="0"/>
            </a:endParaRPr>
          </a:p>
          <a:p>
            <a:r>
              <a:rPr lang="en-US" altLang="ru-RU" sz="2000" dirty="0" smtClean="0">
                <a:latin typeface="Arial" pitchFamily="34" charset="0"/>
              </a:rPr>
              <a:t>Software </a:t>
            </a:r>
            <a:r>
              <a:rPr lang="en-US" altLang="ru-RU" sz="2000" dirty="0" smtClean="0">
                <a:latin typeface="Arial" pitchFamily="34" charset="0"/>
              </a:rPr>
              <a:t>department</a:t>
            </a:r>
            <a:endParaRPr lang="en-US" altLang="ru-RU" sz="20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360470" cy="561975"/>
          </a:xfrm>
        </p:spPr>
        <p:txBody>
          <a:bodyPr/>
          <a:lstStyle/>
          <a:p>
            <a:r>
              <a:rPr lang="en-US" altLang="ru-RU" dirty="0"/>
              <a:t>Explicit memory management: double </a:t>
            </a:r>
            <a:r>
              <a:rPr lang="en-US" altLang="ru-RU" dirty="0" smtClean="0"/>
              <a:t>buffering…</a:t>
            </a:r>
            <a:endParaRPr lang="ru-RU" altLang="ru-RU" dirty="0" smtClean="0"/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1989138"/>
            <a:ext cx="9275763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217025" cy="561975"/>
          </a:xfrm>
        </p:spPr>
        <p:txBody>
          <a:bodyPr/>
          <a:lstStyle/>
          <a:p>
            <a:r>
              <a:rPr lang="en-US" altLang="ru-RU" dirty="0"/>
              <a:t>Explicit memory management: double </a:t>
            </a:r>
            <a:r>
              <a:rPr lang="en-US" altLang="ru-RU" dirty="0" smtClean="0"/>
              <a:t>buffering…</a:t>
            </a:r>
            <a:endParaRPr lang="ru-RU" altLang="ru-RU" dirty="0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112838"/>
            <a:ext cx="9074150" cy="5053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360470" cy="561975"/>
          </a:xfrm>
        </p:spPr>
        <p:txBody>
          <a:bodyPr/>
          <a:lstStyle/>
          <a:p>
            <a:r>
              <a:rPr lang="en-US" altLang="ru-RU" dirty="0"/>
              <a:t>Explicit memory management: double </a:t>
            </a:r>
            <a:r>
              <a:rPr lang="en-US" altLang="ru-RU" dirty="0" smtClean="0"/>
              <a:t>buffering…</a:t>
            </a:r>
            <a:endParaRPr lang="ru-RU" altLang="ru-RU" dirty="0" smtClean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8" y="1412875"/>
            <a:ext cx="85344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management: </a:t>
            </a:r>
            <a:r>
              <a:rPr lang="en-US" altLang="ru-RU" dirty="0" smtClean="0"/>
              <a:t>working with structures…</a:t>
            </a:r>
            <a:endParaRPr lang="ru-RU" altLang="ru-RU" dirty="0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557338"/>
            <a:ext cx="9228137" cy="3671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management: </a:t>
            </a:r>
            <a:r>
              <a:rPr lang="en-US" altLang="ru-RU" dirty="0" smtClean="0"/>
              <a:t>working with structures</a:t>
            </a:r>
            <a:endParaRPr lang="ru-RU" altLang="ru-RU" dirty="0" smtClean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292225"/>
            <a:ext cx="9288462" cy="458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495300" y="2852738"/>
            <a:ext cx="8915400" cy="1081087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3600" dirty="0" smtClean="0"/>
              <a:t>2. </a:t>
            </a:r>
            <a:r>
              <a:rPr lang="en-US" altLang="ru-RU" sz="3600" dirty="0" smtClean="0"/>
              <a:t>Implicit memory management</a:t>
            </a:r>
            <a:endParaRPr lang="ru-RU" altLang="ru-RU" sz="36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Implicit memory management…</a:t>
            </a:r>
            <a:endParaRPr lang="ru-RU" altLang="ru-RU" dirty="0" smtClean="0"/>
          </a:p>
        </p:txBody>
      </p:sp>
      <p:sp>
        <p:nvSpPr>
          <p:cNvPr id="28675" name="Объект 10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1368425"/>
          </a:xfrm>
        </p:spPr>
        <p:txBody>
          <a:bodyPr/>
          <a:lstStyle/>
          <a:p>
            <a:r>
              <a:rPr lang="en-US" altLang="ru-RU" dirty="0" smtClean="0"/>
              <a:t>Based on keywords</a:t>
            </a:r>
            <a:endParaRPr lang="ru-RU" altLang="ru-RU" dirty="0" smtClean="0"/>
          </a:p>
          <a:p>
            <a:r>
              <a:rPr lang="en-US" altLang="ru-RU" dirty="0" smtClean="0"/>
              <a:t>Allows working with complex (non-POD) data types</a:t>
            </a:r>
            <a:endParaRPr lang="ru-RU" altLang="ru-RU" dirty="0" smtClean="0"/>
          </a:p>
          <a:p>
            <a:r>
              <a:rPr lang="en-US" altLang="ru-RU" dirty="0" smtClean="0"/>
              <a:t>Supported only in C++</a:t>
            </a:r>
            <a:endParaRPr lang="ru-RU" altLang="ru-RU" dirty="0" smtClean="0"/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2492896"/>
            <a:ext cx="9317037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8544" y="5805264"/>
            <a:ext cx="8520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source: Intel </a:t>
            </a:r>
            <a:r>
              <a:rPr lang="en-US" sz="1600" i="1" dirty="0">
                <a:latin typeface="+mn-lt"/>
              </a:rPr>
              <a:t>Corporation. Beginning Intel Xeon Phi Coprocessor Workshop, Offload Compilation</a:t>
            </a:r>
            <a:endParaRPr lang="ru-RU" sz="1600" i="1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Implicit memory management…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Dynamic shared memory allocation</a:t>
            </a:r>
            <a:r>
              <a:rPr lang="ru-RU" dirty="0" smtClean="0"/>
              <a:t>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void *_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Offload_shared_malloc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size);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void *_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Offload_shared_aligned_malloc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size,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size_t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alignment);</a:t>
            </a:r>
          </a:p>
          <a:p>
            <a:pPr>
              <a:defRPr/>
            </a:pPr>
            <a:r>
              <a:rPr lang="en-US" dirty="0" smtClean="0"/>
              <a:t>Deallocation</a:t>
            </a:r>
            <a:r>
              <a:rPr lang="ru-RU" dirty="0" smtClean="0"/>
              <a:t>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void _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Offload_shared_free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(void *p);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void _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Offload_shared_aligned_free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(void *p);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Implicit memory </a:t>
            </a:r>
            <a:r>
              <a:rPr lang="en-US" altLang="ru-RU" dirty="0" smtClean="0"/>
              <a:t>management: _</a:t>
            </a:r>
            <a:r>
              <a:rPr lang="en-US" altLang="ru-RU" dirty="0" err="1" smtClean="0"/>
              <a:t>Cilk_shared</a:t>
            </a:r>
            <a:endParaRPr lang="ru-RU" altLang="ru-RU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347282"/>
              </p:ext>
            </p:extLst>
          </p:nvPr>
        </p:nvGraphicFramePr>
        <p:xfrm>
          <a:off x="200025" y="1052513"/>
          <a:ext cx="9432925" cy="5218112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2376232"/>
                <a:gridCol w="3384333"/>
                <a:gridCol w="3672360"/>
              </a:tblGrid>
              <a:tr h="29923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</a:rPr>
                        <a:t>Entity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Syntax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Semantics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73449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Function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int _Cilk_shared f(int x)</a:t>
                      </a:r>
                      <a:endParaRPr lang="ru-RU" sz="1600">
                        <a:effectLst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{ return x + 1; }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Compiling for CPU and MIC, can be called from either</a:t>
                      </a:r>
                      <a:r>
                        <a:rPr lang="en-US" sz="1600" baseline="0" dirty="0" smtClean="0">
                          <a:effectLst/>
                        </a:rPr>
                        <a:t> side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48768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Global variable</a:t>
                      </a: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_Cilk_shared int x = 0;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Variable accessible from both sides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73153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Static variable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static _</a:t>
                      </a:r>
                      <a:r>
                        <a:rPr lang="en-US" sz="1600" dirty="0" err="1">
                          <a:effectLst/>
                        </a:rPr>
                        <a:t>Cilk_shared</a:t>
                      </a:r>
                      <a:r>
                        <a:rPr lang="en-US" sz="1600" dirty="0">
                          <a:effectLst/>
                        </a:rPr>
                        <a:t> </a:t>
                      </a:r>
                      <a:r>
                        <a:rPr lang="en-US" sz="1600" dirty="0" err="1">
                          <a:effectLst/>
                        </a:rPr>
                        <a:t>int</a:t>
                      </a:r>
                      <a:r>
                        <a:rPr lang="en-US" sz="1600" dirty="0">
                          <a:effectLst/>
                        </a:rPr>
                        <a:t> x;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Variable accessible from both sides</a:t>
                      </a:r>
                      <a:r>
                        <a:rPr lang="en-US" sz="1600" baseline="0" dirty="0" smtClean="0">
                          <a:effectLst/>
                        </a:rPr>
                        <a:t> with file/function scope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59847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Class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class _Cilk_shared x {…};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Members and methods are accessible from both sides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59847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Pointer to shared data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int _Cilk_shared *p;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Local pointer to shared data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59847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Shared pointer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err="1">
                          <a:effectLst/>
                        </a:rPr>
                        <a:t>int</a:t>
                      </a:r>
                      <a:r>
                        <a:rPr lang="en-US" sz="1600" dirty="0">
                          <a:effectLst/>
                        </a:rPr>
                        <a:t>* _</a:t>
                      </a:r>
                      <a:r>
                        <a:rPr lang="en-US" sz="1600" dirty="0" err="1">
                          <a:effectLst/>
                        </a:rPr>
                        <a:t>Cilk_shared</a:t>
                      </a:r>
                      <a:r>
                        <a:rPr lang="en-US" sz="1600" dirty="0">
                          <a:effectLst/>
                        </a:rPr>
                        <a:t> p;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Shared pointer,</a:t>
                      </a:r>
                      <a:r>
                        <a:rPr lang="en-US" sz="1600" baseline="0" dirty="0" smtClean="0">
                          <a:effectLst/>
                        </a:rPr>
                        <a:t> must point</a:t>
                      </a:r>
                      <a:r>
                        <a:rPr lang="en-US" sz="1600" dirty="0" smtClean="0">
                          <a:effectLst/>
                        </a:rPr>
                        <a:t> to shared data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116974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  <a:latin typeface="+mn-lt"/>
                          <a:ea typeface="+mn-ea"/>
                        </a:rPr>
                        <a:t>Code</a:t>
                      </a:r>
                      <a:r>
                        <a:rPr lang="en-US" sz="1600" baseline="0" dirty="0" smtClean="0">
                          <a:effectLst/>
                          <a:latin typeface="+mn-lt"/>
                          <a:ea typeface="+mn-ea"/>
                        </a:rPr>
                        <a:t> block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#pragma offload_attribute(push, target(mic))</a:t>
                      </a:r>
                      <a:endParaRPr lang="ru-RU" sz="1600">
                        <a:effectLst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…</a:t>
                      </a:r>
                      <a:endParaRPr lang="ru-RU" sz="1600">
                        <a:effectLst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>
                          <a:effectLst/>
                        </a:rPr>
                        <a:t>#pragma offload_attribute(pop)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Similar to </a:t>
                      </a:r>
                      <a:r>
                        <a:rPr lang="ru-RU" sz="1600" dirty="0" smtClean="0">
                          <a:effectLst/>
                        </a:rPr>
                        <a:t>_</a:t>
                      </a:r>
                      <a:r>
                        <a:rPr lang="en-US" sz="1600" dirty="0" err="1">
                          <a:effectLst/>
                        </a:rPr>
                        <a:t>Cilk</a:t>
                      </a:r>
                      <a:r>
                        <a:rPr lang="ru-RU" sz="1600" dirty="0">
                          <a:effectLst/>
                        </a:rPr>
                        <a:t>_</a:t>
                      </a:r>
                      <a:r>
                        <a:rPr lang="en-US" sz="1600" dirty="0">
                          <a:effectLst/>
                        </a:rPr>
                        <a:t>shared </a:t>
                      </a:r>
                      <a:r>
                        <a:rPr lang="en-US" sz="1600" dirty="0" smtClean="0">
                          <a:effectLst/>
                        </a:rPr>
                        <a:t>for whole</a:t>
                      </a:r>
                      <a:r>
                        <a:rPr lang="en-US" sz="1600" baseline="0" dirty="0" smtClean="0">
                          <a:effectLst/>
                        </a:rPr>
                        <a:t> code block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Implicit memory </a:t>
            </a:r>
            <a:r>
              <a:rPr lang="en-US" altLang="ru-RU" dirty="0" smtClean="0"/>
              <a:t>management: _</a:t>
            </a:r>
            <a:r>
              <a:rPr lang="en-US" altLang="ru-RU" dirty="0" err="1" smtClean="0"/>
              <a:t>Cilk_offload</a:t>
            </a:r>
            <a:endParaRPr lang="ru-RU" altLang="ru-RU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983362"/>
              </p:ext>
            </p:extLst>
          </p:nvPr>
        </p:nvGraphicFramePr>
        <p:xfrm>
          <a:off x="128588" y="1052513"/>
          <a:ext cx="9361488" cy="4968875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3120496"/>
                <a:gridCol w="3120496"/>
                <a:gridCol w="3120496"/>
              </a:tblGrid>
              <a:tr h="52555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Functionality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Example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Description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105110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+mn-ea"/>
                        </a:rPr>
                        <a:t>Invoking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+mn-ea"/>
                        </a:rPr>
                        <a:t> function on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x = _Cilk_offload func(y);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Function is executed on a coprocessor if</a:t>
                      </a:r>
                      <a:r>
                        <a:rPr lang="en-US" sz="1800" baseline="0" dirty="0" smtClean="0">
                          <a:effectLst/>
                        </a:rPr>
                        <a:t> possible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105110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x = _Cilk_offload_to(card_num) func(y);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Function is executed on the </a:t>
                      </a:r>
                      <a:r>
                        <a:rPr lang="en-US" sz="1800" dirty="0" err="1" smtClean="0">
                          <a:effectLst/>
                        </a:rPr>
                        <a:t>specifoed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105110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  <a:ea typeface="+mn-ea"/>
                        </a:rPr>
                        <a:t>Asynchronously invoking</a:t>
                      </a:r>
                      <a:r>
                        <a:rPr lang="en-US" sz="1800" baseline="0" dirty="0" smtClean="0">
                          <a:effectLst/>
                          <a:latin typeface="+mn-lt"/>
                          <a:ea typeface="+mn-ea"/>
                        </a:rPr>
                        <a:t> function on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x = _Cilk_spawn _Cilk_offload func(y);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Non-blocking</a:t>
                      </a:r>
                      <a:r>
                        <a:rPr lang="en-US" sz="1800" baseline="0" dirty="0" smtClean="0">
                          <a:effectLst/>
                        </a:rPr>
                        <a:t> execution on a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  <a:tr h="128999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Parallel</a:t>
                      </a:r>
                      <a:r>
                        <a:rPr lang="en-US" sz="1800" baseline="0" dirty="0" smtClean="0">
                          <a:effectLst/>
                        </a:rPr>
                        <a:t> loop on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_Cilk_offload _Cilk_for(i=0; i&lt;N; ++i)</a:t>
                      </a:r>
                      <a:endParaRPr lang="ru-RU" sz="1800">
                        <a:effectLst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{ a[i] = b[i] + c[i]; }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Loop is</a:t>
                      </a:r>
                      <a:r>
                        <a:rPr lang="en-US" sz="1800" baseline="0" dirty="0" smtClean="0">
                          <a:effectLst/>
                        </a:rPr>
                        <a:t> executed on parallel on a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3" marR="68583" marT="0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Contents</a:t>
            </a:r>
            <a:endParaRPr lang="ru-RU" altLang="ru-RU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3" cy="4968875"/>
          </a:xfrm>
        </p:spPr>
        <p:txBody>
          <a:bodyPr/>
          <a:lstStyle/>
          <a:p>
            <a:r>
              <a:rPr lang="en-US" altLang="ru-RU" sz="2200" dirty="0" smtClean="0"/>
              <a:t>Introduction</a:t>
            </a:r>
            <a:endParaRPr lang="ru-RU" altLang="ru-RU" sz="2200" dirty="0" smtClean="0"/>
          </a:p>
          <a:p>
            <a:r>
              <a:rPr lang="en-US" altLang="ru-RU" sz="2200" dirty="0" smtClean="0"/>
              <a:t>Extensions of C/</a:t>
            </a:r>
            <a:r>
              <a:rPr lang="ru-RU" altLang="ru-RU" sz="2200" dirty="0" smtClean="0"/>
              <a:t>С++</a:t>
            </a:r>
          </a:p>
          <a:p>
            <a:pPr lvl="1"/>
            <a:r>
              <a:rPr lang="en-US" altLang="ru-RU" sz="2000" dirty="0" smtClean="0"/>
              <a:t>Explicit memory management</a:t>
            </a:r>
            <a:endParaRPr lang="ru-RU" altLang="ru-RU" sz="2000" dirty="0" smtClean="0"/>
          </a:p>
          <a:p>
            <a:pPr lvl="1"/>
            <a:r>
              <a:rPr lang="en-US" altLang="ru-RU" sz="2000" dirty="0" smtClean="0"/>
              <a:t>Implicit memory management</a:t>
            </a:r>
            <a:endParaRPr lang="ru-RU" altLang="ru-RU" sz="2000" dirty="0" smtClean="0"/>
          </a:p>
          <a:p>
            <a:pPr lvl="1"/>
            <a:r>
              <a:rPr lang="en-US" altLang="ru-RU" sz="2000" dirty="0" smtClean="0"/>
              <a:t>Comparison of explicit and implicit memory management</a:t>
            </a:r>
            <a:endParaRPr lang="ru-RU" altLang="ru-RU" sz="2000" dirty="0" smtClean="0"/>
          </a:p>
          <a:p>
            <a:r>
              <a:rPr lang="en-US" altLang="ru-RU" sz="2200" dirty="0" smtClean="0"/>
              <a:t>Vectorization</a:t>
            </a:r>
            <a:endParaRPr lang="ru-RU" altLang="ru-RU" sz="2200" dirty="0" smtClean="0"/>
          </a:p>
          <a:p>
            <a:pPr lvl="1"/>
            <a:r>
              <a:rPr lang="en-US" altLang="ru-RU" sz="2000" dirty="0" smtClean="0"/>
              <a:t>Automatic vectorization</a:t>
            </a:r>
          </a:p>
          <a:p>
            <a:pPr lvl="1"/>
            <a:r>
              <a:rPr lang="en-US" altLang="ru-RU" sz="2000" dirty="0" smtClean="0"/>
              <a:t>#pragma </a:t>
            </a:r>
            <a:r>
              <a:rPr lang="en-US" altLang="ru-RU" sz="2000" dirty="0" err="1" smtClean="0"/>
              <a:t>simd</a:t>
            </a:r>
            <a:endParaRPr lang="en-US" altLang="ru-RU" sz="2000" dirty="0" smtClean="0"/>
          </a:p>
          <a:p>
            <a:pPr lvl="1"/>
            <a:r>
              <a:rPr lang="en-US" altLang="ru-RU" sz="2000" dirty="0" smtClean="0"/>
              <a:t>Array Notation</a:t>
            </a:r>
          </a:p>
          <a:p>
            <a:pPr lvl="1"/>
            <a:r>
              <a:rPr lang="en-US" altLang="ru-RU" sz="2000" dirty="0" smtClean="0"/>
              <a:t>Elemental functions</a:t>
            </a:r>
            <a:endParaRPr lang="ru-RU" altLang="ru-RU" sz="2000" dirty="0" smtClean="0"/>
          </a:p>
          <a:p>
            <a:pPr lvl="1"/>
            <a:r>
              <a:rPr lang="en-US" altLang="ru-RU" sz="2000" dirty="0" smtClean="0"/>
              <a:t>Elements of effective vectorization</a:t>
            </a:r>
            <a:endParaRPr lang="ru-RU" altLang="ru-RU" sz="2000" dirty="0" smtClean="0"/>
          </a:p>
          <a:p>
            <a:r>
              <a:rPr lang="en-US" altLang="ru-RU" sz="2200" dirty="0" smtClean="0"/>
              <a:t>Approaches to optimization of applied programs</a:t>
            </a:r>
            <a:endParaRPr lang="ru-RU" altLang="ru-RU" sz="2200" dirty="0" smtClean="0"/>
          </a:p>
          <a:p>
            <a:r>
              <a:rPr lang="en-US" altLang="ru-RU" sz="2200" dirty="0" smtClean="0"/>
              <a:t>References</a:t>
            </a:r>
            <a:endParaRPr lang="ru-RU" altLang="ru-RU" sz="22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Implicit memory </a:t>
            </a:r>
            <a:r>
              <a:rPr lang="en-US" altLang="ru-RU" dirty="0" smtClean="0"/>
              <a:t>management</a:t>
            </a:r>
            <a:endParaRPr lang="ru-RU" altLang="ru-RU" dirty="0" smtClean="0"/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02" y="1196752"/>
            <a:ext cx="9510712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8544" y="5661248"/>
            <a:ext cx="8520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</a:t>
            </a:r>
            <a:r>
              <a:rPr lang="en-US" sz="1600" i="1" dirty="0">
                <a:latin typeface="+mn-lt"/>
              </a:rPr>
              <a:t>: Intel Corporation. Beginning Intel Xeon Phi Coprocessor Workshop, Offload Compilation</a:t>
            </a:r>
            <a:endParaRPr lang="ru-RU" sz="1600" i="1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Comparison of explicit and implicit memory management</a:t>
            </a:r>
            <a:endParaRPr lang="ru-RU" altLang="ru-RU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759570"/>
              </p:ext>
            </p:extLst>
          </p:nvPr>
        </p:nvGraphicFramePr>
        <p:xfrm>
          <a:off x="128588" y="1052513"/>
          <a:ext cx="9504363" cy="503396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3168121"/>
                <a:gridCol w="3168121"/>
                <a:gridCol w="3168121"/>
              </a:tblGrid>
              <a:tr h="35491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Explicit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Implicit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73155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Data types that allow automatic</a:t>
                      </a:r>
                      <a:r>
                        <a:rPr lang="en-US" sz="1600" baseline="0" dirty="0" smtClean="0">
                          <a:effectLst/>
                        </a:rPr>
                        <a:t> copy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Scalars,</a:t>
                      </a:r>
                      <a:r>
                        <a:rPr lang="en-US" sz="1600" baseline="0" dirty="0" smtClean="0">
                          <a:effectLst/>
                        </a:rPr>
                        <a:t> bitwise </a:t>
                      </a:r>
                      <a:r>
                        <a:rPr lang="en-US" sz="1600" baseline="0" dirty="0" err="1" smtClean="0">
                          <a:effectLst/>
                        </a:rPr>
                        <a:t>copyable</a:t>
                      </a:r>
                      <a:r>
                        <a:rPr lang="en-US" sz="1600" baseline="0" dirty="0" smtClean="0">
                          <a:effectLst/>
                        </a:rPr>
                        <a:t> structures (POD), arrays of such data types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All data types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106473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When is data</a:t>
                      </a:r>
                      <a:r>
                        <a:rPr lang="en-US" sz="1600" baseline="0" dirty="0" smtClean="0">
                          <a:effectLst/>
                        </a:rPr>
                        <a:t> transfer performed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User</a:t>
                      </a:r>
                      <a:r>
                        <a:rPr lang="en-US" sz="1600" baseline="0" dirty="0" smtClean="0">
                          <a:effectLst/>
                        </a:rPr>
                        <a:t> can control it for each Offload directive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Shared data</a:t>
                      </a:r>
                      <a:r>
                        <a:rPr lang="en-US" sz="1600" baseline="0" dirty="0" smtClean="0">
                          <a:effectLst/>
                        </a:rPr>
                        <a:t> is synchronized in beginning and end of each </a:t>
                      </a:r>
                      <a:r>
                        <a:rPr lang="ru-RU" sz="1600" dirty="0" smtClean="0">
                          <a:effectLst/>
                        </a:rPr>
                        <a:t>_</a:t>
                      </a:r>
                      <a:r>
                        <a:rPr lang="en-US" sz="1600" dirty="0" err="1">
                          <a:effectLst/>
                        </a:rPr>
                        <a:t>Cilk</a:t>
                      </a:r>
                      <a:r>
                        <a:rPr lang="ru-RU" sz="1600" dirty="0">
                          <a:effectLst/>
                        </a:rPr>
                        <a:t>_</a:t>
                      </a:r>
                      <a:r>
                        <a:rPr lang="en-US" sz="1600" dirty="0">
                          <a:effectLst/>
                        </a:rPr>
                        <a:t>offload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70982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When is Offload code transferred to</a:t>
                      </a:r>
                      <a:r>
                        <a:rPr lang="en-US" sz="1600" baseline="0" dirty="0" smtClean="0">
                          <a:effectLst/>
                        </a:rPr>
                        <a:t> coprocessor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The first execution</a:t>
                      </a:r>
                      <a:r>
                        <a:rPr lang="en-US" sz="1600" baseline="0" dirty="0" smtClean="0">
                          <a:effectLst/>
                        </a:rPr>
                        <a:t> of</a:t>
                      </a: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#</a:t>
                      </a:r>
                      <a:r>
                        <a:rPr lang="en-US" sz="1600" dirty="0">
                          <a:effectLst/>
                        </a:rPr>
                        <a:t>pragma offload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Beginning of program execution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73155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Supported</a:t>
                      </a:r>
                      <a:r>
                        <a:rPr lang="en-US" sz="1600" baseline="0" dirty="0" smtClean="0">
                          <a:effectLst/>
                        </a:rPr>
                        <a:t> by programming languages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Fortran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  <a:r>
                        <a:rPr lang="en-US" sz="1600" dirty="0">
                          <a:effectLst/>
                        </a:rPr>
                        <a:t>C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  <a:r>
                        <a:rPr lang="en-US" sz="1600" dirty="0">
                          <a:effectLst/>
                        </a:rPr>
                        <a:t>C</a:t>
                      </a:r>
                      <a:r>
                        <a:rPr lang="ru-RU" sz="1600" dirty="0">
                          <a:effectLst/>
                        </a:rPr>
                        <a:t>++ </a:t>
                      </a:r>
                      <a:r>
                        <a:rPr lang="ru-RU" sz="1600" dirty="0" smtClean="0">
                          <a:effectLst/>
                        </a:rPr>
                        <a:t>(</a:t>
                      </a:r>
                      <a:r>
                        <a:rPr lang="en-US" sz="1600" dirty="0" smtClean="0">
                          <a:effectLst/>
                        </a:rPr>
                        <a:t>for POD</a:t>
                      </a:r>
                      <a:r>
                        <a:rPr lang="en-US" sz="1600" baseline="0" dirty="0" smtClean="0">
                          <a:effectLst/>
                        </a:rPr>
                        <a:t> data types only</a:t>
                      </a:r>
                      <a:r>
                        <a:rPr lang="ru-RU" sz="1600" dirty="0" smtClean="0">
                          <a:effectLst/>
                        </a:rPr>
                        <a:t>)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</a:rPr>
                        <a:t>C, C++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70982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Syntax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#</a:t>
                      </a:r>
                      <a:r>
                        <a:rPr lang="en-US" sz="1600" dirty="0">
                          <a:effectLst/>
                        </a:rPr>
                        <a:t>pragma offload (</a:t>
                      </a:r>
                      <a:r>
                        <a:rPr lang="ru-RU" sz="1600" dirty="0">
                          <a:effectLst/>
                        </a:rPr>
                        <a:t>С</a:t>
                      </a:r>
                      <a:r>
                        <a:rPr lang="en-US" sz="1600" dirty="0">
                          <a:effectLst/>
                        </a:rPr>
                        <a:t>/C</a:t>
                      </a:r>
                      <a:r>
                        <a:rPr lang="en-US" sz="1600" dirty="0" smtClean="0">
                          <a:effectLst/>
                        </a:rPr>
                        <a:t>++), </a:t>
                      </a:r>
                      <a:r>
                        <a:rPr lang="en-US" sz="1600" dirty="0">
                          <a:effectLst/>
                        </a:rPr>
                        <a:t>!</a:t>
                      </a:r>
                      <a:r>
                        <a:rPr lang="en-US" sz="1600" dirty="0" err="1">
                          <a:effectLst/>
                        </a:rPr>
                        <a:t>dir</a:t>
                      </a:r>
                      <a:r>
                        <a:rPr lang="en-US" sz="1600" dirty="0">
                          <a:effectLst/>
                        </a:rPr>
                        <a:t>$ offload (Fortran)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_</a:t>
                      </a:r>
                      <a:r>
                        <a:rPr lang="en-US" sz="1600" dirty="0" err="1">
                          <a:effectLst/>
                        </a:rPr>
                        <a:t>Cilk</a:t>
                      </a:r>
                      <a:r>
                        <a:rPr lang="ru-RU" sz="1600" dirty="0">
                          <a:effectLst/>
                        </a:rPr>
                        <a:t>_</a:t>
                      </a:r>
                      <a:r>
                        <a:rPr lang="en-US" sz="1600" dirty="0" smtClean="0">
                          <a:effectLst/>
                        </a:rPr>
                        <a:t>shared,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>
                          <a:effectLst/>
                        </a:rPr>
                        <a:t>_</a:t>
                      </a:r>
                      <a:r>
                        <a:rPr lang="en-US" sz="1600" dirty="0" err="1">
                          <a:effectLst/>
                        </a:rPr>
                        <a:t>Cilk</a:t>
                      </a:r>
                      <a:r>
                        <a:rPr lang="ru-RU" sz="1600" dirty="0">
                          <a:effectLst/>
                        </a:rPr>
                        <a:t>_</a:t>
                      </a:r>
                      <a:r>
                        <a:rPr lang="en-US" sz="1600" dirty="0">
                          <a:effectLst/>
                        </a:rPr>
                        <a:t>offload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  <a:tr h="73155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Used for…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Transferring continuous</a:t>
                      </a:r>
                      <a:r>
                        <a:rPr lang="en-US" sz="1600" baseline="0" dirty="0" smtClean="0">
                          <a:effectLst/>
                        </a:rPr>
                        <a:t> blocks of data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Transferring complex</a:t>
                      </a:r>
                      <a:r>
                        <a:rPr lang="en-US" sz="1600" baseline="0" dirty="0" smtClean="0">
                          <a:effectLst/>
                        </a:rPr>
                        <a:t> data types or large amount of </a:t>
                      </a:r>
                      <a:r>
                        <a:rPr lang="en-US" sz="1600" baseline="0" dirty="0" err="1" smtClean="0">
                          <a:effectLst/>
                        </a:rPr>
                        <a:t>slamm</a:t>
                      </a:r>
                      <a:r>
                        <a:rPr lang="en-US" sz="1600" baseline="0" dirty="0" smtClean="0">
                          <a:effectLst/>
                        </a:rPr>
                        <a:t> continuous blocks of data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5" marR="68575" marT="0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ъект 2"/>
          <p:cNvSpPr>
            <a:spLocks noGrp="1"/>
          </p:cNvSpPr>
          <p:nvPr>
            <p:ph idx="1"/>
          </p:nvPr>
        </p:nvSpPr>
        <p:spPr>
          <a:xfrm>
            <a:off x="495300" y="2852738"/>
            <a:ext cx="8915400" cy="1081087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3600" dirty="0" smtClean="0"/>
              <a:t>3. </a:t>
            </a:r>
            <a:r>
              <a:rPr lang="en-US" altLang="ru-RU" sz="3600" dirty="0" smtClean="0"/>
              <a:t>Vectorization</a:t>
            </a:r>
            <a:endParaRPr lang="ru-RU" altLang="ru-RU" sz="36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Vectorization</a:t>
            </a:r>
            <a:r>
              <a:rPr lang="ru-RU" altLang="ru-RU" dirty="0" smtClean="0"/>
              <a:t>…</a:t>
            </a: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8" y="1052513"/>
            <a:ext cx="8424862" cy="148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736" y="2544763"/>
            <a:ext cx="5976714" cy="327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10137" y="5811351"/>
            <a:ext cx="8520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</a:t>
            </a:r>
            <a:r>
              <a:rPr lang="en-US" sz="1600" i="1" dirty="0">
                <a:latin typeface="+mn-lt"/>
              </a:rPr>
              <a:t>: Intel Corporation. Advanced Intel Xeon Phi Coprocessor Workshop,</a:t>
            </a:r>
          </a:p>
          <a:p>
            <a:r>
              <a:rPr lang="en-US" sz="1600" i="1" dirty="0">
                <a:latin typeface="+mn-lt"/>
              </a:rPr>
              <a:t>Extracting Vector Performance with Intel Compilers, September 2012.</a:t>
            </a:r>
            <a:endParaRPr lang="ru-RU" sz="1600" i="1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Vectorization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sp>
        <p:nvSpPr>
          <p:cNvPr id="36867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In some simple cases compiler can automatically vectorize code</a:t>
            </a:r>
            <a:endParaRPr lang="ru-RU" altLang="ru-RU" dirty="0" smtClean="0"/>
          </a:p>
          <a:p>
            <a:pPr algn="just"/>
            <a:r>
              <a:rPr lang="en-US" altLang="ru-RU" dirty="0" smtClean="0"/>
              <a:t>Intel </a:t>
            </a:r>
            <a:r>
              <a:rPr lang="en-US" altLang="ru-RU" dirty="0" err="1" smtClean="0"/>
              <a:t>Cilk</a:t>
            </a:r>
            <a:r>
              <a:rPr lang="en-US" altLang="ru-RU" dirty="0" smtClean="0"/>
              <a:t> Plus</a:t>
            </a:r>
            <a:r>
              <a:rPr lang="ru-RU" altLang="ru-RU" dirty="0" smtClean="0"/>
              <a:t> </a:t>
            </a:r>
            <a:r>
              <a:rPr lang="en-US" altLang="ru-RU" dirty="0" smtClean="0"/>
              <a:t>extensions can be used to explicit vectorization</a:t>
            </a:r>
            <a:endParaRPr lang="ru-RU" altLang="ru-RU" dirty="0" smtClean="0"/>
          </a:p>
          <a:p>
            <a:pPr algn="just"/>
            <a:r>
              <a:rPr lang="en-US" altLang="ru-RU" dirty="0" smtClean="0"/>
              <a:t>High performance libraries offer vectorized implementation, e.g. Intel MKL</a:t>
            </a:r>
            <a:r>
              <a:rPr lang="ru-RU" altLang="ru-RU" dirty="0" smtClean="0"/>
              <a:t> </a:t>
            </a:r>
          </a:p>
          <a:p>
            <a:pPr algn="just"/>
            <a:r>
              <a:rPr lang="en-US" altLang="ru-RU" dirty="0" smtClean="0"/>
              <a:t>Inline assembly or intrinsic functions can be used as well. There are libraries of SIMD data types</a:t>
            </a:r>
            <a:endParaRPr lang="ru-RU" alt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Using #pragma </a:t>
            </a:r>
            <a:r>
              <a:rPr lang="en-US" altLang="ru-RU" dirty="0" err="1" smtClean="0"/>
              <a:t>simd</a:t>
            </a:r>
            <a:r>
              <a:rPr lang="en-US" altLang="ru-RU" dirty="0" smtClean="0"/>
              <a:t>…</a:t>
            </a:r>
            <a:endParaRPr lang="ru-RU" altLang="ru-RU" dirty="0" smtClean="0"/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2276475"/>
            <a:ext cx="9361488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Using #pragma </a:t>
            </a:r>
            <a:r>
              <a:rPr lang="en-US" altLang="ru-RU" dirty="0" err="1"/>
              <a:t>simd</a:t>
            </a:r>
            <a:r>
              <a:rPr lang="en-US" altLang="ru-RU" dirty="0"/>
              <a:t>…</a:t>
            </a:r>
            <a:endParaRPr lang="ru-RU" altLang="ru-RU" dirty="0" smtClean="0"/>
          </a:p>
        </p:txBody>
      </p:sp>
      <p:sp>
        <p:nvSpPr>
          <p:cNvPr id="40963" name="Объект 9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1079500"/>
          </a:xfrm>
        </p:spPr>
        <p:txBody>
          <a:bodyPr/>
          <a:lstStyle/>
          <a:p>
            <a:pPr algn="just"/>
            <a:r>
              <a:rPr lang="ru-RU" altLang="ru-RU" sz="2200" b="1" i="1" dirty="0" err="1" smtClean="0"/>
              <a:t>vectorlength</a:t>
            </a:r>
            <a:r>
              <a:rPr lang="ru-RU" altLang="ru-RU" sz="2200" b="1" i="1" dirty="0" smtClean="0"/>
              <a:t>(n)</a:t>
            </a:r>
            <a:r>
              <a:rPr lang="ru-RU" altLang="ru-RU" sz="2200" dirty="0" smtClean="0"/>
              <a:t> – </a:t>
            </a:r>
            <a:r>
              <a:rPr lang="en-US" altLang="ru-RU" sz="2200" dirty="0" smtClean="0"/>
              <a:t>number of loop iterations that can be executed independently in parallel</a:t>
            </a:r>
            <a:endParaRPr lang="ru-RU" altLang="ru-RU" sz="2200" dirty="0" smtClean="0"/>
          </a:p>
        </p:txBody>
      </p:sp>
      <p:pic>
        <p:nvPicPr>
          <p:cNvPr id="4096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2060848"/>
            <a:ext cx="8785225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Объект 9"/>
          <p:cNvSpPr txBox="1">
            <a:spLocks/>
          </p:cNvSpPr>
          <p:nvPr/>
        </p:nvSpPr>
        <p:spPr bwMode="auto">
          <a:xfrm>
            <a:off x="488950" y="3356992"/>
            <a:ext cx="8915400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defRPr/>
            </a:pPr>
            <a:r>
              <a:rPr lang="en-US" sz="2200" b="1" i="1" dirty="0"/>
              <a:t>linear</a:t>
            </a:r>
            <a:r>
              <a:rPr lang="ru-RU" sz="2200" b="1" i="1" dirty="0"/>
              <a:t>(</a:t>
            </a:r>
            <a:r>
              <a:rPr lang="en-US" sz="2200" b="1" i="1" dirty="0" err="1"/>
              <a:t>var</a:t>
            </a:r>
            <a:r>
              <a:rPr lang="ru-RU" sz="2200" b="1" i="1" dirty="0"/>
              <a:t>1:</a:t>
            </a:r>
            <a:r>
              <a:rPr lang="en-US" sz="2200" b="1" i="1" dirty="0"/>
              <a:t>step</a:t>
            </a:r>
            <a:r>
              <a:rPr lang="ru-RU" sz="2200" b="1" i="1" dirty="0"/>
              <a:t>1 [,</a:t>
            </a:r>
            <a:r>
              <a:rPr lang="en-US" sz="2200" b="1" i="1" dirty="0" err="1"/>
              <a:t>var</a:t>
            </a:r>
            <a:r>
              <a:rPr lang="ru-RU" sz="2200" b="1" i="1" dirty="0"/>
              <a:t>2:</a:t>
            </a:r>
            <a:r>
              <a:rPr lang="en-US" sz="2200" b="1" i="1" dirty="0"/>
              <a:t>step</a:t>
            </a:r>
            <a:r>
              <a:rPr lang="ru-RU" sz="2200" b="1" i="1" dirty="0"/>
              <a:t>2]...) </a:t>
            </a:r>
            <a:r>
              <a:rPr lang="ru-RU" sz="2200" dirty="0"/>
              <a:t>– </a:t>
            </a:r>
            <a:r>
              <a:rPr lang="en-US" sz="2200" dirty="0" smtClean="0"/>
              <a:t>notified the compiler that some the specified variables are incremented with the specified steps</a:t>
            </a:r>
            <a:endParaRPr lang="ru-RU" sz="2200" kern="0" dirty="0" smtClean="0"/>
          </a:p>
        </p:txBody>
      </p:sp>
      <p:pic>
        <p:nvPicPr>
          <p:cNvPr id="409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4507929"/>
            <a:ext cx="8785225" cy="154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Using #pragma </a:t>
            </a:r>
            <a:r>
              <a:rPr lang="en-US" altLang="ru-RU" dirty="0" err="1"/>
              <a:t>simd</a:t>
            </a:r>
            <a:r>
              <a:rPr lang="en-US" altLang="ru-RU" dirty="0"/>
              <a:t>…</a:t>
            </a:r>
            <a:endParaRPr lang="ru-RU" altLang="ru-RU" dirty="0" smtClean="0"/>
          </a:p>
        </p:txBody>
      </p:sp>
      <p:sp>
        <p:nvSpPr>
          <p:cNvPr id="41987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1439863"/>
          </a:xfrm>
        </p:spPr>
        <p:txBody>
          <a:bodyPr/>
          <a:lstStyle/>
          <a:p>
            <a:pPr algn="just"/>
            <a:r>
              <a:rPr lang="ru-RU" altLang="ru-RU" sz="2200" b="1" i="1" dirty="0" err="1" smtClean="0"/>
              <a:t>reduction</a:t>
            </a:r>
            <a:r>
              <a:rPr lang="ru-RU" altLang="ru-RU" sz="2200" b="1" i="1" dirty="0" smtClean="0"/>
              <a:t>(oper:var1 [,var2]…)</a:t>
            </a:r>
            <a:r>
              <a:rPr lang="ru-RU" altLang="ru-RU" sz="2200" dirty="0" smtClean="0"/>
              <a:t> – </a:t>
            </a:r>
            <a:r>
              <a:rPr lang="en-US" altLang="ru-RU" sz="2200" dirty="0" smtClean="0"/>
              <a:t>similar to reduction in OpenMP</a:t>
            </a:r>
            <a:endParaRPr lang="ru-RU" altLang="ru-RU" sz="2200" dirty="0" smtClean="0"/>
          </a:p>
        </p:txBody>
      </p:sp>
      <p:pic>
        <p:nvPicPr>
          <p:cNvPr id="4198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772816"/>
            <a:ext cx="8713788" cy="125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 bwMode="auto">
          <a:xfrm>
            <a:off x="501650" y="3212976"/>
            <a:ext cx="891540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defRPr/>
            </a:pPr>
            <a:r>
              <a:rPr lang="ru-RU" sz="2200" b="1" i="1" dirty="0" err="1"/>
              <a:t>private</a:t>
            </a:r>
            <a:r>
              <a:rPr lang="ru-RU" sz="2200" b="1" i="1" dirty="0"/>
              <a:t>(var1[, var2]...)</a:t>
            </a:r>
            <a:r>
              <a:rPr lang="ru-RU" sz="2200" b="1" dirty="0"/>
              <a:t> </a:t>
            </a:r>
            <a:r>
              <a:rPr lang="ru-RU" sz="2200" dirty="0"/>
              <a:t>– </a:t>
            </a:r>
            <a:r>
              <a:rPr lang="en-US" sz="2200" dirty="0" smtClean="0"/>
              <a:t>similar to OpenMP, </a:t>
            </a:r>
            <a:r>
              <a:rPr lang="ru-RU" sz="2200" b="1" i="1" dirty="0" err="1" smtClean="0"/>
              <a:t>firstprivate</a:t>
            </a:r>
            <a:r>
              <a:rPr lang="ru-RU" sz="2200" dirty="0" smtClean="0"/>
              <a:t> </a:t>
            </a:r>
            <a:r>
              <a:rPr lang="en-US" sz="2200" dirty="0" smtClean="0"/>
              <a:t>and</a:t>
            </a:r>
            <a:r>
              <a:rPr lang="ru-RU" sz="2200" dirty="0" smtClean="0"/>
              <a:t> </a:t>
            </a:r>
            <a:r>
              <a:rPr lang="ru-RU" sz="2200" b="1" i="1" dirty="0" err="1" smtClean="0"/>
              <a:t>lastprivate</a:t>
            </a:r>
            <a:r>
              <a:rPr lang="en-US" sz="2200" dirty="0" smtClean="0"/>
              <a:t> as well.</a:t>
            </a:r>
            <a:endParaRPr lang="ru-RU" sz="2200" kern="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Using #pragma </a:t>
            </a:r>
            <a:r>
              <a:rPr lang="en-US" altLang="ru-RU" dirty="0" err="1" smtClean="0"/>
              <a:t>simd</a:t>
            </a:r>
            <a:endParaRPr lang="ru-RU" altLang="ru-RU" dirty="0" smtClean="0"/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484313"/>
            <a:ext cx="9213850" cy="396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Array Notation…</a:t>
            </a:r>
            <a:endParaRPr lang="ru-RU" altLang="ru-RU" dirty="0" smtClean="0"/>
          </a:p>
        </p:txBody>
      </p:sp>
      <p:sp>
        <p:nvSpPr>
          <p:cNvPr id="44035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2016125"/>
          </a:xfrm>
        </p:spPr>
        <p:txBody>
          <a:bodyPr/>
          <a:lstStyle/>
          <a:p>
            <a:pPr algn="just"/>
            <a:r>
              <a:rPr lang="ru-RU" altLang="ru-RU" b="1" i="1" dirty="0" smtClean="0"/>
              <a:t>A[:] </a:t>
            </a:r>
            <a:r>
              <a:rPr lang="en-US" altLang="ru-RU" dirty="0" smtClean="0"/>
              <a:t>denotes whole array </a:t>
            </a:r>
            <a:r>
              <a:rPr lang="ru-RU" altLang="ru-RU" dirty="0" smtClean="0"/>
              <a:t>A (</a:t>
            </a:r>
            <a:r>
              <a:rPr lang="en-US" altLang="ru-RU" dirty="0" smtClean="0"/>
              <a:t>array size must be known at compile time, so must be constant)</a:t>
            </a:r>
          </a:p>
          <a:p>
            <a:pPr algn="just"/>
            <a:r>
              <a:rPr lang="en-US" altLang="ru-RU" b="1" i="1" dirty="0" smtClean="0"/>
              <a:t>A[</a:t>
            </a:r>
            <a:r>
              <a:rPr lang="en-US" altLang="ru-RU" b="1" i="1" dirty="0" err="1" smtClean="0"/>
              <a:t>start_index</a:t>
            </a:r>
            <a:r>
              <a:rPr lang="en-US" altLang="ru-RU" b="1" i="1" dirty="0" smtClean="0"/>
              <a:t> : length]</a:t>
            </a:r>
            <a:r>
              <a:rPr lang="en-US" altLang="ru-RU" dirty="0" smtClean="0"/>
              <a:t> denoted an interval of array that </a:t>
            </a:r>
            <a:r>
              <a:rPr lang="en-US" altLang="ru-RU" dirty="0" err="1" smtClean="0"/>
              <a:t>stants</a:t>
            </a:r>
            <a:r>
              <a:rPr lang="en-US" altLang="ru-RU" dirty="0" smtClean="0"/>
              <a:t> from the given index and has the given length</a:t>
            </a:r>
            <a:endParaRPr lang="ru-RU" altLang="ru-RU" i="1" dirty="0" smtClean="0"/>
          </a:p>
        </p:txBody>
      </p:sp>
      <p:pic>
        <p:nvPicPr>
          <p:cNvPr id="440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696" y="2852937"/>
            <a:ext cx="5544592" cy="296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10137" y="5805264"/>
            <a:ext cx="8520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source: Intel </a:t>
            </a:r>
            <a:r>
              <a:rPr lang="en-US" sz="1600" i="1" dirty="0">
                <a:latin typeface="+mn-lt"/>
              </a:rPr>
              <a:t>Corporation. Advanced Intel Xeon Phi Coprocessor Workshop,</a:t>
            </a:r>
          </a:p>
          <a:p>
            <a:r>
              <a:rPr lang="en-US" sz="1600" i="1" dirty="0">
                <a:latin typeface="+mn-lt"/>
              </a:rPr>
              <a:t>Extracting Vector Performance with Intel Compilers, September 2012.</a:t>
            </a:r>
            <a:endParaRPr lang="ru-RU" sz="1600" i="1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39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Introduction</a:t>
            </a:r>
            <a:endParaRPr lang="ru-RU" altLang="ru-RU" dirty="0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210675" cy="4968875"/>
          </a:xfrm>
        </p:spPr>
        <p:txBody>
          <a:bodyPr/>
          <a:lstStyle/>
          <a:p>
            <a:pPr algn="just"/>
            <a:r>
              <a:rPr lang="en-US" altLang="ru-RU" dirty="0" smtClean="0"/>
              <a:t>Intel Xeon Phi is a new coprocessor designed by Intel that aims to significantly speed up computations for a certain range of problems that allow significant degree of parallelism and vectorization</a:t>
            </a:r>
          </a:p>
          <a:p>
            <a:pPr algn="just"/>
            <a:r>
              <a:rPr lang="en-US" altLang="ru-RU" dirty="0" smtClean="0"/>
              <a:t>Coprocessor is based on Intel Many Integrated Core (MIC) architecture and contains several x86 CPU cores, supports hundreds of threads</a:t>
            </a:r>
            <a:endParaRPr lang="ru-RU" altLang="ru-RU" dirty="0" smtClean="0"/>
          </a:p>
          <a:p>
            <a:pPr algn="just"/>
            <a:r>
              <a:rPr lang="en-US" altLang="ru-RU" dirty="0" smtClean="0"/>
              <a:t>The main advantage is that programming for Intel Xeon Phi is done using traditional parallel programming tools (C/C++ Compiler, OpenMP, MPI</a:t>
            </a:r>
            <a:r>
              <a:rPr lang="ru-RU" altLang="ru-RU" dirty="0" smtClean="0"/>
              <a:t>)</a:t>
            </a:r>
            <a:r>
              <a:rPr lang="en-US" altLang="ru-RU" dirty="0"/>
              <a:t> </a:t>
            </a:r>
            <a:r>
              <a:rPr lang="en-US" altLang="ru-RU" dirty="0" smtClean="0"/>
              <a:t>without significant modification of the code</a:t>
            </a:r>
            <a:endParaRPr lang="ru-RU" altLang="ru-RU" dirty="0" smtClean="0"/>
          </a:p>
          <a:p>
            <a:pPr algn="just"/>
            <a:r>
              <a:rPr lang="en-US" altLang="ru-RU" b="1" dirty="0" smtClean="0"/>
              <a:t>BUT</a:t>
            </a:r>
            <a:r>
              <a:rPr lang="ru-RU" altLang="ru-RU" b="1" dirty="0" smtClean="0"/>
              <a:t>:</a:t>
            </a:r>
            <a:r>
              <a:rPr lang="ru-RU" altLang="ru-RU" dirty="0" smtClean="0"/>
              <a:t> </a:t>
            </a:r>
            <a:r>
              <a:rPr lang="en-US" altLang="ru-RU" dirty="0"/>
              <a:t>optimization </a:t>
            </a:r>
            <a:r>
              <a:rPr lang="en-US" altLang="ru-RU" dirty="0" smtClean="0"/>
              <a:t>is required for efficiency of applications</a:t>
            </a:r>
            <a:endParaRPr lang="ru-RU" alt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Array Notation…</a:t>
            </a:r>
            <a:endParaRPr lang="ru-RU" altLang="ru-RU" dirty="0" smtClean="0"/>
          </a:p>
        </p:txBody>
      </p:sp>
      <p:sp>
        <p:nvSpPr>
          <p:cNvPr id="45059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1584325"/>
          </a:xfrm>
        </p:spPr>
        <p:txBody>
          <a:bodyPr/>
          <a:lstStyle/>
          <a:p>
            <a:pPr algn="just"/>
            <a:r>
              <a:rPr lang="en-US" altLang="ru-RU" b="1" i="1" dirty="0" smtClean="0"/>
              <a:t>A</a:t>
            </a:r>
            <a:r>
              <a:rPr lang="ru-RU" altLang="ru-RU" b="1" i="1" dirty="0" smtClean="0"/>
              <a:t>[</a:t>
            </a:r>
            <a:r>
              <a:rPr lang="en-US" altLang="ru-RU" b="1" i="1" dirty="0" smtClean="0"/>
              <a:t>start</a:t>
            </a:r>
            <a:r>
              <a:rPr lang="ru-RU" altLang="ru-RU" b="1" i="1" dirty="0" smtClean="0"/>
              <a:t>_</a:t>
            </a:r>
            <a:r>
              <a:rPr lang="en-US" altLang="ru-RU" b="1" i="1" dirty="0" smtClean="0"/>
              <a:t>index </a:t>
            </a:r>
            <a:r>
              <a:rPr lang="ru-RU" altLang="ru-RU" b="1" i="1" dirty="0" smtClean="0"/>
              <a:t>: </a:t>
            </a:r>
            <a:r>
              <a:rPr lang="en-US" altLang="ru-RU" b="1" i="1" dirty="0" smtClean="0"/>
              <a:t>length</a:t>
            </a:r>
            <a:r>
              <a:rPr lang="ru-RU" altLang="ru-RU" b="1" i="1" dirty="0" smtClean="0"/>
              <a:t> : </a:t>
            </a:r>
            <a:r>
              <a:rPr lang="en-US" altLang="ru-RU" b="1" i="1" dirty="0" smtClean="0"/>
              <a:t>stride</a:t>
            </a:r>
            <a:r>
              <a:rPr lang="ru-RU" altLang="ru-RU" b="1" i="1" dirty="0" smtClean="0"/>
              <a:t>]</a:t>
            </a:r>
            <a:r>
              <a:rPr lang="ru-RU" altLang="ru-RU" dirty="0" smtClean="0"/>
              <a:t> </a:t>
            </a:r>
            <a:r>
              <a:rPr lang="en-US" altLang="ru-RU" dirty="0" smtClean="0"/>
              <a:t>specifies step between elements of the interval</a:t>
            </a:r>
            <a:endParaRPr lang="ru-RU" altLang="ru-RU" i="1" dirty="0" smtClean="0"/>
          </a:p>
        </p:txBody>
      </p:sp>
      <p:pic>
        <p:nvPicPr>
          <p:cNvPr id="4506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2132856"/>
            <a:ext cx="5688012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 bwMode="auto">
          <a:xfrm>
            <a:off x="488950" y="5157192"/>
            <a:ext cx="89154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defRPr/>
            </a:pPr>
            <a:r>
              <a:rPr lang="en-US" kern="0" dirty="0" smtClean="0"/>
              <a:t>Multidimensional arrays are supported</a:t>
            </a:r>
            <a:endParaRPr lang="ru-RU" i="1" kern="0" dirty="0"/>
          </a:p>
        </p:txBody>
      </p:sp>
      <p:sp>
        <p:nvSpPr>
          <p:cNvPr id="9" name="TextBox 8"/>
          <p:cNvSpPr txBox="1"/>
          <p:nvPr/>
        </p:nvSpPr>
        <p:spPr>
          <a:xfrm>
            <a:off x="810137" y="5805264"/>
            <a:ext cx="8520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source: Intel </a:t>
            </a:r>
            <a:r>
              <a:rPr lang="en-US" sz="1600" i="1" dirty="0">
                <a:latin typeface="+mn-lt"/>
              </a:rPr>
              <a:t>Corporation. Advanced Intel Xeon Phi Coprocessor Workshop,</a:t>
            </a:r>
          </a:p>
          <a:p>
            <a:r>
              <a:rPr lang="en-US" sz="1600" i="1" dirty="0">
                <a:latin typeface="+mn-lt"/>
              </a:rPr>
              <a:t>Extracting Vector Performance with Intel Compilers, September 2012.</a:t>
            </a:r>
            <a:endParaRPr lang="ru-RU" sz="1600" i="1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Array Notation</a:t>
            </a:r>
            <a:r>
              <a:rPr lang="ru-RU" altLang="ru-RU" dirty="0" smtClean="0"/>
              <a:t>: </a:t>
            </a:r>
            <a:r>
              <a:rPr lang="en-US" altLang="ru-RU" dirty="0" smtClean="0"/>
              <a:t>supported operations</a:t>
            </a:r>
            <a:r>
              <a:rPr lang="ru-RU" altLang="ru-RU" dirty="0" smtClean="0"/>
              <a:t>…</a:t>
            </a:r>
          </a:p>
        </p:txBody>
      </p:sp>
      <p:sp>
        <p:nvSpPr>
          <p:cNvPr id="4608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431800"/>
          </a:xfrm>
        </p:spPr>
        <p:txBody>
          <a:bodyPr/>
          <a:lstStyle/>
          <a:p>
            <a:pPr algn="just"/>
            <a:r>
              <a:rPr lang="en-US" altLang="ru-RU" dirty="0" smtClean="0"/>
              <a:t>Operations of C++</a:t>
            </a:r>
            <a:r>
              <a:rPr lang="ru-RU" altLang="ru-RU" dirty="0" smtClean="0"/>
              <a:t>:</a:t>
            </a:r>
            <a:endParaRPr lang="ru-RU" altLang="ru-RU" i="1" dirty="0" smtClean="0"/>
          </a:p>
        </p:txBody>
      </p:sp>
      <p:pic>
        <p:nvPicPr>
          <p:cNvPr id="4608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700213"/>
            <a:ext cx="88804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 bwMode="auto">
          <a:xfrm>
            <a:off x="488950" y="2060575"/>
            <a:ext cx="89154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defRPr/>
            </a:pPr>
            <a:r>
              <a:rPr lang="en-US" dirty="0" smtClean="0"/>
              <a:t>Arrays can be passed to functions. A function is called for each element</a:t>
            </a:r>
            <a:endParaRPr lang="ru-RU" i="1" kern="0" dirty="0"/>
          </a:p>
        </p:txBody>
      </p:sp>
      <p:pic>
        <p:nvPicPr>
          <p:cNvPr id="460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2996952"/>
            <a:ext cx="88804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бъект 2"/>
          <p:cNvSpPr txBox="1">
            <a:spLocks/>
          </p:cNvSpPr>
          <p:nvPr/>
        </p:nvSpPr>
        <p:spPr bwMode="auto">
          <a:xfrm>
            <a:off x="501650" y="3285877"/>
            <a:ext cx="89154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defRPr/>
            </a:pPr>
            <a:r>
              <a:rPr lang="en-US" dirty="0" smtClean="0"/>
              <a:t>Reduction for sum, min, max, etc.</a:t>
            </a:r>
            <a:endParaRPr lang="ru-RU" i="1" kern="0" dirty="0"/>
          </a:p>
        </p:txBody>
      </p:sp>
      <p:pic>
        <p:nvPicPr>
          <p:cNvPr id="4608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3933056"/>
            <a:ext cx="877252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Array Notation</a:t>
            </a:r>
            <a:r>
              <a:rPr lang="ru-RU" altLang="ru-RU" dirty="0"/>
              <a:t>: </a:t>
            </a:r>
            <a:r>
              <a:rPr lang="en-US" altLang="ru-RU" dirty="0"/>
              <a:t>supported operations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sp>
        <p:nvSpPr>
          <p:cNvPr id="47107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431800"/>
          </a:xfrm>
        </p:spPr>
        <p:txBody>
          <a:bodyPr/>
          <a:lstStyle/>
          <a:p>
            <a:pPr algn="just"/>
            <a:r>
              <a:rPr lang="en-US" altLang="ru-RU" dirty="0" smtClean="0"/>
              <a:t>Vector conditional statements if</a:t>
            </a:r>
            <a:r>
              <a:rPr lang="ru-RU" altLang="ru-RU" dirty="0" smtClean="0"/>
              <a:t>-</a:t>
            </a:r>
            <a:r>
              <a:rPr lang="en-US" altLang="ru-RU" dirty="0" smtClean="0"/>
              <a:t>else</a:t>
            </a:r>
            <a:r>
              <a:rPr lang="ru-RU" altLang="ru-RU" dirty="0" smtClean="0"/>
              <a:t>:</a:t>
            </a:r>
            <a:endParaRPr lang="ru-RU" altLang="ru-RU" i="1" dirty="0" smtClean="0"/>
          </a:p>
        </p:txBody>
      </p:sp>
      <p:sp>
        <p:nvSpPr>
          <p:cNvPr id="9" name="Объект 2"/>
          <p:cNvSpPr txBox="1">
            <a:spLocks/>
          </p:cNvSpPr>
          <p:nvPr/>
        </p:nvSpPr>
        <p:spPr bwMode="auto">
          <a:xfrm>
            <a:off x="488950" y="2852738"/>
            <a:ext cx="891540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defRPr/>
            </a:pPr>
            <a:r>
              <a:rPr lang="en-US" dirty="0" smtClean="0"/>
              <a:t>Scatter</a:t>
            </a:r>
            <a:r>
              <a:rPr lang="ru-RU" dirty="0"/>
              <a:t>/</a:t>
            </a:r>
            <a:r>
              <a:rPr lang="en-US" dirty="0" smtClean="0"/>
              <a:t>gather operations</a:t>
            </a:r>
            <a:endParaRPr lang="ru-RU" i="1" kern="0" dirty="0"/>
          </a:p>
        </p:txBody>
      </p:sp>
      <p:pic>
        <p:nvPicPr>
          <p:cNvPr id="471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700213"/>
            <a:ext cx="8772525" cy="126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1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3429000"/>
            <a:ext cx="87852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Array Notation</a:t>
            </a:r>
            <a:r>
              <a:rPr lang="ru-RU" altLang="ru-RU" dirty="0"/>
              <a:t>: </a:t>
            </a:r>
            <a:r>
              <a:rPr lang="en-US" altLang="ru-RU" dirty="0"/>
              <a:t>supported operations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sp>
        <p:nvSpPr>
          <p:cNvPr id="48131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2592388"/>
          </a:xfrm>
        </p:spPr>
        <p:txBody>
          <a:bodyPr/>
          <a:lstStyle/>
          <a:p>
            <a:pPr algn="just"/>
            <a:r>
              <a:rPr lang="en-US" altLang="ru-RU" b="1" i="1" dirty="0" smtClean="0"/>
              <a:t>shift</a:t>
            </a:r>
            <a:r>
              <a:rPr lang="en-US" altLang="ru-RU" dirty="0" smtClean="0"/>
              <a:t> operations for </a:t>
            </a:r>
            <a:r>
              <a:rPr lang="en-US" altLang="ru-RU" i="1" dirty="0"/>
              <a:t>shift</a:t>
            </a:r>
            <a:r>
              <a:rPr lang="ru-RU" altLang="ru-RU" i="1" dirty="0"/>
              <a:t>_</a:t>
            </a:r>
            <a:r>
              <a:rPr lang="en-US" altLang="ru-RU" i="1" dirty="0" err="1"/>
              <a:t>val</a:t>
            </a:r>
            <a:r>
              <a:rPr lang="en-US" altLang="ru-RU" i="1" dirty="0"/>
              <a:t> </a:t>
            </a:r>
            <a:r>
              <a:rPr lang="en-US" altLang="ru-RU" dirty="0" smtClean="0"/>
              <a:t>positions to left/right, fill free elements with </a:t>
            </a:r>
            <a:r>
              <a:rPr lang="en-US" altLang="ru-RU" i="1" dirty="0"/>
              <a:t>fill</a:t>
            </a:r>
            <a:r>
              <a:rPr lang="ru-RU" altLang="ru-RU" i="1" dirty="0"/>
              <a:t>_</a:t>
            </a:r>
            <a:r>
              <a:rPr lang="en-US" altLang="ru-RU" i="1" dirty="0" err="1"/>
              <a:t>val</a:t>
            </a:r>
            <a:endParaRPr lang="en-US" altLang="ru-RU" dirty="0" smtClean="0"/>
          </a:p>
          <a:p>
            <a:pPr algn="just"/>
            <a:r>
              <a:rPr lang="en-US" altLang="ru-RU" b="1" i="1" dirty="0" smtClean="0"/>
              <a:t>rotate</a:t>
            </a:r>
            <a:r>
              <a:rPr lang="en-US" altLang="ru-RU" dirty="0" smtClean="0"/>
              <a:t> operation performs cycle shift for </a:t>
            </a:r>
            <a:r>
              <a:rPr lang="en-US" altLang="ru-RU" b="1" i="1" dirty="0" smtClean="0"/>
              <a:t>rotate</a:t>
            </a:r>
            <a:r>
              <a:rPr lang="ru-RU" altLang="ru-RU" b="1" i="1" dirty="0" smtClean="0"/>
              <a:t>_</a:t>
            </a:r>
            <a:r>
              <a:rPr lang="en-US" altLang="ru-RU" b="1" i="1" dirty="0" err="1" smtClean="0"/>
              <a:t>val</a:t>
            </a:r>
            <a:r>
              <a:rPr lang="en-US" altLang="ru-RU" b="1" i="1" dirty="0" smtClean="0"/>
              <a:t> </a:t>
            </a:r>
            <a:r>
              <a:rPr lang="en-US" altLang="ru-RU" dirty="0" smtClean="0"/>
              <a:t>position</a:t>
            </a:r>
            <a:r>
              <a:rPr lang="ru-RU" altLang="ru-RU" dirty="0" smtClean="0"/>
              <a:t>.</a:t>
            </a:r>
            <a:endParaRPr lang="en-US" altLang="ru-RU" dirty="0" smtClean="0"/>
          </a:p>
          <a:p>
            <a:pPr algn="just"/>
            <a:r>
              <a:rPr lang="en-US" altLang="ru-RU" dirty="0" smtClean="0"/>
              <a:t>Results of both functions are written to a new array</a:t>
            </a:r>
            <a:endParaRPr lang="ru-RU" altLang="ru-RU" i="1" dirty="0" smtClean="0"/>
          </a:p>
        </p:txBody>
      </p:sp>
      <p:pic>
        <p:nvPicPr>
          <p:cNvPr id="4813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2996952"/>
            <a:ext cx="8929688" cy="128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Array Notation</a:t>
            </a:r>
            <a:r>
              <a:rPr lang="ru-RU" altLang="ru-RU" dirty="0" smtClean="0"/>
              <a:t>: </a:t>
            </a:r>
            <a:r>
              <a:rPr lang="en-US" altLang="ru-RU" dirty="0" smtClean="0"/>
              <a:t>working principles</a:t>
            </a:r>
            <a:endParaRPr lang="ru-RU" altLang="ru-RU" dirty="0" smtClean="0"/>
          </a:p>
        </p:txBody>
      </p:sp>
      <p:sp>
        <p:nvSpPr>
          <p:cNvPr id="49155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040313"/>
          </a:xfrm>
        </p:spPr>
        <p:txBody>
          <a:bodyPr/>
          <a:lstStyle/>
          <a:p>
            <a:pPr algn="just"/>
            <a:r>
              <a:rPr lang="en-US" altLang="ru-RU" dirty="0" smtClean="0"/>
              <a:t>Array size must be known at compile time.</a:t>
            </a:r>
          </a:p>
          <a:p>
            <a:pPr algn="just"/>
            <a:r>
              <a:rPr lang="en-US" altLang="ru-RU" dirty="0" smtClean="0"/>
              <a:t>For dynamic arrays it is required to specify start index and length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In case vectorization is not possible, a usual loop will be generated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Optimized vectorized code will be generated only for aligned data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Matching of ranks and length of arrays participating in the same operation is required</a:t>
            </a:r>
            <a:r>
              <a:rPr lang="ru-RU" altLang="ru-RU" dirty="0" smtClean="0"/>
              <a:t>.</a:t>
            </a:r>
            <a:endParaRPr lang="ru-RU" altLang="ru-RU" i="1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Array Notation</a:t>
            </a:r>
            <a:r>
              <a:rPr lang="ru-RU" altLang="ru-RU" dirty="0" smtClean="0"/>
              <a:t>: </a:t>
            </a:r>
            <a:r>
              <a:rPr lang="en-US" altLang="ru-RU" dirty="0" smtClean="0"/>
              <a:t>dot product</a:t>
            </a:r>
            <a:endParaRPr lang="ru-RU" altLang="ru-RU" dirty="0" smtClean="0"/>
          </a:p>
        </p:txBody>
      </p:sp>
      <p:sp>
        <p:nvSpPr>
          <p:cNvPr id="50179" name="Объект 2"/>
          <p:cNvSpPr>
            <a:spLocks noGrp="1"/>
          </p:cNvSpPr>
          <p:nvPr>
            <p:ph idx="1"/>
          </p:nvPr>
        </p:nvSpPr>
        <p:spPr>
          <a:xfrm>
            <a:off x="495300" y="1052513"/>
            <a:ext cx="8915400" cy="504825"/>
          </a:xfrm>
        </p:spPr>
        <p:txBody>
          <a:bodyPr/>
          <a:lstStyle/>
          <a:p>
            <a:pPr algn="just"/>
            <a:r>
              <a:rPr lang="en-US" altLang="ru-RU" dirty="0" smtClean="0"/>
              <a:t>Scalar implementation</a:t>
            </a:r>
            <a:r>
              <a:rPr lang="ru-RU" altLang="ru-RU" dirty="0" smtClean="0"/>
              <a:t>:</a:t>
            </a:r>
            <a:endParaRPr lang="ru-RU" altLang="ru-RU" i="1" dirty="0" smtClean="0"/>
          </a:p>
        </p:txBody>
      </p:sp>
      <p:sp>
        <p:nvSpPr>
          <p:cNvPr id="6" name="Объект 2"/>
          <p:cNvSpPr txBox="1">
            <a:spLocks/>
          </p:cNvSpPr>
          <p:nvPr/>
        </p:nvSpPr>
        <p:spPr bwMode="auto">
          <a:xfrm>
            <a:off x="488950" y="4365625"/>
            <a:ext cx="89154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defRPr/>
            </a:pPr>
            <a:r>
              <a:rPr lang="en-US" kern="0" dirty="0" smtClean="0"/>
              <a:t>Vector implementation</a:t>
            </a:r>
            <a:r>
              <a:rPr lang="ru-RU" kern="0" dirty="0" smtClean="0"/>
              <a:t>:</a:t>
            </a:r>
            <a:endParaRPr lang="ru-RU" i="1" kern="0" dirty="0"/>
          </a:p>
        </p:txBody>
      </p:sp>
      <p:pic>
        <p:nvPicPr>
          <p:cNvPr id="5018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8" y="1557338"/>
            <a:ext cx="8064500" cy="295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18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4886325"/>
            <a:ext cx="8094663" cy="142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Array Notation</a:t>
            </a:r>
            <a:r>
              <a:rPr lang="ru-RU" altLang="ru-RU" dirty="0" smtClean="0"/>
              <a:t>: </a:t>
            </a:r>
            <a:r>
              <a:rPr lang="en-US" altLang="ru-RU" dirty="0" smtClean="0"/>
              <a:t>dynamic arrays</a:t>
            </a:r>
            <a:endParaRPr lang="ru-RU" altLang="ru-RU" dirty="0" smtClean="0"/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1123950"/>
            <a:ext cx="8785225" cy="51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Elemental functions</a:t>
            </a:r>
            <a:r>
              <a:rPr lang="ru-RU" altLang="ru-RU" dirty="0" smtClean="0"/>
              <a:t>…</a:t>
            </a:r>
          </a:p>
        </p:txBody>
      </p:sp>
      <p:sp>
        <p:nvSpPr>
          <p:cNvPr id="52227" name="Объект 10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1944688"/>
          </a:xfrm>
        </p:spPr>
        <p:txBody>
          <a:bodyPr/>
          <a:lstStyle/>
          <a:p>
            <a:r>
              <a:rPr lang="en-US" altLang="ru-RU" dirty="0" smtClean="0"/>
              <a:t>Elemental function is a function that performs computations on scalar elements of data</a:t>
            </a:r>
            <a:r>
              <a:rPr lang="ru-RU" altLang="ru-RU" dirty="0" smtClean="0"/>
              <a:t>.</a:t>
            </a:r>
          </a:p>
          <a:p>
            <a:r>
              <a:rPr lang="en-US" altLang="ru-RU" dirty="0" smtClean="0"/>
              <a:t>Modifier </a:t>
            </a:r>
            <a:r>
              <a:rPr lang="ru-RU" altLang="ru-RU" b="1" dirty="0" smtClean="0"/>
              <a:t>__</a:t>
            </a:r>
            <a:r>
              <a:rPr lang="en-US" altLang="ru-RU" b="1" dirty="0" err="1" smtClean="0"/>
              <a:t>declspec</a:t>
            </a:r>
            <a:r>
              <a:rPr lang="ru-RU" altLang="ru-RU" b="1" dirty="0" smtClean="0"/>
              <a:t>(</a:t>
            </a:r>
            <a:r>
              <a:rPr lang="en-US" altLang="ru-RU" b="1" dirty="0" smtClean="0"/>
              <a:t>vector</a:t>
            </a:r>
            <a:r>
              <a:rPr lang="ru-RU" altLang="ru-RU" b="1" dirty="0" smtClean="0"/>
              <a:t>)</a:t>
            </a:r>
            <a:r>
              <a:rPr lang="ru-RU" altLang="ru-RU" dirty="0" smtClean="0"/>
              <a:t> </a:t>
            </a:r>
            <a:r>
              <a:rPr lang="en-US" altLang="ru-RU" dirty="0" smtClean="0"/>
              <a:t>is used to create a vector version of the function</a:t>
            </a:r>
            <a:r>
              <a:rPr lang="ru-RU" altLang="ru-RU" dirty="0" smtClean="0"/>
              <a:t>:</a:t>
            </a:r>
          </a:p>
        </p:txBody>
      </p:sp>
      <p:pic>
        <p:nvPicPr>
          <p:cNvPr id="5222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3068638"/>
            <a:ext cx="8823325" cy="295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Elemental </a:t>
            </a:r>
            <a:r>
              <a:rPr lang="en-US" altLang="ru-RU" dirty="0" smtClean="0"/>
              <a:t>functions</a:t>
            </a:r>
            <a:r>
              <a:rPr lang="ru-RU" altLang="ru-RU" dirty="0" smtClean="0"/>
              <a:t>: </a:t>
            </a:r>
            <a:r>
              <a:rPr lang="en-US" altLang="ru-RU" dirty="0" smtClean="0"/>
              <a:t>invocation</a:t>
            </a:r>
            <a:endParaRPr lang="ru-RU" altLang="ru-RU" dirty="0" smtClean="0"/>
          </a:p>
        </p:txBody>
      </p:sp>
      <p:sp>
        <p:nvSpPr>
          <p:cNvPr id="53251" name="Объект 10"/>
          <p:cNvSpPr>
            <a:spLocks noGrp="1"/>
          </p:cNvSpPr>
          <p:nvPr>
            <p:ph idx="1"/>
          </p:nvPr>
        </p:nvSpPr>
        <p:spPr>
          <a:xfrm>
            <a:off x="495300" y="1052513"/>
            <a:ext cx="8915400" cy="504825"/>
          </a:xfrm>
        </p:spPr>
        <p:txBody>
          <a:bodyPr/>
          <a:lstStyle/>
          <a:p>
            <a:r>
              <a:rPr lang="en-US" altLang="ru-RU" dirty="0" smtClean="0"/>
              <a:t>In a loop for array elements</a:t>
            </a:r>
            <a:r>
              <a:rPr lang="ru-RU" altLang="ru-RU" dirty="0" smtClean="0"/>
              <a:t>:</a:t>
            </a:r>
          </a:p>
        </p:txBody>
      </p:sp>
      <p:pic>
        <p:nvPicPr>
          <p:cNvPr id="5325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484313"/>
            <a:ext cx="8785225" cy="126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бъект 10"/>
          <p:cNvSpPr txBox="1">
            <a:spLocks/>
          </p:cNvSpPr>
          <p:nvPr/>
        </p:nvSpPr>
        <p:spPr bwMode="auto">
          <a:xfrm>
            <a:off x="488950" y="2636838"/>
            <a:ext cx="8915400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Using Array </a:t>
            </a:r>
            <a:r>
              <a:rPr lang="en-US" dirty="0"/>
              <a:t>Notation</a:t>
            </a:r>
            <a:r>
              <a:rPr lang="ru-RU" dirty="0"/>
              <a:t>:</a:t>
            </a:r>
            <a:endParaRPr lang="ru-RU" kern="0" dirty="0"/>
          </a:p>
        </p:txBody>
      </p:sp>
      <p:pic>
        <p:nvPicPr>
          <p:cNvPr id="5325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3141663"/>
            <a:ext cx="878363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бъект 10"/>
          <p:cNvSpPr txBox="1">
            <a:spLocks/>
          </p:cNvSpPr>
          <p:nvPr/>
        </p:nvSpPr>
        <p:spPr bwMode="auto">
          <a:xfrm>
            <a:off x="488950" y="3500438"/>
            <a:ext cx="8915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From another Elemental function</a:t>
            </a:r>
            <a:r>
              <a:rPr lang="ru-RU" dirty="0" smtClean="0"/>
              <a:t>:</a:t>
            </a:r>
            <a:endParaRPr lang="ru-RU" kern="0" dirty="0"/>
          </a:p>
        </p:txBody>
      </p:sp>
      <p:pic>
        <p:nvPicPr>
          <p:cNvPr id="5325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4005263"/>
            <a:ext cx="8793163" cy="154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Объект 10"/>
          <p:cNvSpPr txBox="1">
            <a:spLocks/>
          </p:cNvSpPr>
          <p:nvPr/>
        </p:nvSpPr>
        <p:spPr bwMode="auto">
          <a:xfrm>
            <a:off x="488950" y="5445125"/>
            <a:ext cx="89154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dirty="0" smtClean="0"/>
              <a:t>In scalar code</a:t>
            </a:r>
            <a:r>
              <a:rPr lang="ru-RU" dirty="0" smtClean="0"/>
              <a:t>:</a:t>
            </a:r>
            <a:endParaRPr lang="ru-RU" kern="0" dirty="0"/>
          </a:p>
        </p:txBody>
      </p:sp>
      <p:pic>
        <p:nvPicPr>
          <p:cNvPr id="5325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5872163"/>
            <a:ext cx="8772525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Elemental functions</a:t>
            </a:r>
            <a:r>
              <a:rPr lang="ru-RU" altLang="ru-RU" dirty="0" smtClean="0"/>
              <a:t>: </a:t>
            </a:r>
            <a:r>
              <a:rPr lang="en-US" altLang="ru-RU" dirty="0" smtClean="0"/>
              <a:t>restrictions</a:t>
            </a:r>
            <a:endParaRPr lang="ru-RU" altLang="ru-RU" dirty="0" smtClean="0"/>
          </a:p>
        </p:txBody>
      </p:sp>
      <p:sp>
        <p:nvSpPr>
          <p:cNvPr id="54275" name="Объект 10"/>
          <p:cNvSpPr>
            <a:spLocks noGrp="1"/>
          </p:cNvSpPr>
          <p:nvPr>
            <p:ph idx="1"/>
          </p:nvPr>
        </p:nvSpPr>
        <p:spPr>
          <a:xfrm>
            <a:off x="495300" y="1052513"/>
            <a:ext cx="8915400" cy="5113337"/>
          </a:xfrm>
        </p:spPr>
        <p:txBody>
          <a:bodyPr/>
          <a:lstStyle/>
          <a:p>
            <a:r>
              <a:rPr lang="en-US" altLang="ru-RU" dirty="0" smtClean="0"/>
              <a:t>No indirect calls</a:t>
            </a:r>
            <a:r>
              <a:rPr lang="ru-RU" altLang="ru-RU" dirty="0" smtClean="0"/>
              <a:t>;</a:t>
            </a:r>
          </a:p>
          <a:p>
            <a:pPr algn="just"/>
            <a:r>
              <a:rPr lang="en-US" altLang="ru-RU" dirty="0" smtClean="0"/>
              <a:t>Structured can not be passed by value (can be passed by reference</a:t>
            </a:r>
            <a:r>
              <a:rPr lang="ru-RU" altLang="ru-RU" dirty="0" smtClean="0"/>
              <a:t>);</a:t>
            </a:r>
          </a:p>
          <a:p>
            <a:r>
              <a:rPr lang="en-US" altLang="ru-RU" dirty="0" smtClean="0"/>
              <a:t>No synchronization</a:t>
            </a:r>
            <a:r>
              <a:rPr lang="ru-RU" altLang="ru-RU" dirty="0" smtClean="0"/>
              <a:t>;</a:t>
            </a:r>
          </a:p>
          <a:p>
            <a:pPr algn="just"/>
            <a:r>
              <a:rPr lang="en-US" altLang="ru-RU" dirty="0" smtClean="0"/>
              <a:t>No multithreading constructs </a:t>
            </a:r>
            <a:r>
              <a:rPr lang="ru-RU" altLang="ru-RU" dirty="0" smtClean="0"/>
              <a:t>(_</a:t>
            </a:r>
            <a:r>
              <a:rPr lang="en-US" altLang="ru-RU" dirty="0" err="1" smtClean="0"/>
              <a:t>Cilk</a:t>
            </a:r>
            <a:r>
              <a:rPr lang="ru-RU" altLang="ru-RU" dirty="0" smtClean="0"/>
              <a:t>_</a:t>
            </a:r>
            <a:r>
              <a:rPr lang="en-US" altLang="ru-RU" dirty="0" smtClean="0"/>
              <a:t>spawn</a:t>
            </a:r>
            <a:r>
              <a:rPr lang="ru-RU" altLang="ru-RU" dirty="0" smtClean="0"/>
              <a:t>/_</a:t>
            </a:r>
            <a:r>
              <a:rPr lang="en-US" altLang="ru-RU" dirty="0" err="1" smtClean="0"/>
              <a:t>Cilk</a:t>
            </a:r>
            <a:r>
              <a:rPr lang="ru-RU" altLang="ru-RU" dirty="0" smtClean="0"/>
              <a:t>_</a:t>
            </a:r>
            <a:r>
              <a:rPr lang="en-US" altLang="ru-RU" dirty="0" smtClean="0"/>
              <a:t>for</a:t>
            </a:r>
            <a:r>
              <a:rPr lang="ru-RU" altLang="ru-RU" dirty="0" smtClean="0"/>
              <a:t>).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49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Coprocessor memory management</a:t>
            </a:r>
            <a:endParaRPr lang="ru-RU" altLang="ru-RU" dirty="0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dirty="0" smtClean="0"/>
              <a:t>Explicit memory management</a:t>
            </a:r>
            <a:r>
              <a:rPr lang="ru-RU" altLang="ru-RU" dirty="0" smtClean="0"/>
              <a:t>:</a:t>
            </a:r>
          </a:p>
          <a:p>
            <a:pPr lvl="1"/>
            <a:r>
              <a:rPr lang="en-US" altLang="ru-RU" dirty="0" smtClean="0"/>
              <a:t>Using</a:t>
            </a:r>
            <a:r>
              <a:rPr lang="ru-RU" altLang="ru-RU" dirty="0" smtClean="0"/>
              <a:t> </a:t>
            </a:r>
            <a:r>
              <a:rPr lang="en-US" altLang="ru-RU" b="1" dirty="0" smtClean="0"/>
              <a:t>#pragma offload</a:t>
            </a:r>
            <a:r>
              <a:rPr lang="en-US" altLang="ru-RU" dirty="0" smtClean="0"/>
              <a:t> directive</a:t>
            </a:r>
          </a:p>
          <a:p>
            <a:pPr lvl="1"/>
            <a:r>
              <a:rPr lang="en-US" altLang="ru-RU" dirty="0" smtClean="0"/>
              <a:t>Explicit data exchanges</a:t>
            </a:r>
            <a:endParaRPr lang="ru-RU" altLang="ru-RU" dirty="0" smtClean="0"/>
          </a:p>
          <a:p>
            <a:r>
              <a:rPr lang="en-US" altLang="ru-RU" dirty="0" smtClean="0"/>
              <a:t>Implicit memory management</a:t>
            </a:r>
            <a:r>
              <a:rPr lang="ru-RU" altLang="ru-RU" dirty="0" smtClean="0"/>
              <a:t>:</a:t>
            </a:r>
          </a:p>
          <a:p>
            <a:pPr lvl="1"/>
            <a:r>
              <a:rPr lang="en-US" altLang="ru-RU" dirty="0" smtClean="0"/>
              <a:t>Using </a:t>
            </a:r>
            <a:r>
              <a:rPr lang="en-US" altLang="ru-RU" b="1" dirty="0" smtClean="0"/>
              <a:t>Intel </a:t>
            </a:r>
            <a:r>
              <a:rPr lang="en-US" altLang="ru-RU" b="1" dirty="0" err="1" smtClean="0"/>
              <a:t>Cilk</a:t>
            </a:r>
            <a:r>
              <a:rPr lang="en-US" altLang="ru-RU" b="1" dirty="0" smtClean="0"/>
              <a:t> Plus</a:t>
            </a:r>
            <a:r>
              <a:rPr lang="en-US" altLang="ru-RU" dirty="0" smtClean="0"/>
              <a:t> keywords</a:t>
            </a:r>
          </a:p>
          <a:p>
            <a:pPr lvl="1"/>
            <a:r>
              <a:rPr lang="en-US" altLang="ru-RU" dirty="0" smtClean="0"/>
              <a:t>Memory is shared between CPU and coprocessor</a:t>
            </a:r>
            <a:endParaRPr lang="ru-RU" alt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Compiler vectorization reports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Compiler option for vectorization reports:</a:t>
            </a:r>
            <a:r>
              <a:rPr lang="ru-RU" dirty="0" smtClean="0"/>
              <a:t> </a:t>
            </a:r>
            <a:r>
              <a:rPr lang="ru-RU" b="1" i="1" dirty="0"/>
              <a:t>-</a:t>
            </a:r>
            <a:r>
              <a:rPr lang="en-US" b="1" i="1" dirty="0" err="1"/>
              <a:t>vec</a:t>
            </a:r>
            <a:r>
              <a:rPr lang="ru-RU" b="1" i="1" dirty="0"/>
              <a:t>-</a:t>
            </a:r>
            <a:r>
              <a:rPr lang="en-US" b="1" i="1" dirty="0"/>
              <a:t>report</a:t>
            </a:r>
            <a:r>
              <a:rPr lang="ru-RU" b="1" i="1" dirty="0"/>
              <a:t>[</a:t>
            </a:r>
            <a:r>
              <a:rPr lang="en-US" b="1" i="1" dirty="0"/>
              <a:t>n</a:t>
            </a:r>
            <a:r>
              <a:rPr lang="ru-RU" b="1" i="1" dirty="0"/>
              <a:t>]</a:t>
            </a:r>
            <a:r>
              <a:rPr lang="ru-RU" dirty="0"/>
              <a:t> </a:t>
            </a:r>
            <a:r>
              <a:rPr lang="en-US" dirty="0" smtClean="0"/>
              <a:t>for</a:t>
            </a:r>
            <a:r>
              <a:rPr lang="ru-RU" dirty="0" smtClean="0"/>
              <a:t> </a:t>
            </a:r>
            <a:r>
              <a:rPr lang="en-US" dirty="0" smtClean="0"/>
              <a:t>Linux,</a:t>
            </a:r>
            <a:r>
              <a:rPr lang="ru-RU" dirty="0" smtClean="0"/>
              <a:t> </a:t>
            </a:r>
            <a:r>
              <a:rPr lang="ru-RU" b="1" i="1" dirty="0"/>
              <a:t>/</a:t>
            </a:r>
            <a:r>
              <a:rPr lang="en-US" b="1" i="1" dirty="0" err="1"/>
              <a:t>Qvec</a:t>
            </a:r>
            <a:r>
              <a:rPr lang="ru-RU" b="1" i="1" dirty="0"/>
              <a:t>-</a:t>
            </a:r>
            <a:r>
              <a:rPr lang="en-US" b="1" i="1" dirty="0"/>
              <a:t>report</a:t>
            </a:r>
            <a:r>
              <a:rPr lang="ru-RU" b="1" i="1" dirty="0"/>
              <a:t>[</a:t>
            </a:r>
            <a:r>
              <a:rPr lang="en-US" b="1" i="1" dirty="0"/>
              <a:t>n</a:t>
            </a:r>
            <a:r>
              <a:rPr lang="ru-RU" b="1" i="1" dirty="0"/>
              <a:t>]</a:t>
            </a:r>
            <a:r>
              <a:rPr lang="ru-RU" dirty="0"/>
              <a:t> </a:t>
            </a:r>
            <a:r>
              <a:rPr lang="en-US" dirty="0" smtClean="0"/>
              <a:t>for</a:t>
            </a:r>
            <a:r>
              <a:rPr lang="ru-RU" dirty="0" smtClean="0"/>
              <a:t> </a:t>
            </a:r>
            <a:r>
              <a:rPr lang="en-US" dirty="0" smtClean="0"/>
              <a:t>Windows</a:t>
            </a:r>
            <a:r>
              <a:rPr lang="ru-RU" dirty="0" smtClean="0"/>
              <a:t>.</a:t>
            </a:r>
          </a:p>
          <a:p>
            <a:pPr algn="just">
              <a:defRPr/>
            </a:pPr>
            <a:r>
              <a:rPr lang="ru-RU" i="1" dirty="0"/>
              <a:t>–</a:t>
            </a:r>
            <a:r>
              <a:rPr lang="en-US" i="1" dirty="0" err="1"/>
              <a:t>vec</a:t>
            </a:r>
            <a:r>
              <a:rPr lang="ru-RU" i="1" dirty="0"/>
              <a:t>-</a:t>
            </a:r>
            <a:r>
              <a:rPr lang="en-US" i="1" dirty="0"/>
              <a:t>report</a:t>
            </a:r>
            <a:r>
              <a:rPr lang="ru-RU" i="1" dirty="0" smtClean="0"/>
              <a:t>3: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loop was not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vectorized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: unsupported data type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ru-RU" i="1" dirty="0"/>
              <a:t>–</a:t>
            </a:r>
            <a:r>
              <a:rPr lang="en-US" i="1" dirty="0" err="1"/>
              <a:t>vec</a:t>
            </a:r>
            <a:r>
              <a:rPr lang="ru-RU" i="1" dirty="0"/>
              <a:t>-</a:t>
            </a:r>
            <a:r>
              <a:rPr lang="en-US" i="1" dirty="0"/>
              <a:t>report</a:t>
            </a:r>
            <a:r>
              <a:rPr lang="ru-RU" i="1" dirty="0" smtClean="0"/>
              <a:t>6: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vectorization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support: type TTT is not supported for operation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OOO</a:t>
            </a:r>
          </a:p>
          <a:p>
            <a:pPr algn="just">
              <a:defRPr/>
            </a:pPr>
            <a:r>
              <a:rPr lang="ru-RU" i="1" dirty="0"/>
              <a:t>–</a:t>
            </a:r>
            <a:r>
              <a:rPr lang="en-US" i="1" dirty="0" err="1"/>
              <a:t>vec</a:t>
            </a:r>
            <a:r>
              <a:rPr lang="ru-RU" i="1" dirty="0"/>
              <a:t>-</a:t>
            </a:r>
            <a:r>
              <a:rPr lang="en-US" i="1" dirty="0"/>
              <a:t>report</a:t>
            </a:r>
            <a:r>
              <a:rPr lang="ru-RU" i="1" dirty="0" smtClean="0"/>
              <a:t>7</a:t>
            </a:r>
            <a:r>
              <a:rPr lang="en-US" i="1" dirty="0" smtClean="0"/>
              <a:t> </a:t>
            </a:r>
            <a:r>
              <a:rPr lang="en-US" dirty="0" smtClean="0"/>
              <a:t>gives additional information about the code, such as expected speedup from vectorization, memory access pattern, etc</a:t>
            </a:r>
            <a:r>
              <a:rPr lang="en-US" dirty="0"/>
              <a:t>.</a:t>
            </a:r>
            <a:endParaRPr lang="ru-RU" dirty="0">
              <a:cs typeface="Courier New" panose="02070309020205020404" pitchFamily="49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Data alignment</a:t>
            </a:r>
            <a:r>
              <a:rPr lang="ru-RU" altLang="ru-RU" dirty="0" smtClean="0"/>
              <a:t>…</a:t>
            </a:r>
          </a:p>
        </p:txBody>
      </p:sp>
      <p:sp>
        <p:nvSpPr>
          <p:cNvPr id="5632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1295400"/>
          </a:xfrm>
        </p:spPr>
        <p:txBody>
          <a:bodyPr/>
          <a:lstStyle/>
          <a:p>
            <a:pPr algn="just"/>
            <a:r>
              <a:rPr lang="en-US" altLang="ru-RU" dirty="0" smtClean="0"/>
              <a:t>Data on Xeon Phi is recommended to be aligned on 64 bytes</a:t>
            </a:r>
            <a:endParaRPr lang="ru-RU" altLang="ru-RU" dirty="0" smtClean="0"/>
          </a:p>
          <a:p>
            <a:r>
              <a:rPr lang="en-US" altLang="ru-RU" dirty="0" smtClean="0"/>
              <a:t>Alignment for static arrays</a:t>
            </a:r>
            <a:r>
              <a:rPr lang="ru-RU" altLang="ru-RU" dirty="0" smtClean="0"/>
              <a:t>:</a:t>
            </a:r>
          </a:p>
        </p:txBody>
      </p:sp>
      <p:pic>
        <p:nvPicPr>
          <p:cNvPr id="563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2276872"/>
            <a:ext cx="8856662" cy="71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 bwMode="auto">
          <a:xfrm>
            <a:off x="488950" y="2996952"/>
            <a:ext cx="8915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defRPr/>
            </a:pPr>
            <a:r>
              <a:rPr lang="en-US" kern="0" dirty="0" smtClean="0"/>
              <a:t>Alignment for dynamic arrays</a:t>
            </a:r>
            <a:r>
              <a:rPr lang="ru-RU" kern="0" dirty="0" smtClean="0"/>
              <a:t>:</a:t>
            </a:r>
          </a:p>
        </p:txBody>
      </p:sp>
      <p:pic>
        <p:nvPicPr>
          <p:cNvPr id="563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3471615"/>
            <a:ext cx="8843962" cy="43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бъект 2"/>
          <p:cNvSpPr txBox="1">
            <a:spLocks/>
          </p:cNvSpPr>
          <p:nvPr/>
        </p:nvSpPr>
        <p:spPr bwMode="auto">
          <a:xfrm>
            <a:off x="488950" y="3789115"/>
            <a:ext cx="891540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defRPr/>
            </a:pPr>
            <a:r>
              <a:rPr lang="en-US" dirty="0" smtClean="0"/>
              <a:t>Besides aligning data, efficient vectorization required notifying compiler that data is aligned in vectorized loops</a:t>
            </a:r>
            <a:r>
              <a:rPr lang="ru-RU" dirty="0" smtClean="0"/>
              <a:t>.</a:t>
            </a:r>
            <a:endParaRPr lang="ru-RU" kern="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Data </a:t>
            </a:r>
            <a:r>
              <a:rPr lang="en-US" altLang="ru-RU" dirty="0" smtClean="0"/>
              <a:t>alignment</a:t>
            </a:r>
            <a:r>
              <a:rPr lang="ru-RU" altLang="ru-RU" dirty="0" smtClean="0"/>
              <a:t>…</a:t>
            </a:r>
          </a:p>
        </p:txBody>
      </p:sp>
      <p:sp>
        <p:nvSpPr>
          <p:cNvPr id="573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Consider an example: a loop that accesses array</a:t>
            </a:r>
            <a:r>
              <a:rPr lang="ru-RU" altLang="ru-RU" dirty="0" smtClean="0"/>
              <a:t> </a:t>
            </a:r>
            <a:r>
              <a:rPr lang="en-US" altLang="ru-RU" b="1" dirty="0" smtClean="0"/>
              <a:t>A</a:t>
            </a:r>
            <a:r>
              <a:rPr lang="en-US" altLang="ru-RU" dirty="0" smtClean="0"/>
              <a:t> via</a:t>
            </a:r>
            <a:r>
              <a:rPr lang="ru-RU" altLang="ru-RU" dirty="0" smtClean="0"/>
              <a:t> </a:t>
            </a:r>
            <a:r>
              <a:rPr lang="en-US" altLang="ru-RU" b="1" dirty="0" smtClean="0"/>
              <a:t>A</a:t>
            </a:r>
            <a:r>
              <a:rPr lang="ru-RU" altLang="ru-RU" b="1" dirty="0" smtClean="0"/>
              <a:t>[</a:t>
            </a:r>
            <a:r>
              <a:rPr lang="en-US" altLang="ru-RU" b="1" dirty="0" err="1" smtClean="0"/>
              <a:t>i</a:t>
            </a:r>
            <a:r>
              <a:rPr lang="ru-RU" altLang="ru-RU" b="1" dirty="0" smtClean="0"/>
              <a:t>]</a:t>
            </a:r>
            <a:r>
              <a:rPr lang="ru-RU" altLang="ru-RU" dirty="0" smtClean="0"/>
              <a:t>, </a:t>
            </a:r>
            <a:r>
              <a:rPr lang="en-US" altLang="ru-RU" dirty="0" smtClean="0"/>
              <a:t>and array</a:t>
            </a:r>
            <a:r>
              <a:rPr lang="ru-RU" altLang="ru-RU" dirty="0" smtClean="0"/>
              <a:t> </a:t>
            </a:r>
            <a:r>
              <a:rPr lang="en-US" altLang="ru-RU" b="1" dirty="0" smtClean="0"/>
              <a:t>B</a:t>
            </a:r>
            <a:r>
              <a:rPr lang="en-US" altLang="ru-RU" dirty="0" smtClean="0"/>
              <a:t> via</a:t>
            </a:r>
            <a:r>
              <a:rPr lang="ru-RU" altLang="ru-RU" dirty="0" smtClean="0"/>
              <a:t> </a:t>
            </a:r>
            <a:r>
              <a:rPr lang="en-US" altLang="ru-RU" b="1" dirty="0" smtClean="0"/>
              <a:t>B</a:t>
            </a:r>
            <a:r>
              <a:rPr lang="ru-RU" altLang="ru-RU" b="1" dirty="0" smtClean="0"/>
              <a:t>[</a:t>
            </a:r>
            <a:r>
              <a:rPr lang="en-US" altLang="ru-RU" b="1" dirty="0" err="1" smtClean="0"/>
              <a:t>i</a:t>
            </a:r>
            <a:r>
              <a:rPr lang="ru-RU" altLang="ru-RU" b="1" dirty="0" smtClean="0"/>
              <a:t>+</a:t>
            </a:r>
            <a:r>
              <a:rPr lang="en-US" altLang="ru-RU" b="1" dirty="0" smtClean="0"/>
              <a:t>n</a:t>
            </a:r>
            <a:r>
              <a:rPr lang="ru-RU" altLang="ru-RU" b="1" dirty="0" smtClean="0"/>
              <a:t>1]</a:t>
            </a:r>
            <a:r>
              <a:rPr lang="en-US" altLang="ru-RU" dirty="0" smtClean="0"/>
              <a:t>, where</a:t>
            </a:r>
            <a:r>
              <a:rPr lang="ru-RU" altLang="ru-RU" dirty="0" smtClean="0"/>
              <a:t> </a:t>
            </a:r>
            <a:r>
              <a:rPr lang="ru-RU" altLang="ru-RU" b="1" dirty="0" smtClean="0"/>
              <a:t>i</a:t>
            </a:r>
            <a:r>
              <a:rPr lang="en-US" altLang="ru-RU" dirty="0" smtClean="0"/>
              <a:t> is loop counter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In order for compiler to use instructions for aligned data</a:t>
            </a:r>
            <a:r>
              <a:rPr lang="ru-RU" altLang="ru-RU" dirty="0" smtClean="0"/>
              <a:t>:</a:t>
            </a:r>
          </a:p>
          <a:p>
            <a:pPr lvl="1" algn="just"/>
            <a:r>
              <a:rPr lang="en-US" altLang="ru-RU" dirty="0" smtClean="0"/>
              <a:t>Arrays </a:t>
            </a:r>
            <a:r>
              <a:rPr lang="en-US" altLang="ru-RU" b="1" dirty="0" smtClean="0"/>
              <a:t>A</a:t>
            </a:r>
            <a:r>
              <a:rPr lang="ru-RU" altLang="ru-RU" dirty="0" smtClean="0"/>
              <a:t> </a:t>
            </a:r>
            <a:r>
              <a:rPr lang="en-US" altLang="ru-RU" dirty="0" smtClean="0"/>
              <a:t>and</a:t>
            </a:r>
            <a:r>
              <a:rPr lang="ru-RU" altLang="ru-RU" dirty="0" smtClean="0"/>
              <a:t> </a:t>
            </a:r>
            <a:r>
              <a:rPr lang="en-US" altLang="ru-RU" b="1" dirty="0" smtClean="0"/>
              <a:t>B</a:t>
            </a:r>
            <a:r>
              <a:rPr lang="en-US" altLang="ru-RU" dirty="0" smtClean="0"/>
              <a:t> are aligned by</a:t>
            </a:r>
            <a:r>
              <a:rPr lang="ru-RU" altLang="ru-RU" dirty="0" smtClean="0"/>
              <a:t> 64 </a:t>
            </a:r>
            <a:r>
              <a:rPr lang="en-US" altLang="ru-RU" dirty="0" smtClean="0"/>
              <a:t>bytes</a:t>
            </a:r>
            <a:r>
              <a:rPr lang="ru-RU" altLang="ru-RU" dirty="0" smtClean="0"/>
              <a:t>. </a:t>
            </a:r>
            <a:r>
              <a:rPr lang="en-US" altLang="ru-RU" dirty="0" smtClean="0"/>
              <a:t>To notify compiler about it, </a:t>
            </a:r>
            <a:r>
              <a:rPr lang="ru-RU" altLang="ru-RU" b="1" i="1" dirty="0" smtClean="0"/>
              <a:t>__</a:t>
            </a:r>
            <a:r>
              <a:rPr lang="ru-RU" altLang="ru-RU" b="1" i="1" dirty="0" err="1" smtClean="0"/>
              <a:t>assume_aligned</a:t>
            </a:r>
            <a:r>
              <a:rPr lang="ru-RU" altLang="ru-RU" b="1" i="1" dirty="0" smtClean="0"/>
              <a:t>(</a:t>
            </a:r>
            <a:r>
              <a:rPr lang="en-US" altLang="ru-RU" b="1" i="1" dirty="0" smtClean="0"/>
              <a:t>A</a:t>
            </a:r>
            <a:r>
              <a:rPr lang="ru-RU" altLang="ru-RU" b="1" i="1" dirty="0" smtClean="0"/>
              <a:t>, 64)</a:t>
            </a:r>
            <a:r>
              <a:rPr lang="ru-RU" altLang="ru-RU" i="1" dirty="0" smtClean="0"/>
              <a:t>.</a:t>
            </a:r>
            <a:r>
              <a:rPr lang="ru-RU" altLang="ru-RU" dirty="0" smtClean="0"/>
              <a:t> </a:t>
            </a:r>
            <a:r>
              <a:rPr lang="en-US" altLang="ru-RU" dirty="0" smtClean="0"/>
              <a:t>It is done automatically for static arrays</a:t>
            </a:r>
            <a:r>
              <a:rPr lang="ru-RU" altLang="ru-RU" dirty="0" smtClean="0"/>
              <a:t>.</a:t>
            </a:r>
          </a:p>
          <a:p>
            <a:pPr lvl="1" algn="just"/>
            <a:r>
              <a:rPr lang="en-US" altLang="ru-RU" b="1" dirty="0" smtClean="0"/>
              <a:t>n</a:t>
            </a:r>
            <a:r>
              <a:rPr lang="ru-RU" altLang="ru-RU" b="1" dirty="0" smtClean="0"/>
              <a:t>1</a:t>
            </a:r>
            <a:r>
              <a:rPr lang="ru-RU" altLang="ru-RU" dirty="0" smtClean="0"/>
              <a:t> </a:t>
            </a:r>
            <a:r>
              <a:rPr lang="en-US" altLang="ru-RU" dirty="0" smtClean="0"/>
              <a:t>is a multiple of </a:t>
            </a:r>
            <a:r>
              <a:rPr lang="ru-RU" altLang="ru-RU" dirty="0" smtClean="0"/>
              <a:t>16 (</a:t>
            </a:r>
            <a:r>
              <a:rPr lang="en-US" altLang="ru-RU" dirty="0" smtClean="0"/>
              <a:t>in case data type size is 4 bytes</a:t>
            </a:r>
            <a:r>
              <a:rPr lang="ru-RU" altLang="ru-RU" dirty="0" smtClean="0"/>
              <a:t>). </a:t>
            </a:r>
            <a:r>
              <a:rPr lang="en-US" altLang="ru-RU" dirty="0" smtClean="0"/>
              <a:t>This information is given by </a:t>
            </a:r>
            <a:r>
              <a:rPr lang="ru-RU" altLang="ru-RU" b="1" i="1" dirty="0" smtClean="0"/>
              <a:t>__</a:t>
            </a:r>
            <a:r>
              <a:rPr lang="ru-RU" altLang="ru-RU" b="1" i="1" dirty="0" err="1" smtClean="0"/>
              <a:t>assume</a:t>
            </a:r>
            <a:r>
              <a:rPr lang="ru-RU" altLang="ru-RU" b="1" i="1" dirty="0" smtClean="0"/>
              <a:t>(n1%16==0)</a:t>
            </a:r>
            <a:r>
              <a:rPr lang="ru-RU" altLang="ru-RU" dirty="0" smtClean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Data </a:t>
            </a:r>
            <a:r>
              <a:rPr lang="en-US" altLang="ru-RU" dirty="0" smtClean="0"/>
              <a:t>alignment</a:t>
            </a:r>
            <a:r>
              <a:rPr lang="ru-RU" altLang="ru-RU" dirty="0" smtClean="0"/>
              <a:t>…</a:t>
            </a:r>
          </a:p>
        </p:txBody>
      </p:sp>
      <p:pic>
        <p:nvPicPr>
          <p:cNvPr id="5837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052513"/>
            <a:ext cx="9290050" cy="5173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Data </a:t>
            </a:r>
            <a:r>
              <a:rPr lang="en-US" altLang="ru-RU" dirty="0" smtClean="0"/>
              <a:t>alignment</a:t>
            </a:r>
            <a:r>
              <a:rPr lang="ru-RU" altLang="ru-RU" dirty="0" smtClean="0"/>
              <a:t>…</a:t>
            </a:r>
          </a:p>
        </p:txBody>
      </p:sp>
      <p:sp>
        <p:nvSpPr>
          <p:cNvPr id="59395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1223963"/>
          </a:xfrm>
        </p:spPr>
        <p:txBody>
          <a:bodyPr/>
          <a:lstStyle/>
          <a:p>
            <a:pPr algn="just"/>
            <a:r>
              <a:rPr lang="en-US" altLang="ru-RU" dirty="0" smtClean="0"/>
              <a:t>An alternative to the previously considered directives is </a:t>
            </a:r>
            <a:r>
              <a:rPr lang="ru-RU" altLang="ru-RU" b="1" i="1" dirty="0" smtClean="0"/>
              <a:t>#</a:t>
            </a:r>
            <a:r>
              <a:rPr lang="en-US" altLang="ru-RU" b="1" i="1" dirty="0" smtClean="0"/>
              <a:t>pragma vector align</a:t>
            </a:r>
            <a:r>
              <a:rPr lang="en-US" altLang="ru-RU" dirty="0" smtClean="0"/>
              <a:t> before the loop body</a:t>
            </a:r>
            <a:r>
              <a:rPr lang="ru-RU" altLang="ru-RU" dirty="0" smtClean="0"/>
              <a:t>:</a:t>
            </a:r>
          </a:p>
        </p:txBody>
      </p:sp>
      <p:pic>
        <p:nvPicPr>
          <p:cNvPr id="5939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2132856"/>
            <a:ext cx="8785225" cy="2100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 bwMode="auto">
          <a:xfrm>
            <a:off x="488950" y="4221088"/>
            <a:ext cx="8915400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defRPr/>
            </a:pPr>
            <a:r>
              <a:rPr lang="en-US" b="1" u="sng" dirty="0" smtClean="0"/>
              <a:t>Note</a:t>
            </a:r>
            <a:r>
              <a:rPr lang="en-US" dirty="0"/>
              <a:t>:</a:t>
            </a:r>
            <a:r>
              <a:rPr lang="ru-RU" dirty="0" smtClean="0"/>
              <a:t> </a:t>
            </a:r>
            <a:r>
              <a:rPr lang="en-US" dirty="0" smtClean="0"/>
              <a:t>this directive is applied for all arrays used in the loop</a:t>
            </a:r>
            <a:r>
              <a:rPr lang="ru-RU" dirty="0" smtClean="0"/>
              <a:t>.</a:t>
            </a:r>
            <a:endParaRPr lang="ru-RU" kern="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Data </a:t>
            </a:r>
            <a:r>
              <a:rPr lang="en-US" altLang="ru-RU" dirty="0" smtClean="0"/>
              <a:t>alignment</a:t>
            </a:r>
            <a:r>
              <a:rPr lang="ru-RU" altLang="ru-RU" dirty="0" smtClean="0"/>
              <a:t>…</a:t>
            </a:r>
          </a:p>
        </p:txBody>
      </p:sp>
      <p:sp>
        <p:nvSpPr>
          <p:cNvPr id="60419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03238"/>
          </a:xfrm>
        </p:spPr>
        <p:txBody>
          <a:bodyPr/>
          <a:lstStyle/>
          <a:p>
            <a:pPr algn="just"/>
            <a:r>
              <a:rPr lang="en-US" altLang="ru-RU" dirty="0" smtClean="0"/>
              <a:t>Scalar code</a:t>
            </a:r>
            <a:r>
              <a:rPr lang="ru-RU" altLang="ru-RU" dirty="0" smtClean="0"/>
              <a:t>:</a:t>
            </a:r>
          </a:p>
        </p:txBody>
      </p:sp>
      <p:pic>
        <p:nvPicPr>
          <p:cNvPr id="6042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1727200"/>
            <a:ext cx="892968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Data </a:t>
            </a:r>
            <a:r>
              <a:rPr lang="en-US" altLang="ru-RU" dirty="0" smtClean="0"/>
              <a:t>alignment</a:t>
            </a:r>
            <a:endParaRPr lang="ru-RU" altLang="ru-RU" dirty="0" smtClean="0"/>
          </a:p>
        </p:txBody>
      </p:sp>
      <p:sp>
        <p:nvSpPr>
          <p:cNvPr id="6144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03238"/>
          </a:xfrm>
        </p:spPr>
        <p:txBody>
          <a:bodyPr/>
          <a:lstStyle/>
          <a:p>
            <a:pPr algn="just"/>
            <a:r>
              <a:rPr lang="en-US" altLang="ru-RU" dirty="0" smtClean="0"/>
              <a:t>Vectorized code</a:t>
            </a:r>
            <a:r>
              <a:rPr lang="ru-RU" altLang="ru-RU" dirty="0" smtClean="0"/>
              <a:t>:</a:t>
            </a:r>
          </a:p>
        </p:txBody>
      </p:sp>
      <p:pic>
        <p:nvPicPr>
          <p:cNvPr id="6144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1682750"/>
            <a:ext cx="7632700" cy="473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Vectorization of external loops</a:t>
            </a:r>
            <a:r>
              <a:rPr lang="ru-RU" altLang="ru-RU" dirty="0" smtClean="0"/>
              <a:t>…</a:t>
            </a:r>
          </a:p>
        </p:txBody>
      </p:sp>
      <p:sp>
        <p:nvSpPr>
          <p:cNvPr id="624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By default compiler tries to vectorize only inner-most loops</a:t>
            </a:r>
            <a:endParaRPr lang="ru-RU" altLang="ru-RU" dirty="0" smtClean="0"/>
          </a:p>
          <a:p>
            <a:pPr algn="just"/>
            <a:r>
              <a:rPr lang="en-US" altLang="ru-RU" dirty="0" smtClean="0"/>
              <a:t>Ways of vectorization of external loops</a:t>
            </a:r>
            <a:r>
              <a:rPr lang="ru-RU" altLang="ru-RU" dirty="0" smtClean="0"/>
              <a:t>:</a:t>
            </a:r>
          </a:p>
          <a:p>
            <a:pPr lvl="1" algn="just"/>
            <a:r>
              <a:rPr lang="ru-RU" altLang="ru-RU" i="1" dirty="0" smtClean="0"/>
              <a:t>#</a:t>
            </a:r>
            <a:r>
              <a:rPr lang="ru-RU" altLang="ru-RU" i="1" dirty="0" err="1" smtClean="0"/>
              <a:t>pragma</a:t>
            </a:r>
            <a:r>
              <a:rPr lang="ru-RU" altLang="ru-RU" i="1" dirty="0" smtClean="0"/>
              <a:t> </a:t>
            </a:r>
            <a:r>
              <a:rPr lang="ru-RU" altLang="ru-RU" i="1" dirty="0" err="1" smtClean="0"/>
              <a:t>simd</a:t>
            </a:r>
            <a:r>
              <a:rPr lang="ru-RU" altLang="ru-RU" dirty="0" smtClean="0"/>
              <a:t> </a:t>
            </a:r>
            <a:r>
              <a:rPr lang="en-US" altLang="ru-RU" dirty="0" smtClean="0"/>
              <a:t>for external loop</a:t>
            </a:r>
            <a:r>
              <a:rPr lang="ru-RU" altLang="ru-RU" dirty="0" smtClean="0"/>
              <a:t>.</a:t>
            </a:r>
          </a:p>
          <a:p>
            <a:pPr lvl="1" algn="just"/>
            <a:r>
              <a:rPr lang="ru-RU" altLang="ru-RU" i="1" dirty="0" smtClean="0"/>
              <a:t>#</a:t>
            </a:r>
            <a:r>
              <a:rPr lang="ru-RU" altLang="ru-RU" i="1" dirty="0" err="1" smtClean="0"/>
              <a:t>pragma</a:t>
            </a:r>
            <a:r>
              <a:rPr lang="ru-RU" altLang="ru-RU" i="1" dirty="0" smtClean="0"/>
              <a:t> </a:t>
            </a:r>
            <a:r>
              <a:rPr lang="ru-RU" altLang="ru-RU" i="1" dirty="0" err="1" smtClean="0"/>
              <a:t>simd</a:t>
            </a:r>
            <a:r>
              <a:rPr lang="ru-RU" altLang="ru-RU" dirty="0" smtClean="0"/>
              <a:t> </a:t>
            </a:r>
            <a:r>
              <a:rPr lang="en-US" altLang="ru-RU" dirty="0" smtClean="0"/>
              <a:t>and elemental functions</a:t>
            </a:r>
            <a:r>
              <a:rPr lang="ru-RU" altLang="ru-RU" dirty="0" smtClean="0"/>
              <a:t>.</a:t>
            </a:r>
          </a:p>
          <a:p>
            <a:pPr lvl="1" algn="just"/>
            <a:r>
              <a:rPr lang="en-US" altLang="ru-RU" dirty="0" smtClean="0"/>
              <a:t>using</a:t>
            </a:r>
            <a:r>
              <a:rPr lang="ru-RU" altLang="ru-RU" dirty="0" smtClean="0"/>
              <a:t> </a:t>
            </a:r>
            <a:r>
              <a:rPr lang="ru-RU" altLang="ru-RU" dirty="0" err="1" smtClean="0"/>
              <a:t>Array</a:t>
            </a:r>
            <a:r>
              <a:rPr lang="ru-RU" altLang="ru-RU" dirty="0" smtClean="0"/>
              <a:t> </a:t>
            </a:r>
            <a:r>
              <a:rPr lang="ru-RU" altLang="ru-RU" dirty="0" err="1" smtClean="0"/>
              <a:t>Notation</a:t>
            </a:r>
            <a:r>
              <a:rPr lang="ru-RU" altLang="ru-RU" dirty="0" smtClean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Vectorization of external </a:t>
            </a:r>
            <a:r>
              <a:rPr lang="en-US" altLang="ru-RU" dirty="0" smtClean="0"/>
              <a:t>loops</a:t>
            </a:r>
            <a:r>
              <a:rPr lang="ru-RU" altLang="ru-RU" dirty="0" smtClean="0"/>
              <a:t>…</a:t>
            </a:r>
          </a:p>
        </p:txBody>
      </p:sp>
      <p:sp>
        <p:nvSpPr>
          <p:cNvPr id="63491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03238"/>
          </a:xfrm>
        </p:spPr>
        <p:txBody>
          <a:bodyPr/>
          <a:lstStyle/>
          <a:p>
            <a:r>
              <a:rPr lang="en-US" altLang="ru-RU" dirty="0" smtClean="0"/>
              <a:t>Scalar code</a:t>
            </a:r>
            <a:r>
              <a:rPr lang="ru-RU" altLang="ru-RU" dirty="0" smtClean="0"/>
              <a:t>:</a:t>
            </a:r>
          </a:p>
        </p:txBody>
      </p:sp>
      <p:pic>
        <p:nvPicPr>
          <p:cNvPr id="6349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25" y="1844675"/>
            <a:ext cx="8785225" cy="237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Vectorization of external loops</a:t>
            </a:r>
            <a:endParaRPr lang="ru-RU" altLang="ru-RU" dirty="0" smtClean="0"/>
          </a:p>
        </p:txBody>
      </p:sp>
      <p:sp>
        <p:nvSpPr>
          <p:cNvPr id="64515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03238"/>
          </a:xfrm>
        </p:spPr>
        <p:txBody>
          <a:bodyPr/>
          <a:lstStyle/>
          <a:p>
            <a:r>
              <a:rPr lang="en-US" altLang="ru-RU" dirty="0" smtClean="0"/>
              <a:t>Vectorized code</a:t>
            </a:r>
            <a:r>
              <a:rPr lang="ru-RU" altLang="ru-RU" dirty="0" smtClean="0"/>
              <a:t>:</a:t>
            </a:r>
          </a:p>
        </p:txBody>
      </p:sp>
      <p:pic>
        <p:nvPicPr>
          <p:cNvPr id="6451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188" y="1700213"/>
            <a:ext cx="7993062" cy="470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59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ъект 2"/>
          <p:cNvSpPr>
            <a:spLocks noGrp="1"/>
          </p:cNvSpPr>
          <p:nvPr>
            <p:ph idx="1"/>
          </p:nvPr>
        </p:nvSpPr>
        <p:spPr>
          <a:xfrm>
            <a:off x="495300" y="2852738"/>
            <a:ext cx="8915400" cy="1081087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altLang="ru-RU" sz="3600" dirty="0" smtClean="0"/>
              <a:t>1. </a:t>
            </a:r>
            <a:r>
              <a:rPr lang="en-US" altLang="ru-RU" sz="3600" dirty="0" smtClean="0"/>
              <a:t>Explicit memory management</a:t>
            </a:r>
            <a:endParaRPr lang="ru-RU" altLang="ru-RU" sz="36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ъект 2"/>
          <p:cNvSpPr>
            <a:spLocks noGrp="1"/>
          </p:cNvSpPr>
          <p:nvPr>
            <p:ph idx="1"/>
          </p:nvPr>
        </p:nvSpPr>
        <p:spPr>
          <a:xfrm>
            <a:off x="495300" y="2852738"/>
            <a:ext cx="8915400" cy="122396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sz="3600" dirty="0" smtClean="0"/>
              <a:t>4. </a:t>
            </a:r>
            <a:r>
              <a:rPr lang="en-US" altLang="ru-RU" sz="3600" dirty="0"/>
              <a:t>Approaches to optimization of applied programs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Iterative process of optimization</a:t>
            </a:r>
            <a:endParaRPr lang="ru-RU" altLang="ru-RU" dirty="0" smtClean="0"/>
          </a:p>
        </p:txBody>
      </p:sp>
      <p:pic>
        <p:nvPicPr>
          <p:cNvPr id="665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60" y="1052513"/>
            <a:ext cx="8208912" cy="4802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0137" y="5805264"/>
            <a:ext cx="8520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source: Intel Corporation. Advanced Intel Xeon Phi Coprocessor Workshop,</a:t>
            </a:r>
          </a:p>
          <a:p>
            <a:r>
              <a:rPr lang="en-US" sz="1600" i="1" dirty="0" smtClean="0">
                <a:latin typeface="+mn-lt"/>
              </a:rPr>
              <a:t>Extracting Vector Performance with Intel Compilers, September 2012.</a:t>
            </a:r>
            <a:endParaRPr lang="ru-RU" sz="1600" i="1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Levels of software optimization</a:t>
            </a:r>
            <a:endParaRPr lang="ru-RU" altLang="ru-RU" dirty="0" smtClean="0"/>
          </a:p>
        </p:txBody>
      </p:sp>
      <p:pic>
        <p:nvPicPr>
          <p:cNvPr id="675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788" y="1052513"/>
            <a:ext cx="6435862" cy="496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0137" y="5805264"/>
            <a:ext cx="8520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source: Intel Corporation. Advanced Intel Xeon Phi Coprocessor Workshop,</a:t>
            </a:r>
          </a:p>
          <a:p>
            <a:r>
              <a:rPr lang="en-US" sz="1600" i="1" dirty="0" smtClean="0">
                <a:latin typeface="+mn-lt"/>
              </a:rPr>
              <a:t>Extracting Vector Performance with Intel Compilers, September 2012.</a:t>
            </a:r>
            <a:endParaRPr lang="ru-RU" sz="1600" i="1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Using loop profiler</a:t>
            </a:r>
            <a:r>
              <a:rPr lang="ru-RU" altLang="ru-RU" dirty="0" smtClean="0"/>
              <a:t>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040313"/>
          </a:xfrm>
        </p:spPr>
        <p:txBody>
          <a:bodyPr/>
          <a:lstStyle/>
          <a:p>
            <a:pPr algn="just">
              <a:defRPr/>
            </a:pPr>
            <a:r>
              <a:rPr lang="en-US" dirty="0" smtClean="0"/>
              <a:t>Enable code </a:t>
            </a:r>
            <a:r>
              <a:rPr lang="en-US" dirty="0" err="1" smtClean="0"/>
              <a:t>instrumentalization</a:t>
            </a:r>
            <a:r>
              <a:rPr lang="ru-RU" dirty="0" smtClean="0"/>
              <a:t>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icc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-O1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-profile-functions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-profile-loops=all</a:t>
            </a:r>
            <a:r>
              <a:rPr lang="ru-RU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profile</a:t>
            </a:r>
            <a:r>
              <a:rPr lang="ru-RU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loops</a:t>
            </a:r>
            <a:r>
              <a:rPr lang="ru-RU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report</a:t>
            </a:r>
            <a:r>
              <a:rPr lang="ru-RU" sz="2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=2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…</a:t>
            </a:r>
            <a:endParaRPr lang="ru-RU" sz="2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dirty="0" smtClean="0"/>
              <a:t>Run application on a representative benchmark</a:t>
            </a:r>
            <a:r>
              <a:rPr lang="ru-RU" dirty="0" smtClean="0"/>
              <a:t>. </a:t>
            </a:r>
          </a:p>
          <a:p>
            <a:pPr algn="just">
              <a:defRPr/>
            </a:pPr>
            <a:r>
              <a:rPr lang="en-US" dirty="0" smtClean="0"/>
              <a:t>Loop profiler will collect statistics and write it as a table and xml that can be analyzed via GUI application</a:t>
            </a:r>
            <a:r>
              <a:rPr lang="ru-RU" dirty="0" smtClean="0"/>
              <a:t> </a:t>
            </a:r>
            <a:r>
              <a:rPr lang="en-US" dirty="0"/>
              <a:t>Loop Profile </a:t>
            </a:r>
            <a:r>
              <a:rPr lang="en-US" dirty="0" smtClean="0"/>
              <a:t>Viewer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Using loop </a:t>
            </a:r>
            <a:r>
              <a:rPr lang="en-US" altLang="ru-RU" dirty="0" smtClean="0"/>
              <a:t>profiler</a:t>
            </a:r>
            <a:endParaRPr lang="ru-RU" altLang="ru-RU" dirty="0" smtClean="0"/>
          </a:p>
        </p:txBody>
      </p:sp>
      <p:pic>
        <p:nvPicPr>
          <p:cNvPr id="706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1" y="1052513"/>
            <a:ext cx="7920681" cy="4755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0137" y="5805264"/>
            <a:ext cx="8520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Image source: Intel Corporation. Advanced Intel Xeon Phi Coprocessor Workshop,</a:t>
            </a:r>
          </a:p>
          <a:p>
            <a:r>
              <a:rPr lang="en-US" sz="1600" i="1" dirty="0" smtClean="0">
                <a:latin typeface="+mn-lt"/>
              </a:rPr>
              <a:t>Extracting Vector Performance with Intel Compilers, September 2012.</a:t>
            </a:r>
            <a:endParaRPr lang="ru-RU" sz="1600" i="1" dirty="0">
              <a:latin typeface="+mn-lt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Compiler reports</a:t>
            </a:r>
            <a:endParaRPr lang="ru-RU" altLang="ru-RU" dirty="0" smtClean="0"/>
          </a:p>
        </p:txBody>
      </p:sp>
      <p:sp>
        <p:nvSpPr>
          <p:cNvPr id="716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dirty="0" smtClean="0"/>
              <a:t>Vectorization report</a:t>
            </a:r>
            <a:r>
              <a:rPr lang="ru-RU" altLang="ru-RU" dirty="0" smtClean="0"/>
              <a:t>: </a:t>
            </a:r>
            <a:r>
              <a:rPr lang="ru-RU" altLang="ru-RU" b="1" dirty="0" smtClean="0"/>
              <a:t>-</a:t>
            </a:r>
            <a:r>
              <a:rPr lang="en-US" altLang="ru-RU" b="1" dirty="0" err="1" smtClean="0"/>
              <a:t>vec</a:t>
            </a:r>
            <a:r>
              <a:rPr lang="ru-RU" altLang="ru-RU" b="1" dirty="0" smtClean="0"/>
              <a:t>-</a:t>
            </a:r>
            <a:r>
              <a:rPr lang="en-US" altLang="ru-RU" b="1" dirty="0" smtClean="0"/>
              <a:t>report</a:t>
            </a:r>
            <a:r>
              <a:rPr lang="ru-RU" altLang="ru-RU" b="1" dirty="0" smtClean="0"/>
              <a:t>[</a:t>
            </a:r>
            <a:r>
              <a:rPr lang="en-US" altLang="ru-RU" b="1" dirty="0" smtClean="0"/>
              <a:t>n</a:t>
            </a:r>
            <a:r>
              <a:rPr lang="ru-RU" altLang="ru-RU" b="1" dirty="0" smtClean="0"/>
              <a:t>]</a:t>
            </a:r>
            <a:endParaRPr lang="ru-RU" altLang="ru-RU" dirty="0" smtClean="0"/>
          </a:p>
          <a:p>
            <a:r>
              <a:rPr lang="en-US" altLang="ru-RU" dirty="0" smtClean="0"/>
              <a:t>Vectorization guide</a:t>
            </a:r>
            <a:r>
              <a:rPr lang="ru-RU" altLang="ru-RU" dirty="0" smtClean="0"/>
              <a:t>: </a:t>
            </a:r>
            <a:r>
              <a:rPr lang="ru-RU" altLang="ru-RU" b="1" dirty="0" smtClean="0"/>
              <a:t>-</a:t>
            </a:r>
            <a:r>
              <a:rPr lang="en-US" altLang="ru-RU" b="1" dirty="0" smtClean="0"/>
              <a:t>guide</a:t>
            </a:r>
            <a:r>
              <a:rPr lang="ru-RU" altLang="ru-RU" b="1" dirty="0" smtClean="0"/>
              <a:t>-</a:t>
            </a:r>
            <a:r>
              <a:rPr lang="en-US" altLang="ru-RU" b="1" dirty="0" err="1" smtClean="0"/>
              <a:t>vec</a:t>
            </a:r>
            <a:r>
              <a:rPr lang="ru-RU" altLang="ru-RU" b="1" dirty="0" smtClean="0"/>
              <a:t>[=</a:t>
            </a:r>
            <a:r>
              <a:rPr lang="en-US" altLang="ru-RU" b="1" dirty="0" smtClean="0"/>
              <a:t>n</a:t>
            </a:r>
            <a:r>
              <a:rPr lang="ru-RU" altLang="ru-RU" b="1" dirty="0" smtClean="0"/>
              <a:t>]</a:t>
            </a:r>
            <a:endParaRPr lang="ru-RU" altLang="ru-RU" dirty="0" smtClean="0"/>
          </a:p>
          <a:p>
            <a:pPr lvl="1" algn="just"/>
            <a:r>
              <a:rPr lang="en-US" altLang="ru-RU" dirty="0" smtClean="0"/>
              <a:t>It contains recommended modifications of the code that would allow the compiler to find more vectorization capabilities</a:t>
            </a:r>
            <a:r>
              <a:rPr lang="ru-RU" altLang="ru-RU" dirty="0" smtClean="0"/>
              <a:t>.</a:t>
            </a:r>
          </a:p>
          <a:p>
            <a:r>
              <a:rPr lang="en-US" altLang="ru-RU" dirty="0" smtClean="0"/>
              <a:t>Optimization guide</a:t>
            </a:r>
            <a:r>
              <a:rPr lang="ru-RU" altLang="ru-RU" dirty="0" smtClean="0"/>
              <a:t>: </a:t>
            </a:r>
            <a:r>
              <a:rPr lang="ru-RU" altLang="ru-RU" b="1" dirty="0" smtClean="0"/>
              <a:t>-</a:t>
            </a:r>
            <a:r>
              <a:rPr lang="en-US" altLang="ru-RU" b="1" dirty="0" smtClean="0"/>
              <a:t>guide</a:t>
            </a:r>
            <a:endParaRPr lang="ru-RU" altLang="ru-RU" dirty="0" smtClean="0"/>
          </a:p>
          <a:p>
            <a:r>
              <a:rPr lang="en-US" altLang="ru-RU" dirty="0" smtClean="0"/>
              <a:t>Optimization report:</a:t>
            </a:r>
            <a:r>
              <a:rPr lang="ru-RU" altLang="ru-RU" dirty="0" smtClean="0"/>
              <a:t> </a:t>
            </a:r>
            <a:r>
              <a:rPr lang="ru-RU" altLang="ru-RU" b="1" dirty="0" smtClean="0"/>
              <a:t>-</a:t>
            </a:r>
            <a:r>
              <a:rPr lang="en-US" altLang="ru-RU" b="1" dirty="0" smtClean="0"/>
              <a:t>opt</a:t>
            </a:r>
            <a:r>
              <a:rPr lang="ru-RU" altLang="ru-RU" b="1" dirty="0" smtClean="0"/>
              <a:t>-</a:t>
            </a:r>
            <a:r>
              <a:rPr lang="en-US" altLang="ru-RU" b="1" dirty="0" smtClean="0"/>
              <a:t>report</a:t>
            </a:r>
            <a:r>
              <a:rPr lang="ru-RU" altLang="ru-RU" b="1" dirty="0" smtClean="0"/>
              <a:t> [</a:t>
            </a:r>
            <a:r>
              <a:rPr lang="en-US" altLang="ru-RU" b="1" dirty="0" smtClean="0"/>
              <a:t>n</a:t>
            </a:r>
            <a:r>
              <a:rPr lang="ru-RU" altLang="ru-RU" b="1" dirty="0" smtClean="0"/>
              <a:t>]</a:t>
            </a:r>
            <a:endParaRPr lang="ru-RU" altLang="ru-RU" dirty="0" smtClean="0"/>
          </a:p>
          <a:p>
            <a:pPr lvl="1" algn="just"/>
            <a:r>
              <a:rPr lang="en-US" altLang="ru-RU" dirty="0" smtClean="0"/>
              <a:t>This option allows to see how compiler modifies the code to generate the optimal version</a:t>
            </a:r>
            <a:r>
              <a:rPr lang="ru-RU" altLang="ru-RU" dirty="0" smtClean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Load balancing</a:t>
            </a:r>
            <a:r>
              <a:rPr lang="ru-RU" altLang="ru-RU" dirty="0" smtClean="0"/>
              <a:t>…</a:t>
            </a:r>
          </a:p>
        </p:txBody>
      </p:sp>
      <p:sp>
        <p:nvSpPr>
          <p:cNvPr id="727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Intel Xeon Phi coprocessor can execute up to 4 threads per core</a:t>
            </a:r>
            <a:r>
              <a:rPr lang="ru-RU" altLang="ru-RU" dirty="0" smtClean="0"/>
              <a:t>. </a:t>
            </a:r>
            <a:r>
              <a:rPr lang="en-US" altLang="ru-RU" dirty="0" smtClean="0"/>
              <a:t>However, sometimes it makes sense to used lesser amount of threads, because of the following reasons</a:t>
            </a:r>
            <a:r>
              <a:rPr lang="ru-RU" altLang="ru-RU" dirty="0" smtClean="0"/>
              <a:t>:</a:t>
            </a:r>
          </a:p>
          <a:p>
            <a:pPr lvl="1" algn="just"/>
            <a:r>
              <a:rPr lang="en-US" altLang="ru-RU" dirty="0" smtClean="0"/>
              <a:t>To minimize cache load (L1, L2, TLB)</a:t>
            </a:r>
            <a:endParaRPr lang="ru-RU" altLang="ru-RU" dirty="0" smtClean="0"/>
          </a:p>
          <a:p>
            <a:pPr lvl="1" algn="just"/>
            <a:r>
              <a:rPr lang="en-US" altLang="ru-RU" dirty="0" smtClean="0"/>
              <a:t>To reduce thread competition for the single VPU of a core</a:t>
            </a:r>
            <a:r>
              <a:rPr lang="ru-RU" altLang="ru-RU" dirty="0" smtClean="0"/>
              <a:t>;</a:t>
            </a:r>
          </a:p>
          <a:p>
            <a:pPr lvl="1" algn="just"/>
            <a:r>
              <a:rPr lang="en-US" altLang="ru-RU" dirty="0" smtClean="0"/>
              <a:t>To reduce memory access</a:t>
            </a:r>
            <a:r>
              <a:rPr lang="ru-RU" altLang="ru-RU" dirty="0" smtClean="0"/>
              <a:t>.</a:t>
            </a:r>
          </a:p>
          <a:p>
            <a:endParaRPr lang="ru-RU" alt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Load balancing </a:t>
            </a:r>
            <a:r>
              <a:rPr lang="ru-RU" altLang="ru-RU" dirty="0" smtClean="0"/>
              <a:t>…</a:t>
            </a:r>
          </a:p>
        </p:txBody>
      </p:sp>
      <p:sp>
        <p:nvSpPr>
          <p:cNvPr id="7373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There are reasons to use 4 threads per core</a:t>
            </a:r>
            <a:r>
              <a:rPr lang="ru-RU" altLang="ru-RU" dirty="0" smtClean="0"/>
              <a:t>:</a:t>
            </a:r>
          </a:p>
          <a:p>
            <a:pPr lvl="1" algn="just"/>
            <a:r>
              <a:rPr lang="en-US" altLang="ru-RU" dirty="0" smtClean="0"/>
              <a:t>To benefit from data locality for cache and main memory (if all threads use the same data)</a:t>
            </a:r>
            <a:r>
              <a:rPr lang="ru-RU" altLang="ru-RU" dirty="0" smtClean="0"/>
              <a:t>;</a:t>
            </a:r>
          </a:p>
          <a:p>
            <a:pPr lvl="1" algn="just"/>
            <a:r>
              <a:rPr lang="en-US" altLang="ru-RU" dirty="0" smtClean="0"/>
              <a:t>For problems that are compute bound</a:t>
            </a:r>
            <a:r>
              <a:rPr lang="ru-RU" altLang="ru-RU" dirty="0" smtClean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Load balancing </a:t>
            </a:r>
            <a:r>
              <a:rPr lang="ru-RU" altLang="ru-RU" dirty="0" smtClean="0"/>
              <a:t>…</a:t>
            </a:r>
          </a:p>
        </p:txBody>
      </p:sp>
      <p:sp>
        <p:nvSpPr>
          <p:cNvPr id="7475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Due to hardware reasons, if 1 thread per core is used, a coprocessor will idle each second tick. Thus, for most cases 2 threads per core is preferable over 1.</a:t>
            </a:r>
            <a:endParaRPr lang="ru-RU" altLang="ru-RU" dirty="0" smtClean="0"/>
          </a:p>
          <a:p>
            <a:pPr algn="just"/>
            <a:r>
              <a:rPr lang="en-US" altLang="ru-RU" dirty="0" smtClean="0"/>
              <a:t>Some experts suggest that most applications will benefit from 3 threads per core.</a:t>
            </a:r>
            <a:endParaRPr lang="ru-RU" altLang="ru-RU" dirty="0" smtClean="0"/>
          </a:p>
          <a:p>
            <a:pPr algn="just"/>
            <a:r>
              <a:rPr lang="en-US" altLang="ru-RU" dirty="0" smtClean="0"/>
              <a:t>For compute bound applications with memory locality it is recommended to use 4 threads per core</a:t>
            </a:r>
            <a:r>
              <a:rPr lang="ru-RU" altLang="ru-RU" dirty="0" smtClean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Load balancing</a:t>
            </a:r>
            <a:endParaRPr lang="ru-RU" altLang="ru-RU" dirty="0" smtClean="0"/>
          </a:p>
        </p:txBody>
      </p:sp>
      <p:sp>
        <p:nvSpPr>
          <p:cNvPr id="7577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sz="2200" dirty="0" smtClean="0"/>
              <a:t>KMP</a:t>
            </a:r>
            <a:r>
              <a:rPr lang="ru-RU" altLang="ru-RU" sz="2200" dirty="0" smtClean="0"/>
              <a:t>_</a:t>
            </a:r>
            <a:r>
              <a:rPr lang="en-US" altLang="ru-RU" sz="2200" dirty="0" smtClean="0"/>
              <a:t>AFFINITY</a:t>
            </a:r>
            <a:r>
              <a:rPr lang="ru-RU" altLang="ru-RU" sz="2200" dirty="0" smtClean="0"/>
              <a:t>=</a:t>
            </a:r>
            <a:r>
              <a:rPr lang="en-US" altLang="ru-RU" sz="2200" dirty="0" smtClean="0"/>
              <a:t>”compact”</a:t>
            </a:r>
            <a:endParaRPr lang="ru-RU" altLang="ru-RU" sz="2200" dirty="0" smtClean="0"/>
          </a:p>
          <a:p>
            <a:pPr lvl="1" algn="just"/>
            <a:r>
              <a:rPr lang="en-US" altLang="ru-RU" sz="2100" dirty="0" smtClean="0"/>
              <a:t>Maximum possible amount of threads per core, some cores might remain free</a:t>
            </a:r>
            <a:r>
              <a:rPr lang="ru-RU" altLang="ru-RU" sz="2100" dirty="0" smtClean="0"/>
              <a:t>. </a:t>
            </a:r>
            <a:r>
              <a:rPr lang="en-US" altLang="ru-RU" sz="2100" dirty="0" smtClean="0"/>
              <a:t>Suitable for applications with good memory locality. Might cause performance degradation for other applications</a:t>
            </a:r>
            <a:r>
              <a:rPr lang="ru-RU" altLang="ru-RU" sz="2100" dirty="0" smtClean="0"/>
              <a:t>.</a:t>
            </a:r>
          </a:p>
          <a:p>
            <a:r>
              <a:rPr lang="en-US" altLang="ru-RU" sz="2200" dirty="0" smtClean="0"/>
              <a:t>KMP</a:t>
            </a:r>
            <a:r>
              <a:rPr lang="ru-RU" altLang="ru-RU" sz="2200" dirty="0" smtClean="0"/>
              <a:t>_</a:t>
            </a:r>
            <a:r>
              <a:rPr lang="en-US" altLang="ru-RU" sz="2200" dirty="0" smtClean="0"/>
              <a:t>AFFINITY</a:t>
            </a:r>
            <a:r>
              <a:rPr lang="ru-RU" altLang="ru-RU" sz="2200" dirty="0" smtClean="0"/>
              <a:t>=</a:t>
            </a:r>
            <a:r>
              <a:rPr lang="en-US" altLang="ru-RU" sz="2200" dirty="0" smtClean="0"/>
              <a:t>”scatter”</a:t>
            </a:r>
            <a:endParaRPr lang="ru-RU" altLang="ru-RU" sz="2200" dirty="0" smtClean="0"/>
          </a:p>
          <a:p>
            <a:pPr lvl="1" algn="just"/>
            <a:r>
              <a:rPr lang="en-US" altLang="ru-RU" sz="2100" dirty="0" smtClean="0"/>
              <a:t>Threads are uniformly distributed among cores. Suitable to fully utilize system resources</a:t>
            </a:r>
            <a:r>
              <a:rPr lang="ru-RU" altLang="ru-RU" sz="2100" dirty="0" smtClean="0"/>
              <a:t>.</a:t>
            </a:r>
          </a:p>
          <a:p>
            <a:r>
              <a:rPr lang="en-US" altLang="ru-RU" sz="2200" dirty="0" smtClean="0"/>
              <a:t>KMP</a:t>
            </a:r>
            <a:r>
              <a:rPr lang="ru-RU" altLang="ru-RU" sz="2200" dirty="0" smtClean="0"/>
              <a:t>_</a:t>
            </a:r>
            <a:r>
              <a:rPr lang="en-US" altLang="ru-RU" sz="2200" dirty="0" smtClean="0"/>
              <a:t>AFFINITY</a:t>
            </a:r>
            <a:r>
              <a:rPr lang="ru-RU" altLang="ru-RU" sz="2200" dirty="0" smtClean="0"/>
              <a:t>=</a:t>
            </a:r>
            <a:r>
              <a:rPr lang="en-US" altLang="ru-RU" sz="2200" dirty="0" smtClean="0"/>
              <a:t>”balanced”</a:t>
            </a:r>
            <a:endParaRPr lang="ru-RU" altLang="ru-RU" sz="2200" dirty="0" smtClean="0"/>
          </a:p>
          <a:p>
            <a:pPr lvl="1" algn="just"/>
            <a:r>
              <a:rPr lang="en-US" altLang="ru-RU" sz="2100" dirty="0" smtClean="0"/>
              <a:t>Threads are uniformly distributed among cores with each core executing threads with sequential indexes. This allows to use memory locality combined with utilization of system resources</a:t>
            </a:r>
            <a:r>
              <a:rPr lang="ru-RU" altLang="ru-RU" sz="2100" dirty="0" smtClean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69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Explicit memory managemen</a:t>
            </a:r>
            <a:r>
              <a:rPr lang="en-US" altLang="ru-RU" dirty="0"/>
              <a:t>t</a:t>
            </a:r>
            <a:r>
              <a:rPr lang="ru-RU" altLang="ru-RU" dirty="0" smtClean="0"/>
              <a:t>…</a:t>
            </a: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" y="1125538"/>
            <a:ext cx="8353425" cy="518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Additional recommendations</a:t>
            </a:r>
            <a:r>
              <a:rPr lang="ru-RU" altLang="ru-RU" dirty="0" smtClean="0"/>
              <a:t>…</a:t>
            </a:r>
          </a:p>
        </p:txBody>
      </p:sp>
      <p:sp>
        <p:nvSpPr>
          <p:cNvPr id="768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Ensure memory alignment (beneficial not only for vectorization)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Use data structures that correspond to memory access patterns. It is often beneficial to use structure of arrays instead of array of structures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Focus on efficient utilization of L1 and L2 caches: memory access is more than 10x slower than L2</a:t>
            </a:r>
            <a:r>
              <a:rPr lang="ru-RU" altLang="ru-RU" dirty="0" smtClean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70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Additional recommendations</a:t>
            </a:r>
            <a:endParaRPr lang="ru-RU" altLang="ru-RU" dirty="0" smtClean="0"/>
          </a:p>
        </p:txBody>
      </p:sp>
      <p:sp>
        <p:nvSpPr>
          <p:cNvPr id="7782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Xeon Phi has hardware prefetch. Compiler generates prefetch instructions as well. For problems with non-regular memory access pattern it might be beneficial to perform prefetch using </a:t>
            </a:r>
            <a:r>
              <a:rPr lang="ru-RU" altLang="ru-RU" dirty="0" smtClean="0"/>
              <a:t>_</a:t>
            </a:r>
            <a:r>
              <a:rPr lang="en-US" altLang="ru-RU" dirty="0" smtClean="0"/>
              <a:t>mm</a:t>
            </a:r>
            <a:r>
              <a:rPr lang="ru-RU" altLang="ru-RU" dirty="0" smtClean="0"/>
              <a:t>_</a:t>
            </a:r>
            <a:r>
              <a:rPr lang="en-US" altLang="ru-RU" dirty="0" smtClean="0"/>
              <a:t>prefetch</a:t>
            </a:r>
            <a:r>
              <a:rPr lang="ru-RU" altLang="ru-RU" dirty="0" smtClean="0"/>
              <a:t>(</a:t>
            </a:r>
            <a:r>
              <a:rPr lang="en-US" altLang="ru-RU" dirty="0" smtClean="0"/>
              <a:t>char</a:t>
            </a:r>
            <a:r>
              <a:rPr lang="ru-RU" altLang="ru-RU" dirty="0" smtClean="0"/>
              <a:t>* </a:t>
            </a:r>
            <a:r>
              <a:rPr lang="en-US" altLang="ru-RU" dirty="0" err="1" smtClean="0"/>
              <a:t>addr</a:t>
            </a:r>
            <a:r>
              <a:rPr lang="ru-RU" altLang="ru-RU" dirty="0" smtClean="0"/>
              <a:t>, </a:t>
            </a:r>
            <a:r>
              <a:rPr lang="en-US" altLang="ru-RU" dirty="0" err="1" smtClean="0"/>
              <a:t>int</a:t>
            </a:r>
            <a:r>
              <a:rPr lang="en-US" altLang="ru-RU" dirty="0" smtClean="0"/>
              <a:t> hint</a:t>
            </a:r>
            <a:r>
              <a:rPr lang="ru-RU" altLang="ru-RU" dirty="0" smtClean="0"/>
              <a:t>). </a:t>
            </a:r>
            <a:r>
              <a:rPr lang="en-US" altLang="ru-RU" dirty="0" smtClean="0"/>
              <a:t>However, prefetch is usually not efficient for L1 cache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Some application benefit from huge pages (2 MB). In particular, applications with large memory requirements might reduce TLB cache miss rate</a:t>
            </a:r>
            <a:r>
              <a:rPr lang="ru-RU" altLang="ru-RU" dirty="0" smtClean="0"/>
              <a:t>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71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References</a:t>
            </a:r>
            <a:endParaRPr lang="ru-RU" altLang="ru-RU" dirty="0" smtClean="0"/>
          </a:p>
        </p:txBody>
      </p:sp>
      <p:sp>
        <p:nvSpPr>
          <p:cNvPr id="788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smtClean="0"/>
              <a:t>Intel Corporation</a:t>
            </a:r>
            <a:r>
              <a:rPr lang="ru-RU" altLang="ru-RU" smtClean="0"/>
              <a:t>. </a:t>
            </a:r>
            <a:r>
              <a:rPr lang="en-US" altLang="ru-RU" smtClean="0"/>
              <a:t>Beginning Intel Xeon Phi Coprocessor Workshop</a:t>
            </a:r>
            <a:r>
              <a:rPr lang="ru-RU" altLang="ru-RU" smtClean="0"/>
              <a:t>, </a:t>
            </a:r>
            <a:r>
              <a:rPr lang="en-US" altLang="ru-RU" smtClean="0"/>
              <a:t>Offload Compilation, September 2012.</a:t>
            </a:r>
            <a:endParaRPr lang="ru-RU" altLang="ru-RU" smtClean="0"/>
          </a:p>
          <a:p>
            <a:r>
              <a:rPr lang="en-US" altLang="ru-RU" smtClean="0"/>
              <a:t>Fourestey G. Intel Xeon Phi Programming Models </a:t>
            </a:r>
            <a:r>
              <a:rPr lang="en-US" altLang="ru-RU" u="sng" smtClean="0"/>
              <a:t>[</a:t>
            </a:r>
            <a:r>
              <a:rPr lang="en-US" altLang="ru-RU" u="sng" smtClean="0">
                <a:hlinkClick r:id="rId2"/>
              </a:rPr>
              <a:t>https://hpcforge.org/plugins/mediawiki/wiki/pracewp8/images/6/68/XeonPhi.pdf</a:t>
            </a:r>
            <a:r>
              <a:rPr lang="en-US" altLang="ru-RU" smtClean="0"/>
              <a:t>]</a:t>
            </a:r>
            <a:endParaRPr lang="ru-RU" altLang="ru-RU" smtClean="0"/>
          </a:p>
          <a:p>
            <a:r>
              <a:rPr lang="en-US" altLang="ru-RU" smtClean="0"/>
              <a:t>Intel Corporation. Intel® C++ Compiler XE 13.1 User and Reference Guides: User-mandated or SIMD Vectorization </a:t>
            </a:r>
            <a:r>
              <a:rPr lang="en-US" altLang="ru-RU" u="sng" smtClean="0"/>
              <a:t>[</a:t>
            </a:r>
            <a:r>
              <a:rPr lang="en-US" altLang="ru-RU" u="sng" smtClean="0">
                <a:hlinkClick r:id="rId3"/>
              </a:rPr>
              <a:t>http://software.intel.com/sites/products/documentation/doclib/iss/2013/compiler/cpp-lin/GUID-42986DEF-8710-453A-9DAC-2086EE55F1F5.htm</a:t>
            </a:r>
            <a:r>
              <a:rPr lang="en-US" altLang="ru-RU" smtClean="0"/>
              <a:t>]</a:t>
            </a:r>
            <a:endParaRPr lang="ru-RU" altLang="ru-RU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72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References</a:t>
            </a:r>
            <a:endParaRPr lang="ru-RU" altLang="ru-RU" dirty="0" smtClean="0"/>
          </a:p>
        </p:txBody>
      </p:sp>
      <p:sp>
        <p:nvSpPr>
          <p:cNvPr id="798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smtClean="0"/>
              <a:t>Intel Corporation. Intel® C++ Compiler XE 13.1 User and Reference Guides: SIMD</a:t>
            </a:r>
            <a:r>
              <a:rPr lang="en-US" altLang="ru-RU" u="sng" smtClean="0"/>
              <a:t> [</a:t>
            </a:r>
            <a:r>
              <a:rPr lang="en-US" altLang="ru-RU" u="sng" smtClean="0">
                <a:hlinkClick r:id="rId2"/>
              </a:rPr>
              <a:t>http://software.intel.com/sites/products/documentation/studio/composer/en-us/2011Update/compiler_c/cref_cls/common/cppref_pragma_simd.htm</a:t>
            </a:r>
            <a:r>
              <a:rPr lang="en-US" altLang="ru-RU" smtClean="0"/>
              <a:t>]</a:t>
            </a:r>
            <a:endParaRPr lang="ru-RU" altLang="ru-RU" smtClean="0"/>
          </a:p>
          <a:p>
            <a:r>
              <a:rPr lang="en-US" altLang="ru-RU" smtClean="0"/>
              <a:t>Intel Corporation. Advanced Intel Xeon Phi Coprocessor Workshop, Extracting Vector Performance with Intel Compilers, September 2012.</a:t>
            </a:r>
            <a:endParaRPr lang="ru-RU" altLang="ru-RU" smtClean="0"/>
          </a:p>
          <a:p>
            <a:r>
              <a:rPr lang="en-US" altLang="ru-RU" smtClean="0"/>
              <a:t>Green R.W. Effective Use of the Intel Compiler's Offload Features: [</a:t>
            </a:r>
            <a:r>
              <a:rPr lang="en-US" altLang="ru-RU" u="sng" smtClean="0">
                <a:hlinkClick r:id="rId3"/>
              </a:rPr>
              <a:t>http://software.intel.com/en-us/articles/effective-use-of-the-intel-compilers-offload-features</a:t>
            </a:r>
            <a:r>
              <a:rPr lang="en-US" altLang="ru-RU" smtClean="0"/>
              <a:t>]</a:t>
            </a:r>
            <a:endParaRPr lang="ru-RU" altLang="ru-RU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73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References</a:t>
            </a:r>
            <a:endParaRPr lang="ru-RU" altLang="ru-RU" dirty="0" smtClean="0"/>
          </a:p>
        </p:txBody>
      </p:sp>
      <p:sp>
        <p:nvSpPr>
          <p:cNvPr id="808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smtClean="0"/>
              <a:t>Green R.W. Overview of Vectorization Reports and new vec-report6: </a:t>
            </a:r>
            <a:r>
              <a:rPr lang="en-US" altLang="ru-RU" u="sng" smtClean="0"/>
              <a:t>[</a:t>
            </a:r>
            <a:r>
              <a:rPr lang="en-US" altLang="ru-RU" u="sng" smtClean="0">
                <a:hlinkClick r:id="rId2"/>
              </a:rPr>
              <a:t>http://software.intel.com/en-us/articles/overview-of-vectorization-reports-and-new-vec-report6</a:t>
            </a:r>
            <a:r>
              <a:rPr lang="en-US" altLang="ru-RU" smtClean="0"/>
              <a:t>]</a:t>
            </a:r>
            <a:endParaRPr lang="ru-RU" altLang="ru-RU" smtClean="0"/>
          </a:p>
          <a:p>
            <a:r>
              <a:rPr lang="en-US" altLang="ru-RU" smtClean="0"/>
              <a:t>Krishnai R. Data Alignment to Assist Vectorization: </a:t>
            </a:r>
            <a:r>
              <a:rPr lang="en-US" altLang="ru-RU" u="sng" smtClean="0"/>
              <a:t>[</a:t>
            </a:r>
            <a:r>
              <a:rPr lang="en-US" altLang="ru-RU" u="sng" smtClean="0">
                <a:hlinkClick r:id="rId3"/>
              </a:rPr>
              <a:t>http://software.intel.com/en-us/articles/data-alignment-to-assist-vectorization</a:t>
            </a:r>
            <a:r>
              <a:rPr lang="en-US" altLang="ru-RU" smtClean="0"/>
              <a:t>]</a:t>
            </a:r>
            <a:endParaRPr lang="ru-RU" altLang="ru-RU" smtClean="0"/>
          </a:p>
          <a:p>
            <a:r>
              <a:rPr lang="en-US" altLang="ru-RU" smtClean="0"/>
              <a:t>Green R.W. Outer Loop Vectorization via Intel Cilk Plus Array Notations: </a:t>
            </a:r>
            <a:r>
              <a:rPr lang="en-US" altLang="ru-RU" u="sng" smtClean="0"/>
              <a:t>[</a:t>
            </a:r>
            <a:r>
              <a:rPr lang="en-US" altLang="ru-RU" u="sng" smtClean="0">
                <a:hlinkClick r:id="rId4"/>
              </a:rPr>
              <a:t>http://software.intel.com/en-us/articles/outer-loop-vectorization-via-intel-cilk-plus-array-notations</a:t>
            </a:r>
            <a:r>
              <a:rPr lang="en-US" altLang="ru-RU" smtClean="0"/>
              <a:t>]</a:t>
            </a:r>
            <a:endParaRPr lang="ru-RU" altLang="ru-RU" smtClean="0"/>
          </a:p>
          <a:p>
            <a:r>
              <a:rPr lang="en-US" altLang="ru-RU" smtClean="0"/>
              <a:t>Green R.W. Outer Loop Vectorization: </a:t>
            </a:r>
            <a:r>
              <a:rPr lang="en-US" altLang="ru-RU" u="sng" smtClean="0"/>
              <a:t>[</a:t>
            </a:r>
            <a:r>
              <a:rPr lang="en-US" altLang="ru-RU" u="sng" smtClean="0">
                <a:hlinkClick r:id="rId5"/>
              </a:rPr>
              <a:t>http://software.intel.com/en-us/articles/outer-loop-vectorization</a:t>
            </a:r>
            <a:r>
              <a:rPr lang="en-US" altLang="ru-RU" smtClean="0"/>
              <a:t>]</a:t>
            </a:r>
            <a:endParaRPr lang="ru-RU" altLang="ru-RU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74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References</a:t>
            </a:r>
            <a:endParaRPr lang="ru-RU" altLang="ru-RU" dirty="0" smtClean="0"/>
          </a:p>
        </p:txBody>
      </p:sp>
      <p:sp>
        <p:nvSpPr>
          <p:cNvPr id="819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smtClean="0"/>
              <a:t>Intel Corporation. Beginning Intel Xeon Phi Coprocessor Workshop, Optimization, September 2012.</a:t>
            </a:r>
          </a:p>
          <a:p>
            <a:r>
              <a:rPr lang="en-US" altLang="ru-RU" smtClean="0"/>
              <a:t>Intel Corporation. A case study comparing AoS (Arrays of Structures) and SoA (Structures of Arrays) data layouts for a compute-intensive loop run on Intel® Xeon® processors and Intel® Xeon Phi™ product family coprocessors: [</a:t>
            </a:r>
            <a:r>
              <a:rPr lang="en-US" altLang="ru-RU" smtClean="0">
                <a:hlinkClick r:id="rId2"/>
              </a:rPr>
              <a:t>http://software.intel.com/en-us/articles/a-case-study-comparing-aos-arrays-of-structures-and-soa-structures-of-arrays-data-layouts</a:t>
            </a:r>
            <a:r>
              <a:rPr lang="en-US" altLang="ru-RU" smtClean="0"/>
              <a:t>]</a:t>
            </a:r>
          </a:p>
          <a:p>
            <a:r>
              <a:rPr lang="en-US" altLang="ru-RU" smtClean="0"/>
              <a:t>J. Jeffers, J. Reinders. Intel Xeon Phi Coprocessor High Performance Programming. -Morgan Kaufmann, 2013. -432 p.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75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References</a:t>
            </a:r>
            <a:endParaRPr lang="ru-RU" altLang="ru-RU" dirty="0" smtClean="0"/>
          </a:p>
        </p:txBody>
      </p:sp>
      <p:sp>
        <p:nvSpPr>
          <p:cNvPr id="829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>
                <a:hlinkClick r:id="rId2"/>
              </a:rPr>
              <a:t>http://software.intel.com/sites/products/evaluation-guides/docs/cilk-plus-evaluation-guide.pdf</a:t>
            </a:r>
            <a:endParaRPr lang="ru-RU" altLang="ru-RU" dirty="0" smtClean="0"/>
          </a:p>
          <a:p>
            <a:r>
              <a:rPr lang="ru-RU" altLang="ru-RU" dirty="0" smtClean="0">
                <a:hlinkClick r:id="rId3"/>
              </a:rPr>
              <a:t>http://software.intel.com/sites/products/cilk-plus/cilk_plus_language_specification.pdf</a:t>
            </a:r>
            <a:endParaRPr lang="en-US" altLang="ru-RU" dirty="0" smtClean="0"/>
          </a:p>
          <a:p>
            <a:r>
              <a:rPr lang="en-US" altLang="ru-RU" dirty="0" smtClean="0"/>
              <a:t>Intel Developer Zone [</a:t>
            </a:r>
            <a:r>
              <a:rPr lang="en-US" altLang="ru-RU" dirty="0" smtClean="0">
                <a:hlinkClick r:id="rId4"/>
              </a:rPr>
              <a:t>http://software.intel.com/en-us/mic-developer</a:t>
            </a:r>
            <a:r>
              <a:rPr lang="en-US" altLang="ru-RU" dirty="0" smtClean="0"/>
              <a:t>]</a:t>
            </a:r>
            <a:endParaRPr lang="ru-RU" alt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76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83971" name="Содержимое 2"/>
          <p:cNvSpPr>
            <a:spLocks noGrp="1"/>
          </p:cNvSpPr>
          <p:nvPr>
            <p:ph idx="1"/>
          </p:nvPr>
        </p:nvSpPr>
        <p:spPr>
          <a:xfrm>
            <a:off x="166688" y="1196975"/>
            <a:ext cx="9244012" cy="4968875"/>
          </a:xfrm>
        </p:spPr>
        <p:txBody>
          <a:bodyPr/>
          <a:lstStyle/>
          <a:p>
            <a:pPr eaLnBrk="1" hangingPunct="1"/>
            <a:r>
              <a:rPr lang="en-US" dirty="0"/>
              <a:t>I.B. </a:t>
            </a:r>
            <a:r>
              <a:rPr lang="en-US" dirty="0" err="1"/>
              <a:t>Meyerov</a:t>
            </a:r>
            <a:r>
              <a:rPr lang="ru-RU" dirty="0"/>
              <a:t>, </a:t>
            </a:r>
            <a:br>
              <a:rPr lang="ru-RU" dirty="0"/>
            </a:br>
            <a:r>
              <a:rPr lang="en-US" dirty="0"/>
              <a:t>PhD, associate professor, vice-head of the Software department of CMC faculty </a:t>
            </a:r>
            <a:br>
              <a:rPr lang="en-US" dirty="0"/>
            </a:br>
            <a:r>
              <a:rPr lang="en-US" dirty="0">
                <a:hlinkClick r:id="rId3"/>
              </a:rPr>
              <a:t>meerov@vmk.unn.ru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S.I. Bastrakov</a:t>
            </a:r>
            <a:r>
              <a:rPr lang="ru-RU" dirty="0"/>
              <a:t>,</a:t>
            </a:r>
          </a:p>
          <a:p>
            <a:pPr marL="361950" indent="0" eaLnBrk="1" hangingPunct="1">
              <a:buNone/>
            </a:pPr>
            <a:r>
              <a:rPr lang="en-US" dirty="0"/>
              <a:t>Assistant of Software department, CMC faculty</a:t>
            </a:r>
            <a:endParaRPr lang="ru-RU" dirty="0"/>
          </a:p>
          <a:p>
            <a:pPr marL="361950" indent="-361950">
              <a:buNone/>
            </a:pPr>
            <a:r>
              <a:rPr lang="ru-RU" dirty="0"/>
              <a:t>	</a:t>
            </a:r>
            <a:r>
              <a:rPr lang="en-US" dirty="0">
                <a:hlinkClick r:id="rId4"/>
              </a:rPr>
              <a:t>bastrakov@vmk.unn.ru</a:t>
            </a:r>
            <a:r>
              <a:rPr lang="ru-RU" dirty="0"/>
              <a:t> </a:t>
            </a:r>
            <a:endParaRPr lang="en-US" alt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77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</a:t>
            </a:r>
            <a:r>
              <a:rPr lang="en-US" altLang="ru-RU" dirty="0" smtClean="0"/>
              <a:t>management: C/C++</a:t>
            </a:r>
            <a:endParaRPr lang="ru-RU" altLang="ru-RU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069911"/>
              </p:ext>
            </p:extLst>
          </p:nvPr>
        </p:nvGraphicFramePr>
        <p:xfrm>
          <a:off x="200025" y="1125538"/>
          <a:ext cx="9432925" cy="4862638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2507991"/>
                <a:gridCol w="3828630"/>
                <a:gridCol w="3096304"/>
              </a:tblGrid>
              <a:tr h="27429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Description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C/C++ </a:t>
                      </a:r>
                      <a:r>
                        <a:rPr lang="en-US" sz="1800" dirty="0" smtClean="0">
                          <a:effectLst/>
                        </a:rPr>
                        <a:t>syntax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Semantics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71487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#pragma offload </a:t>
                      </a:r>
                      <a:r>
                        <a:rPr lang="en-US" sz="1800" b="1" dirty="0" smtClean="0">
                          <a:effectLst/>
                        </a:rPr>
                        <a:t>directive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#pragma offload &lt;clauses&gt;</a:t>
                      </a:r>
                      <a:endParaRPr lang="ru-RU" sz="1800" dirty="0">
                        <a:effectLst/>
                      </a:endParaRP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&lt;statement&gt;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Executing code block on</a:t>
                      </a:r>
                      <a:r>
                        <a:rPr lang="en-US" sz="1800" baseline="0" dirty="0" smtClean="0">
                          <a:effectLst/>
                        </a:rPr>
                        <a:t> coprocessor or CPU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1194022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Keyword for function of variable on MIC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__</a:t>
                      </a:r>
                      <a:r>
                        <a:rPr lang="en-US" sz="1800" dirty="0">
                          <a:effectLst/>
                        </a:rPr>
                        <a:t>attribute__((target(</a:t>
                      </a:r>
                      <a:r>
                        <a:rPr lang="en-US" sz="1800" dirty="0" err="1">
                          <a:effectLst/>
                        </a:rPr>
                        <a:t>mic</a:t>
                      </a:r>
                      <a:r>
                        <a:rPr lang="en-US" sz="1800" dirty="0">
                          <a:effectLst/>
                        </a:rPr>
                        <a:t>)))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Building function or creating variable for both</a:t>
                      </a:r>
                      <a:r>
                        <a:rPr lang="en-US" sz="1800" baseline="0" dirty="0" smtClean="0">
                          <a:effectLst/>
                        </a:rPr>
                        <a:t> CPU and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124957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Code block on</a:t>
                      </a:r>
                      <a:r>
                        <a:rPr lang="en-US" sz="1800" baseline="0" dirty="0" smtClean="0">
                          <a:effectLst/>
                        </a:rPr>
                        <a:t> </a:t>
                      </a:r>
                      <a:r>
                        <a:rPr lang="en-US" sz="1800" dirty="0" smtClean="0">
                          <a:effectLst/>
                        </a:rPr>
                        <a:t>MIC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#pragma </a:t>
                      </a:r>
                      <a:r>
                        <a:rPr lang="en-US" sz="1800" dirty="0" err="1">
                          <a:effectLst/>
                        </a:rPr>
                        <a:t>offload_attribute</a:t>
                      </a:r>
                      <a:r>
                        <a:rPr lang="en-US" sz="1800" dirty="0">
                          <a:effectLst/>
                        </a:rPr>
                        <a:t>(push, target(</a:t>
                      </a:r>
                      <a:r>
                        <a:rPr lang="en-US" sz="1800" dirty="0" err="1">
                          <a:effectLst/>
                        </a:rPr>
                        <a:t>mic</a:t>
                      </a:r>
                      <a:r>
                        <a:rPr lang="en-US" sz="1800" dirty="0">
                          <a:effectLst/>
                        </a:rPr>
                        <a:t>))</a:t>
                      </a:r>
                      <a:endParaRPr lang="ru-RU" sz="1800" dirty="0">
                        <a:effectLst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…</a:t>
                      </a:r>
                      <a:endParaRPr lang="ru-RU" sz="1800" dirty="0">
                        <a:effectLst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#pragma </a:t>
                      </a:r>
                      <a:r>
                        <a:rPr lang="en-US" sz="1800" dirty="0" err="1">
                          <a:effectLst/>
                        </a:rPr>
                        <a:t>offload_attribute</a:t>
                      </a:r>
                      <a:r>
                        <a:rPr lang="en-US" sz="1800" dirty="0">
                          <a:effectLst/>
                        </a:rPr>
                        <a:t>(pop)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Building code block for both</a:t>
                      </a:r>
                      <a:r>
                        <a:rPr lang="en-US" sz="1800" baseline="0" dirty="0" smtClean="0">
                          <a:effectLst/>
                        </a:rPr>
                        <a:t> CPU and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  <a:tr h="1429744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Data exchange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#pragma offload_transfer target(mic)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Synchronous</a:t>
                      </a:r>
                      <a:r>
                        <a:rPr lang="en-US" sz="1800" baseline="0" dirty="0" smtClean="0">
                          <a:effectLst/>
                        </a:rPr>
                        <a:t> or asynchronous data transfer between CPU and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79" marR="68579" marT="0" marB="0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Explicit memory </a:t>
            </a:r>
            <a:r>
              <a:rPr lang="en-US" altLang="ru-RU" dirty="0" smtClean="0"/>
              <a:t>management: Fortran</a:t>
            </a:r>
            <a:endParaRPr lang="ru-RU" altLang="ru-RU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270564"/>
              </p:ext>
            </p:extLst>
          </p:nvPr>
        </p:nvGraphicFramePr>
        <p:xfrm>
          <a:off x="200025" y="1125538"/>
          <a:ext cx="9505949" cy="4895849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2671093"/>
                <a:gridCol w="2906777"/>
                <a:gridCol w="3928079"/>
              </a:tblGrid>
              <a:tr h="33635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Описание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C/C++ </a:t>
                      </a:r>
                      <a:r>
                        <a:rPr lang="ru-RU" sz="1800">
                          <a:effectLst/>
                        </a:rPr>
                        <a:t>синтаксис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Семантика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1102501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#pragma offload </a:t>
                      </a:r>
                      <a:r>
                        <a:rPr lang="en-US" sz="1800" b="1" dirty="0" smtClean="0">
                          <a:effectLst/>
                        </a:rPr>
                        <a:t>directive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!</a:t>
                      </a:r>
                      <a:r>
                        <a:rPr lang="en-US" sz="1800" dirty="0" err="1">
                          <a:effectLst/>
                        </a:rPr>
                        <a:t>dir</a:t>
                      </a:r>
                      <a:r>
                        <a:rPr lang="en-US" sz="1800" dirty="0">
                          <a:effectLst/>
                        </a:rPr>
                        <a:t>$ </a:t>
                      </a:r>
                      <a:r>
                        <a:rPr lang="en-US" sz="1800" dirty="0" err="1">
                          <a:effectLst/>
                        </a:rPr>
                        <a:t>omp</a:t>
                      </a:r>
                      <a:r>
                        <a:rPr lang="en-US" sz="1800" dirty="0">
                          <a:effectLst/>
                        </a:rPr>
                        <a:t> offload</a:t>
                      </a:r>
                      <a:r>
                        <a:rPr lang="ru-RU" sz="1800" dirty="0">
                          <a:effectLst/>
                        </a:rPr>
                        <a:t> &lt;</a:t>
                      </a:r>
                      <a:r>
                        <a:rPr lang="en-US" sz="1800" dirty="0">
                          <a:effectLst/>
                        </a:rPr>
                        <a:t>clauses</a:t>
                      </a:r>
                      <a:r>
                        <a:rPr lang="ru-RU" sz="1800" dirty="0">
                          <a:effectLst/>
                        </a:rPr>
                        <a:t>&gt;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&lt;</a:t>
                      </a:r>
                      <a:r>
                        <a:rPr lang="en-US" sz="1800" dirty="0">
                          <a:effectLst/>
                        </a:rPr>
                        <a:t>statement</a:t>
                      </a:r>
                      <a:r>
                        <a:rPr lang="ru-RU" sz="1800" dirty="0">
                          <a:effectLst/>
                        </a:rPr>
                        <a:t>&gt;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Executing parallel (OpenMP) code block on</a:t>
                      </a:r>
                      <a:r>
                        <a:rPr lang="en-US" sz="1800" baseline="0" dirty="0" smtClean="0">
                          <a:effectLst/>
                        </a:rPr>
                        <a:t> coprocessor or CPU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10090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800" dirty="0" err="1">
                          <a:effectLst/>
                        </a:rPr>
                        <a:t>dir</a:t>
                      </a:r>
                      <a:r>
                        <a:rPr lang="en-US" sz="1800" dirty="0">
                          <a:effectLst/>
                        </a:rPr>
                        <a:t>$ offload</a:t>
                      </a:r>
                      <a:r>
                        <a:rPr lang="ru-RU" sz="1800" dirty="0">
                          <a:effectLst/>
                        </a:rPr>
                        <a:t> &lt;</a:t>
                      </a:r>
                      <a:r>
                        <a:rPr lang="en-US" sz="1800" dirty="0">
                          <a:effectLst/>
                        </a:rPr>
                        <a:t>clauses</a:t>
                      </a:r>
                      <a:r>
                        <a:rPr lang="ru-RU" sz="1800" dirty="0">
                          <a:effectLst/>
                        </a:rPr>
                        <a:t>&gt;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ru-RU" sz="1800" dirty="0">
                          <a:effectLst/>
                        </a:rPr>
                        <a:t>&lt;</a:t>
                      </a:r>
                      <a:r>
                        <a:rPr lang="en-US" sz="1800" dirty="0">
                          <a:effectLst/>
                        </a:rPr>
                        <a:t>statement</a:t>
                      </a:r>
                      <a:r>
                        <a:rPr lang="ru-RU" sz="1800" dirty="0">
                          <a:effectLst/>
                        </a:rPr>
                        <a:t>&gt;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Executing code block on</a:t>
                      </a:r>
                      <a:r>
                        <a:rPr lang="en-US" sz="1800" baseline="0" dirty="0" smtClean="0">
                          <a:effectLst/>
                        </a:rPr>
                        <a:t> coprocessor or CPU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143885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Keyword for function of variable on MIC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!</a:t>
                      </a:r>
                      <a:r>
                        <a:rPr lang="en-US" sz="1800" dirty="0" err="1">
                          <a:effectLst/>
                        </a:rPr>
                        <a:t>dir</a:t>
                      </a:r>
                      <a:r>
                        <a:rPr lang="en-US" sz="1800" dirty="0">
                          <a:effectLst/>
                        </a:rPr>
                        <a:t>$ attributes offload:&lt;</a:t>
                      </a:r>
                      <a:r>
                        <a:rPr lang="en-US" sz="1800" dirty="0" err="1">
                          <a:effectLst/>
                        </a:rPr>
                        <a:t>mic</a:t>
                      </a:r>
                      <a:r>
                        <a:rPr lang="en-US" sz="1800" dirty="0">
                          <a:effectLst/>
                        </a:rPr>
                        <a:t>&gt; ::</a:t>
                      </a:r>
                      <a:endParaRPr lang="ru-RU" sz="1800" dirty="0">
                        <a:effectLst/>
                      </a:endParaRPr>
                    </a:p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</a:rPr>
                        <a:t>&lt;ret-name&gt; OR &lt;var1,var2,…&gt;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Building function or creating variable for both</a:t>
                      </a:r>
                      <a:r>
                        <a:rPr lang="en-US" sz="1800" baseline="0" dirty="0" smtClean="0">
                          <a:effectLst/>
                        </a:rPr>
                        <a:t> CPU and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  <a:tr h="1009068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Data exchange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</a:rPr>
                        <a:t>!dir$ offload_transfer target(mic)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Synchronous</a:t>
                      </a:r>
                      <a:r>
                        <a:rPr lang="en-US" sz="1800" baseline="0" dirty="0" smtClean="0">
                          <a:effectLst/>
                        </a:rPr>
                        <a:t> or asynchronous data transfer between CPU and coprocessor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6" marR="68586" marT="0" marB="0"/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CDBC965-3916-4578-984E-3826AB7FC4FA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21267</TotalTime>
  <Words>3106</Words>
  <Application>Microsoft Office PowerPoint</Application>
  <PresentationFormat>Лист A4 (210x297 мм)</PresentationFormat>
  <Paragraphs>484</Paragraphs>
  <Slides>77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Оформление по умолчанию</vt:lpstr>
      <vt:lpstr>Презентация PowerPoint</vt:lpstr>
      <vt:lpstr>06 Lecture Optimization of applications for Intel Xeon Phi. Intel C/C++ Compiler</vt:lpstr>
      <vt:lpstr>Contents</vt:lpstr>
      <vt:lpstr>Introduction</vt:lpstr>
      <vt:lpstr>Coprocessor memory management</vt:lpstr>
      <vt:lpstr>Презентация PowerPoint</vt:lpstr>
      <vt:lpstr>Explicit memory management…</vt:lpstr>
      <vt:lpstr>Explicit memory management: C/C++</vt:lpstr>
      <vt:lpstr>Explicit memory management: Fortran</vt:lpstr>
      <vt:lpstr>Explicit memory management…</vt:lpstr>
      <vt:lpstr>Explicit memory management: mechanism of launching functions on coprocessor</vt:lpstr>
      <vt:lpstr>Explicit memory management…</vt:lpstr>
      <vt:lpstr>Explicit memory management…</vt:lpstr>
      <vt:lpstr>Explicit memory management: static memory</vt:lpstr>
      <vt:lpstr>Explicit memory management: dynamic memory</vt:lpstr>
      <vt:lpstr>Explicit memory management: dynamic memory</vt:lpstr>
      <vt:lpstr>Explicit memory management: simultaneous execution on CPU and coprocessor</vt:lpstr>
      <vt:lpstr>Explicit memory management: double buffering…</vt:lpstr>
      <vt:lpstr>Explicit memory management: double buffering…</vt:lpstr>
      <vt:lpstr>Explicit memory management: double buffering…</vt:lpstr>
      <vt:lpstr>Explicit memory management: double buffering…</vt:lpstr>
      <vt:lpstr>Explicit memory management: double buffering…</vt:lpstr>
      <vt:lpstr>Explicit memory management: working with structures…</vt:lpstr>
      <vt:lpstr>Explicit memory management: working with structures</vt:lpstr>
      <vt:lpstr>Презентация PowerPoint</vt:lpstr>
      <vt:lpstr>Implicit memory management…</vt:lpstr>
      <vt:lpstr>Implicit memory management…</vt:lpstr>
      <vt:lpstr>Implicit memory management: _Cilk_shared</vt:lpstr>
      <vt:lpstr>Implicit memory management: _Cilk_offload</vt:lpstr>
      <vt:lpstr>Implicit memory management</vt:lpstr>
      <vt:lpstr>Comparison of explicit and implicit memory management</vt:lpstr>
      <vt:lpstr>Презентация PowerPoint</vt:lpstr>
      <vt:lpstr>Vectorization…</vt:lpstr>
      <vt:lpstr>Vectorization…</vt:lpstr>
      <vt:lpstr>Using #pragma simd…</vt:lpstr>
      <vt:lpstr>Using #pragma simd…</vt:lpstr>
      <vt:lpstr>Using #pragma simd…</vt:lpstr>
      <vt:lpstr>Using #pragma simd</vt:lpstr>
      <vt:lpstr>Array Notation…</vt:lpstr>
      <vt:lpstr>Array Notation…</vt:lpstr>
      <vt:lpstr>Array Notation: supported operations…</vt:lpstr>
      <vt:lpstr>Array Notation: supported operations…</vt:lpstr>
      <vt:lpstr>Array Notation: supported operations…</vt:lpstr>
      <vt:lpstr>Array Notation: working principles</vt:lpstr>
      <vt:lpstr>Array Notation: dot product</vt:lpstr>
      <vt:lpstr>Array Notation: dynamic arrays</vt:lpstr>
      <vt:lpstr>Elemental functions…</vt:lpstr>
      <vt:lpstr>Elemental functions: invocation</vt:lpstr>
      <vt:lpstr>Elemental functions: restrictions</vt:lpstr>
      <vt:lpstr>Compiler vectorization reports</vt:lpstr>
      <vt:lpstr>Data alignment…</vt:lpstr>
      <vt:lpstr>Data alignment…</vt:lpstr>
      <vt:lpstr>Data alignment…</vt:lpstr>
      <vt:lpstr>Data alignment…</vt:lpstr>
      <vt:lpstr>Data alignment…</vt:lpstr>
      <vt:lpstr>Data alignment</vt:lpstr>
      <vt:lpstr>Vectorization of external loops…</vt:lpstr>
      <vt:lpstr>Vectorization of external loops…</vt:lpstr>
      <vt:lpstr>Vectorization of external loops</vt:lpstr>
      <vt:lpstr>Презентация PowerPoint</vt:lpstr>
      <vt:lpstr>Iterative process of optimization</vt:lpstr>
      <vt:lpstr>Levels of software optimization</vt:lpstr>
      <vt:lpstr>Using loop profiler…</vt:lpstr>
      <vt:lpstr>Using loop profiler</vt:lpstr>
      <vt:lpstr>Compiler reports</vt:lpstr>
      <vt:lpstr>Load balancing…</vt:lpstr>
      <vt:lpstr>Load balancing …</vt:lpstr>
      <vt:lpstr>Load balancing …</vt:lpstr>
      <vt:lpstr>Load balancing</vt:lpstr>
      <vt:lpstr>Additional recommendations…</vt:lpstr>
      <vt:lpstr>Additional recommendations</vt:lpstr>
      <vt:lpstr>References</vt:lpstr>
      <vt:lpstr>References</vt:lpstr>
      <vt:lpstr>References</vt:lpstr>
      <vt:lpstr>References</vt:lpstr>
      <vt:lpstr>References</vt:lpstr>
      <vt:lpstr>Authors</vt:lpstr>
    </vt:vector>
  </TitlesOfParts>
  <Company>Нижегородский университет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оптимизации прикладных программ для Intel Xeon Phi. Intel Compiler</dc:title>
  <cp:lastModifiedBy>sergey</cp:lastModifiedBy>
  <cp:revision>2433</cp:revision>
  <dcterms:created xsi:type="dcterms:W3CDTF">2004-08-14T10:27:56Z</dcterms:created>
  <dcterms:modified xsi:type="dcterms:W3CDTF">2014-12-05T15:35:03Z</dcterms:modified>
</cp:coreProperties>
</file>