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4078" r:id="rId3"/>
    <p:sldMasterId id="2147484082" r:id="rId4"/>
  </p:sldMasterIdLst>
  <p:notesMasterIdLst>
    <p:notesMasterId r:id="rId37"/>
  </p:notesMasterIdLst>
  <p:handoutMasterIdLst>
    <p:handoutMasterId r:id="rId38"/>
  </p:handoutMasterIdLst>
  <p:sldIdLst>
    <p:sldId id="1053" r:id="rId5"/>
    <p:sldId id="1051" r:id="rId6"/>
    <p:sldId id="892" r:id="rId7"/>
    <p:sldId id="904" r:id="rId8"/>
    <p:sldId id="893" r:id="rId9"/>
    <p:sldId id="1050" r:id="rId10"/>
    <p:sldId id="1025" r:id="rId11"/>
    <p:sldId id="1024" r:id="rId12"/>
    <p:sldId id="1026" r:id="rId13"/>
    <p:sldId id="1027" r:id="rId14"/>
    <p:sldId id="1028" r:id="rId15"/>
    <p:sldId id="1031" r:id="rId16"/>
    <p:sldId id="1030" r:id="rId17"/>
    <p:sldId id="1038" r:id="rId18"/>
    <p:sldId id="1039" r:id="rId19"/>
    <p:sldId id="1040" r:id="rId20"/>
    <p:sldId id="1041" r:id="rId21"/>
    <p:sldId id="1042" r:id="rId22"/>
    <p:sldId id="1043" r:id="rId23"/>
    <p:sldId id="1044" r:id="rId24"/>
    <p:sldId id="1045" r:id="rId25"/>
    <p:sldId id="1046" r:id="rId26"/>
    <p:sldId id="1047" r:id="rId27"/>
    <p:sldId id="1048" r:id="rId28"/>
    <p:sldId id="1049" r:id="rId29"/>
    <p:sldId id="1032" r:id="rId30"/>
    <p:sldId id="1033" r:id="rId31"/>
    <p:sldId id="1034" r:id="rId32"/>
    <p:sldId id="1035" r:id="rId33"/>
    <p:sldId id="1036" r:id="rId34"/>
    <p:sldId id="1037" r:id="rId35"/>
    <p:sldId id="1052" r:id="rId36"/>
  </p:sldIdLst>
  <p:sldSz cx="9906000" cy="6858000" type="A4"/>
  <p:notesSz cx="9236075" cy="7010400"/>
  <p:embeddedFontLst>
    <p:embeddedFont>
      <p:font typeface="Bernard MT Condensed" panose="02050806060905020404" pitchFamily="18" charset="0"/>
      <p:regular r:id="rId39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exey A. Sidnev" initials="AAS" lastIdx="1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00E000"/>
    <a:srgbClr val="740000"/>
    <a:srgbClr val="800000"/>
    <a:srgbClr val="CCCCCC"/>
    <a:srgbClr val="0969CD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44" autoAdjust="0"/>
    <p:restoredTop sz="88297" autoAdjust="0"/>
  </p:normalViewPr>
  <p:slideViewPr>
    <p:cSldViewPr>
      <p:cViewPr>
        <p:scale>
          <a:sx n="90" d="100"/>
          <a:sy n="90" d="100"/>
        </p:scale>
        <p:origin x="-960" y="-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120" y="1026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628" y="-102"/>
      </p:cViewPr>
      <p:guideLst>
        <p:guide orient="horz" pos="2208"/>
        <p:guide pos="29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1.fntdata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02299" cy="35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31639" y="0"/>
            <a:ext cx="4002299" cy="35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58664"/>
            <a:ext cx="4002299" cy="35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31639" y="6658664"/>
            <a:ext cx="4002299" cy="35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EAD56EE-8B81-43C0-8D27-927B97A44A8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4445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02299" cy="35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31639" y="0"/>
            <a:ext cx="4002299" cy="35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44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19388" y="525463"/>
            <a:ext cx="3797300" cy="262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608" y="3329940"/>
            <a:ext cx="7388860" cy="3154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658664"/>
            <a:ext cx="4002299" cy="35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31639" y="6658664"/>
            <a:ext cx="4002299" cy="35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8580EFF-907E-4A5C-824D-7F2FD28DA29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8643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7B3B1F-CA54-4011-80B1-C873B6AF2239}" type="slidenum">
              <a:rPr lang="ru-RU" smtClean="0">
                <a:solidFill>
                  <a:srgbClr val="000000"/>
                </a:solidFill>
              </a:rPr>
              <a:pPr/>
              <a:t>1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4763" indent="-309524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38098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33337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28576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23815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19054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714293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209532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EBFA0FD-A5A6-42E3-81C8-5B304BD65A67}" type="slidenum">
              <a:rPr lang="ru-RU" altLang="ru-RU" kern="1200" smtClean="0">
                <a:solidFill>
                  <a:prstClr val="black"/>
                </a:solidFill>
                <a:ea typeface="+mn-ea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altLang="ru-RU" kern="1200" smtClean="0">
              <a:solidFill>
                <a:prstClr val="black"/>
              </a:solidFill>
              <a:ea typeface="+mn-ea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20975" y="527050"/>
            <a:ext cx="3794125" cy="2627313"/>
          </a:xfrm>
          <a:solidFill>
            <a:srgbClr val="FFFFFF"/>
          </a:solidFill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580EFF-907E-4A5C-824D-7F2FD28DA299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3"/>
          <p:cNvSpPr txBox="1">
            <a:spLocks noChangeArrowheads="1"/>
          </p:cNvSpPr>
          <p:nvPr/>
        </p:nvSpPr>
        <p:spPr bwMode="auto">
          <a:xfrm>
            <a:off x="1222374" y="115888"/>
            <a:ext cx="8723313" cy="1151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Aft>
                <a:spcPct val="20000"/>
              </a:spcAft>
              <a:defRPr/>
            </a:pPr>
            <a:endParaRPr lang="ru-RU" sz="1200" b="1" dirty="0" smtClean="0">
              <a:solidFill>
                <a:srgbClr val="000000"/>
              </a:solidFill>
            </a:endParaRPr>
          </a:p>
          <a:p>
            <a:pPr algn="ctr" eaLnBrk="1" hangingPunct="1">
              <a:lnSpc>
                <a:spcPct val="120000"/>
              </a:lnSpc>
              <a:spcAft>
                <a:spcPct val="20000"/>
              </a:spcAft>
              <a:defRPr/>
            </a:pPr>
            <a:r>
              <a:rPr lang="en-US" b="1" dirty="0" smtClean="0">
                <a:solidFill>
                  <a:srgbClr val="000000"/>
                </a:solidFill>
              </a:rPr>
              <a:t> </a:t>
            </a:r>
            <a:r>
              <a:rPr lang="ru-RU" b="1" dirty="0" smtClean="0">
                <a:solidFill>
                  <a:srgbClr val="000000"/>
                </a:solidFill>
              </a:rPr>
              <a:t>Нижегородский государственный университет</a:t>
            </a:r>
            <a:r>
              <a:rPr lang="en-US" b="1" dirty="0" smtClean="0">
                <a:solidFill>
                  <a:srgbClr val="000000"/>
                </a:solidFill>
              </a:rPr>
              <a:t> </a:t>
            </a:r>
            <a:r>
              <a:rPr lang="ru-RU" b="1" dirty="0" smtClean="0">
                <a:solidFill>
                  <a:srgbClr val="000000"/>
                </a:solidFill>
              </a:rPr>
              <a:t>им.</a:t>
            </a:r>
            <a:r>
              <a:rPr lang="en-US" b="1" dirty="0" smtClean="0">
                <a:solidFill>
                  <a:srgbClr val="000000"/>
                </a:solidFill>
              </a:rPr>
              <a:t> </a:t>
            </a:r>
            <a:r>
              <a:rPr lang="ru-RU" b="1" dirty="0" smtClean="0">
                <a:solidFill>
                  <a:srgbClr val="000000"/>
                </a:solidFill>
              </a:rPr>
              <a:t>Н.И.</a:t>
            </a:r>
            <a:r>
              <a:rPr lang="en-US" b="1" dirty="0" smtClean="0">
                <a:solidFill>
                  <a:srgbClr val="000000"/>
                </a:solidFill>
              </a:rPr>
              <a:t> </a:t>
            </a:r>
            <a:r>
              <a:rPr lang="ru-RU" b="1" dirty="0" smtClean="0">
                <a:solidFill>
                  <a:srgbClr val="000000"/>
                </a:solidFill>
              </a:rPr>
              <a:t>Лобачевского</a:t>
            </a:r>
          </a:p>
          <a:p>
            <a:pPr algn="ctr" eaLnBrk="1" hangingPunct="1">
              <a:lnSpc>
                <a:spcPct val="120000"/>
              </a:lnSpc>
              <a:spcAft>
                <a:spcPct val="20000"/>
              </a:spcAft>
              <a:defRPr/>
            </a:pPr>
            <a:endParaRPr lang="en-US" sz="2000" b="1" i="1" dirty="0" smtClean="0">
              <a:solidFill>
                <a:srgbClr val="000000"/>
              </a:solidFill>
            </a:endParaRPr>
          </a:p>
        </p:txBody>
      </p:sp>
      <p:pic>
        <p:nvPicPr>
          <p:cNvPr id="5" name="Рисунок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103188"/>
            <a:ext cx="1093787" cy="109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757979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Text Box 1033"/>
          <p:cNvSpPr txBox="1">
            <a:spLocks noChangeArrowheads="1"/>
          </p:cNvSpPr>
          <p:nvPr/>
        </p:nvSpPr>
        <p:spPr bwMode="auto">
          <a:xfrm>
            <a:off x="9285288" y="6454775"/>
            <a:ext cx="500062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5A68CA84-0643-428B-8B8C-0B8ECF7C2580}" type="slidenum">
              <a:rPr lang="ru-RU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‹#›</a:t>
            </a:fld>
            <a:endParaRPr lang="ru-RU" sz="1200" smtClean="0">
              <a:solidFill>
                <a:srgbClr val="000000"/>
              </a:solidFill>
            </a:endParaRPr>
          </a:p>
        </p:txBody>
      </p:sp>
      <p:pic>
        <p:nvPicPr>
          <p:cNvPr id="10" name="Рисунок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6161088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2877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Заголовок раздела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638" y="2643182"/>
            <a:ext cx="8420100" cy="1362075"/>
          </a:xfrm>
        </p:spPr>
        <p:txBody>
          <a:bodyPr anchor="t"/>
          <a:lstStyle>
            <a:lvl1pPr algn="ctr">
              <a:defRPr sz="4000" b="1" cap="none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638" y="4000504"/>
            <a:ext cx="8420100" cy="1500187"/>
          </a:xfrm>
        </p:spPr>
        <p:txBody>
          <a:bodyPr anchor="b"/>
          <a:lstStyle>
            <a:lvl1pPr marL="457200" indent="-457200">
              <a:buFont typeface="+mj-lt"/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2" name="Text Box 1033"/>
          <p:cNvSpPr txBox="1">
            <a:spLocks noChangeArrowheads="1"/>
          </p:cNvSpPr>
          <p:nvPr userDrawn="1"/>
        </p:nvSpPr>
        <p:spPr bwMode="auto">
          <a:xfrm>
            <a:off x="9405934" y="6429396"/>
            <a:ext cx="500066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fld id="{C334ADF4-E04F-47AB-B337-B3FD08C3714F}" type="slidenum">
              <a:rPr lang="ru-RU" sz="1200" kern="120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rPr>
              <a:pPr>
                <a:defRPr/>
              </a:pPr>
              <a:t>‹#›</a:t>
            </a:fld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Arial" pitchFamily="34" charset="0"/>
            </a:endParaRPr>
          </a:p>
        </p:txBody>
      </p:sp>
      <p:pic>
        <p:nvPicPr>
          <p:cNvPr id="13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6161088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3"/>
          <p:cNvSpPr txBox="1">
            <a:spLocks noChangeArrowheads="1"/>
          </p:cNvSpPr>
          <p:nvPr/>
        </p:nvSpPr>
        <p:spPr bwMode="auto">
          <a:xfrm>
            <a:off x="3" y="115889"/>
            <a:ext cx="9945688" cy="9448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Lobachevsky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 State University of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Nizhni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 Novgorod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Faculty of Computational mathematics and cybernetics</a:t>
            </a:r>
          </a:p>
        </p:txBody>
      </p:sp>
      <p:pic>
        <p:nvPicPr>
          <p:cNvPr id="5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260356"/>
            <a:ext cx="1008062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130431"/>
            <a:ext cx="84201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1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 algn="l">
              <a:lnSpc>
                <a:spcPct val="100000"/>
              </a:lnSpc>
              <a:defRPr sz="12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710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335873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3050" y="207963"/>
            <a:ext cx="90836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Введение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196975"/>
            <a:ext cx="891540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5C25537C-F786-4857-A0AB-CC0EADBD010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033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034" name="Рисунок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6161088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1055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3050" y="207963"/>
            <a:ext cx="90836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Введение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196976"/>
            <a:ext cx="891540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43966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defRPr sz="1000">
                <a:latin typeface="Arial" charset="0"/>
                <a:cs typeface="Arial" charset="0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F4B8981D-FA80-4A8E-9421-45BC15FC5798}" type="slidenum">
              <a:rPr lang="ru-RU" kern="1200" smtClean="0">
                <a:solidFill>
                  <a:srgbClr val="000000"/>
                </a:solidFill>
                <a:ea typeface="+mn-ea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kern="1200" dirty="0">
              <a:solidFill>
                <a:srgbClr val="000000"/>
              </a:solidFill>
              <a:ea typeface="+mn-ea"/>
            </a:endParaRPr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latin typeface="Arial" pitchFamily="34" charset="0"/>
              <a:ea typeface="+mn-ea"/>
              <a:cs typeface="Arial" charset="0"/>
            </a:endParaRPr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latin typeface="Arial" pitchFamily="34" charset="0"/>
              <a:ea typeface="+mn-ea"/>
              <a:cs typeface="Arial" charset="0"/>
            </a:endParaRPr>
          </a:p>
        </p:txBody>
      </p:sp>
      <p:sp>
        <p:nvSpPr>
          <p:cNvPr id="1033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latin typeface="Arial" pitchFamily="34" charset="0"/>
              <a:ea typeface="+mn-ea"/>
              <a:cs typeface="Arial" charset="0"/>
            </a:endParaRPr>
          </a:p>
        </p:txBody>
      </p:sp>
      <p:pic>
        <p:nvPicPr>
          <p:cNvPr id="1034" name="Picture 13" descr="NNGU_Logo_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3" y="6092831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83" r:id="rId1"/>
    <p:sldLayoutId id="2147484084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mailto:kozinov@vmk.unn.ru" TargetMode="External"/><Relationship Id="rId2" Type="http://schemas.openxmlformats.org/officeDocument/2006/relationships/hyperlink" Target="mailto:meerov@vmk.unn.r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25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15238" y="87313"/>
            <a:ext cx="2238375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8" y="87313"/>
            <a:ext cx="2286000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67313" y="87313"/>
            <a:ext cx="24003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39988" y="87313"/>
            <a:ext cx="265588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9693" y="1785926"/>
            <a:ext cx="1855787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809728" y="1603511"/>
            <a:ext cx="8096272" cy="500136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</a:p>
          <a:p>
            <a:pPr algn="ctr">
              <a:spcBef>
                <a:spcPts val="6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Computing Mathematics and Cybernetics faculty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The competitiveness enhancement program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among the world's research and education centers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Strategic initiative “Achieving leading positions in the field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supercomputer technology and high-performance computing”</a:t>
            </a: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Supported by 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Intel</a:t>
            </a: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5953" name="Picture 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4340" y="3643314"/>
            <a:ext cx="11239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4249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operation types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Arithmetic operations</a:t>
            </a:r>
            <a:r>
              <a:rPr lang="ru-RU" dirty="0" smtClean="0"/>
              <a:t>: </a:t>
            </a:r>
            <a:r>
              <a:rPr lang="en-US" dirty="0" smtClean="0"/>
              <a:t>add</a:t>
            </a:r>
            <a:r>
              <a:rPr lang="ru-RU" dirty="0" smtClean="0"/>
              <a:t>, </a:t>
            </a:r>
            <a:r>
              <a:rPr lang="en-US" dirty="0" smtClean="0"/>
              <a:t>subtract</a:t>
            </a:r>
            <a:r>
              <a:rPr lang="ru-RU" dirty="0" smtClean="0"/>
              <a:t>, </a:t>
            </a:r>
            <a:r>
              <a:rPr lang="en-US" dirty="0" smtClean="0"/>
              <a:t>multiply</a:t>
            </a:r>
            <a:r>
              <a:rPr lang="ru-RU" dirty="0" smtClean="0"/>
              <a:t>, </a:t>
            </a:r>
            <a:r>
              <a:rPr lang="en-US" dirty="0" smtClean="0"/>
              <a:t>divide</a:t>
            </a:r>
            <a:r>
              <a:rPr lang="ru-RU" dirty="0" smtClean="0"/>
              <a:t>, </a:t>
            </a:r>
            <a:r>
              <a:rPr lang="en-US" dirty="0" smtClean="0"/>
              <a:t>FMA</a:t>
            </a:r>
            <a:r>
              <a:rPr lang="ru-RU" dirty="0" smtClean="0"/>
              <a:t> (</a:t>
            </a:r>
            <a:r>
              <a:rPr lang="en-US" dirty="0" smtClean="0"/>
              <a:t>for floating-point data</a:t>
            </a:r>
            <a:r>
              <a:rPr lang="ru-RU" dirty="0" smtClean="0"/>
              <a:t>).</a:t>
            </a:r>
          </a:p>
          <a:p>
            <a:r>
              <a:rPr lang="en-US" b="1" i="1" dirty="0" smtClean="0"/>
              <a:t>Type cast operations</a:t>
            </a:r>
            <a:r>
              <a:rPr lang="ru-RU" dirty="0" smtClean="0"/>
              <a:t> </a:t>
            </a:r>
            <a:r>
              <a:rPr lang="en-US" dirty="0" smtClean="0"/>
              <a:t>that </a:t>
            </a:r>
            <a:r>
              <a:rPr lang="en-US" dirty="0"/>
              <a:t>perform type transformations according to certain rules </a:t>
            </a:r>
            <a:r>
              <a:rPr lang="ru-RU" dirty="0" smtClean="0"/>
              <a:t> (</a:t>
            </a:r>
            <a:r>
              <a:rPr lang="en-US" dirty="0" smtClean="0"/>
              <a:t>see</a:t>
            </a:r>
            <a:r>
              <a:rPr lang="ru-RU" dirty="0" smtClean="0"/>
              <a:t> [1, 3]).</a:t>
            </a:r>
          </a:p>
          <a:p>
            <a:r>
              <a:rPr lang="en-US" b="1" i="1" dirty="0" smtClean="0"/>
              <a:t>Logic operations</a:t>
            </a:r>
            <a:r>
              <a:rPr lang="ru-RU" dirty="0" smtClean="0"/>
              <a:t> </a:t>
            </a:r>
            <a:r>
              <a:rPr lang="en-US" dirty="0"/>
              <a:t>that allow to perform vector comparisons, find min and max, </a:t>
            </a:r>
            <a:r>
              <a:rPr lang="en-US" dirty="0" err="1" smtClean="0"/>
              <a:t>etc</a:t>
            </a:r>
            <a:r>
              <a:rPr lang="ru-RU" dirty="0" smtClean="0"/>
              <a:t>.</a:t>
            </a:r>
          </a:p>
          <a:p>
            <a:r>
              <a:rPr lang="en-US" b="1" i="1" dirty="0" smtClean="0"/>
              <a:t>Data access operations</a:t>
            </a:r>
            <a:r>
              <a:rPr lang="en-US" dirty="0" smtClean="0"/>
              <a:t>:</a:t>
            </a:r>
            <a:r>
              <a:rPr lang="en-US" b="1" i="1" dirty="0" smtClean="0"/>
              <a:t> </a:t>
            </a:r>
            <a:r>
              <a:rPr lang="en-US" dirty="0"/>
              <a:t>to load data from memory to a register and store data from a register to memory. The new instruction set supports scatter/gather instructions that operate with data stored with a </a:t>
            </a:r>
            <a:r>
              <a:rPr lang="en-US" dirty="0" smtClean="0"/>
              <a:t>stride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r>
              <a:rPr lang="en-US" i="1" dirty="0" smtClean="0"/>
              <a:t>Masks</a:t>
            </a:r>
            <a:r>
              <a:rPr lang="en-US" dirty="0" smtClean="0"/>
              <a:t>,</a:t>
            </a:r>
            <a:r>
              <a:rPr lang="ru-RU" dirty="0" smtClean="0"/>
              <a:t> </a:t>
            </a:r>
            <a:r>
              <a:rPr lang="en-US" i="1" dirty="0" smtClean="0"/>
              <a:t>swizzle</a:t>
            </a:r>
            <a:r>
              <a:rPr lang="ru-RU" dirty="0" smtClean="0"/>
              <a:t>, </a:t>
            </a:r>
            <a:r>
              <a:rPr lang="en-US" i="1" dirty="0" smtClean="0"/>
              <a:t>shuffle</a:t>
            </a:r>
            <a:r>
              <a:rPr lang="en-US" dirty="0" smtClean="0"/>
              <a:t> are available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050" y="207963"/>
            <a:ext cx="9216454" cy="628749"/>
          </a:xfrm>
        </p:spPr>
        <p:txBody>
          <a:bodyPr/>
          <a:lstStyle/>
          <a:p>
            <a:r>
              <a:rPr lang="en-US" dirty="0" smtClean="0"/>
              <a:t>Extended support for mathematical routines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Xeon Phi has extended support for some mathematical routines: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en-US" b="1" dirty="0" smtClean="0"/>
              <a:t>For single precision floating-point numbers:</a:t>
            </a:r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en-US" b="1" dirty="0" err="1" smtClean="0"/>
              <a:t>sqrt</a:t>
            </a:r>
            <a:r>
              <a:rPr lang="ru-RU" b="1" dirty="0" smtClean="0"/>
              <a:t>(</a:t>
            </a:r>
            <a:r>
              <a:rPr lang="en-US" b="1" dirty="0" smtClean="0"/>
              <a:t>x</a:t>
            </a:r>
            <a:r>
              <a:rPr lang="ru-RU" b="1" dirty="0" smtClean="0"/>
              <a:t>)</a:t>
            </a:r>
            <a:r>
              <a:rPr lang="ru-RU" dirty="0" smtClean="0"/>
              <a:t>, </a:t>
            </a:r>
            <a:r>
              <a:rPr lang="en-US" b="1" dirty="0" smtClean="0"/>
              <a:t>a</a:t>
            </a:r>
            <a:r>
              <a:rPr lang="en-US" b="1" baseline="30000" dirty="0" smtClean="0"/>
              <a:t>x</a:t>
            </a:r>
            <a:r>
              <a:rPr lang="ru-RU" dirty="0" smtClean="0"/>
              <a:t> </a:t>
            </a:r>
            <a:r>
              <a:rPr lang="en-US" dirty="0" smtClean="0"/>
              <a:t>and</a:t>
            </a:r>
            <a:r>
              <a:rPr lang="ru-RU" dirty="0" smtClean="0"/>
              <a:t> </a:t>
            </a:r>
            <a:r>
              <a:rPr lang="en-US" b="1" dirty="0" smtClean="0"/>
              <a:t>division</a:t>
            </a:r>
            <a:r>
              <a:rPr lang="ru-RU" dirty="0" smtClean="0"/>
              <a:t> </a:t>
            </a:r>
            <a:r>
              <a:rPr lang="en-US" dirty="0" smtClean="0"/>
              <a:t>can be computed using these functions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866154"/>
              </p:ext>
            </p:extLst>
          </p:nvPr>
        </p:nvGraphicFramePr>
        <p:xfrm>
          <a:off x="1062010" y="2519899"/>
          <a:ext cx="7972152" cy="2520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57384"/>
                <a:gridCol w="2657384"/>
                <a:gridCol w="2657384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Function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Latency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Throughput</a:t>
                      </a:r>
                      <a:endParaRPr lang="ru-RU" sz="2400" b="1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1/</a:t>
                      </a:r>
                      <a:r>
                        <a:rPr lang="en-US" sz="2400" dirty="0" smtClean="0"/>
                        <a:t>x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1/</a:t>
                      </a:r>
                      <a:r>
                        <a:rPr lang="en-US" sz="2400" dirty="0" err="1" smtClean="0"/>
                        <a:t>sqrt</a:t>
                      </a:r>
                      <a:r>
                        <a:rPr lang="ru-RU" sz="2400" dirty="0" smtClean="0"/>
                        <a:t>(</a:t>
                      </a:r>
                      <a:r>
                        <a:rPr lang="en-US" sz="2400" dirty="0" smtClean="0"/>
                        <a:t>x</a:t>
                      </a:r>
                      <a:r>
                        <a:rPr lang="ru-RU" sz="2400" dirty="0" smtClean="0"/>
                        <a:t>)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log</a:t>
                      </a:r>
                      <a:r>
                        <a:rPr lang="ru-RU" sz="2400" baseline="-25000" dirty="0" smtClean="0"/>
                        <a:t>2</a:t>
                      </a:r>
                      <a:r>
                        <a:rPr lang="ru-RU" sz="2400" dirty="0" smtClean="0"/>
                        <a:t>(</a:t>
                      </a:r>
                      <a:r>
                        <a:rPr lang="en-US" sz="2400" dirty="0" smtClean="0"/>
                        <a:t>x</a:t>
                      </a:r>
                      <a:r>
                        <a:rPr lang="ru-RU" sz="2400" dirty="0" smtClean="0"/>
                        <a:t>)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</a:t>
                      </a:r>
                      <a:r>
                        <a:rPr lang="en-US" sz="2400" baseline="30000" dirty="0" smtClean="0"/>
                        <a:t>x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dirty="0" smtClean="0"/>
                        <a:t>8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Заголовок 1"/>
          <p:cNvSpPr>
            <a:spLocks noGrp="1"/>
          </p:cNvSpPr>
          <p:nvPr>
            <p:ph type="title"/>
          </p:nvPr>
        </p:nvSpPr>
        <p:spPr>
          <a:xfrm>
            <a:off x="782638" y="2643188"/>
            <a:ext cx="8420100" cy="1362075"/>
          </a:xfrm>
        </p:spPr>
        <p:txBody>
          <a:bodyPr/>
          <a:lstStyle/>
          <a:p>
            <a:pPr eaLnBrk="1" hangingPunct="1"/>
            <a:r>
              <a:rPr lang="en-US" dirty="0"/>
              <a:t>Vectorization in high level programming languages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Cores of Intel Xeon Phi</a:t>
            </a:r>
            <a:r>
              <a:rPr lang="ru-RU" dirty="0" smtClean="0"/>
              <a:t> </a:t>
            </a:r>
            <a:r>
              <a:rPr lang="en-US" dirty="0" smtClean="0"/>
              <a:t>can perform operations with</a:t>
            </a:r>
            <a:endParaRPr lang="ru-RU" dirty="0" smtClean="0"/>
          </a:p>
          <a:p>
            <a:pPr lvl="1"/>
            <a:r>
              <a:rPr lang="en-US" dirty="0" smtClean="0"/>
              <a:t>Vectors of integer or floating-point numbers</a:t>
            </a:r>
            <a:r>
              <a:rPr lang="ru-RU" dirty="0" smtClean="0"/>
              <a:t>, </a:t>
            </a:r>
          </a:p>
          <a:p>
            <a:pPr lvl="1"/>
            <a:r>
              <a:rPr lang="en-US" dirty="0" smtClean="0"/>
              <a:t>A wide specter of</a:t>
            </a:r>
            <a:r>
              <a:rPr lang="ru-RU" dirty="0" smtClean="0"/>
              <a:t> </a:t>
            </a:r>
          </a:p>
          <a:p>
            <a:pPr lvl="2"/>
            <a:r>
              <a:rPr lang="en-US" dirty="0" smtClean="0"/>
              <a:t>Mathematical operations</a:t>
            </a:r>
            <a:r>
              <a:rPr lang="ru-RU" dirty="0" smtClean="0"/>
              <a:t>, </a:t>
            </a:r>
          </a:p>
          <a:p>
            <a:pPr lvl="2"/>
            <a:r>
              <a:rPr lang="en-US" dirty="0" smtClean="0"/>
              <a:t>Logic operations</a:t>
            </a:r>
            <a:r>
              <a:rPr lang="ru-RU" dirty="0" smtClean="0"/>
              <a:t>, </a:t>
            </a:r>
          </a:p>
          <a:p>
            <a:pPr lvl="2"/>
            <a:r>
              <a:rPr lang="en-US" dirty="0" smtClean="0"/>
              <a:t>Bitwise operations</a:t>
            </a:r>
            <a:r>
              <a:rPr lang="ru-RU" dirty="0" smtClean="0"/>
              <a:t>, </a:t>
            </a:r>
          </a:p>
          <a:p>
            <a:pPr lvl="2"/>
            <a:r>
              <a:rPr lang="en-US" dirty="0" smtClean="0"/>
              <a:t>Operations with memory</a:t>
            </a:r>
            <a:r>
              <a:rPr lang="ru-RU" dirty="0" smtClean="0"/>
              <a:t>. </a:t>
            </a:r>
          </a:p>
          <a:p>
            <a:endParaRPr lang="ru-RU" b="1" dirty="0" smtClean="0"/>
          </a:p>
          <a:p>
            <a:r>
              <a:rPr lang="en-US" b="1" dirty="0" smtClean="0"/>
              <a:t>How to use these features in programming languages</a:t>
            </a:r>
            <a:r>
              <a:rPr lang="ru-RU" b="1" dirty="0" smtClean="0"/>
              <a:t>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of vectorization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8202116" cy="4968875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US" sz="2300" dirty="0" smtClean="0"/>
              <a:t>Use specialized high performance libraries that make good use of vector instructions</a:t>
            </a:r>
            <a:r>
              <a:rPr lang="ru-RU" sz="23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300" dirty="0" smtClean="0"/>
              <a:t>Compile programs in C</a:t>
            </a:r>
            <a:r>
              <a:rPr lang="ru-RU" sz="2300" dirty="0" smtClean="0"/>
              <a:t>/</a:t>
            </a:r>
            <a:r>
              <a:rPr lang="en-US" sz="2300" dirty="0" smtClean="0"/>
              <a:t>C</a:t>
            </a:r>
            <a:r>
              <a:rPr lang="ru-RU" sz="2300" dirty="0" smtClean="0"/>
              <a:t>++ </a:t>
            </a:r>
            <a:r>
              <a:rPr lang="en-US" sz="2300" dirty="0" smtClean="0"/>
              <a:t>or</a:t>
            </a:r>
            <a:r>
              <a:rPr lang="ru-RU" sz="2300" dirty="0" smtClean="0"/>
              <a:t> </a:t>
            </a:r>
            <a:r>
              <a:rPr lang="en-US" sz="2300" dirty="0" smtClean="0"/>
              <a:t>Fortran</a:t>
            </a:r>
            <a:r>
              <a:rPr lang="ru-RU" sz="2300" dirty="0" smtClean="0"/>
              <a:t> </a:t>
            </a:r>
            <a:r>
              <a:rPr lang="en-US" sz="2300" dirty="0" smtClean="0"/>
              <a:t>with an optimizing compiler that is capable of automatic vectorization</a:t>
            </a:r>
            <a:r>
              <a:rPr lang="ru-RU" sz="2300" dirty="0" smtClean="0"/>
              <a:t>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300" dirty="0" smtClean="0"/>
              <a:t>Use special directives and options of an optimizing compiler to assist vectorization</a:t>
            </a:r>
            <a:r>
              <a:rPr lang="ru-RU" sz="23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300" dirty="0" smtClean="0"/>
              <a:t>Use Array Notation</a:t>
            </a:r>
            <a:r>
              <a:rPr lang="ru-RU" sz="2300" dirty="0" smtClean="0"/>
              <a:t> </a:t>
            </a:r>
            <a:r>
              <a:rPr lang="en-US" sz="2300" dirty="0" smtClean="0"/>
              <a:t>and</a:t>
            </a:r>
            <a:r>
              <a:rPr lang="ru-RU" sz="2300" dirty="0" smtClean="0"/>
              <a:t> </a:t>
            </a:r>
            <a:r>
              <a:rPr lang="en-US" sz="2300" dirty="0" smtClean="0"/>
              <a:t>Elemental Function of Intel </a:t>
            </a:r>
            <a:r>
              <a:rPr lang="en-US" sz="2300" dirty="0" err="1" smtClean="0"/>
              <a:t>Cilk</a:t>
            </a:r>
            <a:r>
              <a:rPr lang="en-US" sz="2300" dirty="0" smtClean="0"/>
              <a:t> Plus</a:t>
            </a:r>
            <a:r>
              <a:rPr lang="ru-RU" sz="23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300" dirty="0" smtClean="0"/>
              <a:t>Use special intrinsic classes for SIMD</a:t>
            </a:r>
            <a:r>
              <a:rPr lang="ru-RU" sz="23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300" dirty="0" smtClean="0"/>
              <a:t>Use special intrinsic functions</a:t>
            </a:r>
            <a:r>
              <a:rPr lang="ru-RU" sz="23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300" dirty="0" smtClean="0"/>
              <a:t>Write directly in assembly</a:t>
            </a:r>
            <a:r>
              <a:rPr lang="ru-RU" sz="2300" dirty="0" smtClean="0"/>
              <a:t>.</a:t>
            </a:r>
          </a:p>
          <a:p>
            <a:pPr marL="457200" lvl="0" indent="-457200">
              <a:buFont typeface="+mj-lt"/>
              <a:buAutoNum type="arabicPeriod"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Стрелка вниз 3"/>
          <p:cNvSpPr/>
          <p:nvPr/>
        </p:nvSpPr>
        <p:spPr bwMode="auto">
          <a:xfrm>
            <a:off x="8835379" y="1134540"/>
            <a:ext cx="360040" cy="4968552"/>
          </a:xfrm>
          <a:prstGeom prst="downArrow">
            <a:avLst>
              <a:gd name="adj1" fmla="val 50000"/>
              <a:gd name="adj2" fmla="val 159304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5400000">
            <a:off x="6994790" y="3194801"/>
            <a:ext cx="5040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2060"/>
                </a:solidFill>
                <a:latin typeface="Arial" panose="020B0604020202020204" pitchFamily="34" charset="0"/>
              </a:rPr>
              <a:t>More control</a:t>
            </a:r>
            <a:r>
              <a:rPr lang="ru-RU" sz="24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.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en-US" sz="2400" dirty="0">
                <a:solidFill>
                  <a:srgbClr val="002060"/>
                </a:solidFill>
                <a:latin typeface="Arial" panose="020B0604020202020204" pitchFamily="34" charset="0"/>
              </a:rPr>
              <a:t>M</a:t>
            </a:r>
            <a:r>
              <a:rPr lang="en-US" sz="2400" dirty="0" smtClean="0">
                <a:solidFill>
                  <a:srgbClr val="002060"/>
                </a:solidFill>
                <a:latin typeface="Arial" panose="020B0604020202020204" pitchFamily="34" charset="0"/>
              </a:rPr>
              <a:t>ore effort to implement</a:t>
            </a:r>
            <a:endParaRPr lang="ru-RU" sz="2400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 bwMode="auto">
          <a:xfrm>
            <a:off x="356063" y="4293096"/>
            <a:ext cx="8280920" cy="0"/>
          </a:xfrm>
          <a:prstGeom prst="line">
            <a:avLst/>
          </a:prstGeom>
          <a:ln w="571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vectorized libraries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good candidate is </a:t>
            </a:r>
            <a:r>
              <a:rPr lang="en-US" b="1" dirty="0" smtClean="0"/>
              <a:t>MKL</a:t>
            </a:r>
            <a:r>
              <a:rPr lang="en-US" dirty="0" smtClean="0"/>
              <a:t>, there are others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en-US" b="1" dirty="0" smtClean="0"/>
              <a:t>Problems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</a:p>
          <a:p>
            <a:pPr lvl="1"/>
            <a:r>
              <a:rPr lang="en-US" dirty="0" smtClean="0"/>
              <a:t>Libraries usually do not implement everything that our application needs</a:t>
            </a:r>
            <a:r>
              <a:rPr lang="ru-RU" dirty="0" smtClean="0"/>
              <a:t>.</a:t>
            </a:r>
          </a:p>
          <a:p>
            <a:pPr lvl="1"/>
            <a:r>
              <a:rPr lang="en-US" dirty="0" smtClean="0"/>
              <a:t>Library implementations are general, which might be not optimal because of specific features of our problem</a:t>
            </a:r>
            <a:r>
              <a:rPr lang="ru-RU" dirty="0" smtClean="0"/>
              <a:t>.</a:t>
            </a:r>
          </a:p>
          <a:p>
            <a:pPr lvl="1"/>
            <a:r>
              <a:rPr lang="en-US" dirty="0" smtClean="0"/>
              <a:t>Possible problems with integration, portability and sustainability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050" y="207963"/>
            <a:ext cx="9360470" cy="561975"/>
          </a:xfrm>
        </p:spPr>
        <p:txBody>
          <a:bodyPr/>
          <a:lstStyle/>
          <a:p>
            <a:pPr lvl="0"/>
            <a:r>
              <a:rPr lang="en-US" dirty="0" smtClean="0"/>
              <a:t>Using optimizing compiler for C</a:t>
            </a:r>
            <a:r>
              <a:rPr lang="ru-RU" dirty="0" smtClean="0"/>
              <a:t>/</a:t>
            </a:r>
            <a:r>
              <a:rPr lang="en-US" dirty="0" smtClean="0"/>
              <a:t>C</a:t>
            </a:r>
            <a:r>
              <a:rPr lang="ru-RU" dirty="0" smtClean="0"/>
              <a:t>++ </a:t>
            </a:r>
            <a:r>
              <a:rPr lang="en-US" dirty="0" smtClean="0"/>
              <a:t>or</a:t>
            </a:r>
            <a:r>
              <a:rPr lang="ru-RU" dirty="0" smtClean="0"/>
              <a:t> </a:t>
            </a:r>
            <a:r>
              <a:rPr lang="en-US" dirty="0" smtClean="0"/>
              <a:t>Fortran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Intel Compliers</a:t>
            </a:r>
            <a:r>
              <a:rPr lang="en-US" dirty="0" smtClean="0"/>
              <a:t> (recommended), </a:t>
            </a:r>
            <a:r>
              <a:rPr lang="en-US" b="1" dirty="0" err="1" smtClean="0"/>
              <a:t>gcc</a:t>
            </a:r>
            <a:endParaRPr lang="en-US" b="1" dirty="0" smtClean="0"/>
          </a:p>
          <a:p>
            <a:r>
              <a:rPr lang="en-US" dirty="0" smtClean="0"/>
              <a:t>Try to minimize data dependencies</a:t>
            </a:r>
            <a:r>
              <a:rPr lang="ru-RU" dirty="0" smtClean="0"/>
              <a:t>.</a:t>
            </a:r>
          </a:p>
          <a:p>
            <a:pPr lvl="0"/>
            <a:r>
              <a:rPr lang="en-US" dirty="0" smtClean="0"/>
              <a:t>It is not recommended to call functions in computationally intensive loops. However, compiler  might inline function and vectorize a loop anyway</a:t>
            </a:r>
            <a:r>
              <a:rPr lang="ru-RU" dirty="0" smtClean="0"/>
              <a:t>.</a:t>
            </a:r>
          </a:p>
          <a:p>
            <a:r>
              <a:rPr lang="en-US" dirty="0" smtClean="0"/>
              <a:t>Pay attention to data alignment so that start addresses are multiples of a certain size</a:t>
            </a:r>
            <a:r>
              <a:rPr lang="ru-RU" dirty="0" smtClean="0"/>
              <a:t> (</a:t>
            </a:r>
            <a:r>
              <a:rPr lang="en-US" dirty="0" smtClean="0"/>
              <a:t>cache lane or vector register size</a:t>
            </a:r>
            <a:r>
              <a:rPr lang="ru-RU" dirty="0" smtClean="0"/>
              <a:t>).</a:t>
            </a:r>
          </a:p>
          <a:p>
            <a:pPr>
              <a:buNone/>
            </a:pPr>
            <a:r>
              <a:rPr lang="ru-RU" b="1" dirty="0" smtClean="0"/>
              <a:t>	</a:t>
            </a:r>
            <a:r>
              <a:rPr lang="en-US" b="1" dirty="0" smtClean="0"/>
              <a:t>SSE: alignment by </a:t>
            </a:r>
            <a:r>
              <a:rPr lang="ru-RU" b="1" dirty="0" smtClean="0"/>
              <a:t>16, </a:t>
            </a:r>
            <a:r>
              <a:rPr lang="en-US" b="1" dirty="0" smtClean="0"/>
              <a:t>AVX:</a:t>
            </a:r>
            <a:r>
              <a:rPr lang="ru-RU" b="1" dirty="0" smtClean="0"/>
              <a:t> </a:t>
            </a:r>
            <a:r>
              <a:rPr lang="en-US" b="1" dirty="0" smtClean="0"/>
              <a:t>alignment by</a:t>
            </a:r>
            <a:r>
              <a:rPr lang="ru-RU" b="1" dirty="0" smtClean="0"/>
              <a:t> 32, </a:t>
            </a:r>
            <a:r>
              <a:rPr lang="en-US" b="1" dirty="0" smtClean="0"/>
              <a:t>Xeon Phi:</a:t>
            </a:r>
            <a:r>
              <a:rPr lang="ru-RU" b="1" dirty="0" smtClean="0"/>
              <a:t> </a:t>
            </a:r>
            <a:r>
              <a:rPr lang="en-US" b="1" dirty="0" smtClean="0"/>
              <a:t>alignment by</a:t>
            </a:r>
            <a:r>
              <a:rPr lang="ru-RU" b="1" dirty="0" smtClean="0"/>
              <a:t> 64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	__</a:t>
            </a:r>
            <a:r>
              <a:rPr lang="en-US" b="1" dirty="0" err="1" smtClean="0"/>
              <a:t>declspec</a:t>
            </a:r>
            <a:r>
              <a:rPr lang="en-US" b="1" dirty="0" smtClean="0"/>
              <a:t>(aligned), __</a:t>
            </a:r>
            <a:r>
              <a:rPr lang="en-US" b="1" dirty="0" err="1" smtClean="0"/>
              <a:t>mm_malloc</a:t>
            </a:r>
            <a:r>
              <a:rPr lang="en-US" b="1" dirty="0" smtClean="0"/>
              <a:t>()…</a:t>
            </a:r>
            <a:endParaRPr lang="ru-RU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050" y="207963"/>
            <a:ext cx="9432478" cy="561975"/>
          </a:xfrm>
        </p:spPr>
        <p:txBody>
          <a:bodyPr/>
          <a:lstStyle/>
          <a:p>
            <a:r>
              <a:rPr lang="en-US" dirty="0"/>
              <a:t>Using optimizing compiler for C</a:t>
            </a:r>
            <a:r>
              <a:rPr lang="ru-RU" dirty="0"/>
              <a:t>/</a:t>
            </a:r>
            <a:r>
              <a:rPr lang="en-US" dirty="0"/>
              <a:t>C</a:t>
            </a:r>
            <a:r>
              <a:rPr lang="ru-RU" dirty="0"/>
              <a:t>++ </a:t>
            </a:r>
            <a:r>
              <a:rPr lang="en-US" dirty="0"/>
              <a:t>or</a:t>
            </a:r>
            <a:r>
              <a:rPr lang="ru-RU" dirty="0"/>
              <a:t> </a:t>
            </a:r>
            <a:r>
              <a:rPr lang="en-US" dirty="0"/>
              <a:t>Fortran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Unit-stride data access (so that we access sequentially stored data) is strongly recommended for efficient vectorization. Uniform-stride access is also tolerable</a:t>
            </a:r>
            <a:r>
              <a:rPr lang="ru-RU" dirty="0" smtClean="0"/>
              <a:t>.</a:t>
            </a:r>
            <a:endParaRPr lang="en-US" dirty="0" smtClean="0"/>
          </a:p>
          <a:p>
            <a:pPr lvl="0"/>
            <a:r>
              <a:rPr lang="en-US" dirty="0" smtClean="0"/>
              <a:t>Computations with mixed data types should be avoided</a:t>
            </a:r>
            <a:r>
              <a:rPr lang="ru-RU" dirty="0" smtClean="0"/>
              <a:t>.</a:t>
            </a:r>
          </a:p>
          <a:p>
            <a:pPr lvl="0"/>
            <a:r>
              <a:rPr lang="en-US" dirty="0" smtClean="0"/>
              <a:t>Conditional statements in loops are a significant obstacle for vectorization. Previously compiler was unable to vectorize such loops. Now sometimes it is able to vectorize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b="1" dirty="0" smtClean="0"/>
              <a:t>Examples</a:t>
            </a:r>
            <a:r>
              <a:rPr lang="en-US" dirty="0" smtClean="0"/>
              <a:t>: 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 bwMode="auto">
          <a:xfrm>
            <a:off x="2936776" y="5419516"/>
            <a:ext cx="4824536" cy="504056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ernard MT Condensed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050" y="207963"/>
            <a:ext cx="9432478" cy="561975"/>
          </a:xfrm>
        </p:spPr>
        <p:txBody>
          <a:bodyPr/>
          <a:lstStyle/>
          <a:p>
            <a:r>
              <a:rPr lang="en-US" dirty="0"/>
              <a:t>Using optimizing compiler for C</a:t>
            </a:r>
            <a:r>
              <a:rPr lang="ru-RU" dirty="0"/>
              <a:t>/</a:t>
            </a:r>
            <a:r>
              <a:rPr lang="en-US" dirty="0"/>
              <a:t>C</a:t>
            </a:r>
            <a:r>
              <a:rPr lang="ru-RU" dirty="0"/>
              <a:t>++ </a:t>
            </a:r>
            <a:r>
              <a:rPr lang="en-US" dirty="0"/>
              <a:t>or</a:t>
            </a:r>
            <a:r>
              <a:rPr lang="ru-RU" dirty="0"/>
              <a:t> </a:t>
            </a:r>
            <a:r>
              <a:rPr lang="en-US" dirty="0"/>
              <a:t>Fortran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300" y="1052736"/>
            <a:ext cx="8915400" cy="496887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b="1" dirty="0" smtClean="0"/>
              <a:t>Example 1</a:t>
            </a:r>
            <a:r>
              <a:rPr lang="en-US" dirty="0" smtClean="0"/>
              <a:t>: </a:t>
            </a:r>
          </a:p>
          <a:p>
            <a:pPr>
              <a:buNone/>
            </a:pPr>
            <a:r>
              <a:rPr lang="en-US" b="1" dirty="0" smtClean="0"/>
              <a:t>  </a:t>
            </a:r>
            <a:r>
              <a:rPr lang="ru-RU" b="1" dirty="0" smtClean="0"/>
              <a:t>#</a:t>
            </a:r>
            <a:r>
              <a:rPr lang="en-US" b="1" dirty="0" err="1" smtClean="0"/>
              <a:t>pragma</a:t>
            </a:r>
            <a:r>
              <a:rPr lang="en-US" b="1" dirty="0" smtClean="0"/>
              <a:t> </a:t>
            </a:r>
            <a:r>
              <a:rPr lang="en-US" b="1" dirty="0" err="1" smtClean="0"/>
              <a:t>simd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</a:t>
            </a:r>
            <a:r>
              <a:rPr lang="en-US" b="1" dirty="0" smtClean="0"/>
              <a:t>#</a:t>
            </a:r>
            <a:r>
              <a:rPr lang="en-US" b="1" dirty="0" err="1" smtClean="0"/>
              <a:t>pragma</a:t>
            </a:r>
            <a:r>
              <a:rPr lang="en-US" b="1" dirty="0" smtClean="0"/>
              <a:t> vector aligned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 for (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= 0; </a:t>
            </a:r>
            <a:r>
              <a:rPr lang="en-US" dirty="0" err="1" smtClean="0"/>
              <a:t>i</a:t>
            </a:r>
            <a:r>
              <a:rPr lang="en-US" dirty="0" smtClean="0"/>
              <a:t> &lt; n; </a:t>
            </a:r>
            <a:r>
              <a:rPr lang="en-US" dirty="0" err="1" smtClean="0"/>
              <a:t>i</a:t>
            </a:r>
            <a:r>
              <a:rPr lang="en-US" dirty="0" smtClean="0"/>
              <a:t>++) {  s = s + max(a[</a:t>
            </a:r>
            <a:r>
              <a:rPr lang="en-US" dirty="0" err="1" smtClean="0"/>
              <a:t>i</a:t>
            </a:r>
            <a:r>
              <a:rPr lang="en-US" dirty="0" smtClean="0"/>
              <a:t>],0); }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b="1" dirty="0" smtClean="0"/>
              <a:t>Example 2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en-US" b="1" dirty="0" smtClean="0"/>
              <a:t>#</a:t>
            </a:r>
            <a:r>
              <a:rPr lang="en-US" b="1" dirty="0" err="1" smtClean="0"/>
              <a:t>pragma</a:t>
            </a:r>
            <a:r>
              <a:rPr lang="en-US" b="1" dirty="0" smtClean="0"/>
              <a:t> </a:t>
            </a:r>
            <a:r>
              <a:rPr lang="en-US" b="1" dirty="0" err="1" smtClean="0"/>
              <a:t>simd</a:t>
            </a:r>
            <a:endParaRPr lang="ru-RU" dirty="0" smtClean="0"/>
          </a:p>
          <a:p>
            <a:pPr>
              <a:buNone/>
            </a:pPr>
            <a:r>
              <a:rPr lang="en-US" b="1" dirty="0" smtClean="0"/>
              <a:t>  #</a:t>
            </a:r>
            <a:r>
              <a:rPr lang="en-US" b="1" dirty="0" err="1" smtClean="0"/>
              <a:t>pragma</a:t>
            </a:r>
            <a:r>
              <a:rPr lang="en-US" b="1" dirty="0" smtClean="0"/>
              <a:t> vector aligned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 for (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= 0; </a:t>
            </a:r>
            <a:r>
              <a:rPr lang="en-US" dirty="0" err="1" smtClean="0"/>
              <a:t>i</a:t>
            </a:r>
            <a:r>
              <a:rPr lang="en-US" dirty="0" smtClean="0"/>
              <a:t> &lt; n; </a:t>
            </a:r>
            <a:r>
              <a:rPr lang="en-US" dirty="0" err="1" smtClean="0"/>
              <a:t>i</a:t>
            </a:r>
            <a:r>
              <a:rPr lang="en-US" dirty="0" smtClean="0"/>
              <a:t>++)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   if (a[</a:t>
            </a:r>
            <a:r>
              <a:rPr lang="en-US" dirty="0" err="1" smtClean="0"/>
              <a:t>i</a:t>
            </a:r>
            <a:r>
              <a:rPr lang="en-US" dirty="0" smtClean="0"/>
              <a:t>] == key) {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</a:t>
            </a:r>
            <a:r>
              <a:rPr lang="en-US" dirty="0" smtClean="0"/>
              <a:t>Index</a:t>
            </a:r>
            <a:r>
              <a:rPr lang="ru-RU" dirty="0" smtClean="0"/>
              <a:t> = </a:t>
            </a:r>
            <a:r>
              <a:rPr lang="en-US" dirty="0" err="1" smtClean="0"/>
              <a:t>i</a:t>
            </a:r>
            <a:r>
              <a:rPr lang="ru-RU" dirty="0" smtClean="0"/>
              <a:t>;</a:t>
            </a:r>
            <a:r>
              <a:rPr lang="en-US" dirty="0" smtClean="0"/>
              <a:t> break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    }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 bwMode="auto">
          <a:xfrm>
            <a:off x="200472" y="3068960"/>
            <a:ext cx="936104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050" y="207963"/>
            <a:ext cx="9632950" cy="561975"/>
          </a:xfrm>
        </p:spPr>
        <p:txBody>
          <a:bodyPr/>
          <a:lstStyle/>
          <a:p>
            <a:r>
              <a:rPr lang="en-US" dirty="0"/>
              <a:t>Using optimizing compiler for C</a:t>
            </a:r>
            <a:r>
              <a:rPr lang="ru-RU" dirty="0"/>
              <a:t>/</a:t>
            </a:r>
            <a:r>
              <a:rPr lang="en-US" dirty="0"/>
              <a:t>C</a:t>
            </a:r>
            <a:r>
              <a:rPr lang="ru-RU" dirty="0"/>
              <a:t>++ </a:t>
            </a:r>
            <a:r>
              <a:rPr lang="en-US" dirty="0"/>
              <a:t>or</a:t>
            </a:r>
            <a:r>
              <a:rPr lang="ru-RU" dirty="0"/>
              <a:t> </a:t>
            </a:r>
            <a:r>
              <a:rPr lang="en-US" dirty="0"/>
              <a:t>Fortran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It is recommended to avoid sophisticated object-oriented code in computationally intensive loops. There are ways of combining high level object-oriented software design with low-level implementation of performance-critical pieces.</a:t>
            </a:r>
            <a:endParaRPr lang="ru-RU" dirty="0" smtClean="0"/>
          </a:p>
          <a:p>
            <a:r>
              <a:rPr lang="en-US" dirty="0" smtClean="0"/>
              <a:t>Compiler mainly vectorized innermost loops, thus most work should be done in such loops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6288" y="3071813"/>
            <a:ext cx="8420100" cy="830997"/>
          </a:xfrm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dirty="0" smtClean="0"/>
              <a:t>04 </a:t>
            </a:r>
            <a:r>
              <a:rPr lang="en-US" altLang="ru-RU" sz="2400" dirty="0" smtClean="0"/>
              <a:t>Lecture</a:t>
            </a:r>
            <a:r>
              <a:rPr lang="ru-RU" altLang="ru-RU" sz="2400" dirty="0" smtClean="0"/>
              <a:t>.</a:t>
            </a:r>
            <a:br>
              <a:rPr lang="ru-RU" altLang="ru-RU" sz="2400" dirty="0" smtClean="0"/>
            </a:br>
            <a:r>
              <a:rPr lang="ru-RU" sz="2400" dirty="0" smtClean="0"/>
              <a:t> </a:t>
            </a:r>
            <a:r>
              <a:rPr lang="en-US" sz="2400" dirty="0"/>
              <a:t>Vector extensions Of Intel Xeon Phi </a:t>
            </a:r>
            <a:endParaRPr lang="ru-RU" altLang="ru-RU" sz="2400" dirty="0" smtClean="0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625" y="2205038"/>
            <a:ext cx="9047163" cy="461962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Programming for Intel Xeon Phi</a:t>
            </a:r>
            <a:endParaRPr lang="ru-RU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6177136" y="5591185"/>
            <a:ext cx="349304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Arial" charset="0"/>
                <a:cs typeface="Arial" charset="0"/>
              </a:rPr>
              <a:t>I.B</a:t>
            </a:r>
            <a:r>
              <a:rPr lang="ru-RU" sz="2000" dirty="0">
                <a:solidFill>
                  <a:srgbClr val="000000"/>
                </a:solidFill>
                <a:latin typeface="Arial" charset="0"/>
                <a:cs typeface="Arial" charset="0"/>
              </a:rPr>
              <a:t>. </a:t>
            </a:r>
            <a:r>
              <a:rPr lang="en-US" sz="20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Meyerov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S.I. Bastrakov</a:t>
            </a:r>
            <a:endParaRPr lang="en-US" sz="2000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Software </a:t>
            </a:r>
            <a:r>
              <a:rPr lang="en-US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department</a:t>
            </a:r>
            <a:endParaRPr lang="en-US" sz="2000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050" y="207963"/>
            <a:ext cx="9432478" cy="561975"/>
          </a:xfrm>
        </p:spPr>
        <p:txBody>
          <a:bodyPr/>
          <a:lstStyle/>
          <a:p>
            <a:r>
              <a:rPr lang="en-US" dirty="0"/>
              <a:t>Using optimizing compiler for C</a:t>
            </a:r>
            <a:r>
              <a:rPr lang="ru-RU" dirty="0"/>
              <a:t>/</a:t>
            </a:r>
            <a:r>
              <a:rPr lang="en-US" dirty="0"/>
              <a:t>C</a:t>
            </a:r>
            <a:r>
              <a:rPr lang="ru-RU" dirty="0"/>
              <a:t>++ </a:t>
            </a:r>
            <a:r>
              <a:rPr lang="en-US" dirty="0"/>
              <a:t>or</a:t>
            </a:r>
            <a:r>
              <a:rPr lang="ru-RU" dirty="0"/>
              <a:t> </a:t>
            </a:r>
            <a:r>
              <a:rPr lang="en-US" dirty="0"/>
              <a:t>Fortran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0575" y="1196975"/>
            <a:ext cx="9445425" cy="4968875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Example of automatically vectorized code:</a:t>
            </a:r>
          </a:p>
          <a:p>
            <a:pPr>
              <a:buNone/>
            </a:pPr>
            <a:r>
              <a:rPr lang="en-US" dirty="0" smtClean="0"/>
              <a:t>void test(float * </a:t>
            </a:r>
            <a:r>
              <a:rPr lang="en-US" b="1" dirty="0" smtClean="0"/>
              <a:t>restrict</a:t>
            </a:r>
            <a:r>
              <a:rPr lang="en-US" dirty="0" smtClean="0"/>
              <a:t> a, float * </a:t>
            </a:r>
            <a:r>
              <a:rPr lang="en-US" b="1" dirty="0" smtClean="0"/>
              <a:t>restrict</a:t>
            </a:r>
            <a:r>
              <a:rPr lang="en-US" dirty="0" smtClean="0"/>
              <a:t> b, float * </a:t>
            </a:r>
            <a:r>
              <a:rPr lang="en-US" b="1" dirty="0" smtClean="0"/>
              <a:t>restrict</a:t>
            </a:r>
            <a:r>
              <a:rPr lang="en-US" dirty="0" smtClean="0"/>
              <a:t> c, </a:t>
            </a:r>
            <a:r>
              <a:rPr lang="en-US" dirty="0" err="1" smtClean="0"/>
              <a:t>int</a:t>
            </a:r>
            <a:r>
              <a:rPr lang="en-US" dirty="0" smtClean="0"/>
              <a:t> n)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{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 for (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= 0; </a:t>
            </a:r>
            <a:r>
              <a:rPr lang="en-US" dirty="0" err="1" smtClean="0"/>
              <a:t>i</a:t>
            </a:r>
            <a:r>
              <a:rPr lang="en-US" dirty="0" smtClean="0"/>
              <a:t> &lt; n; </a:t>
            </a:r>
            <a:r>
              <a:rPr lang="en-US" dirty="0" err="1" smtClean="0"/>
              <a:t>i</a:t>
            </a:r>
            <a:r>
              <a:rPr lang="en-US" dirty="0" smtClean="0"/>
              <a:t>++)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   c[</a:t>
            </a:r>
            <a:r>
              <a:rPr lang="en-US" dirty="0" err="1" smtClean="0"/>
              <a:t>i</a:t>
            </a:r>
            <a:r>
              <a:rPr lang="en-US" dirty="0" smtClean="0"/>
              <a:t>] = a[</a:t>
            </a:r>
            <a:r>
              <a:rPr lang="en-US" dirty="0" err="1" smtClean="0"/>
              <a:t>i</a:t>
            </a:r>
            <a:r>
              <a:rPr lang="en-US" dirty="0" smtClean="0"/>
              <a:t>] * b[</a:t>
            </a:r>
            <a:r>
              <a:rPr lang="en-US" dirty="0" err="1" smtClean="0"/>
              <a:t>i</a:t>
            </a:r>
            <a:r>
              <a:rPr lang="en-US" dirty="0" smtClean="0"/>
              <a:t>] + a[</a:t>
            </a:r>
            <a:r>
              <a:rPr lang="en-US" dirty="0" err="1" smtClean="0"/>
              <a:t>i</a:t>
            </a:r>
            <a:r>
              <a:rPr lang="en-US" dirty="0" smtClean="0"/>
              <a:t>];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}</a:t>
            </a:r>
            <a:endParaRPr lang="ru-RU" dirty="0" smtClean="0"/>
          </a:p>
          <a:p>
            <a:r>
              <a:rPr lang="en-US" b="1" dirty="0" smtClean="0"/>
              <a:t>restrict</a:t>
            </a:r>
            <a:r>
              <a:rPr lang="ru-RU" dirty="0" smtClean="0"/>
              <a:t> </a:t>
            </a:r>
            <a:r>
              <a:rPr lang="en-US" dirty="0" smtClean="0"/>
              <a:t>keyword guarantees that arrays are accessed through a single pointer. This code need to be compiled with </a:t>
            </a:r>
            <a:r>
              <a:rPr lang="ru-RU" b="1" dirty="0" smtClean="0"/>
              <a:t>–</a:t>
            </a:r>
            <a:r>
              <a:rPr lang="en-US" b="1" dirty="0" smtClean="0"/>
              <a:t>restrict</a:t>
            </a:r>
            <a:r>
              <a:rPr lang="en-US" dirty="0" smtClean="0"/>
              <a:t> keyword.</a:t>
            </a:r>
          </a:p>
          <a:p>
            <a:r>
              <a:rPr lang="en-US" dirty="0" smtClean="0"/>
              <a:t>In this case it is required, otherwise the loop will not be vectorized because of potential dependencies between arrays a, b, c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compiler directives and options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</a:t>
            </a:r>
            <a:r>
              <a:rPr lang="en-US" dirty="0" smtClean="0"/>
              <a:t>O2, -O3</a:t>
            </a:r>
          </a:p>
          <a:p>
            <a:r>
              <a:rPr lang="en-US" dirty="0" smtClean="0"/>
              <a:t>#</a:t>
            </a:r>
            <a:r>
              <a:rPr lang="en-US" dirty="0" err="1" smtClean="0"/>
              <a:t>pragma</a:t>
            </a:r>
            <a:r>
              <a:rPr lang="en-US" dirty="0" smtClean="0"/>
              <a:t> </a:t>
            </a:r>
            <a:r>
              <a:rPr lang="en-US" dirty="0" err="1" smtClean="0"/>
              <a:t>ivdep</a:t>
            </a:r>
            <a:endParaRPr lang="en-US" dirty="0" smtClean="0"/>
          </a:p>
          <a:p>
            <a:r>
              <a:rPr lang="en-US" dirty="0" smtClean="0"/>
              <a:t>#</a:t>
            </a:r>
            <a:r>
              <a:rPr lang="en-US" dirty="0" err="1" smtClean="0"/>
              <a:t>pragma</a:t>
            </a:r>
            <a:r>
              <a:rPr lang="en-US" dirty="0" smtClean="0"/>
              <a:t> vector </a:t>
            </a:r>
            <a:endParaRPr lang="ru-RU" dirty="0" smtClean="0"/>
          </a:p>
          <a:p>
            <a:pPr lvl="1"/>
            <a:r>
              <a:rPr lang="en-US" dirty="0" smtClean="0"/>
              <a:t>always</a:t>
            </a:r>
            <a:endParaRPr lang="ru-RU" dirty="0" smtClean="0"/>
          </a:p>
          <a:p>
            <a:pPr lvl="1"/>
            <a:r>
              <a:rPr lang="en-US" dirty="0" smtClean="0"/>
              <a:t>aligned</a:t>
            </a:r>
          </a:p>
          <a:p>
            <a:pPr lvl="1"/>
            <a:r>
              <a:rPr lang="en-US" dirty="0" err="1" smtClean="0"/>
              <a:t>nontemporal</a:t>
            </a:r>
            <a:endParaRPr lang="en-US" dirty="0" smtClean="0"/>
          </a:p>
          <a:p>
            <a:r>
              <a:rPr lang="en-US" dirty="0" smtClean="0"/>
              <a:t>#pragma </a:t>
            </a:r>
            <a:r>
              <a:rPr lang="en-US" dirty="0" err="1" smtClean="0"/>
              <a:t>simd</a:t>
            </a:r>
            <a:r>
              <a:rPr lang="en-US" dirty="0" smtClean="0"/>
              <a:t> </a:t>
            </a:r>
            <a:r>
              <a:rPr lang="ru-RU" dirty="0" smtClean="0"/>
              <a:t>(</a:t>
            </a:r>
            <a:r>
              <a:rPr lang="en-US" dirty="0" smtClean="0"/>
              <a:t>with parameters</a:t>
            </a:r>
            <a:r>
              <a:rPr lang="ru-RU" dirty="0" smtClean="0"/>
              <a:t>) </a:t>
            </a:r>
          </a:p>
          <a:p>
            <a:pPr lvl="1"/>
            <a:r>
              <a:rPr lang="en-US" dirty="0" smtClean="0"/>
              <a:t>grants the most control;</a:t>
            </a:r>
            <a:r>
              <a:rPr lang="ru-RU" dirty="0" smtClean="0"/>
              <a:t> </a:t>
            </a:r>
          </a:p>
          <a:p>
            <a:pPr lvl="1"/>
            <a:r>
              <a:rPr lang="en-US" dirty="0" smtClean="0"/>
              <a:t>requires  accuracy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compiler directives and options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#</a:t>
            </a:r>
            <a:r>
              <a:rPr lang="en-US" b="1" dirty="0" err="1" smtClean="0"/>
              <a:t>pragma</a:t>
            </a:r>
            <a:r>
              <a:rPr lang="en-US" b="1" dirty="0" smtClean="0"/>
              <a:t> </a:t>
            </a:r>
            <a:r>
              <a:rPr lang="en-US" b="1" dirty="0" err="1" smtClean="0"/>
              <a:t>ivdep</a:t>
            </a:r>
            <a:endParaRPr lang="ru-RU" b="1" dirty="0" smtClean="0"/>
          </a:p>
          <a:p>
            <a:pPr>
              <a:buNone/>
            </a:pPr>
            <a:r>
              <a:rPr lang="en-US" b="1" dirty="0" smtClean="0"/>
              <a:t>#</a:t>
            </a:r>
            <a:r>
              <a:rPr lang="en-US" b="1" dirty="0" err="1" smtClean="0"/>
              <a:t>pragma</a:t>
            </a:r>
            <a:r>
              <a:rPr lang="en-US" b="1" dirty="0" smtClean="0"/>
              <a:t> vector always</a:t>
            </a:r>
            <a:endParaRPr lang="ru-RU" dirty="0" smtClean="0"/>
          </a:p>
          <a:p>
            <a:pPr>
              <a:buNone/>
            </a:pPr>
            <a:r>
              <a:rPr lang="en-US" b="1" dirty="0" smtClean="0"/>
              <a:t>#</a:t>
            </a:r>
            <a:r>
              <a:rPr lang="en-US" b="1" dirty="0" err="1" smtClean="0"/>
              <a:t>pragma</a:t>
            </a:r>
            <a:r>
              <a:rPr lang="en-US" b="1" dirty="0" smtClean="0"/>
              <a:t> vector aligned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 for (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= 0; </a:t>
            </a:r>
            <a:r>
              <a:rPr lang="en-US" dirty="0" err="1" smtClean="0"/>
              <a:t>i</a:t>
            </a:r>
            <a:r>
              <a:rPr lang="en-US" dirty="0" smtClean="0"/>
              <a:t> &lt; n; </a:t>
            </a:r>
            <a:r>
              <a:rPr lang="en-US" dirty="0" err="1" smtClean="0"/>
              <a:t>i</a:t>
            </a:r>
            <a:r>
              <a:rPr lang="en-US" dirty="0" smtClean="0"/>
              <a:t>++)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   c[</a:t>
            </a:r>
            <a:r>
              <a:rPr lang="en-US" dirty="0" err="1" smtClean="0"/>
              <a:t>i</a:t>
            </a:r>
            <a:r>
              <a:rPr lang="en-US" dirty="0" smtClean="0"/>
              <a:t>] = a[</a:t>
            </a:r>
            <a:r>
              <a:rPr lang="en-US" dirty="0" err="1" smtClean="0"/>
              <a:t>i</a:t>
            </a:r>
            <a:r>
              <a:rPr lang="en-US" dirty="0" smtClean="0"/>
              <a:t>] * b[</a:t>
            </a:r>
            <a:r>
              <a:rPr lang="en-US" dirty="0" err="1" smtClean="0"/>
              <a:t>i</a:t>
            </a:r>
            <a:r>
              <a:rPr lang="en-US" dirty="0" smtClean="0"/>
              <a:t>] + a[</a:t>
            </a:r>
            <a:r>
              <a:rPr lang="en-US" dirty="0" err="1" smtClean="0"/>
              <a:t>i</a:t>
            </a:r>
            <a:r>
              <a:rPr lang="en-US" dirty="0" smtClean="0"/>
              <a:t>];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dirty="0" smtClean="0"/>
              <a:t>Or: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</a:t>
            </a:r>
            <a:r>
              <a:rPr lang="en-US" b="1" dirty="0" smtClean="0"/>
              <a:t>#</a:t>
            </a:r>
            <a:r>
              <a:rPr lang="en-US" b="1" dirty="0" err="1" smtClean="0"/>
              <a:t>pragma</a:t>
            </a:r>
            <a:r>
              <a:rPr lang="en-US" b="1" dirty="0" smtClean="0"/>
              <a:t> </a:t>
            </a:r>
            <a:r>
              <a:rPr lang="en-US" b="1" dirty="0" err="1" smtClean="0"/>
              <a:t>simd</a:t>
            </a:r>
            <a:endParaRPr lang="ru-RU" dirty="0" smtClean="0"/>
          </a:p>
          <a:p>
            <a:pPr>
              <a:buNone/>
            </a:pPr>
            <a:r>
              <a:rPr lang="en-US" b="1" dirty="0" smtClean="0"/>
              <a:t>  #</a:t>
            </a:r>
            <a:r>
              <a:rPr lang="en-US" b="1" dirty="0" err="1" smtClean="0"/>
              <a:t>pragma</a:t>
            </a:r>
            <a:r>
              <a:rPr lang="en-US" b="1" dirty="0" smtClean="0"/>
              <a:t> vector aligned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 for (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i</a:t>
            </a:r>
            <a:r>
              <a:rPr lang="en-US" dirty="0" smtClean="0"/>
              <a:t> = 0; </a:t>
            </a:r>
            <a:r>
              <a:rPr lang="en-US" dirty="0" err="1" smtClean="0"/>
              <a:t>i</a:t>
            </a:r>
            <a:r>
              <a:rPr lang="en-US" dirty="0" smtClean="0"/>
              <a:t> &lt; n; </a:t>
            </a:r>
            <a:r>
              <a:rPr lang="en-US" dirty="0" err="1" smtClean="0"/>
              <a:t>i</a:t>
            </a:r>
            <a:r>
              <a:rPr lang="en-US" dirty="0" smtClean="0"/>
              <a:t>++)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   c</a:t>
            </a:r>
            <a:r>
              <a:rPr lang="ru-RU" dirty="0" smtClean="0"/>
              <a:t>[</a:t>
            </a:r>
            <a:r>
              <a:rPr lang="en-US" dirty="0" err="1" smtClean="0"/>
              <a:t>i</a:t>
            </a:r>
            <a:r>
              <a:rPr lang="ru-RU" dirty="0" smtClean="0"/>
              <a:t>] = </a:t>
            </a:r>
            <a:r>
              <a:rPr lang="en-US" dirty="0" smtClean="0"/>
              <a:t>a</a:t>
            </a:r>
            <a:r>
              <a:rPr lang="ru-RU" dirty="0" smtClean="0"/>
              <a:t>[</a:t>
            </a:r>
            <a:r>
              <a:rPr lang="en-US" dirty="0" err="1" smtClean="0"/>
              <a:t>i</a:t>
            </a:r>
            <a:r>
              <a:rPr lang="ru-RU" dirty="0" smtClean="0"/>
              <a:t>] * </a:t>
            </a:r>
            <a:r>
              <a:rPr lang="en-US" dirty="0" smtClean="0"/>
              <a:t>b</a:t>
            </a:r>
            <a:r>
              <a:rPr lang="ru-RU" dirty="0" smtClean="0"/>
              <a:t>[</a:t>
            </a:r>
            <a:r>
              <a:rPr lang="en-US" dirty="0" err="1" smtClean="0"/>
              <a:t>i</a:t>
            </a:r>
            <a:r>
              <a:rPr lang="ru-RU" dirty="0" smtClean="0"/>
              <a:t>] + </a:t>
            </a:r>
            <a:r>
              <a:rPr lang="en-US" dirty="0" smtClean="0"/>
              <a:t>a</a:t>
            </a:r>
            <a:r>
              <a:rPr lang="ru-RU" dirty="0" smtClean="0"/>
              <a:t>[</a:t>
            </a:r>
            <a:r>
              <a:rPr lang="en-US" dirty="0" err="1" smtClean="0"/>
              <a:t>i</a:t>
            </a:r>
            <a:r>
              <a:rPr lang="ru-RU" dirty="0" smtClean="0"/>
              <a:t>];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050" y="188639"/>
            <a:ext cx="9288462" cy="648073"/>
          </a:xfrm>
        </p:spPr>
        <p:txBody>
          <a:bodyPr/>
          <a:lstStyle/>
          <a:p>
            <a:pPr lvl="0"/>
            <a:r>
              <a:rPr lang="en-US" dirty="0" smtClean="0"/>
              <a:t>Array Notation</a:t>
            </a:r>
            <a:r>
              <a:rPr lang="ru-RU" dirty="0" smtClean="0"/>
              <a:t> </a:t>
            </a:r>
            <a:r>
              <a:rPr lang="en-US" dirty="0" smtClean="0"/>
              <a:t>and</a:t>
            </a:r>
            <a:r>
              <a:rPr lang="ru-RU" dirty="0" smtClean="0"/>
              <a:t> </a:t>
            </a:r>
            <a:r>
              <a:rPr lang="en-US" dirty="0" smtClean="0"/>
              <a:t>Elemental Functions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Intel </a:t>
            </a:r>
            <a:r>
              <a:rPr lang="en-US" dirty="0" err="1" smtClean="0"/>
              <a:t>Cilk</a:t>
            </a:r>
            <a:r>
              <a:rPr lang="en-US" dirty="0" smtClean="0"/>
              <a:t> Plus</a:t>
            </a:r>
            <a:r>
              <a:rPr lang="ru-RU" dirty="0" smtClean="0"/>
              <a:t> </a:t>
            </a:r>
            <a:r>
              <a:rPr lang="en-US" dirty="0" smtClean="0"/>
              <a:t>supports some tools to develop parallel applications for shared memory systems.</a:t>
            </a:r>
          </a:p>
          <a:p>
            <a:r>
              <a:rPr lang="en-US" dirty="0" smtClean="0"/>
              <a:t>In comparison to OpenMP,</a:t>
            </a:r>
            <a:r>
              <a:rPr lang="ru-RU" dirty="0" smtClean="0"/>
              <a:t> </a:t>
            </a:r>
          </a:p>
          <a:p>
            <a:pPr lvl="1"/>
            <a:r>
              <a:rPr lang="en-US" dirty="0" smtClean="0"/>
              <a:t>More simple for beginners</a:t>
            </a:r>
            <a:r>
              <a:rPr lang="ru-RU" dirty="0" smtClean="0"/>
              <a:t>, </a:t>
            </a:r>
          </a:p>
          <a:p>
            <a:pPr lvl="1"/>
            <a:r>
              <a:rPr lang="en-US" dirty="0" smtClean="0"/>
              <a:t>Simple, intuitive and powerful task mechanism</a:t>
            </a:r>
            <a:r>
              <a:rPr lang="ru-RU" dirty="0" smtClean="0"/>
              <a:t>. </a:t>
            </a:r>
          </a:p>
          <a:p>
            <a:r>
              <a:rPr lang="en-US" dirty="0" smtClean="0"/>
              <a:t>Array Notation allows to express operations on arrays without explicitly writing loops, thus simplifying vectorization for compiler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Array Notation</a:t>
            </a:r>
            <a:r>
              <a:rPr lang="ru-RU" dirty="0"/>
              <a:t> </a:t>
            </a:r>
            <a:r>
              <a:rPr lang="en-US" dirty="0"/>
              <a:t>and</a:t>
            </a:r>
            <a:r>
              <a:rPr lang="ru-RU" dirty="0"/>
              <a:t> </a:t>
            </a:r>
            <a:r>
              <a:rPr lang="en-US" dirty="0"/>
              <a:t>Elemental Functions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Aft>
                <a:spcPts val="0"/>
              </a:spcAft>
              <a:buNone/>
            </a:pPr>
            <a:r>
              <a:rPr lang="en-US" sz="2000" b="1" dirty="0" smtClean="0">
                <a:latin typeface="Courier New"/>
                <a:ea typeface="Times New Roman"/>
                <a:cs typeface="Times New Roman"/>
              </a:rPr>
              <a:t>void test(float * restrict a,</a:t>
            </a:r>
            <a:r>
              <a:rPr lang="ru-RU" sz="2000" b="1" dirty="0" smtClean="0">
                <a:latin typeface="Courier New"/>
                <a:ea typeface="Times New Roman"/>
                <a:cs typeface="Times New Roman"/>
              </a:rPr>
              <a:t> </a:t>
            </a:r>
            <a:r>
              <a:rPr lang="en-US" sz="2000" b="1" dirty="0" smtClean="0">
                <a:latin typeface="Courier New"/>
                <a:ea typeface="Times New Roman"/>
                <a:cs typeface="Times New Roman"/>
              </a:rPr>
              <a:t>float * restrict b,</a:t>
            </a:r>
            <a:endParaRPr lang="ru-RU" sz="2000" b="1" dirty="0" smtClean="0">
              <a:latin typeface="Courier New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  <a:buNone/>
            </a:pPr>
            <a:r>
              <a:rPr lang="en-US" sz="2000" b="1" dirty="0" smtClean="0">
                <a:latin typeface="Courier New"/>
                <a:ea typeface="Times New Roman"/>
                <a:cs typeface="Times New Roman"/>
              </a:rPr>
              <a:t>          float * restrict c, </a:t>
            </a:r>
            <a:r>
              <a:rPr lang="en-US" sz="2000" b="1" dirty="0" err="1" smtClean="0">
                <a:latin typeface="Courier New"/>
                <a:ea typeface="Times New Roman"/>
                <a:cs typeface="Times New Roman"/>
              </a:rPr>
              <a:t>int</a:t>
            </a:r>
            <a:r>
              <a:rPr lang="en-US" sz="2000" b="1" dirty="0" smtClean="0">
                <a:latin typeface="Courier New"/>
                <a:ea typeface="Times New Roman"/>
                <a:cs typeface="Times New Roman"/>
              </a:rPr>
              <a:t> n)</a:t>
            </a:r>
            <a:endParaRPr lang="ru-RU" sz="2000" b="1" dirty="0" smtClean="0">
              <a:latin typeface="Courier New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  <a:buNone/>
            </a:pPr>
            <a:r>
              <a:rPr lang="en-US" sz="2000" b="1" dirty="0" smtClean="0">
                <a:latin typeface="Courier New"/>
                <a:ea typeface="Times New Roman"/>
                <a:cs typeface="Times New Roman"/>
              </a:rPr>
              <a:t>{</a:t>
            </a:r>
            <a:endParaRPr lang="ru-RU" sz="2000" b="1" dirty="0" smtClean="0">
              <a:latin typeface="Courier New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  <a:buNone/>
            </a:pPr>
            <a:r>
              <a:rPr lang="ru-RU" sz="2000" b="1" dirty="0" smtClean="0">
                <a:latin typeface="Courier New"/>
                <a:ea typeface="Times New Roman"/>
                <a:cs typeface="Times New Roman"/>
              </a:rPr>
              <a:t>    </a:t>
            </a:r>
            <a:r>
              <a:rPr lang="en-US" sz="2000" b="1" dirty="0" smtClean="0">
                <a:latin typeface="Courier New"/>
                <a:ea typeface="Times New Roman"/>
                <a:cs typeface="Times New Roman"/>
              </a:rPr>
              <a:t>c</a:t>
            </a:r>
            <a:r>
              <a:rPr lang="ru-RU" sz="2000" b="1" dirty="0" smtClean="0">
                <a:latin typeface="Courier New"/>
                <a:ea typeface="Times New Roman"/>
                <a:cs typeface="Times New Roman"/>
              </a:rPr>
              <a:t>[0:</a:t>
            </a:r>
            <a:r>
              <a:rPr lang="en-US" sz="2000" b="1" dirty="0" smtClean="0">
                <a:latin typeface="Courier New"/>
                <a:ea typeface="Times New Roman"/>
                <a:cs typeface="Times New Roman"/>
              </a:rPr>
              <a:t>n</a:t>
            </a:r>
            <a:r>
              <a:rPr lang="ru-RU" sz="2000" b="1" dirty="0" smtClean="0">
                <a:latin typeface="Courier New"/>
                <a:ea typeface="Times New Roman"/>
                <a:cs typeface="Times New Roman"/>
              </a:rPr>
              <a:t>] = </a:t>
            </a:r>
            <a:r>
              <a:rPr lang="en-US" sz="2000" b="1" dirty="0" smtClean="0">
                <a:latin typeface="Courier New"/>
                <a:ea typeface="Times New Roman"/>
                <a:cs typeface="Times New Roman"/>
              </a:rPr>
              <a:t>a</a:t>
            </a:r>
            <a:r>
              <a:rPr lang="ru-RU" sz="2000" b="1" dirty="0" smtClean="0">
                <a:latin typeface="Courier New"/>
                <a:ea typeface="Times New Roman"/>
                <a:cs typeface="Times New Roman"/>
              </a:rPr>
              <a:t>[0:</a:t>
            </a:r>
            <a:r>
              <a:rPr lang="en-US" sz="2000" b="1" dirty="0" smtClean="0">
                <a:latin typeface="Courier New"/>
                <a:ea typeface="Times New Roman"/>
                <a:cs typeface="Times New Roman"/>
              </a:rPr>
              <a:t>n</a:t>
            </a:r>
            <a:r>
              <a:rPr lang="ru-RU" sz="2000" b="1" dirty="0" smtClean="0">
                <a:latin typeface="Courier New"/>
                <a:ea typeface="Times New Roman"/>
                <a:cs typeface="Times New Roman"/>
              </a:rPr>
              <a:t>] * </a:t>
            </a:r>
            <a:r>
              <a:rPr lang="en-US" sz="2000" b="1" dirty="0" smtClean="0">
                <a:latin typeface="Courier New"/>
                <a:ea typeface="Times New Roman"/>
                <a:cs typeface="Times New Roman"/>
              </a:rPr>
              <a:t>b</a:t>
            </a:r>
            <a:r>
              <a:rPr lang="ru-RU" sz="2000" b="1" dirty="0" smtClean="0">
                <a:latin typeface="Courier New"/>
                <a:ea typeface="Times New Roman"/>
                <a:cs typeface="Times New Roman"/>
              </a:rPr>
              <a:t>[0:</a:t>
            </a:r>
            <a:r>
              <a:rPr lang="en-US" sz="2000" b="1" dirty="0" smtClean="0">
                <a:latin typeface="Courier New"/>
                <a:ea typeface="Times New Roman"/>
                <a:cs typeface="Times New Roman"/>
              </a:rPr>
              <a:t>n</a:t>
            </a:r>
            <a:r>
              <a:rPr lang="ru-RU" sz="2000" b="1" dirty="0" smtClean="0">
                <a:latin typeface="Courier New"/>
                <a:ea typeface="Times New Roman"/>
                <a:cs typeface="Times New Roman"/>
              </a:rPr>
              <a:t>] + </a:t>
            </a:r>
            <a:r>
              <a:rPr lang="en-US" sz="2000" b="1" dirty="0" smtClean="0">
                <a:latin typeface="Courier New"/>
                <a:ea typeface="Times New Roman"/>
                <a:cs typeface="Times New Roman"/>
              </a:rPr>
              <a:t>a</a:t>
            </a:r>
            <a:r>
              <a:rPr lang="ru-RU" sz="2000" b="1" dirty="0" smtClean="0">
                <a:latin typeface="Courier New"/>
                <a:ea typeface="Times New Roman"/>
                <a:cs typeface="Times New Roman"/>
              </a:rPr>
              <a:t>[0:</a:t>
            </a:r>
            <a:r>
              <a:rPr lang="en-US" sz="2000" b="1" dirty="0" smtClean="0">
                <a:latin typeface="Courier New"/>
                <a:ea typeface="Times New Roman"/>
                <a:cs typeface="Times New Roman"/>
              </a:rPr>
              <a:t>n</a:t>
            </a:r>
            <a:r>
              <a:rPr lang="ru-RU" sz="2000" b="1" dirty="0" smtClean="0">
                <a:latin typeface="Courier New"/>
                <a:ea typeface="Times New Roman"/>
                <a:cs typeface="Times New Roman"/>
              </a:rPr>
              <a:t>];</a:t>
            </a:r>
          </a:p>
          <a:p>
            <a:pPr algn="just">
              <a:spcAft>
                <a:spcPts val="0"/>
              </a:spcAft>
              <a:buNone/>
            </a:pPr>
            <a:r>
              <a:rPr lang="ru-RU" sz="2000" b="1" dirty="0" smtClean="0">
                <a:latin typeface="Courier New"/>
                <a:ea typeface="Times New Roman"/>
                <a:cs typeface="Times New Roman"/>
              </a:rPr>
              <a:t>}</a:t>
            </a:r>
          </a:p>
          <a:p>
            <a:r>
              <a:rPr lang="en-US" dirty="0" smtClean="0"/>
              <a:t>Intel </a:t>
            </a:r>
            <a:r>
              <a:rPr lang="en-US" dirty="0" err="1" smtClean="0"/>
              <a:t>Cilk</a:t>
            </a:r>
            <a:r>
              <a:rPr lang="en-US" dirty="0" smtClean="0"/>
              <a:t> Plus</a:t>
            </a:r>
            <a:r>
              <a:rPr lang="ru-RU" dirty="0" smtClean="0"/>
              <a:t> </a:t>
            </a:r>
            <a:r>
              <a:rPr lang="en-US" dirty="0" smtClean="0"/>
              <a:t>support special kind of functions called </a:t>
            </a:r>
            <a:r>
              <a:rPr lang="en-US" b="1" dirty="0" smtClean="0"/>
              <a:t>Elemental Functions</a:t>
            </a:r>
            <a:r>
              <a:rPr lang="ru-RU" dirty="0" smtClean="0"/>
              <a:t>. </a:t>
            </a:r>
            <a:r>
              <a:rPr lang="en-US" dirty="0" smtClean="0"/>
              <a:t>These functions operate on a single element of arrays and are called from vectorized and parallelized loops.</a:t>
            </a:r>
            <a:r>
              <a:rPr lang="ru-RU" dirty="0" smtClean="0"/>
              <a:t>.</a:t>
            </a:r>
          </a:p>
          <a:p>
            <a:r>
              <a:rPr lang="en-US" dirty="0" smtClean="0"/>
              <a:t>Array Notation</a:t>
            </a:r>
            <a:r>
              <a:rPr lang="ru-RU" dirty="0" smtClean="0"/>
              <a:t> </a:t>
            </a:r>
            <a:r>
              <a:rPr lang="en-US" dirty="0" smtClean="0"/>
              <a:t>and</a:t>
            </a:r>
            <a:r>
              <a:rPr lang="ru-RU" dirty="0" smtClean="0"/>
              <a:t> </a:t>
            </a:r>
            <a:r>
              <a:rPr lang="en-US" dirty="0" smtClean="0"/>
              <a:t>Elemental Functions are discussed in detail in the next lecture</a:t>
            </a:r>
            <a:r>
              <a:rPr lang="ru-RU" dirty="0" smtClean="0"/>
              <a:t>. </a:t>
            </a:r>
          </a:p>
          <a:p>
            <a:pPr algn="just">
              <a:spcAft>
                <a:spcPts val="0"/>
              </a:spcAft>
              <a:buNone/>
            </a:pPr>
            <a:endParaRPr lang="ru-RU" sz="2000" dirty="0" smtClean="0">
              <a:ea typeface="Times New Roman"/>
              <a:cs typeface="Times New Roman"/>
            </a:endParaRP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Intrinsics</a:t>
            </a:r>
            <a:r>
              <a:rPr lang="en-US" dirty="0" smtClean="0"/>
              <a:t> and assembly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8915400" cy="4464273"/>
          </a:xfrm>
        </p:spPr>
        <p:txBody>
          <a:bodyPr/>
          <a:lstStyle/>
          <a:p>
            <a:r>
              <a:rPr lang="en-US" b="1" dirty="0" smtClean="0"/>
              <a:t>Full control of vectorization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en-US" b="1" dirty="0" smtClean="0"/>
              <a:t>Hard to develop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  <a:r>
              <a:rPr lang="en-US" dirty="0" smtClean="0"/>
              <a:t>a developer needs to know vector instruction set and hardware features and have experience in low-level programming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en-US" b="1" dirty="0" smtClean="0"/>
              <a:t>Portability problems</a:t>
            </a:r>
            <a:r>
              <a:rPr lang="ru-RU" dirty="0" smtClean="0"/>
              <a:t> </a:t>
            </a:r>
            <a:r>
              <a:rPr lang="en-US" dirty="0" smtClean="0"/>
              <a:t>for other architectures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pPr>
              <a:buNone/>
            </a:pPr>
            <a:r>
              <a:rPr lang="ru-RU" i="1" dirty="0" smtClean="0"/>
              <a:t>	</a:t>
            </a:r>
            <a:r>
              <a:rPr lang="en-US" i="1" dirty="0" smtClean="0"/>
              <a:t>These are out of scope of this course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Заголовок 1"/>
          <p:cNvSpPr>
            <a:spLocks noGrp="1"/>
          </p:cNvSpPr>
          <p:nvPr>
            <p:ph type="title"/>
          </p:nvPr>
        </p:nvSpPr>
        <p:spPr>
          <a:xfrm>
            <a:off x="782638" y="2643188"/>
            <a:ext cx="8420100" cy="1362075"/>
          </a:xfrm>
        </p:spPr>
        <p:txBody>
          <a:bodyPr/>
          <a:lstStyle/>
          <a:p>
            <a:pPr eaLnBrk="1" hangingPunct="1"/>
            <a:r>
              <a:rPr lang="en-US" dirty="0"/>
              <a:t>Vectorization </a:t>
            </a:r>
            <a:r>
              <a:rPr lang="en-US" dirty="0" smtClean="0"/>
              <a:t>and </a:t>
            </a:r>
            <a:r>
              <a:rPr lang="en-US" dirty="0"/>
              <a:t>mathematical functions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Mathematical functions often take significant share of computational time</a:t>
            </a:r>
          </a:p>
          <a:p>
            <a:endParaRPr lang="en-US" dirty="0"/>
          </a:p>
          <a:p>
            <a:r>
              <a:rPr lang="en-US" dirty="0" smtClean="0"/>
              <a:t>It is important to vectorize computation of mathematical functions</a:t>
            </a:r>
          </a:p>
          <a:p>
            <a:endParaRPr lang="ru-RU" dirty="0" smtClean="0"/>
          </a:p>
          <a:p>
            <a:r>
              <a:rPr lang="en-US" dirty="0" smtClean="0"/>
              <a:t>Xeon Phi instruction set supports special instructions for 4 mathematical functions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  <a:r>
              <a:rPr lang="en-US" b="1" dirty="0" smtClean="0"/>
              <a:t>How to handle other functions?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Times New Roman"/>
                <a:cs typeface="Times New Roman"/>
              </a:rPr>
              <a:t>void test(float * a, float * b, </a:t>
            </a:r>
            <a:endParaRPr lang="ru-RU" dirty="0" smtClean="0">
              <a:latin typeface="Courier New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  <a:buNone/>
            </a:pPr>
            <a:r>
              <a:rPr lang="ru-RU" dirty="0" smtClean="0">
                <a:latin typeface="Courier New"/>
                <a:ea typeface="Times New Roman"/>
                <a:cs typeface="Times New Roman"/>
              </a:rPr>
              <a:t>          </a:t>
            </a:r>
            <a:r>
              <a:rPr lang="en-US" dirty="0" smtClean="0">
                <a:latin typeface="Courier New"/>
                <a:ea typeface="Times New Roman"/>
                <a:cs typeface="Times New Roman"/>
              </a:rPr>
              <a:t>float * c, </a:t>
            </a:r>
            <a:r>
              <a:rPr lang="en-US" dirty="0" err="1" smtClean="0">
                <a:latin typeface="Courier New"/>
                <a:ea typeface="Times New Roman"/>
                <a:cs typeface="Times New Roman"/>
              </a:rPr>
              <a:t>int</a:t>
            </a:r>
            <a:r>
              <a:rPr lang="en-US" dirty="0" smtClean="0">
                <a:latin typeface="Courier New"/>
                <a:ea typeface="Times New Roman"/>
                <a:cs typeface="Times New Roman"/>
              </a:rPr>
              <a:t> n)</a:t>
            </a:r>
            <a:endParaRPr lang="ru-RU" dirty="0" smtClean="0">
              <a:latin typeface="Courier New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Times New Roman"/>
                <a:cs typeface="Times New Roman"/>
              </a:rPr>
              <a:t>{</a:t>
            </a:r>
            <a:endParaRPr lang="ru-RU" dirty="0" smtClean="0">
              <a:latin typeface="Courier New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Times New Roman"/>
                <a:cs typeface="Times New Roman"/>
              </a:rPr>
              <a:t>  </a:t>
            </a:r>
            <a:r>
              <a:rPr lang="en-US" b="1" dirty="0" smtClean="0">
                <a:latin typeface="Courier New"/>
                <a:ea typeface="Times New Roman"/>
                <a:cs typeface="Times New Roman"/>
              </a:rPr>
              <a:t>#</a:t>
            </a:r>
            <a:r>
              <a:rPr lang="en-US" b="1" dirty="0" err="1" smtClean="0">
                <a:latin typeface="Courier New"/>
                <a:ea typeface="Times New Roman"/>
                <a:cs typeface="Times New Roman"/>
              </a:rPr>
              <a:t>pragma</a:t>
            </a:r>
            <a:r>
              <a:rPr lang="en-US" b="1" dirty="0" smtClean="0">
                <a:latin typeface="Courier New"/>
                <a:ea typeface="Times New Roman"/>
                <a:cs typeface="Times New Roman"/>
              </a:rPr>
              <a:t> </a:t>
            </a:r>
            <a:r>
              <a:rPr lang="en-US" b="1" dirty="0" err="1" smtClean="0">
                <a:latin typeface="Courier New"/>
                <a:ea typeface="Times New Roman"/>
                <a:cs typeface="Times New Roman"/>
              </a:rPr>
              <a:t>simd</a:t>
            </a:r>
            <a:endParaRPr lang="ru-RU" dirty="0" smtClean="0">
              <a:latin typeface="Courier New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  <a:buNone/>
            </a:pPr>
            <a:r>
              <a:rPr lang="en-US" b="1" dirty="0" smtClean="0">
                <a:latin typeface="Courier New"/>
                <a:ea typeface="Times New Roman"/>
                <a:cs typeface="Times New Roman"/>
              </a:rPr>
              <a:t>  #</a:t>
            </a:r>
            <a:r>
              <a:rPr lang="en-US" b="1" dirty="0" err="1" smtClean="0">
                <a:latin typeface="Courier New"/>
                <a:ea typeface="Times New Roman"/>
                <a:cs typeface="Times New Roman"/>
              </a:rPr>
              <a:t>pragma</a:t>
            </a:r>
            <a:r>
              <a:rPr lang="en-US" b="1" dirty="0" smtClean="0">
                <a:latin typeface="Courier New"/>
                <a:ea typeface="Times New Roman"/>
                <a:cs typeface="Times New Roman"/>
              </a:rPr>
              <a:t> vector aligned</a:t>
            </a:r>
            <a:endParaRPr lang="ru-RU" dirty="0" smtClean="0">
              <a:latin typeface="Courier New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Times New Roman"/>
                <a:cs typeface="Times New Roman"/>
              </a:rPr>
              <a:t>  for (</a:t>
            </a:r>
            <a:r>
              <a:rPr lang="en-US" dirty="0" err="1" smtClean="0">
                <a:latin typeface="Courier New"/>
                <a:ea typeface="Times New Roman"/>
                <a:cs typeface="Times New Roman"/>
              </a:rPr>
              <a:t>int</a:t>
            </a:r>
            <a:r>
              <a:rPr lang="en-US" dirty="0" smtClean="0">
                <a:latin typeface="Courier New"/>
                <a:ea typeface="Times New Roman"/>
                <a:cs typeface="Times New Roman"/>
              </a:rPr>
              <a:t> </a:t>
            </a:r>
            <a:r>
              <a:rPr lang="en-US" dirty="0" err="1" smtClean="0">
                <a:latin typeface="Courier New"/>
                <a:ea typeface="Times New Roman"/>
                <a:cs typeface="Times New Roman"/>
              </a:rPr>
              <a:t>i</a:t>
            </a:r>
            <a:r>
              <a:rPr lang="en-US" dirty="0" smtClean="0">
                <a:latin typeface="Courier New"/>
                <a:ea typeface="Times New Roman"/>
                <a:cs typeface="Times New Roman"/>
              </a:rPr>
              <a:t> = 0; </a:t>
            </a:r>
            <a:r>
              <a:rPr lang="en-US" dirty="0" err="1" smtClean="0">
                <a:latin typeface="Courier New"/>
                <a:ea typeface="Times New Roman"/>
                <a:cs typeface="Times New Roman"/>
              </a:rPr>
              <a:t>i</a:t>
            </a:r>
            <a:r>
              <a:rPr lang="en-US" dirty="0" smtClean="0">
                <a:latin typeface="Courier New"/>
                <a:ea typeface="Times New Roman"/>
                <a:cs typeface="Times New Roman"/>
              </a:rPr>
              <a:t> &lt; n; </a:t>
            </a:r>
            <a:r>
              <a:rPr lang="en-US" dirty="0" err="1" smtClean="0">
                <a:latin typeface="Courier New"/>
                <a:ea typeface="Times New Roman"/>
                <a:cs typeface="Times New Roman"/>
              </a:rPr>
              <a:t>i</a:t>
            </a:r>
            <a:r>
              <a:rPr lang="en-US" dirty="0" smtClean="0">
                <a:latin typeface="Courier New"/>
                <a:ea typeface="Times New Roman"/>
                <a:cs typeface="Times New Roman"/>
              </a:rPr>
              <a:t>++)</a:t>
            </a:r>
            <a:endParaRPr lang="ru-RU" dirty="0" smtClean="0">
              <a:latin typeface="Courier New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Times New Roman"/>
                <a:cs typeface="Times New Roman"/>
              </a:rPr>
              <a:t>    c[</a:t>
            </a:r>
            <a:r>
              <a:rPr lang="en-US" dirty="0" err="1" smtClean="0">
                <a:latin typeface="Courier New"/>
                <a:ea typeface="Times New Roman"/>
                <a:cs typeface="Times New Roman"/>
              </a:rPr>
              <a:t>i</a:t>
            </a:r>
            <a:r>
              <a:rPr lang="en-US" dirty="0" smtClean="0">
                <a:latin typeface="Courier New"/>
                <a:ea typeface="Times New Roman"/>
                <a:cs typeface="Times New Roman"/>
              </a:rPr>
              <a:t>] = a[</a:t>
            </a:r>
            <a:r>
              <a:rPr lang="en-US" dirty="0" err="1" smtClean="0">
                <a:latin typeface="Courier New"/>
                <a:ea typeface="Times New Roman"/>
                <a:cs typeface="Times New Roman"/>
              </a:rPr>
              <a:t>i</a:t>
            </a:r>
            <a:r>
              <a:rPr lang="en-US" dirty="0" smtClean="0">
                <a:latin typeface="Courier New"/>
                <a:ea typeface="Times New Roman"/>
                <a:cs typeface="Times New Roman"/>
              </a:rPr>
              <a:t>] * b[</a:t>
            </a:r>
            <a:r>
              <a:rPr lang="en-US" dirty="0" err="1" smtClean="0">
                <a:latin typeface="Courier New"/>
                <a:ea typeface="Times New Roman"/>
                <a:cs typeface="Times New Roman"/>
              </a:rPr>
              <a:t>i</a:t>
            </a:r>
            <a:r>
              <a:rPr lang="en-US" dirty="0" smtClean="0">
                <a:latin typeface="Courier New"/>
                <a:ea typeface="Times New Roman"/>
                <a:cs typeface="Times New Roman"/>
              </a:rPr>
              <a:t>] + </a:t>
            </a:r>
            <a:r>
              <a:rPr lang="en-US" dirty="0" err="1" smtClean="0">
                <a:latin typeface="Courier New"/>
                <a:ea typeface="Times New Roman"/>
                <a:cs typeface="Times New Roman"/>
              </a:rPr>
              <a:t>sinf</a:t>
            </a:r>
            <a:r>
              <a:rPr lang="en-US" dirty="0" smtClean="0">
                <a:latin typeface="Courier New"/>
                <a:ea typeface="Times New Roman"/>
                <a:cs typeface="Times New Roman"/>
              </a:rPr>
              <a:t>(a[</a:t>
            </a:r>
            <a:r>
              <a:rPr lang="en-US" dirty="0" err="1" smtClean="0">
                <a:latin typeface="Courier New"/>
                <a:ea typeface="Times New Roman"/>
                <a:cs typeface="Times New Roman"/>
              </a:rPr>
              <a:t>i</a:t>
            </a:r>
            <a:r>
              <a:rPr lang="en-US" dirty="0" smtClean="0">
                <a:latin typeface="Courier New"/>
                <a:ea typeface="Times New Roman"/>
                <a:cs typeface="Times New Roman"/>
              </a:rPr>
              <a:t>]);</a:t>
            </a:r>
            <a:endParaRPr lang="ru-RU" dirty="0" smtClean="0">
              <a:latin typeface="Courier New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  <a:buNone/>
            </a:pPr>
            <a:r>
              <a:rPr lang="en-US" dirty="0" smtClean="0">
                <a:latin typeface="Courier New"/>
                <a:ea typeface="Times New Roman"/>
                <a:cs typeface="Times New Roman"/>
              </a:rPr>
              <a:t>}</a:t>
            </a:r>
            <a:endParaRPr lang="ru-RU" dirty="0" smtClean="0">
              <a:latin typeface="Courier New"/>
              <a:ea typeface="Times New Roman"/>
              <a:cs typeface="Times New Roman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b="1" dirty="0" smtClean="0"/>
              <a:t>Vectorization report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  <a:r>
              <a:rPr lang="en-US" dirty="0" smtClean="0"/>
              <a:t>the loop was vectorized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en-US" b="1" dirty="0" smtClean="0"/>
              <a:t>Question:</a:t>
            </a:r>
            <a:r>
              <a:rPr lang="ru-RU" b="1" dirty="0" smtClean="0"/>
              <a:t> </a:t>
            </a:r>
            <a:r>
              <a:rPr lang="en-US" b="1" dirty="0" smtClean="0"/>
              <a:t>how is </a:t>
            </a:r>
            <a:r>
              <a:rPr lang="en-US" b="1" dirty="0" err="1" smtClean="0"/>
              <a:t>sinf</a:t>
            </a:r>
            <a:r>
              <a:rPr lang="en-US" b="1" dirty="0" smtClean="0"/>
              <a:t> computed in the vectorized loop?</a:t>
            </a:r>
            <a:endParaRPr lang="ru-RU" b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Implementations of mathematical functions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LibM</a:t>
            </a:r>
            <a:r>
              <a:rPr lang="ru-RU" dirty="0" smtClean="0"/>
              <a:t> </a:t>
            </a:r>
            <a:r>
              <a:rPr lang="en-US" dirty="0" smtClean="0"/>
              <a:t>implements </a:t>
            </a:r>
            <a:r>
              <a:rPr lang="en-US" dirty="0"/>
              <a:t>the main mathematical </a:t>
            </a:r>
            <a:r>
              <a:rPr lang="en-US" dirty="0" smtClean="0"/>
              <a:t>routines</a:t>
            </a:r>
            <a:r>
              <a:rPr lang="ru-RU" dirty="0" smtClean="0"/>
              <a:t>. </a:t>
            </a:r>
            <a:r>
              <a:rPr lang="en-US" dirty="0" smtClean="0"/>
              <a:t>ICC</a:t>
            </a:r>
            <a:r>
              <a:rPr lang="ru-RU" dirty="0" smtClean="0"/>
              <a:t> </a:t>
            </a:r>
            <a:r>
              <a:rPr lang="en-US" dirty="0" smtClean="0"/>
              <a:t>has very efficient </a:t>
            </a:r>
            <a:r>
              <a:rPr lang="en-US" dirty="0" err="1" smtClean="0"/>
              <a:t>LibM</a:t>
            </a:r>
            <a:r>
              <a:rPr lang="en-US" dirty="0" smtClean="0"/>
              <a:t> implementation optimized for modern hardware</a:t>
            </a:r>
            <a:r>
              <a:rPr lang="ru-RU" dirty="0" smtClean="0"/>
              <a:t>.</a:t>
            </a:r>
          </a:p>
          <a:p>
            <a:r>
              <a:rPr lang="en-US" b="1" dirty="0" smtClean="0"/>
              <a:t>SVML</a:t>
            </a:r>
            <a:r>
              <a:rPr lang="en-US" dirty="0" smtClean="0"/>
              <a:t> (short vector math library)</a:t>
            </a:r>
            <a:r>
              <a:rPr lang="ru-RU" dirty="0" smtClean="0"/>
              <a:t> </a:t>
            </a:r>
            <a:r>
              <a:rPr lang="en-US" dirty="0" smtClean="0"/>
              <a:t>is used for vectorized loops. Implementations are vectorized for short vectors of arguments (that correspond sizes </a:t>
            </a:r>
            <a:r>
              <a:rPr lang="en-US" dirty="0"/>
              <a:t>of </a:t>
            </a:r>
            <a:r>
              <a:rPr lang="en-US" dirty="0" err="1"/>
              <a:t>xmm</a:t>
            </a:r>
            <a:r>
              <a:rPr lang="en-US" dirty="0"/>
              <a:t>, </a:t>
            </a:r>
            <a:r>
              <a:rPr lang="en-US" dirty="0" err="1"/>
              <a:t>ymm</a:t>
            </a:r>
            <a:r>
              <a:rPr lang="en-US" dirty="0"/>
              <a:t>, </a:t>
            </a:r>
            <a:r>
              <a:rPr lang="en-US" dirty="0" err="1"/>
              <a:t>zmm</a:t>
            </a:r>
            <a:r>
              <a:rPr lang="en-US" dirty="0"/>
              <a:t> </a:t>
            </a:r>
            <a:r>
              <a:rPr lang="en-US" dirty="0" smtClean="0"/>
              <a:t> registers)</a:t>
            </a:r>
            <a:r>
              <a:rPr lang="ru-RU" dirty="0" smtClean="0"/>
              <a:t>.</a:t>
            </a:r>
          </a:p>
          <a:p>
            <a:r>
              <a:rPr lang="en-US" b="1" dirty="0" smtClean="0"/>
              <a:t>VML</a:t>
            </a:r>
            <a:r>
              <a:rPr lang="en-US" dirty="0" smtClean="0"/>
              <a:t> (vector math library)</a:t>
            </a:r>
            <a:r>
              <a:rPr lang="ru-RU" dirty="0" smtClean="0"/>
              <a:t> </a:t>
            </a:r>
            <a:r>
              <a:rPr lang="en-US" dirty="0" smtClean="0"/>
              <a:t>is part of MKL library</a:t>
            </a:r>
            <a:r>
              <a:rPr lang="ru-RU" dirty="0" smtClean="0"/>
              <a:t>.</a:t>
            </a:r>
            <a:r>
              <a:rPr lang="en-US" dirty="0" smtClean="0"/>
              <a:t> Is used to compute values of functions in N points (e.g. </a:t>
            </a:r>
            <a:r>
              <a:rPr lang="en-US" dirty="0" err="1" smtClean="0"/>
              <a:t>vsSin</a:t>
            </a:r>
            <a:r>
              <a:rPr lang="en-US" dirty="0" smtClean="0"/>
              <a:t>, </a:t>
            </a:r>
            <a:r>
              <a:rPr lang="en-US" dirty="0" err="1" smtClean="0"/>
              <a:t>vdSin</a:t>
            </a:r>
            <a:r>
              <a:rPr lang="en-US" dirty="0" smtClean="0"/>
              <a:t>…)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Contents</a:t>
            </a:r>
            <a:endParaRPr lang="ru-RU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Introduction</a:t>
            </a:r>
            <a:endParaRPr lang="ru-RU" dirty="0" smtClean="0"/>
          </a:p>
          <a:p>
            <a:pPr eaLnBrk="1" hangingPunct="1"/>
            <a:r>
              <a:rPr lang="en-US" dirty="0" smtClean="0"/>
              <a:t>Vector extensions. A brief overview</a:t>
            </a:r>
            <a:endParaRPr lang="ru-RU" dirty="0" smtClean="0"/>
          </a:p>
          <a:p>
            <a:pPr lvl="1" eaLnBrk="1" hangingPunct="1"/>
            <a:r>
              <a:rPr lang="en-US" dirty="0" smtClean="0"/>
              <a:t>Data type and registers</a:t>
            </a:r>
            <a:endParaRPr lang="ru-RU" dirty="0" smtClean="0"/>
          </a:p>
          <a:p>
            <a:pPr lvl="1" eaLnBrk="1" hangingPunct="1"/>
            <a:r>
              <a:rPr lang="en-US" dirty="0" smtClean="0"/>
              <a:t>Main operation types</a:t>
            </a:r>
            <a:endParaRPr lang="ru-RU" dirty="0" smtClean="0"/>
          </a:p>
          <a:p>
            <a:pPr lvl="1" eaLnBrk="1" hangingPunct="1"/>
            <a:r>
              <a:rPr lang="en-US" dirty="0" smtClean="0"/>
              <a:t>Extended support for mathematical routines</a:t>
            </a:r>
            <a:endParaRPr lang="ru-RU" dirty="0" smtClean="0"/>
          </a:p>
          <a:p>
            <a:pPr eaLnBrk="1" hangingPunct="1"/>
            <a:r>
              <a:rPr lang="en-US" dirty="0" smtClean="0"/>
              <a:t>Vectorization in high level programming languages</a:t>
            </a:r>
            <a:endParaRPr lang="ru-RU" dirty="0" smtClean="0"/>
          </a:p>
          <a:p>
            <a:pPr eaLnBrk="1" hangingPunct="1"/>
            <a:r>
              <a:rPr lang="en-US" dirty="0" smtClean="0"/>
              <a:t>Vectorization and mathematical functions</a:t>
            </a:r>
            <a:endParaRPr lang="ru-RU" dirty="0" smtClean="0"/>
          </a:p>
          <a:p>
            <a:pPr eaLnBrk="1" hangingPunct="1"/>
            <a:r>
              <a:rPr lang="en-US" dirty="0" smtClean="0"/>
              <a:t>Conclusion</a:t>
            </a:r>
            <a:endParaRPr lang="ru-RU" dirty="0" smtClean="0"/>
          </a:p>
          <a:p>
            <a:pPr eaLnBrk="1" hangingPunct="1"/>
            <a:r>
              <a:rPr lang="en-US" dirty="0" smtClean="0"/>
              <a:t>References</a:t>
            </a:r>
            <a:endParaRPr lang="ru-RU" dirty="0" smtClean="0"/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Implementations of mathematical functions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8915400" cy="5040337"/>
          </a:xfrm>
        </p:spPr>
        <p:txBody>
          <a:bodyPr/>
          <a:lstStyle/>
          <a:p>
            <a:r>
              <a:rPr lang="en-US" b="1" dirty="0" err="1" smtClean="0"/>
              <a:t>LibM</a:t>
            </a:r>
            <a:r>
              <a:rPr lang="ru-RU" b="1" dirty="0" smtClean="0"/>
              <a:t> </a:t>
            </a:r>
            <a:r>
              <a:rPr lang="ru-RU" dirty="0" smtClean="0"/>
              <a:t>(</a:t>
            </a:r>
            <a:r>
              <a:rPr lang="en-US" dirty="0" smtClean="0"/>
              <a:t>see</a:t>
            </a:r>
            <a:r>
              <a:rPr lang="ru-RU" dirty="0" smtClean="0"/>
              <a:t> </a:t>
            </a:r>
            <a:r>
              <a:rPr lang="en-US" dirty="0" err="1" smtClean="0"/>
              <a:t>math.h</a:t>
            </a:r>
            <a:r>
              <a:rPr lang="en-US" dirty="0" smtClean="0"/>
              <a:t>). Rebuilding with ICC</a:t>
            </a:r>
            <a:r>
              <a:rPr lang="ru-RU" dirty="0" smtClean="0"/>
              <a:t> </a:t>
            </a:r>
            <a:r>
              <a:rPr lang="en-US" dirty="0" smtClean="0"/>
              <a:t>often leads to performance increase for applications that heavily use mathematical functions</a:t>
            </a:r>
            <a:r>
              <a:rPr lang="ru-RU" dirty="0" smtClean="0"/>
              <a:t>.</a:t>
            </a:r>
          </a:p>
          <a:p>
            <a:r>
              <a:rPr lang="en-US" b="1" dirty="0" smtClean="0"/>
              <a:t>SVML</a:t>
            </a:r>
            <a:r>
              <a:rPr lang="ru-RU" b="1" dirty="0" smtClean="0"/>
              <a:t> </a:t>
            </a:r>
            <a:r>
              <a:rPr lang="en-US" b="1" dirty="0" smtClean="0"/>
              <a:t>vs. VML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VML</a:t>
            </a:r>
            <a:r>
              <a:rPr lang="ru-RU" dirty="0" smtClean="0"/>
              <a:t> </a:t>
            </a:r>
            <a:r>
              <a:rPr lang="en-US" dirty="0" smtClean="0"/>
              <a:t>usually outperforms SVML</a:t>
            </a:r>
            <a:r>
              <a:rPr lang="ru-RU" dirty="0" smtClean="0"/>
              <a:t> </a:t>
            </a:r>
            <a:r>
              <a:rPr lang="en-US" dirty="0" smtClean="0"/>
              <a:t>for large data size</a:t>
            </a:r>
            <a:r>
              <a:rPr lang="ru-RU" dirty="0" smtClean="0"/>
              <a:t> (</a:t>
            </a:r>
            <a:r>
              <a:rPr lang="en-US" dirty="0" smtClean="0"/>
              <a:t>effect depends on hardware</a:t>
            </a:r>
            <a:r>
              <a:rPr lang="ru-RU" dirty="0" smtClean="0"/>
              <a:t>).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If the loop is not vectorized, </a:t>
            </a:r>
            <a:r>
              <a:rPr lang="en-US" b="1" dirty="0" err="1" smtClean="0"/>
              <a:t>LibM</a:t>
            </a:r>
            <a:endParaRPr lang="en-US" b="1" dirty="0" smtClean="0"/>
          </a:p>
          <a:p>
            <a:pPr>
              <a:buNone/>
            </a:pPr>
            <a:r>
              <a:rPr lang="en-US" dirty="0" smtClean="0"/>
              <a:t>If the loop is vectorized, </a:t>
            </a:r>
            <a:r>
              <a:rPr lang="en-US" b="1" dirty="0" smtClean="0"/>
              <a:t>SVML</a:t>
            </a:r>
          </a:p>
          <a:p>
            <a:pPr>
              <a:buNone/>
            </a:pPr>
            <a:r>
              <a:rPr lang="en-US" b="1" dirty="0" smtClean="0"/>
              <a:t>VML</a:t>
            </a:r>
            <a:r>
              <a:rPr lang="en-US" dirty="0" smtClean="0"/>
              <a:t>: </a:t>
            </a:r>
            <a:r>
              <a:rPr lang="en-US" dirty="0" err="1" smtClean="0"/>
              <a:t>vsSin</a:t>
            </a:r>
            <a:r>
              <a:rPr lang="en-US" dirty="0" smtClean="0"/>
              <a:t>(n, a, c);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64568" y="3645024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  <a:buNone/>
            </a:pPr>
            <a:r>
              <a:rPr lang="en-US" sz="2400" b="1" dirty="0" smtClean="0">
                <a:latin typeface="Courier New"/>
                <a:ea typeface="Times New Roman"/>
                <a:cs typeface="Times New Roman"/>
              </a:rPr>
              <a:t> for (</a:t>
            </a:r>
            <a:r>
              <a:rPr lang="en-US" sz="2400" b="1" dirty="0" err="1" smtClean="0">
                <a:latin typeface="Courier New"/>
                <a:ea typeface="Times New Roman"/>
                <a:cs typeface="Times New Roman"/>
              </a:rPr>
              <a:t>int</a:t>
            </a:r>
            <a:r>
              <a:rPr lang="en-US" sz="2400" b="1" dirty="0" smtClean="0">
                <a:latin typeface="Courier New"/>
                <a:ea typeface="Times New Roman"/>
                <a:cs typeface="Times New Roman"/>
              </a:rPr>
              <a:t> </a:t>
            </a:r>
            <a:r>
              <a:rPr lang="en-US" sz="2400" b="1" dirty="0" err="1" smtClean="0">
                <a:latin typeface="Courier New"/>
                <a:ea typeface="Times New Roman"/>
                <a:cs typeface="Times New Roman"/>
              </a:rPr>
              <a:t>i</a:t>
            </a:r>
            <a:r>
              <a:rPr lang="en-US" sz="2400" b="1" dirty="0" smtClean="0">
                <a:latin typeface="Courier New"/>
                <a:ea typeface="Times New Roman"/>
                <a:cs typeface="Times New Roman"/>
              </a:rPr>
              <a:t> = 0; </a:t>
            </a:r>
            <a:r>
              <a:rPr lang="en-US" sz="2400" b="1" dirty="0" err="1" smtClean="0">
                <a:latin typeface="Courier New"/>
                <a:ea typeface="Times New Roman"/>
                <a:cs typeface="Times New Roman"/>
              </a:rPr>
              <a:t>i</a:t>
            </a:r>
            <a:r>
              <a:rPr lang="en-US" sz="2400" b="1" dirty="0" smtClean="0">
                <a:latin typeface="Courier New"/>
                <a:ea typeface="Times New Roman"/>
                <a:cs typeface="Times New Roman"/>
              </a:rPr>
              <a:t> &lt; n; </a:t>
            </a:r>
            <a:r>
              <a:rPr lang="en-US" sz="2400" b="1" dirty="0" err="1" smtClean="0">
                <a:latin typeface="Courier New"/>
                <a:ea typeface="Times New Roman"/>
                <a:cs typeface="Times New Roman"/>
              </a:rPr>
              <a:t>i</a:t>
            </a:r>
            <a:r>
              <a:rPr lang="en-US" sz="2400" b="1" dirty="0" smtClean="0">
                <a:latin typeface="Courier New"/>
                <a:ea typeface="Times New Roman"/>
                <a:cs typeface="Times New Roman"/>
              </a:rPr>
              <a:t>++)</a:t>
            </a:r>
            <a:endParaRPr lang="ru-RU" sz="2400" b="1" dirty="0" smtClean="0">
              <a:latin typeface="Courier New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  <a:buNone/>
            </a:pPr>
            <a:r>
              <a:rPr lang="en-US" sz="2400" b="1" dirty="0" smtClean="0">
                <a:latin typeface="Courier New"/>
                <a:ea typeface="Times New Roman"/>
                <a:cs typeface="Times New Roman"/>
              </a:rPr>
              <a:t>    c[</a:t>
            </a:r>
            <a:r>
              <a:rPr lang="en-US" sz="2400" b="1" dirty="0" err="1" smtClean="0">
                <a:latin typeface="Courier New"/>
                <a:ea typeface="Times New Roman"/>
                <a:cs typeface="Times New Roman"/>
              </a:rPr>
              <a:t>i</a:t>
            </a:r>
            <a:r>
              <a:rPr lang="en-US" sz="2400" b="1" dirty="0" smtClean="0">
                <a:latin typeface="Courier New"/>
                <a:ea typeface="Times New Roman"/>
                <a:cs typeface="Times New Roman"/>
              </a:rPr>
              <a:t>] = a[</a:t>
            </a:r>
            <a:r>
              <a:rPr lang="en-US" sz="2400" b="1" dirty="0" err="1" smtClean="0">
                <a:latin typeface="Courier New"/>
                <a:ea typeface="Times New Roman"/>
                <a:cs typeface="Times New Roman"/>
              </a:rPr>
              <a:t>i</a:t>
            </a:r>
            <a:r>
              <a:rPr lang="en-US" sz="2400" b="1" dirty="0" smtClean="0">
                <a:latin typeface="Courier New"/>
                <a:ea typeface="Times New Roman"/>
                <a:cs typeface="Times New Roman"/>
              </a:rPr>
              <a:t>] * b[</a:t>
            </a:r>
            <a:r>
              <a:rPr lang="en-US" sz="2400" b="1" dirty="0" err="1" smtClean="0">
                <a:latin typeface="Courier New"/>
                <a:ea typeface="Times New Roman"/>
                <a:cs typeface="Times New Roman"/>
              </a:rPr>
              <a:t>i</a:t>
            </a:r>
            <a:r>
              <a:rPr lang="en-US" sz="2400" b="1" dirty="0" smtClean="0">
                <a:latin typeface="Courier New"/>
                <a:ea typeface="Times New Roman"/>
                <a:cs typeface="Times New Roman"/>
              </a:rPr>
              <a:t>] + </a:t>
            </a:r>
            <a:r>
              <a:rPr lang="en-US" sz="2400" b="1" dirty="0" err="1" smtClean="0">
                <a:latin typeface="Courier New"/>
                <a:ea typeface="Times New Roman"/>
                <a:cs typeface="Times New Roman"/>
              </a:rPr>
              <a:t>sinf</a:t>
            </a:r>
            <a:r>
              <a:rPr lang="en-US" sz="2400" b="1" dirty="0" smtClean="0">
                <a:latin typeface="Courier New"/>
                <a:ea typeface="Times New Roman"/>
                <a:cs typeface="Times New Roman"/>
              </a:rPr>
              <a:t>(a[</a:t>
            </a:r>
            <a:r>
              <a:rPr lang="en-US" sz="2400" b="1" dirty="0" err="1" smtClean="0">
                <a:latin typeface="Courier New"/>
                <a:ea typeface="Times New Roman"/>
                <a:cs typeface="Times New Roman"/>
              </a:rPr>
              <a:t>i</a:t>
            </a:r>
            <a:r>
              <a:rPr lang="en-US" sz="2400" b="1" dirty="0" smtClean="0">
                <a:latin typeface="Courier New"/>
                <a:ea typeface="Times New Roman"/>
                <a:cs typeface="Times New Roman"/>
              </a:rPr>
              <a:t>]);</a:t>
            </a:r>
            <a:endParaRPr lang="ru-RU" sz="2400" b="1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050" y="207963"/>
            <a:ext cx="9432478" cy="561975"/>
          </a:xfrm>
        </p:spPr>
        <p:txBody>
          <a:bodyPr/>
          <a:lstStyle/>
          <a:p>
            <a:r>
              <a:rPr lang="en-US" dirty="0"/>
              <a:t>Implementations of mathematical functions</a:t>
            </a:r>
            <a:r>
              <a:rPr lang="ru-RU" dirty="0" smtClean="0"/>
              <a:t>. </a:t>
            </a:r>
            <a:r>
              <a:rPr lang="en-US" dirty="0" smtClean="0"/>
              <a:t>Precision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Settings that control precision for ICC:</a:t>
            </a:r>
            <a:endParaRPr lang="ru-RU" b="1" dirty="0" smtClean="0"/>
          </a:p>
          <a:p>
            <a:r>
              <a:rPr lang="en-US" dirty="0" smtClean="0"/>
              <a:t>-</a:t>
            </a:r>
            <a:r>
              <a:rPr lang="en-US" dirty="0" err="1" smtClean="0"/>
              <a:t>fp</a:t>
            </a:r>
            <a:r>
              <a:rPr lang="en-US" dirty="0" smtClean="0"/>
              <a:t>-model</a:t>
            </a:r>
            <a:endParaRPr lang="ru-RU" dirty="0" smtClean="0"/>
          </a:p>
          <a:p>
            <a:r>
              <a:rPr lang="en-US" dirty="0" smtClean="0"/>
              <a:t>-</a:t>
            </a:r>
            <a:r>
              <a:rPr lang="en-US" dirty="0" err="1" smtClean="0"/>
              <a:t>fimf</a:t>
            </a:r>
            <a:r>
              <a:rPr lang="en-US" dirty="0" smtClean="0"/>
              <a:t>-domain-exclusion</a:t>
            </a:r>
            <a:endParaRPr lang="ru-RU" dirty="0" smtClean="0"/>
          </a:p>
          <a:p>
            <a:r>
              <a:rPr lang="en-US" dirty="0" smtClean="0"/>
              <a:t>-</a:t>
            </a:r>
            <a:r>
              <a:rPr lang="en-US" dirty="0" err="1" smtClean="0"/>
              <a:t>fimf</a:t>
            </a:r>
            <a:r>
              <a:rPr lang="en-US" dirty="0" smtClean="0"/>
              <a:t>-precision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b="1" dirty="0"/>
              <a:t>Settings that control precision </a:t>
            </a:r>
            <a:r>
              <a:rPr lang="en-US" b="1" dirty="0" smtClean="0"/>
              <a:t>for MKL/VML:</a:t>
            </a:r>
          </a:p>
          <a:p>
            <a:r>
              <a:rPr lang="en-US" dirty="0" smtClean="0"/>
              <a:t>Modes High Accuracy (HA),</a:t>
            </a:r>
            <a:r>
              <a:rPr lang="ru-RU" dirty="0" smtClean="0"/>
              <a:t> </a:t>
            </a:r>
            <a:r>
              <a:rPr lang="en-US" dirty="0" smtClean="0"/>
              <a:t>Low Accuracy (LA), Enhanced Performance (EP)</a:t>
            </a:r>
            <a:r>
              <a:rPr lang="ru-RU" dirty="0" smtClean="0"/>
              <a:t>. </a:t>
            </a:r>
          </a:p>
          <a:p>
            <a:r>
              <a:rPr lang="en-US" dirty="0" smtClean="0"/>
              <a:t>Can be adjusted for a single call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Authors</a:t>
            </a:r>
            <a:endParaRPr lang="ru-RU" dirty="0" smtClean="0"/>
          </a:p>
        </p:txBody>
      </p:sp>
      <p:sp>
        <p:nvSpPr>
          <p:cNvPr id="61443" name="Содержимое 2"/>
          <p:cNvSpPr>
            <a:spLocks noGrp="1"/>
          </p:cNvSpPr>
          <p:nvPr>
            <p:ph idx="1"/>
          </p:nvPr>
        </p:nvSpPr>
        <p:spPr>
          <a:xfrm>
            <a:off x="273050" y="1196975"/>
            <a:ext cx="9437688" cy="4968875"/>
          </a:xfrm>
        </p:spPr>
        <p:txBody>
          <a:bodyPr/>
          <a:lstStyle/>
          <a:p>
            <a:pPr eaLnBrk="1" hangingPunct="1"/>
            <a:r>
              <a:rPr lang="en-US" dirty="0"/>
              <a:t>I.B. </a:t>
            </a:r>
            <a:r>
              <a:rPr lang="en-US" dirty="0" err="1"/>
              <a:t>Meyerov</a:t>
            </a:r>
            <a:r>
              <a:rPr lang="ru-RU" dirty="0"/>
              <a:t>, </a:t>
            </a:r>
            <a:br>
              <a:rPr lang="ru-RU" dirty="0"/>
            </a:br>
            <a:r>
              <a:rPr lang="en-US" dirty="0"/>
              <a:t>PhD, associate professor, vice-head of the Software department of CMC faculty </a:t>
            </a:r>
            <a:br>
              <a:rPr lang="en-US" dirty="0"/>
            </a:br>
            <a:r>
              <a:rPr lang="en-US" dirty="0">
                <a:hlinkClick r:id="rId2"/>
              </a:rPr>
              <a:t>meerov@vmk.unn.ru</a:t>
            </a:r>
            <a:r>
              <a:rPr lang="en-US" dirty="0"/>
              <a:t> </a:t>
            </a:r>
            <a:endParaRPr lang="ru-RU" dirty="0"/>
          </a:p>
          <a:p>
            <a:r>
              <a:rPr lang="en-US" dirty="0"/>
              <a:t>S.I. Bastrakov</a:t>
            </a:r>
            <a:r>
              <a:rPr lang="ru-RU" dirty="0"/>
              <a:t>,</a:t>
            </a:r>
          </a:p>
          <a:p>
            <a:pPr marL="361950" indent="0" eaLnBrk="1" hangingPunct="1">
              <a:buNone/>
            </a:pPr>
            <a:r>
              <a:rPr lang="en-US" dirty="0"/>
              <a:t>Assistant of Software department, CMC faculty</a:t>
            </a:r>
            <a:endParaRPr lang="ru-RU" dirty="0"/>
          </a:p>
          <a:p>
            <a:pPr marL="361950" indent="-361950">
              <a:buNone/>
            </a:pPr>
            <a:r>
              <a:rPr lang="ru-RU" dirty="0"/>
              <a:t>	</a:t>
            </a:r>
            <a:r>
              <a:rPr lang="en-US" dirty="0">
                <a:hlinkClick r:id="rId3"/>
              </a:rPr>
              <a:t>bastrakov@vmk.unn.ru</a:t>
            </a:r>
            <a:r>
              <a:rPr lang="ru-RU" dirty="0"/>
              <a:t> 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Заголовок 1"/>
          <p:cNvSpPr>
            <a:spLocks noGrp="1"/>
          </p:cNvSpPr>
          <p:nvPr>
            <p:ph type="title"/>
          </p:nvPr>
        </p:nvSpPr>
        <p:spPr>
          <a:xfrm>
            <a:off x="782638" y="2643188"/>
            <a:ext cx="8420100" cy="1362075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1196975"/>
            <a:ext cx="9029700" cy="4968875"/>
          </a:xfrm>
        </p:spPr>
        <p:txBody>
          <a:bodyPr/>
          <a:lstStyle/>
          <a:p>
            <a:r>
              <a:rPr lang="en-US" dirty="0" smtClean="0"/>
              <a:t>Since the middle of 20</a:t>
            </a:r>
            <a:r>
              <a:rPr lang="en-US" baseline="30000" dirty="0" smtClean="0"/>
              <a:t>th</a:t>
            </a:r>
            <a:r>
              <a:rPr lang="en-US" dirty="0" smtClean="0"/>
              <a:t> century programming came the long was and continues to develop rapidly:</a:t>
            </a:r>
            <a:endParaRPr lang="ru-RU" dirty="0" smtClean="0"/>
          </a:p>
          <a:p>
            <a:pPr lvl="1"/>
            <a:r>
              <a:rPr lang="en-US" dirty="0" smtClean="0"/>
              <a:t>Machine codes</a:t>
            </a:r>
            <a:r>
              <a:rPr lang="ru-RU" dirty="0" smtClean="0"/>
              <a:t>, </a:t>
            </a:r>
          </a:p>
          <a:p>
            <a:pPr lvl="1"/>
            <a:r>
              <a:rPr lang="en-US" dirty="0" smtClean="0"/>
              <a:t>Assembly</a:t>
            </a:r>
            <a:r>
              <a:rPr lang="ru-RU" dirty="0" smtClean="0"/>
              <a:t>, </a:t>
            </a:r>
          </a:p>
          <a:p>
            <a:pPr lvl="1"/>
            <a:r>
              <a:rPr lang="en-US" dirty="0" smtClean="0"/>
              <a:t>High level programming languages</a:t>
            </a:r>
            <a:r>
              <a:rPr lang="ru-RU" dirty="0" smtClean="0"/>
              <a:t>.</a:t>
            </a:r>
          </a:p>
          <a:p>
            <a:r>
              <a:rPr lang="en-US" dirty="0" smtClean="0"/>
              <a:t>Optimizing compilers </a:t>
            </a:r>
            <a:r>
              <a:rPr lang="ru-RU" dirty="0"/>
              <a:t>(</a:t>
            </a:r>
            <a:r>
              <a:rPr lang="en-US" dirty="0"/>
              <a:t>Intel C</a:t>
            </a:r>
            <a:r>
              <a:rPr lang="ru-RU" dirty="0"/>
              <a:t>/</a:t>
            </a:r>
            <a:r>
              <a:rPr lang="en-US" dirty="0"/>
              <a:t>C</a:t>
            </a:r>
            <a:r>
              <a:rPr lang="ru-RU" dirty="0"/>
              <a:t>++ </a:t>
            </a:r>
            <a:r>
              <a:rPr lang="en-US" dirty="0" err="1"/>
              <a:t>Comiler</a:t>
            </a:r>
            <a:r>
              <a:rPr lang="ru-RU" dirty="0"/>
              <a:t>, </a:t>
            </a:r>
            <a:r>
              <a:rPr lang="en-US" dirty="0"/>
              <a:t>Intel Fortran Compiler</a:t>
            </a:r>
            <a:r>
              <a:rPr lang="ru-RU" dirty="0"/>
              <a:t> </a:t>
            </a:r>
            <a:r>
              <a:rPr lang="en-US" dirty="0" smtClean="0"/>
              <a:t>and others</a:t>
            </a:r>
            <a:r>
              <a:rPr lang="ru-RU" dirty="0" smtClean="0"/>
              <a:t>)</a:t>
            </a:r>
            <a:r>
              <a:rPr lang="en-US" dirty="0" smtClean="0"/>
              <a:t> are capable of</a:t>
            </a:r>
            <a:r>
              <a:rPr lang="ru-RU" dirty="0" smtClean="0"/>
              <a:t> </a:t>
            </a:r>
          </a:p>
          <a:p>
            <a:pPr lvl="1"/>
            <a:r>
              <a:rPr lang="en-US" i="1" dirty="0" smtClean="0"/>
              <a:t>Using new instruction sets</a:t>
            </a:r>
            <a:r>
              <a:rPr lang="en-US" dirty="0" smtClean="0"/>
              <a:t>;</a:t>
            </a:r>
            <a:endParaRPr lang="ru-RU" dirty="0" smtClean="0"/>
          </a:p>
          <a:p>
            <a:pPr lvl="1"/>
            <a:r>
              <a:rPr lang="en-US" dirty="0" smtClean="0"/>
              <a:t>Generates code that is </a:t>
            </a:r>
            <a:r>
              <a:rPr lang="en-US" b="1" i="1" dirty="0" smtClean="0"/>
              <a:t>oriented for modern CPUs</a:t>
            </a:r>
            <a:r>
              <a:rPr lang="ru-RU" dirty="0" smtClean="0"/>
              <a:t>.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title"/>
          </p:nvPr>
        </p:nvSpPr>
        <p:spPr>
          <a:xfrm>
            <a:off x="415925" y="188913"/>
            <a:ext cx="9082088" cy="561975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Introduction </a:t>
            </a:r>
            <a:r>
              <a:rPr lang="ru-RU" dirty="0" smtClean="0"/>
              <a:t>…</a:t>
            </a:r>
          </a:p>
        </p:txBody>
      </p:sp>
      <p:sp>
        <p:nvSpPr>
          <p:cNvPr id="5" name="Штриховая стрелка вправо 4"/>
          <p:cNvSpPr/>
          <p:nvPr/>
        </p:nvSpPr>
        <p:spPr bwMode="auto">
          <a:xfrm flipH="1">
            <a:off x="6537176" y="5085184"/>
            <a:ext cx="2952328" cy="792000"/>
          </a:xfrm>
          <a:prstGeom prst="stripedRightArrow">
            <a:avLst>
              <a:gd name="adj1" fmla="val 65160"/>
              <a:gd name="adj2" fmla="val 521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/>
              <a:t>What does it mean?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ernard MT Condensed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SIMD</a:t>
            </a:r>
            <a:r>
              <a:rPr lang="en-US" dirty="0" smtClean="0"/>
              <a:t> single instruction multiple data</a:t>
            </a:r>
          </a:p>
          <a:p>
            <a:r>
              <a:rPr lang="en-US" dirty="0" smtClean="0"/>
              <a:t>Instruction sets implementing SIMD paradigm: MMX, SSE, SSE2, SSE3…, SSE4, AVX, vector extensions of Intel Xeon Phi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en-US" dirty="0" smtClean="0"/>
              <a:t>There are special registers and vector instructions (arithmetic, memory access)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pPr algn="ctr">
              <a:buNone/>
            </a:pPr>
            <a:r>
              <a:rPr lang="en-US" b="1" dirty="0" smtClean="0">
                <a:solidFill>
                  <a:srgbClr val="002060"/>
                </a:solidFill>
              </a:rPr>
              <a:t>How to use it?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72680" y="2708920"/>
            <a:ext cx="6183087" cy="1495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Заголовок 1"/>
          <p:cNvSpPr>
            <a:spLocks noGrp="1"/>
          </p:cNvSpPr>
          <p:nvPr>
            <p:ph type="title"/>
          </p:nvPr>
        </p:nvSpPr>
        <p:spPr>
          <a:xfrm>
            <a:off x="782638" y="2643188"/>
            <a:ext cx="8420100" cy="1362075"/>
          </a:xfrm>
        </p:spPr>
        <p:txBody>
          <a:bodyPr/>
          <a:lstStyle/>
          <a:p>
            <a:pPr eaLnBrk="1" hangingPunct="1"/>
            <a:r>
              <a:rPr lang="en-US" dirty="0"/>
              <a:t>Vector extensions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A </a:t>
            </a:r>
            <a:r>
              <a:rPr lang="en-US" dirty="0"/>
              <a:t>brief overview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Vector extensions are part of all modern processor architectures</a:t>
            </a:r>
            <a:r>
              <a:rPr lang="ru-RU" dirty="0" smtClean="0"/>
              <a:t>. </a:t>
            </a:r>
          </a:p>
          <a:p>
            <a:pPr lvl="1"/>
            <a:r>
              <a:rPr lang="en-US" dirty="0" smtClean="0"/>
              <a:t>Intel: MMX</a:t>
            </a:r>
            <a:r>
              <a:rPr lang="ru-RU" dirty="0" smtClean="0"/>
              <a:t> – </a:t>
            </a:r>
            <a:r>
              <a:rPr lang="en-US" dirty="0" smtClean="0"/>
              <a:t>SSE</a:t>
            </a:r>
            <a:r>
              <a:rPr lang="ru-RU" dirty="0" smtClean="0"/>
              <a:t> – </a:t>
            </a:r>
            <a:r>
              <a:rPr lang="en-US" dirty="0" smtClean="0"/>
              <a:t>SSE</a:t>
            </a:r>
            <a:r>
              <a:rPr lang="ru-RU" dirty="0" smtClean="0"/>
              <a:t>2 – </a:t>
            </a:r>
            <a:r>
              <a:rPr lang="en-US" dirty="0" smtClean="0"/>
              <a:t>SSE</a:t>
            </a:r>
            <a:r>
              <a:rPr lang="ru-RU" dirty="0" smtClean="0"/>
              <a:t>3 – </a:t>
            </a:r>
            <a:r>
              <a:rPr lang="en-US" dirty="0" smtClean="0"/>
              <a:t>SSE</a:t>
            </a:r>
            <a:r>
              <a:rPr lang="ru-RU" dirty="0" smtClean="0"/>
              <a:t>4 – </a:t>
            </a:r>
            <a:r>
              <a:rPr lang="en-US" dirty="0" smtClean="0"/>
              <a:t>AVX – vector extensions of</a:t>
            </a:r>
            <a:r>
              <a:rPr lang="ru-RU" dirty="0" smtClean="0"/>
              <a:t> </a:t>
            </a:r>
            <a:r>
              <a:rPr lang="en-US" dirty="0" smtClean="0"/>
              <a:t>Xeon Phi.</a:t>
            </a:r>
          </a:p>
          <a:p>
            <a:pPr lvl="1"/>
            <a:r>
              <a:rPr lang="en-US" dirty="0" smtClean="0"/>
              <a:t>AMD: </a:t>
            </a:r>
            <a:r>
              <a:rPr lang="ru-RU" dirty="0" smtClean="0"/>
              <a:t>3</a:t>
            </a:r>
            <a:r>
              <a:rPr lang="en-US" dirty="0" err="1" smtClean="0"/>
              <a:t>DNow</a:t>
            </a:r>
            <a:r>
              <a:rPr lang="ru-RU" dirty="0" smtClean="0"/>
              <a:t>!</a:t>
            </a:r>
            <a:endParaRPr lang="en-US" dirty="0" smtClean="0"/>
          </a:p>
          <a:p>
            <a:pPr lvl="1"/>
            <a:r>
              <a:rPr lang="en-US" dirty="0" smtClean="0"/>
              <a:t>ARM:</a:t>
            </a:r>
            <a:r>
              <a:rPr lang="ru-RU" dirty="0" smtClean="0"/>
              <a:t> </a:t>
            </a:r>
            <a:r>
              <a:rPr lang="en-US" dirty="0" smtClean="0"/>
              <a:t>NEON (embedded systems</a:t>
            </a:r>
            <a:r>
              <a:rPr lang="ru-RU" dirty="0" smtClean="0"/>
              <a:t>)</a:t>
            </a:r>
            <a:endParaRPr lang="en-US" dirty="0" smtClean="0"/>
          </a:p>
          <a:p>
            <a:r>
              <a:rPr lang="en-US" dirty="0" smtClean="0"/>
              <a:t>We will briefly overview vector extensions of Xeon Phi to make a general impression in order to better understand how does computational code map to machine code and assembly generated by the compiler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types and registers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9138220" cy="4968875"/>
          </a:xfrm>
        </p:spPr>
        <p:txBody>
          <a:bodyPr/>
          <a:lstStyle/>
          <a:p>
            <a:r>
              <a:rPr lang="en-US" sz="2200" dirty="0" smtClean="0"/>
              <a:t>Each core of Xeon Phi contains a vector processor unit (VPU)</a:t>
            </a:r>
            <a:endParaRPr lang="ru-RU" sz="2200" dirty="0" smtClean="0"/>
          </a:p>
          <a:p>
            <a:pPr lvl="1"/>
            <a:r>
              <a:rPr lang="en-US" sz="2200" dirty="0" smtClean="0"/>
              <a:t>There are </a:t>
            </a:r>
            <a:r>
              <a:rPr lang="ru-RU" sz="2200" dirty="0" smtClean="0"/>
              <a:t>32 512-</a:t>
            </a:r>
            <a:r>
              <a:rPr lang="en-US" sz="2200" dirty="0" smtClean="0"/>
              <a:t>bit</a:t>
            </a:r>
            <a:r>
              <a:rPr lang="ru-RU" sz="2200" dirty="0" smtClean="0"/>
              <a:t> </a:t>
            </a:r>
            <a:r>
              <a:rPr lang="en-US" sz="2200" dirty="0" err="1" smtClean="0"/>
              <a:t>zmm</a:t>
            </a:r>
            <a:r>
              <a:rPr lang="ru-RU" sz="2200" dirty="0" smtClean="0"/>
              <a:t>-</a:t>
            </a:r>
            <a:r>
              <a:rPr lang="en-US" sz="2200" dirty="0" smtClean="0"/>
              <a:t>registers</a:t>
            </a:r>
            <a:r>
              <a:rPr lang="ru-RU" sz="2200" dirty="0" smtClean="0"/>
              <a:t>; </a:t>
            </a:r>
            <a:r>
              <a:rPr lang="en-US" sz="2200" dirty="0" smtClean="0"/>
              <a:t>twice as large compared to AVX</a:t>
            </a:r>
            <a:endParaRPr lang="ru-RU" sz="2200" dirty="0" smtClean="0"/>
          </a:p>
          <a:p>
            <a:pPr lvl="1"/>
            <a:r>
              <a:rPr lang="en-US" sz="2200" dirty="0" smtClean="0"/>
              <a:t>Vector </a:t>
            </a:r>
            <a:r>
              <a:rPr lang="ru-RU" sz="2200" dirty="0" err="1" smtClean="0"/>
              <a:t>fused</a:t>
            </a:r>
            <a:r>
              <a:rPr lang="ru-RU" sz="2200" dirty="0" smtClean="0"/>
              <a:t> </a:t>
            </a:r>
            <a:r>
              <a:rPr lang="ru-RU" sz="2200" dirty="0" err="1" smtClean="0"/>
              <a:t>multiply</a:t>
            </a:r>
            <a:r>
              <a:rPr lang="ru-RU" sz="2200" dirty="0" smtClean="0"/>
              <a:t>–</a:t>
            </a:r>
            <a:r>
              <a:rPr lang="ru-RU" sz="2200" dirty="0" err="1" smtClean="0"/>
              <a:t>add</a:t>
            </a:r>
            <a:r>
              <a:rPr lang="en-US" sz="2200" dirty="0"/>
              <a:t> (FMA</a:t>
            </a:r>
            <a:r>
              <a:rPr lang="en-US" sz="2200" dirty="0" smtClean="0"/>
              <a:t>) operation</a:t>
            </a:r>
            <a:r>
              <a:rPr lang="en-US" sz="2200" dirty="0"/>
              <a:t>: </a:t>
            </a:r>
            <a:r>
              <a:rPr lang="en-US" sz="2200" b="1" i="1" dirty="0" smtClean="0"/>
              <a:t>a</a:t>
            </a:r>
            <a:r>
              <a:rPr lang="ru-RU" sz="2200" b="1" i="1" dirty="0" smtClean="0"/>
              <a:t> = </a:t>
            </a:r>
            <a:r>
              <a:rPr lang="en-US" sz="2200" b="1" i="1" dirty="0" smtClean="0"/>
              <a:t>a</a:t>
            </a:r>
            <a:r>
              <a:rPr lang="ru-RU" sz="2200" b="1" i="1" dirty="0" smtClean="0"/>
              <a:t> + </a:t>
            </a:r>
            <a:r>
              <a:rPr lang="en-US" sz="2200" b="1" i="1" dirty="0" smtClean="0"/>
              <a:t>b </a:t>
            </a:r>
            <a:r>
              <a:rPr lang="ru-RU" sz="2200" b="1" i="1" dirty="0" smtClean="0"/>
              <a:t>* </a:t>
            </a:r>
            <a:r>
              <a:rPr lang="en-US" sz="2200" b="1" i="1" dirty="0" smtClean="0"/>
              <a:t>c</a:t>
            </a:r>
            <a:r>
              <a:rPr lang="en-US" sz="2200" dirty="0" smtClean="0"/>
              <a:t> </a:t>
            </a:r>
            <a:br>
              <a:rPr lang="en-US" sz="2200" dirty="0" smtClean="0"/>
            </a:br>
            <a:r>
              <a:rPr lang="en-US" sz="2200" dirty="0" smtClean="0"/>
              <a:t>with a single round-off</a:t>
            </a:r>
            <a:r>
              <a:rPr lang="ru-RU" sz="2200" dirty="0" smtClean="0"/>
              <a:t>.</a:t>
            </a:r>
            <a:endParaRPr lang="en-US" sz="2200" dirty="0" smtClean="0"/>
          </a:p>
          <a:p>
            <a:r>
              <a:rPr lang="en-US" sz="2200" dirty="0" smtClean="0"/>
              <a:t>Vector operations on 16 32-bit or 8 64-bit integer numbers, 16 single precision or 8 double precision floating-point numbers. Support for complex numbers</a:t>
            </a:r>
            <a:r>
              <a:rPr lang="ru-RU" sz="2200" dirty="0" smtClean="0"/>
              <a:t>.</a:t>
            </a:r>
          </a:p>
          <a:p>
            <a:r>
              <a:rPr lang="en-US" sz="2200" dirty="0" smtClean="0"/>
              <a:t>Most operations are ternary: 2 arguments and 1 result</a:t>
            </a:r>
            <a:r>
              <a:rPr lang="ru-RU" sz="2200" dirty="0" smtClean="0"/>
              <a:t>. </a:t>
            </a:r>
            <a:r>
              <a:rPr lang="en-US" sz="2200" dirty="0" smtClean="0"/>
              <a:t>Some data show that this might lead to 20% performance increase</a:t>
            </a:r>
            <a:r>
              <a:rPr lang="ru-RU" sz="22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itlab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_SourceUrl xmlns="http://schemas.microsoft.com/sharepoint/v3" xsi:nil="true"/>
    <AutoVersionDisabled xmlns="http://schemas.microsoft.com/sharepoint/v3">false</AutoVersionDisabled>
    <ItemType xmlns="http://schemas.microsoft.com/sharepoint/v3">1</ItemType>
    <Order xmlns="http://schemas.microsoft.com/sharepoint/v3" xsi:nil="true"/>
    <_SharedFileIndex xmlns="http://schemas.microsoft.com/sharepoint/v3" xsi:nil="true"/>
    <MetaInfo xmlns="http://schemas.microsoft.com/sharepoint/v3" xsi:nil="true"/>
    <Description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_Docs_" ma:contentTypeID="0x009D2185C9FCFC8B4CBBD4366DE921B37E" ma:contentTypeVersion="" ma:contentTypeDescription="" ma:contentTypeScope="" ma:versionID="4f8d2f2d8bc1365aca4f2171db7d5327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3e5d9eca856144ce6ca1da655f95619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ID" minOccurs="0"/>
                <xsd:element ref="ns1:ContentTypeId" minOccurs="0"/>
                <xsd:element ref="ns1:Author" minOccurs="0"/>
                <xsd:element ref="ns1:Editor" minOccurs="0"/>
                <xsd:element ref="ns1:_HasCopyDestinations" minOccurs="0"/>
                <xsd:element ref="ns1:_CopySource" minOccurs="0"/>
                <xsd:element ref="ns1:_ModerationStatus" minOccurs="0"/>
                <xsd:element ref="ns1:_ModerationComments" minOccurs="0"/>
                <xsd:element ref="ns1:FileRef" minOccurs="0"/>
                <xsd:element ref="ns1:FileDirRef" minOccurs="0"/>
                <xsd:element ref="ns1:Last_x0020_Modified" minOccurs="0"/>
                <xsd:element ref="ns1:Created_x0020_Date" minOccurs="0"/>
                <xsd:element ref="ns1:File_x0020_Size" minOccurs="0"/>
                <xsd:element ref="ns1:FSObjType" minOccurs="0"/>
                <xsd:element ref="ns1:CheckedOutUserId" minOccurs="0"/>
                <xsd:element ref="ns1:IsCheckedoutToLocal" minOccurs="0"/>
                <xsd:element ref="ns1:CheckoutUser" minOccurs="0"/>
                <xsd:element ref="ns1:UniqueId" minOccurs="0"/>
                <xsd:element ref="ns1:ProgId" minOccurs="0"/>
                <xsd:element ref="ns1:ScopeId" minOccurs="0"/>
                <xsd:element ref="ns1:VirusStatus" minOccurs="0"/>
                <xsd:element ref="ns1:CheckedOutTitle" minOccurs="0"/>
                <xsd:element ref="ns1:_CheckinComment" minOccurs="0"/>
                <xsd:element ref="ns1:File_x0020_Type" minOccurs="0"/>
                <xsd:element ref="ns1:HTML_x0020_File_x0020_Type" minOccurs="0"/>
                <xsd:element ref="ns1:_SourceUrl" minOccurs="0"/>
                <xsd:element ref="ns1:_SharedFileIndex" minOccurs="0"/>
                <xsd:element ref="ns1:MetaInfo" minOccurs="0"/>
                <xsd:element ref="ns1:_Level" minOccurs="0"/>
                <xsd:element ref="ns1:_IsCurrentVersion" minOccurs="0"/>
                <xsd:element ref="ns1:owshiddenversion" minOccurs="0"/>
                <xsd:element ref="ns1:_UIVersion" minOccurs="0"/>
                <xsd:element ref="ns1:_UIVersionString" minOccurs="0"/>
                <xsd:element ref="ns1:InstanceID" minOccurs="0"/>
                <xsd:element ref="ns1:Order" minOccurs="0"/>
                <xsd:element ref="ns1:GUID" minOccurs="0"/>
                <xsd:element ref="ns1:WorkflowVersion" minOccurs="0"/>
                <xsd:element ref="ns1:WorkflowInstanceID" minOccurs="0"/>
                <xsd:element ref="ns1:ParentVersionString" minOccurs="0"/>
                <xsd:element ref="ns1:ParentLeafName" minOccurs="0"/>
                <xsd:element ref="ns1:AutoVersionDisabled" minOccurs="0"/>
                <xsd:element ref="ns1:ItemType" minOccurs="0"/>
                <xsd:element ref="ns1:Description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ID" ma:index="0" nillable="true" ma:displayName="ID" ma:internalName="ID" ma:readOnly="true">
      <xsd:simpleType>
        <xsd:restriction base="dms:Unknown"/>
      </xsd:simpleType>
    </xsd:element>
    <xsd:element name="ContentTypeId" ma:index="1" nillable="true" ma:displayName="Content Type ID" ma:hidden="true" ma:internalName="ContentTypeId" ma:readOnly="true">
      <xsd:simpleType>
        <xsd:restriction base="dms:Unknown"/>
      </xsd:simpleType>
    </xsd:element>
    <xsd:element name="Author" ma:index="4" nillable="true" ma:displayName="Created By" ma:list="UserInfo" ma:internalName="Autho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" ma:index="6" nillable="true" ma:displayName="Modified By" ma:list="UserInfo" ma:internalName="Edito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HasCopyDestinations" ma:index="7" nillable="true" ma:displayName="Has Copy Destinations" ma:hidden="true" ma:internalName="_HasCopyDestinations" ma:readOnly="true">
      <xsd:simpleType>
        <xsd:restriction base="dms:Boolean"/>
      </xsd:simpleType>
    </xsd:element>
    <xsd:element name="_CopySource" ma:index="8" nillable="true" ma:displayName="Copy Source" ma:internalName="_CopySource" ma:readOnly="true">
      <xsd:simpleType>
        <xsd:restriction base="dms:Text"/>
      </xsd:simpleType>
    </xsd:element>
    <xsd:element name="_ModerationStatus" ma:index="9" nillable="true" ma:displayName="Approval Status" ma:default="0" ma:hidden="true" ma:internalName="_ModerationStatus" ma:readOnly="true">
      <xsd:simpleType>
        <xsd:restriction base="dms:Unknown"/>
      </xsd:simpleType>
    </xsd:element>
    <xsd:element name="_ModerationComments" ma:index="10" nillable="true" ma:displayName="Approver Comments" ma:hidden="true" ma:internalName="_ModerationComments" ma:readOnly="true">
      <xsd:simpleType>
        <xsd:restriction base="dms:Note"/>
      </xsd:simpleType>
    </xsd:element>
    <xsd:element name="FileRef" ma:index="11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DirRef" ma:index="12" nillable="true" ma:displayName="Path" ma:hidden="true" ma:list="Docs" ma:internalName="FileDirRef" ma:readOnly="true" ma:showField="DirName">
      <xsd:simpleType>
        <xsd:restriction base="dms:Lookup"/>
      </xsd:simpleType>
    </xsd:element>
    <xsd:element name="Last_x0020_Modified" ma:index="13" nillable="true" ma:displayName="Modified" ma:format="TRUE" ma:hidden="true" ma:list="Docs" ma:internalName="Last_x0020_Modified" ma:readOnly="true" ma:showField="TimeLastModified">
      <xsd:simpleType>
        <xsd:restriction base="dms:Lookup"/>
      </xsd:simpleType>
    </xsd:element>
    <xsd:element name="Created_x0020_Date" ma:index="14" nillable="true" ma:displayName="Created" ma:format="TRUE" ma:hidden="true" ma:list="Docs" ma:internalName="Created_x0020_Date" ma:readOnly="true" ma:showField="TimeCreated">
      <xsd:simpleType>
        <xsd:restriction base="dms:Lookup"/>
      </xsd:simpleType>
    </xsd:element>
    <xsd:element name="File_x0020_Size" ma:index="15" nillable="true" ma:displayName="File Size" ma:format="TRUE" ma:hidden="true" ma:list="Docs" ma:internalName="File_x0020_Size" ma:readOnly="true" ma:showField="SizeInKB">
      <xsd:simpleType>
        <xsd:restriction base="dms:Lookup"/>
      </xsd:simpleType>
    </xsd:element>
    <xsd:element name="FSObjType" ma:index="16" nillable="true" ma:displayName="Item Type" ma:hidden="true" ma:list="Docs" ma:internalName="FSObjType" ma:readOnly="true" ma:showField="FSType">
      <xsd:simpleType>
        <xsd:restriction base="dms:Lookup"/>
      </xsd:simpleType>
    </xsd:element>
    <xsd:element name="CheckedOutUserId" ma:index="18" nillable="true" ma:displayName="ID of the User who has the item Checked Out" ma:hidden="true" ma:list="Docs" ma:internalName="CheckedOutUserId" ma:readOnly="true" ma:showField="CheckoutUserId">
      <xsd:simpleType>
        <xsd:restriction base="dms:Lookup"/>
      </xsd:simpleType>
    </xsd:element>
    <xsd:element name="IsCheckedoutToLocal" ma:index="19" nillable="true" ma:displayName="Is Checked out to local" ma:hidden="true" ma:list="Docs" ma:internalName="IsCheckedoutToLocal" ma:readOnly="true" ma:showField="IsCheckoutToLocal">
      <xsd:simpleType>
        <xsd:restriction base="dms:Lookup"/>
      </xsd:simpleType>
    </xsd:element>
    <xsd:element name="CheckoutUser" ma:index="20" nillable="true" ma:displayName="Checked Out To" ma:list="UserInfo" ma:internalName="CheckoutUse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UniqueId" ma:index="22" nillable="true" ma:displayName="Unique Id" ma:hidden="true" ma:list="Docs" ma:internalName="UniqueId" ma:readOnly="true" ma:showField="UniqueId">
      <xsd:simpleType>
        <xsd:restriction base="dms:Lookup"/>
      </xsd:simpleType>
    </xsd:element>
    <xsd:element name="ProgId" ma:index="23" nillable="true" ma:displayName="ProgId" ma:hidden="true" ma:list="Docs" ma:internalName="ProgId" ma:readOnly="true" ma:showField="ProgId">
      <xsd:simpleType>
        <xsd:restriction base="dms:Lookup"/>
      </xsd:simpleType>
    </xsd:element>
    <xsd:element name="ScopeId" ma:index="24" nillable="true" ma:displayName="ScopeId" ma:hidden="true" ma:list="Docs" ma:internalName="ScopeId" ma:readOnly="true" ma:showField="ScopeId">
      <xsd:simpleType>
        <xsd:restriction base="dms:Lookup"/>
      </xsd:simpleType>
    </xsd:element>
    <xsd:element name="VirusStatus" ma:index="25" nillable="true" ma:displayName="Virus Status" ma:format="TRUE" ma:hidden="true" ma:list="Docs" ma:internalName="VirusStatus" ma:readOnly="true" ma:showField="Size">
      <xsd:simpleType>
        <xsd:restriction base="dms:Lookup"/>
      </xsd:simpleType>
    </xsd:element>
    <xsd:element name="CheckedOutTitle" ma:index="26" nillable="true" ma:displayName="Checked Out To" ma:format="TRUE" ma:hidden="true" ma:list="Docs" ma:internalName="CheckedOutTitle" ma:readOnly="true" ma:showField="CheckedOutTitle">
      <xsd:simpleType>
        <xsd:restriction base="dms:Lookup"/>
      </xsd:simpleType>
    </xsd:element>
    <xsd:element name="_CheckinComment" ma:index="27" nillable="true" ma:displayName="Check In Comment" ma:format="TRUE" ma:list="Docs" ma:internalName="_CheckinComment" ma:readOnly="true" ma:showField="CheckinComment">
      <xsd:simpleType>
        <xsd:restriction base="dms:Lookup"/>
      </xsd:simpleType>
    </xsd:element>
    <xsd:element name="File_x0020_Type" ma:index="31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32" nillable="true" ma:displayName="HTML File Type" ma:hidden="true" ma:internalName="HTML_x0020_File_x0020_Type" ma:readOnly="true">
      <xsd:simpleType>
        <xsd:restriction base="dms:Text"/>
      </xsd:simpleType>
    </xsd:element>
    <xsd:element name="_SourceUrl" ma:index="33" nillable="true" ma:displayName="Source Url" ma:hidden="true" ma:internalName="_SourceUrl">
      <xsd:simpleType>
        <xsd:restriction base="dms:Text"/>
      </xsd:simpleType>
    </xsd:element>
    <xsd:element name="_SharedFileIndex" ma:index="34" nillable="true" ma:displayName="Shared File Index" ma:hidden="true" ma:internalName="_SharedFileIndex">
      <xsd:simpleType>
        <xsd:restriction base="dms:Text"/>
      </xsd:simpleType>
    </xsd:element>
    <xsd:element name="MetaInfo" ma:index="44" nillable="true" ma:displayName="Property Bag" ma:hidden="true" ma:list="Docs" ma:internalName="MetaInfo" ma:showField="MetaInfo">
      <xsd:simpleType>
        <xsd:restriction base="dms:Lookup"/>
      </xsd:simpleType>
    </xsd:element>
    <xsd:element name="_Level" ma:index="45" nillable="true" ma:displayName="Level" ma:hidden="true" ma:internalName="_Level" ma:readOnly="true">
      <xsd:simpleType>
        <xsd:restriction base="dms:Unknown"/>
      </xsd:simpleType>
    </xsd:element>
    <xsd:element name="_IsCurrentVersion" ma:index="46" nillable="true" ma:displayName="Is Current Version" ma:hidden="true" ma:internalName="_IsCurrentVersion" ma:readOnly="true">
      <xsd:simpleType>
        <xsd:restriction base="dms:Boolean"/>
      </xsd:simpleType>
    </xsd:element>
    <xsd:element name="owshiddenversion" ma:index="50" nillable="true" ma:displayName="owshiddenversion" ma:hidden="true" ma:internalName="owshiddenversion" ma:readOnly="true">
      <xsd:simpleType>
        <xsd:restriction base="dms:Unknown"/>
      </xsd:simpleType>
    </xsd:element>
    <xsd:element name="_UIVersion" ma:index="51" nillable="true" ma:displayName="UI Version" ma:hidden="true" ma:internalName="_UIVersion" ma:readOnly="true">
      <xsd:simpleType>
        <xsd:restriction base="dms:Unknown"/>
      </xsd:simpleType>
    </xsd:element>
    <xsd:element name="_UIVersionString" ma:index="52" nillable="true" ma:displayName="Version" ma:internalName="_UIVersionString" ma:readOnly="true">
      <xsd:simpleType>
        <xsd:restriction base="dms:Text"/>
      </xsd:simpleType>
    </xsd:element>
    <xsd:element name="InstanceID" ma:index="53" nillable="true" ma:displayName="Instance ID" ma:hidden="true" ma:internalName="InstanceID" ma:readOnly="true">
      <xsd:simpleType>
        <xsd:restriction base="dms:Unknown"/>
      </xsd:simpleType>
    </xsd:element>
    <xsd:element name="Order" ma:index="54" nillable="true" ma:displayName="Order" ma:hidden="true" ma:internalName="Order">
      <xsd:simpleType>
        <xsd:restriction base="dms:Number"/>
      </xsd:simpleType>
    </xsd:element>
    <xsd:element name="GUID" ma:index="55" nillable="true" ma:displayName="GUID" ma:hidden="true" ma:internalName="GUID" ma:readOnly="true">
      <xsd:simpleType>
        <xsd:restriction base="dms:Unknown"/>
      </xsd:simpleType>
    </xsd:element>
    <xsd:element name="WorkflowVersion" ma:index="56" nillable="true" ma:displayName="Workflow Version" ma:hidden="true" ma:internalName="WorkflowVersion" ma:readOnly="true">
      <xsd:simpleType>
        <xsd:restriction base="dms:Unknown"/>
      </xsd:simpleType>
    </xsd:element>
    <xsd:element name="WorkflowInstanceID" ma:index="57" nillable="true" ma:displayName="Workflow Instance ID" ma:hidden="true" ma:internalName="WorkflowInstanceID" ma:readOnly="true">
      <xsd:simpleType>
        <xsd:restriction base="dms:Unknown"/>
      </xsd:simpleType>
    </xsd:element>
    <xsd:element name="ParentVersionString" ma:index="58" nillable="true" ma:displayName="Source Version (Converted Document)" ma:hidden="true" ma:list="Docs" ma:internalName="ParentVersionString" ma:readOnly="true" ma:showField="ParentVersionString">
      <xsd:simpleType>
        <xsd:restriction base="dms:Lookup"/>
      </xsd:simpleType>
    </xsd:element>
    <xsd:element name="ParentLeafName" ma:index="59" nillable="true" ma:displayName="Source Name (Converted Document)" ma:hidden="true" ma:list="Docs" ma:internalName="ParentLeafName" ma:readOnly="true" ma:showField="ParentLeafName">
      <xsd:simpleType>
        <xsd:restriction base="dms:Lookup"/>
      </xsd:simpleType>
    </xsd:element>
    <xsd:element name="AutoVersionDisabled" ma:index="60" nillable="true" ma:displayName="AutoVersionDisabled" ma:default="FALSE" ma:hidden="true" ma:internalName="AutoVersionDisabled">
      <xsd:simpleType>
        <xsd:restriction base="dms:Boolean"/>
      </xsd:simpleType>
    </xsd:element>
    <xsd:element name="ItemType" ma:index="61" nillable="true" ma:displayName="ItemType" ma:default="1" ma:hidden="true" ma:internalName="ItemType">
      <xsd:simpleType>
        <xsd:restriction base="dms:Unknown"/>
      </xsd:simpleType>
    </xsd:element>
    <xsd:element name="Description" ma:index="62" nillable="true" ma:displayName="Description" ma:hidden="true" ma:internalName="Description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" ma:displayName="Content Type" ma:readOnly="true"/>
        <xsd:element ref="dc:title" minOccurs="0" maxOccurs="1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8614526A-F0EE-4BCE-813E-ACF431E275FD}">
  <ds:schemaRefs>
    <ds:schemaRef ds:uri="http://purl.org/dc/dcmitype/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sharepoint/v3"/>
    <ds:schemaRef ds:uri="http://schemas.microsoft.com/office/2006/documentManagement/type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D9EECB1F-0A34-48EE-8BA6-1030EDD07C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56255</TotalTime>
  <Words>1542</Words>
  <Application>Microsoft Office PowerPoint</Application>
  <PresentationFormat>Лист A4 (210x297 мм)</PresentationFormat>
  <Paragraphs>248</Paragraphs>
  <Slides>32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32</vt:i4>
      </vt:variant>
    </vt:vector>
  </HeadingPairs>
  <TitlesOfParts>
    <vt:vector size="39" baseType="lpstr">
      <vt:lpstr>Arial</vt:lpstr>
      <vt:lpstr>Courier New</vt:lpstr>
      <vt:lpstr>Wingdings</vt:lpstr>
      <vt:lpstr>Times New Roman</vt:lpstr>
      <vt:lpstr>Bernard MT Condensed</vt:lpstr>
      <vt:lpstr>itlab</vt:lpstr>
      <vt:lpstr>1_Оформление по умолчанию</vt:lpstr>
      <vt:lpstr>Презентация PowerPoint</vt:lpstr>
      <vt:lpstr>04 Lecture.  Vector extensions Of Intel Xeon Phi </vt:lpstr>
      <vt:lpstr>Contents</vt:lpstr>
      <vt:lpstr>Introduction</vt:lpstr>
      <vt:lpstr>Introduction …</vt:lpstr>
      <vt:lpstr>Introduction</vt:lpstr>
      <vt:lpstr>Vector extensions. A brief overview</vt:lpstr>
      <vt:lpstr>Introduction</vt:lpstr>
      <vt:lpstr>Data types and registers</vt:lpstr>
      <vt:lpstr>Main operation types</vt:lpstr>
      <vt:lpstr>Extended support for mathematical routines</vt:lpstr>
      <vt:lpstr>Vectorization in high level programming languages</vt:lpstr>
      <vt:lpstr>Introduction</vt:lpstr>
      <vt:lpstr>Ways of vectorization</vt:lpstr>
      <vt:lpstr>Using vectorized libraries</vt:lpstr>
      <vt:lpstr>Using optimizing compiler for C/C++ or Fortran</vt:lpstr>
      <vt:lpstr>Using optimizing compiler for C/C++ or Fortran</vt:lpstr>
      <vt:lpstr>Using optimizing compiler for C/C++ or Fortran</vt:lpstr>
      <vt:lpstr>Using optimizing compiler for C/C++ or Fortran</vt:lpstr>
      <vt:lpstr>Using optimizing compiler for C/C++ or Fortran</vt:lpstr>
      <vt:lpstr>Using compiler directives and options</vt:lpstr>
      <vt:lpstr>Using compiler directives and options</vt:lpstr>
      <vt:lpstr>Array Notation and Elemental Functions</vt:lpstr>
      <vt:lpstr>Array Notation and Elemental Functions</vt:lpstr>
      <vt:lpstr>Intrinsics and assembly</vt:lpstr>
      <vt:lpstr>Vectorization and mathematical functions</vt:lpstr>
      <vt:lpstr>Introduction</vt:lpstr>
      <vt:lpstr>Example</vt:lpstr>
      <vt:lpstr>Implementations of mathematical functions</vt:lpstr>
      <vt:lpstr>Implementations of mathematical functions</vt:lpstr>
      <vt:lpstr>Implementations of mathematical functions. Precision</vt:lpstr>
      <vt:lpstr>Authors</vt:lpstr>
    </vt:vector>
  </TitlesOfParts>
  <Company>Нижегородский университет им. Н.И. Лобачевского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Частотная фильтрация изображений (быстрое преобразование Фурье).</dc:title>
  <dc:creator>Alexey A. Sidnev</dc:creator>
  <dc:description>Версия 1.3 от 07.11.2010</dc:description>
  <cp:lastModifiedBy>sergey</cp:lastModifiedBy>
  <cp:revision>2117</cp:revision>
  <cp:lastPrinted>2010-11-13T16:48:04Z</cp:lastPrinted>
  <dcterms:created xsi:type="dcterms:W3CDTF">2004-08-14T10:27:56Z</dcterms:created>
  <dcterms:modified xsi:type="dcterms:W3CDTF">2014-12-05T15:33:37Z</dcterms:modified>
</cp:coreProperties>
</file>