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94" r:id="rId1"/>
  </p:sldMasterIdLst>
  <p:notesMasterIdLst>
    <p:notesMasterId r:id="rId58"/>
  </p:notesMasterIdLst>
  <p:handoutMasterIdLst>
    <p:handoutMasterId r:id="rId59"/>
  </p:handoutMasterIdLst>
  <p:sldIdLst>
    <p:sldId id="705" r:id="rId2"/>
    <p:sldId id="704" r:id="rId3"/>
    <p:sldId id="590" r:id="rId4"/>
    <p:sldId id="616" r:id="rId5"/>
    <p:sldId id="665" r:id="rId6"/>
    <p:sldId id="604" r:id="rId7"/>
    <p:sldId id="603" r:id="rId8"/>
    <p:sldId id="605" r:id="rId9"/>
    <p:sldId id="607" r:id="rId10"/>
    <p:sldId id="608" r:id="rId11"/>
    <p:sldId id="606" r:id="rId12"/>
    <p:sldId id="609" r:id="rId13"/>
    <p:sldId id="610" r:id="rId14"/>
    <p:sldId id="611" r:id="rId15"/>
    <p:sldId id="614" r:id="rId16"/>
    <p:sldId id="666" r:id="rId17"/>
    <p:sldId id="667" r:id="rId18"/>
    <p:sldId id="621" r:id="rId19"/>
    <p:sldId id="668" r:id="rId20"/>
    <p:sldId id="669" r:id="rId21"/>
    <p:sldId id="670" r:id="rId22"/>
    <p:sldId id="671" r:id="rId23"/>
    <p:sldId id="672" r:id="rId24"/>
    <p:sldId id="673" r:id="rId25"/>
    <p:sldId id="674" r:id="rId26"/>
    <p:sldId id="675" r:id="rId27"/>
    <p:sldId id="676" r:id="rId28"/>
    <p:sldId id="677" r:id="rId29"/>
    <p:sldId id="678" r:id="rId30"/>
    <p:sldId id="679" r:id="rId31"/>
    <p:sldId id="680" r:id="rId32"/>
    <p:sldId id="682" r:id="rId33"/>
    <p:sldId id="683" r:id="rId34"/>
    <p:sldId id="684" r:id="rId35"/>
    <p:sldId id="685" r:id="rId36"/>
    <p:sldId id="687" r:id="rId37"/>
    <p:sldId id="686" r:id="rId38"/>
    <p:sldId id="688" r:id="rId39"/>
    <p:sldId id="689" r:id="rId40"/>
    <p:sldId id="690" r:id="rId41"/>
    <p:sldId id="691" r:id="rId42"/>
    <p:sldId id="692" r:id="rId43"/>
    <p:sldId id="693" r:id="rId44"/>
    <p:sldId id="694" r:id="rId45"/>
    <p:sldId id="695" r:id="rId46"/>
    <p:sldId id="696" r:id="rId47"/>
    <p:sldId id="697" r:id="rId48"/>
    <p:sldId id="698" r:id="rId49"/>
    <p:sldId id="699" r:id="rId50"/>
    <p:sldId id="700" r:id="rId51"/>
    <p:sldId id="701" r:id="rId52"/>
    <p:sldId id="702" r:id="rId53"/>
    <p:sldId id="703" r:id="rId54"/>
    <p:sldId id="594" r:id="rId55"/>
    <p:sldId id="596" r:id="rId56"/>
    <p:sldId id="513" r:id="rId57"/>
  </p:sldIdLst>
  <p:sldSz cx="9906000" cy="6858000" type="A4"/>
  <p:notesSz cx="6858000" cy="9144000"/>
  <p:defaultTextStyle>
    <a:defPPr>
      <a:defRPr lang="ru-RU"/>
    </a:defPPr>
    <a:lvl1pPr algn="r" rtl="0" fontAlgn="base">
      <a:spcBef>
        <a:spcPct val="0"/>
      </a:spcBef>
      <a:spcAft>
        <a:spcPct val="0"/>
      </a:spcAft>
      <a:defRPr kern="1200">
        <a:solidFill>
          <a:schemeClr val="tx1"/>
        </a:solidFill>
        <a:latin typeface="Bernard MT Condensed" pitchFamily="18" charset="0"/>
        <a:ea typeface="+mn-ea"/>
        <a:cs typeface="Arial" charset="0"/>
      </a:defRPr>
    </a:lvl1pPr>
    <a:lvl2pPr marL="457200" algn="r" rtl="0" fontAlgn="base">
      <a:spcBef>
        <a:spcPct val="0"/>
      </a:spcBef>
      <a:spcAft>
        <a:spcPct val="0"/>
      </a:spcAft>
      <a:defRPr kern="1200">
        <a:solidFill>
          <a:schemeClr val="tx1"/>
        </a:solidFill>
        <a:latin typeface="Bernard MT Condensed" pitchFamily="18" charset="0"/>
        <a:ea typeface="+mn-ea"/>
        <a:cs typeface="Arial" charset="0"/>
      </a:defRPr>
    </a:lvl2pPr>
    <a:lvl3pPr marL="914400" algn="r" rtl="0" fontAlgn="base">
      <a:spcBef>
        <a:spcPct val="0"/>
      </a:spcBef>
      <a:spcAft>
        <a:spcPct val="0"/>
      </a:spcAft>
      <a:defRPr kern="1200">
        <a:solidFill>
          <a:schemeClr val="tx1"/>
        </a:solidFill>
        <a:latin typeface="Bernard MT Condensed" pitchFamily="18" charset="0"/>
        <a:ea typeface="+mn-ea"/>
        <a:cs typeface="Arial" charset="0"/>
      </a:defRPr>
    </a:lvl3pPr>
    <a:lvl4pPr marL="1371600" algn="r" rtl="0" fontAlgn="base">
      <a:spcBef>
        <a:spcPct val="0"/>
      </a:spcBef>
      <a:spcAft>
        <a:spcPct val="0"/>
      </a:spcAft>
      <a:defRPr kern="1200">
        <a:solidFill>
          <a:schemeClr val="tx1"/>
        </a:solidFill>
        <a:latin typeface="Bernard MT Condensed" pitchFamily="18" charset="0"/>
        <a:ea typeface="+mn-ea"/>
        <a:cs typeface="Arial" charset="0"/>
      </a:defRPr>
    </a:lvl4pPr>
    <a:lvl5pPr marL="1828800" algn="r" rtl="0" fontAlgn="base">
      <a:spcBef>
        <a:spcPct val="0"/>
      </a:spcBef>
      <a:spcAft>
        <a:spcPct val="0"/>
      </a:spcAft>
      <a:defRPr kern="1200">
        <a:solidFill>
          <a:schemeClr val="tx1"/>
        </a:solidFill>
        <a:latin typeface="Bernard MT Condensed" pitchFamily="18" charset="0"/>
        <a:ea typeface="+mn-ea"/>
        <a:cs typeface="Arial" charset="0"/>
      </a:defRPr>
    </a:lvl5pPr>
    <a:lvl6pPr marL="2286000" algn="l" defTabSz="914400" rtl="0" eaLnBrk="1" latinLnBrk="0" hangingPunct="1">
      <a:defRPr kern="1200">
        <a:solidFill>
          <a:schemeClr val="tx1"/>
        </a:solidFill>
        <a:latin typeface="Bernard MT Condensed" pitchFamily="18" charset="0"/>
        <a:ea typeface="+mn-ea"/>
        <a:cs typeface="Arial" charset="0"/>
      </a:defRPr>
    </a:lvl6pPr>
    <a:lvl7pPr marL="2743200" algn="l" defTabSz="914400" rtl="0" eaLnBrk="1" latinLnBrk="0" hangingPunct="1">
      <a:defRPr kern="1200">
        <a:solidFill>
          <a:schemeClr val="tx1"/>
        </a:solidFill>
        <a:latin typeface="Bernard MT Condensed" pitchFamily="18" charset="0"/>
        <a:ea typeface="+mn-ea"/>
        <a:cs typeface="Arial" charset="0"/>
      </a:defRPr>
    </a:lvl7pPr>
    <a:lvl8pPr marL="3200400" algn="l" defTabSz="914400" rtl="0" eaLnBrk="1" latinLnBrk="0" hangingPunct="1">
      <a:defRPr kern="1200">
        <a:solidFill>
          <a:schemeClr val="tx1"/>
        </a:solidFill>
        <a:latin typeface="Bernard MT Condensed" pitchFamily="18" charset="0"/>
        <a:ea typeface="+mn-ea"/>
        <a:cs typeface="Arial" charset="0"/>
      </a:defRPr>
    </a:lvl8pPr>
    <a:lvl9pPr marL="3657600" algn="l" defTabSz="914400" rtl="0" eaLnBrk="1" latinLnBrk="0" hangingPunct="1">
      <a:defRPr kern="1200">
        <a:solidFill>
          <a:schemeClr val="tx1"/>
        </a:solidFill>
        <a:latin typeface="Bernard MT Condensed" pitchFamily="18"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312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50DB3"/>
    <a:srgbClr val="CC0000"/>
    <a:srgbClr val="00863D"/>
    <a:srgbClr val="0969CD"/>
    <a:srgbClr val="CCCCCC"/>
    <a:srgbClr val="FF0000"/>
    <a:srgbClr val="FFFF00"/>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98" autoAdjust="0"/>
    <p:restoredTop sz="99832" autoAdjust="0"/>
  </p:normalViewPr>
  <p:slideViewPr>
    <p:cSldViewPr>
      <p:cViewPr varScale="1">
        <p:scale>
          <a:sx n="88" d="100"/>
          <a:sy n="88" d="100"/>
        </p:scale>
        <p:origin x="-1032" y="-10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179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image" Target="../media/image12.wmf"/><Relationship Id="rId7" Type="http://schemas.openxmlformats.org/officeDocument/2006/relationships/image" Target="../media/image16.wmf"/><Relationship Id="rId2" Type="http://schemas.openxmlformats.org/officeDocument/2006/relationships/image" Target="../media/image11.wmf"/><Relationship Id="rId1" Type="http://schemas.openxmlformats.org/officeDocument/2006/relationships/image" Target="../media/image10.wmf"/><Relationship Id="rId6" Type="http://schemas.openxmlformats.org/officeDocument/2006/relationships/image" Target="../media/image15.wmf"/><Relationship Id="rId5" Type="http://schemas.openxmlformats.org/officeDocument/2006/relationships/image" Target="../media/image14.wmf"/><Relationship Id="rId4" Type="http://schemas.openxmlformats.org/officeDocument/2006/relationships/image" Target="../media/image13.wmf"/><Relationship Id="rId9" Type="http://schemas.openxmlformats.org/officeDocument/2006/relationships/image" Target="../media/image18.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21.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ru-RU"/>
          </a:p>
        </p:txBody>
      </p:sp>
      <p:sp>
        <p:nvSpPr>
          <p:cNvPr id="921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ru-RU"/>
          </a:p>
        </p:txBody>
      </p:sp>
      <p:sp>
        <p:nvSpPr>
          <p:cNvPr id="922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ru-RU"/>
          </a:p>
        </p:txBody>
      </p:sp>
      <p:sp>
        <p:nvSpPr>
          <p:cNvPr id="922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fld id="{B45C8D0E-E72F-4D3F-9595-F80C01021ED7}" type="slidenum">
              <a:rPr lang="ru-RU"/>
              <a:pPr>
                <a:defRPr/>
              </a:pPr>
              <a:t>‹#›</a:t>
            </a:fld>
            <a:endParaRPr lang="ru-RU"/>
          </a:p>
        </p:txBody>
      </p:sp>
    </p:spTree>
    <p:extLst>
      <p:ext uri="{BB962C8B-B14F-4D97-AF65-F5344CB8AC3E}">
        <p14:creationId xmlns:p14="http://schemas.microsoft.com/office/powerpoint/2010/main" val="9396912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ru-RU"/>
          </a:p>
        </p:txBody>
      </p:sp>
      <p:sp>
        <p:nvSpPr>
          <p:cNvPr id="8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ru-RU"/>
          </a:p>
        </p:txBody>
      </p:sp>
      <p:sp>
        <p:nvSpPr>
          <p:cNvPr id="62468" name="Rectangle 4"/>
          <p:cNvSpPr>
            <a:spLocks noGrp="1" noRot="1" noChangeAspect="1" noChangeArrowheads="1" noTextEdit="1"/>
          </p:cNvSpPr>
          <p:nvPr>
            <p:ph type="sldImg" idx="2"/>
          </p:nvPr>
        </p:nvSpPr>
        <p:spPr bwMode="auto">
          <a:xfrm>
            <a:off x="952500" y="685800"/>
            <a:ext cx="4953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ru-RU"/>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fld id="{4C431B7B-471C-4747-AB90-F0335AA0D091}" type="slidenum">
              <a:rPr lang="ru-RU"/>
              <a:pPr>
                <a:defRPr/>
              </a:pPr>
              <a:t>‹#›</a:t>
            </a:fld>
            <a:endParaRPr lang="ru-RU"/>
          </a:p>
        </p:txBody>
      </p:sp>
    </p:spTree>
    <p:extLst>
      <p:ext uri="{BB962C8B-B14F-4D97-AF65-F5344CB8AC3E}">
        <p14:creationId xmlns:p14="http://schemas.microsoft.com/office/powerpoint/2010/main" val="36148261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miter lim="800000"/>
            <a:headEnd/>
            <a:tailEnd/>
          </a:ln>
        </p:spPr>
        <p:txBody>
          <a:bodyPr/>
          <a:lstStyle/>
          <a:p>
            <a:fld id="{6A7B3B1F-CA54-4011-80B1-C873B6AF2239}" type="slidenum">
              <a:rPr lang="ru-RU" smtClean="0">
                <a:solidFill>
                  <a:srgbClr val="000000"/>
                </a:solidFill>
              </a:rPr>
              <a:pPr/>
              <a:t>1</a:t>
            </a:fld>
            <a:endParaRPr lang="ru-RU" smtClean="0">
              <a:solidFill>
                <a:srgbClr val="000000"/>
              </a:solidFill>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cs typeface="Arial" charset="0"/>
              </a:defRPr>
            </a:lvl1pPr>
            <a:lvl2pPr marL="742950" indent="-285750">
              <a:defRPr sz="1200">
                <a:solidFill>
                  <a:schemeClr val="tx1"/>
                </a:solidFill>
                <a:latin typeface="Arial" charset="0"/>
                <a:cs typeface="Arial" charset="0"/>
              </a:defRPr>
            </a:lvl2pPr>
            <a:lvl3pPr marL="1143000" indent="-228600">
              <a:defRPr sz="1200">
                <a:solidFill>
                  <a:schemeClr val="tx1"/>
                </a:solidFill>
                <a:latin typeface="Arial" charset="0"/>
                <a:cs typeface="Arial" charset="0"/>
              </a:defRPr>
            </a:lvl3pPr>
            <a:lvl4pPr marL="1600200" indent="-228600">
              <a:defRPr sz="1200">
                <a:solidFill>
                  <a:schemeClr val="tx1"/>
                </a:solidFill>
                <a:latin typeface="Arial" charset="0"/>
                <a:cs typeface="Arial" charset="0"/>
              </a:defRPr>
            </a:lvl4pPr>
            <a:lvl5pPr marL="2057400" indent="-228600">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algn="r" rtl="0" fontAlgn="base">
              <a:spcBef>
                <a:spcPct val="0"/>
              </a:spcBef>
              <a:spcAft>
                <a:spcPct val="0"/>
              </a:spcAft>
            </a:pPr>
            <a:fld id="{FEBFA0FD-A5A6-42E3-81C8-5B304BD65A67}" type="slidenum">
              <a:rPr lang="ru-RU" altLang="ru-RU" kern="1200" smtClean="0">
                <a:solidFill>
                  <a:prstClr val="black"/>
                </a:solidFill>
                <a:ea typeface="+mn-ea"/>
              </a:rPr>
              <a:pPr algn="r" rtl="0" fontAlgn="base">
                <a:spcBef>
                  <a:spcPct val="0"/>
                </a:spcBef>
                <a:spcAft>
                  <a:spcPct val="0"/>
                </a:spcAft>
              </a:pPr>
              <a:t>2</a:t>
            </a:fld>
            <a:endParaRPr lang="ru-RU" altLang="ru-RU" kern="1200" smtClean="0">
              <a:solidFill>
                <a:prstClr val="black"/>
              </a:solidFill>
              <a:ea typeface="+mn-ea"/>
            </a:endParaRPr>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ru-RU" smtClean="0"/>
          </a:p>
        </p:txBody>
      </p:sp>
    </p:spTree>
    <p:extLst>
      <p:ext uri="{BB962C8B-B14F-4D97-AF65-F5344CB8AC3E}">
        <p14:creationId xmlns:p14="http://schemas.microsoft.com/office/powerpoint/2010/main" val="11642571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4" name="Line 9"/>
          <p:cNvSpPr>
            <a:spLocks noChangeShapeType="1"/>
          </p:cNvSpPr>
          <p:nvPr/>
        </p:nvSpPr>
        <p:spPr bwMode="auto">
          <a:xfrm>
            <a:off x="973138" y="6381750"/>
            <a:ext cx="8737600" cy="0"/>
          </a:xfrm>
          <a:prstGeom prst="line">
            <a:avLst/>
          </a:prstGeom>
          <a:noFill/>
          <a:ln w="38100">
            <a:solidFill>
              <a:srgbClr val="0969CD"/>
            </a:solidFill>
            <a:round/>
            <a:headEnd/>
            <a:tailEnd/>
          </a:ln>
        </p:spPr>
        <p:txBody>
          <a:bodyPr/>
          <a:lstStyle/>
          <a:p>
            <a:pPr>
              <a:defRPr/>
            </a:pPr>
            <a:endParaRPr lang="ru-RU"/>
          </a:p>
        </p:txBody>
      </p:sp>
      <p:sp>
        <p:nvSpPr>
          <p:cNvPr id="5" name="Line 12"/>
          <p:cNvSpPr>
            <a:spLocks noChangeShapeType="1"/>
          </p:cNvSpPr>
          <p:nvPr/>
        </p:nvSpPr>
        <p:spPr bwMode="auto">
          <a:xfrm>
            <a:off x="131763" y="960438"/>
            <a:ext cx="9440862" cy="0"/>
          </a:xfrm>
          <a:prstGeom prst="line">
            <a:avLst/>
          </a:prstGeom>
          <a:noFill/>
          <a:ln w="38100">
            <a:solidFill>
              <a:srgbClr val="0969CD"/>
            </a:solidFill>
            <a:round/>
            <a:headEnd/>
            <a:tailEnd/>
          </a:ln>
        </p:spPr>
        <p:txBody>
          <a:bodyPr/>
          <a:lstStyle/>
          <a:p>
            <a:pPr>
              <a:defRPr/>
            </a:pPr>
            <a:endParaRPr lang="ru-RU"/>
          </a:p>
        </p:txBody>
      </p:sp>
      <p:sp>
        <p:nvSpPr>
          <p:cNvPr id="6" name="Line 13"/>
          <p:cNvSpPr>
            <a:spLocks noChangeShapeType="1"/>
          </p:cNvSpPr>
          <p:nvPr/>
        </p:nvSpPr>
        <p:spPr bwMode="auto">
          <a:xfrm>
            <a:off x="131763" y="109538"/>
            <a:ext cx="0" cy="863600"/>
          </a:xfrm>
          <a:prstGeom prst="line">
            <a:avLst/>
          </a:prstGeom>
          <a:noFill/>
          <a:ln w="38100">
            <a:solidFill>
              <a:srgbClr val="0969CD"/>
            </a:solidFill>
            <a:round/>
            <a:headEnd/>
            <a:tailEnd/>
          </a:ln>
        </p:spPr>
        <p:txBody>
          <a:bodyPr/>
          <a:lstStyle/>
          <a:p>
            <a:pPr>
              <a:defRPr/>
            </a:pPr>
            <a:endParaRPr lang="ru-RU"/>
          </a:p>
        </p:txBody>
      </p:sp>
      <p:sp>
        <p:nvSpPr>
          <p:cNvPr id="7" name="Text Box 1033"/>
          <p:cNvSpPr txBox="1">
            <a:spLocks noChangeArrowheads="1"/>
          </p:cNvSpPr>
          <p:nvPr/>
        </p:nvSpPr>
        <p:spPr bwMode="auto">
          <a:xfrm>
            <a:off x="9285288" y="6454775"/>
            <a:ext cx="500062" cy="285750"/>
          </a:xfrm>
          <a:prstGeom prst="rect">
            <a:avLst/>
          </a:prstGeom>
          <a:no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fld id="{8793750A-92D3-4BE6-A005-363983818740}" type="slidenum">
              <a:rPr lang="ru-RU" sz="1200" smtClean="0">
                <a:solidFill>
                  <a:srgbClr val="000000"/>
                </a:solidFill>
              </a:rPr>
              <a:pPr eaLnBrk="1" hangingPunct="1">
                <a:defRPr/>
              </a:pPr>
              <a:t>‹#›</a:t>
            </a:fld>
            <a:endParaRPr lang="ru-RU" sz="1200" smtClean="0">
              <a:solidFill>
                <a:srgbClr val="000000"/>
              </a:solidFill>
            </a:endParaRPr>
          </a:p>
        </p:txBody>
      </p:sp>
      <p:pic>
        <p:nvPicPr>
          <p:cNvPr id="10" name="Рисунок 1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400" y="6161088"/>
            <a:ext cx="684213"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title"/>
          </p:nvPr>
        </p:nvSpPr>
        <p:spPr>
          <a:xfrm>
            <a:off x="273050" y="207963"/>
            <a:ext cx="9437688" cy="561975"/>
          </a:xfrm>
        </p:spPr>
        <p:txBody>
          <a:bodyPr/>
          <a:lstStyle/>
          <a:p>
            <a:r>
              <a:rPr lang="ru-RU" dirty="0" smtClean="0"/>
              <a:t>Образец заголовка</a:t>
            </a:r>
            <a:endParaRPr lang="ru-RU" dirty="0"/>
          </a:p>
        </p:txBody>
      </p:sp>
      <p:sp>
        <p:nvSpPr>
          <p:cNvPr id="3" name="Содержимое 2"/>
          <p:cNvSpPr>
            <a:spLocks noGrp="1"/>
          </p:cNvSpPr>
          <p:nvPr>
            <p:ph idx="1"/>
          </p:nvPr>
        </p:nvSpPr>
        <p:spPr>
          <a:xfrm>
            <a:off x="272479" y="1196975"/>
            <a:ext cx="9438259" cy="4968875"/>
          </a:xfrm>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Tree>
    <p:extLst>
      <p:ext uri="{BB962C8B-B14F-4D97-AF65-F5344CB8AC3E}">
        <p14:creationId xmlns:p14="http://schemas.microsoft.com/office/powerpoint/2010/main" val="40648612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cSld name="Титульный слайд">
    <p:spTree>
      <p:nvGrpSpPr>
        <p:cNvPr id="1" name=""/>
        <p:cNvGrpSpPr/>
        <p:nvPr/>
      </p:nvGrpSpPr>
      <p:grpSpPr>
        <a:xfrm>
          <a:off x="0" y="0"/>
          <a:ext cx="0" cy="0"/>
          <a:chOff x="0" y="0"/>
          <a:chExt cx="0" cy="0"/>
        </a:xfrm>
      </p:grpSpPr>
      <p:pic>
        <p:nvPicPr>
          <p:cNvPr id="5" name="Picture 13" descr="NNGU_Logo_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28588" y="260350"/>
            <a:ext cx="1008062"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0" name="Rectangle 1026"/>
          <p:cNvSpPr>
            <a:spLocks noGrp="1" noChangeArrowheads="1"/>
          </p:cNvSpPr>
          <p:nvPr>
            <p:ph type="ctrTitle"/>
          </p:nvPr>
        </p:nvSpPr>
        <p:spPr>
          <a:xfrm>
            <a:off x="742950" y="2130425"/>
            <a:ext cx="8420100" cy="1470025"/>
          </a:xfrm>
        </p:spPr>
        <p:txBody>
          <a:bodyPr/>
          <a:lstStyle>
            <a:lvl1pPr>
              <a:defRPr/>
            </a:lvl1pPr>
          </a:lstStyle>
          <a:p>
            <a:r>
              <a:rPr lang="ru-RU"/>
              <a:t>Образец заголовка</a:t>
            </a:r>
          </a:p>
        </p:txBody>
      </p:sp>
      <p:sp>
        <p:nvSpPr>
          <p:cNvPr id="12291" name="Rectangle 1027"/>
          <p:cNvSpPr>
            <a:spLocks noGrp="1" noChangeArrowheads="1"/>
          </p:cNvSpPr>
          <p:nvPr>
            <p:ph type="subTitle" idx="1"/>
          </p:nvPr>
        </p:nvSpPr>
        <p:spPr>
          <a:xfrm>
            <a:off x="1485900" y="3886200"/>
            <a:ext cx="6934200" cy="1752600"/>
          </a:xfrm>
        </p:spPr>
        <p:txBody>
          <a:bodyPr/>
          <a:lstStyle>
            <a:lvl1pPr marL="0" indent="0" algn="ctr">
              <a:buFont typeface="Wingdings" pitchFamily="2" charset="2"/>
              <a:buNone/>
              <a:defRPr/>
            </a:lvl1pPr>
          </a:lstStyle>
          <a:p>
            <a:r>
              <a:rPr lang="ru-RU"/>
              <a:t>Образец подзаголовка</a:t>
            </a:r>
          </a:p>
        </p:txBody>
      </p:sp>
      <p:sp>
        <p:nvSpPr>
          <p:cNvPr id="8" name="Rectangle 1030"/>
          <p:cNvSpPr>
            <a:spLocks noGrp="1" noChangeArrowheads="1"/>
          </p:cNvSpPr>
          <p:nvPr>
            <p:ph type="sldNum" sz="quarter" idx="12"/>
          </p:nvPr>
        </p:nvSpPr>
        <p:spPr>
          <a:xfrm>
            <a:off x="7099300" y="6245225"/>
            <a:ext cx="2311400" cy="476250"/>
          </a:xfrm>
        </p:spPr>
        <p:txBody>
          <a:bodyPr/>
          <a:lstStyle>
            <a:lvl1pPr algn="l">
              <a:lnSpc>
                <a:spcPct val="100000"/>
              </a:lnSpc>
              <a:defRPr sz="1200"/>
            </a:lvl1pPr>
          </a:lstStyle>
          <a:p>
            <a:pPr rtl="0" fontAlgn="base">
              <a:spcBef>
                <a:spcPct val="0"/>
              </a:spcBef>
              <a:spcAft>
                <a:spcPct val="0"/>
              </a:spcAft>
              <a:defRPr/>
            </a:pPr>
            <a:endParaRPr lang="ru-RU" kern="1200">
              <a:solidFill>
                <a:srgbClr val="000000"/>
              </a:solidFill>
              <a:latin typeface="Arial" charset="0"/>
              <a:ea typeface="+mn-ea"/>
              <a:cs typeface="Arial" charset="0"/>
            </a:endParaRPr>
          </a:p>
        </p:txBody>
      </p:sp>
      <p:sp>
        <p:nvSpPr>
          <p:cNvPr id="9" name="Text Box 1033"/>
          <p:cNvSpPr txBox="1">
            <a:spLocks noChangeArrowheads="1"/>
          </p:cNvSpPr>
          <p:nvPr userDrawn="1"/>
        </p:nvSpPr>
        <p:spPr bwMode="auto">
          <a:xfrm>
            <a:off x="0" y="115888"/>
            <a:ext cx="9945688" cy="944810"/>
          </a:xfrm>
          <a:prstGeom prst="rect">
            <a:avLst/>
          </a:prstGeom>
          <a:noFill/>
          <a:ln>
            <a:noFill/>
          </a:ln>
          <a:extLst/>
        </p:spPr>
        <p:txBody>
          <a:bodyPr>
            <a:spAutoFit/>
          </a:bodyPr>
          <a:lstStyle>
            <a:lvl1pPr eaLnBrk="0" hangingPunct="0">
              <a:defRPr>
                <a:solidFill>
                  <a:schemeClr val="tx1"/>
                </a:solidFill>
                <a:latin typeface="Bernard MT Condensed" pitchFamily="18" charset="0"/>
                <a:cs typeface="Arial" charset="0"/>
              </a:defRPr>
            </a:lvl1pPr>
            <a:lvl2pPr marL="742950" indent="-285750" eaLnBrk="0" hangingPunct="0">
              <a:defRPr>
                <a:solidFill>
                  <a:schemeClr val="tx1"/>
                </a:solidFill>
                <a:latin typeface="Bernard MT Condensed" pitchFamily="18" charset="0"/>
                <a:cs typeface="Arial" charset="0"/>
              </a:defRPr>
            </a:lvl2pPr>
            <a:lvl3pPr marL="1143000" indent="-228600" eaLnBrk="0" hangingPunct="0">
              <a:defRPr>
                <a:solidFill>
                  <a:schemeClr val="tx1"/>
                </a:solidFill>
                <a:latin typeface="Bernard MT Condensed" pitchFamily="18" charset="0"/>
                <a:cs typeface="Arial" charset="0"/>
              </a:defRPr>
            </a:lvl3pPr>
            <a:lvl4pPr marL="1600200" indent="-228600" eaLnBrk="0" hangingPunct="0">
              <a:defRPr>
                <a:solidFill>
                  <a:schemeClr val="tx1"/>
                </a:solidFill>
                <a:latin typeface="Bernard MT Condensed" pitchFamily="18" charset="0"/>
                <a:cs typeface="Arial" charset="0"/>
              </a:defRPr>
            </a:lvl4pPr>
            <a:lvl5pPr marL="2057400" indent="-228600" eaLnBrk="0" hangingPunct="0">
              <a:defRPr>
                <a:solidFill>
                  <a:schemeClr val="tx1"/>
                </a:solidFill>
                <a:latin typeface="Bernard MT Condensed" pitchFamily="18" charset="0"/>
                <a:cs typeface="Arial" charset="0"/>
              </a:defRPr>
            </a:lvl5pPr>
            <a:lvl6pPr marL="2514600" indent="-228600" eaLnBrk="0" fontAlgn="base" hangingPunct="0">
              <a:spcBef>
                <a:spcPct val="0"/>
              </a:spcBef>
              <a:spcAft>
                <a:spcPct val="0"/>
              </a:spcAft>
              <a:defRPr>
                <a:solidFill>
                  <a:schemeClr val="tx1"/>
                </a:solidFill>
                <a:latin typeface="Bernard MT Condensed" pitchFamily="18" charset="0"/>
                <a:cs typeface="Arial" charset="0"/>
              </a:defRPr>
            </a:lvl6pPr>
            <a:lvl7pPr marL="2971800" indent="-228600" eaLnBrk="0" fontAlgn="base" hangingPunct="0">
              <a:spcBef>
                <a:spcPct val="0"/>
              </a:spcBef>
              <a:spcAft>
                <a:spcPct val="0"/>
              </a:spcAft>
              <a:defRPr>
                <a:solidFill>
                  <a:schemeClr val="tx1"/>
                </a:solidFill>
                <a:latin typeface="Bernard MT Condensed" pitchFamily="18" charset="0"/>
                <a:cs typeface="Arial" charset="0"/>
              </a:defRPr>
            </a:lvl7pPr>
            <a:lvl8pPr marL="3429000" indent="-228600" eaLnBrk="0" fontAlgn="base" hangingPunct="0">
              <a:spcBef>
                <a:spcPct val="0"/>
              </a:spcBef>
              <a:spcAft>
                <a:spcPct val="0"/>
              </a:spcAft>
              <a:defRPr>
                <a:solidFill>
                  <a:schemeClr val="tx1"/>
                </a:solidFill>
                <a:latin typeface="Bernard MT Condensed" pitchFamily="18" charset="0"/>
                <a:cs typeface="Arial" charset="0"/>
              </a:defRPr>
            </a:lvl8pPr>
            <a:lvl9pPr marL="3886200" indent="-228600" eaLnBrk="0" fontAlgn="base" hangingPunct="0">
              <a:spcBef>
                <a:spcPct val="0"/>
              </a:spcBef>
              <a:spcAft>
                <a:spcPct val="0"/>
              </a:spcAft>
              <a:defRPr>
                <a:solidFill>
                  <a:schemeClr val="tx1"/>
                </a:solidFill>
                <a:latin typeface="Bernard MT Condensed" pitchFamily="18" charset="0"/>
                <a:cs typeface="Arial" charset="0"/>
              </a:defRPr>
            </a:lvl9pPr>
          </a:lstStyle>
          <a:p>
            <a:pPr marL="0" marR="0" lvl="0" indent="0" algn="ctr" defTabSz="914400" rtl="0" eaLnBrk="1" fontAlgn="base" latinLnBrk="0" hangingPunct="1">
              <a:lnSpc>
                <a:spcPct val="120000"/>
              </a:lnSpc>
              <a:spcBef>
                <a:spcPct val="0"/>
              </a:spcBef>
              <a:spcAft>
                <a:spcPct val="20000"/>
              </a:spcAft>
              <a:buClrTx/>
              <a:buSzTx/>
              <a:buFontTx/>
              <a:buNone/>
              <a:tabLst/>
              <a:defRPr/>
            </a:pPr>
            <a:r>
              <a:rPr kumimoji="0" lang="en-US" sz="2400" b="1" i="0" u="none" strike="noStrike" kern="1200" cap="none" spc="0" normalizeH="0" baseline="0" noProof="0" dirty="0" err="1" smtClean="0">
                <a:ln>
                  <a:noFill/>
                </a:ln>
                <a:solidFill>
                  <a:srgbClr val="000000"/>
                </a:solidFill>
                <a:effectLst/>
                <a:uLnTx/>
                <a:uFillTx/>
                <a:latin typeface="Arial" charset="0"/>
                <a:ea typeface="+mn-ea"/>
                <a:cs typeface="Arial"/>
              </a:rPr>
              <a:t>Lobachevsky</a:t>
            </a:r>
            <a:r>
              <a:rPr kumimoji="0" lang="en-US" sz="2400" b="1" i="0" u="none" strike="noStrike" kern="1200" cap="none" spc="0" normalizeH="0" baseline="0" noProof="0" dirty="0" smtClean="0">
                <a:ln>
                  <a:noFill/>
                </a:ln>
                <a:solidFill>
                  <a:srgbClr val="000000"/>
                </a:solidFill>
                <a:effectLst/>
                <a:uLnTx/>
                <a:uFillTx/>
                <a:latin typeface="Arial" charset="0"/>
                <a:ea typeface="+mn-ea"/>
                <a:cs typeface="Arial"/>
              </a:rPr>
              <a:t> State University of </a:t>
            </a:r>
            <a:r>
              <a:rPr kumimoji="0" lang="en-US" sz="2400" b="1" i="0" u="none" strike="noStrike" kern="1200" cap="none" spc="0" normalizeH="0" baseline="0" noProof="0" dirty="0" err="1" smtClean="0">
                <a:ln>
                  <a:noFill/>
                </a:ln>
                <a:solidFill>
                  <a:srgbClr val="000000"/>
                </a:solidFill>
                <a:effectLst/>
                <a:uLnTx/>
                <a:uFillTx/>
                <a:latin typeface="Arial" charset="0"/>
                <a:ea typeface="+mn-ea"/>
                <a:cs typeface="Arial"/>
              </a:rPr>
              <a:t>Nizhni</a:t>
            </a:r>
            <a:r>
              <a:rPr kumimoji="0" lang="en-US" sz="2400" b="1" i="0" u="none" strike="noStrike" kern="1200" cap="none" spc="0" normalizeH="0" baseline="0" noProof="0" dirty="0" smtClean="0">
                <a:ln>
                  <a:noFill/>
                </a:ln>
                <a:solidFill>
                  <a:srgbClr val="000000"/>
                </a:solidFill>
                <a:effectLst/>
                <a:uLnTx/>
                <a:uFillTx/>
                <a:latin typeface="Arial" charset="0"/>
                <a:ea typeface="+mn-ea"/>
                <a:cs typeface="Arial"/>
              </a:rPr>
              <a:t> Novgorod</a:t>
            </a:r>
            <a:endParaRPr kumimoji="0" lang="ru-RU" sz="2400" b="1" i="0" u="none" strike="noStrike" kern="1200" cap="none" spc="0" normalizeH="0" baseline="0" noProof="0" dirty="0" smtClean="0">
              <a:ln>
                <a:noFill/>
              </a:ln>
              <a:solidFill>
                <a:srgbClr val="000000"/>
              </a:solidFill>
              <a:effectLst/>
              <a:uLnTx/>
              <a:uFillTx/>
              <a:latin typeface="Arial" charset="0"/>
              <a:ea typeface="+mn-ea"/>
              <a:cs typeface="Arial"/>
            </a:endParaRPr>
          </a:p>
          <a:p>
            <a:pPr marL="0" marR="0" lvl="0" indent="0" algn="ctr" defTabSz="914400" rtl="0" eaLnBrk="1" fontAlgn="base" latinLnBrk="0" hangingPunct="1">
              <a:lnSpc>
                <a:spcPct val="120000"/>
              </a:lnSpc>
              <a:spcBef>
                <a:spcPct val="0"/>
              </a:spcBef>
              <a:spcAft>
                <a:spcPct val="20000"/>
              </a:spcAft>
              <a:buClrTx/>
              <a:buSzTx/>
              <a:buFontTx/>
              <a:buNone/>
              <a:tabLst/>
              <a:defRPr/>
            </a:pPr>
            <a:r>
              <a:rPr kumimoji="0" lang="en-US" sz="2000" b="1" i="1" u="none" strike="noStrike" kern="1200" cap="none" spc="0" normalizeH="0" baseline="0" noProof="0" dirty="0" smtClean="0">
                <a:ln>
                  <a:noFill/>
                </a:ln>
                <a:solidFill>
                  <a:srgbClr val="000000"/>
                </a:solidFill>
                <a:effectLst/>
                <a:uLnTx/>
                <a:uFillTx/>
                <a:latin typeface="Arial" charset="0"/>
                <a:ea typeface="+mn-ea"/>
                <a:cs typeface="Arial"/>
              </a:rPr>
              <a:t>Faculty of Computational mathematics and cybernetics</a:t>
            </a:r>
          </a:p>
        </p:txBody>
      </p:sp>
    </p:spTree>
    <p:extLst>
      <p:ext uri="{BB962C8B-B14F-4D97-AF65-F5344CB8AC3E}">
        <p14:creationId xmlns:p14="http://schemas.microsoft.com/office/powerpoint/2010/main" val="2576710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1_Титульный слайд">
    <p:spTree>
      <p:nvGrpSpPr>
        <p:cNvPr id="1" name=""/>
        <p:cNvGrpSpPr/>
        <p:nvPr/>
      </p:nvGrpSpPr>
      <p:grpSpPr>
        <a:xfrm>
          <a:off x="0" y="0"/>
          <a:ext cx="0" cy="0"/>
          <a:chOff x="0" y="0"/>
          <a:chExt cx="0" cy="0"/>
        </a:xfrm>
      </p:grpSpPr>
      <p:sp>
        <p:nvSpPr>
          <p:cNvPr id="12291" name="Rectangle 1027"/>
          <p:cNvSpPr>
            <a:spLocks noGrp="1" noChangeArrowheads="1"/>
          </p:cNvSpPr>
          <p:nvPr>
            <p:ph type="subTitle" idx="1"/>
          </p:nvPr>
        </p:nvSpPr>
        <p:spPr>
          <a:xfrm>
            <a:off x="1485900" y="3886200"/>
            <a:ext cx="6934200" cy="1752600"/>
          </a:xfrm>
        </p:spPr>
        <p:txBody>
          <a:bodyPr/>
          <a:lstStyle>
            <a:lvl1pPr marL="0" indent="0" algn="ctr">
              <a:buFont typeface="Wingdings" pitchFamily="2" charset="2"/>
              <a:buNone/>
              <a:defRPr/>
            </a:lvl1pPr>
          </a:lstStyle>
          <a:p>
            <a:r>
              <a:rPr lang="ru-RU"/>
              <a:t>Образец подзаголовка</a:t>
            </a:r>
          </a:p>
        </p:txBody>
      </p:sp>
    </p:spTree>
    <p:extLst>
      <p:ext uri="{BB962C8B-B14F-4D97-AF65-F5344CB8AC3E}">
        <p14:creationId xmlns:p14="http://schemas.microsoft.com/office/powerpoint/2010/main" val="133587353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273050" y="207963"/>
            <a:ext cx="9083675"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Введение</a:t>
            </a:r>
          </a:p>
        </p:txBody>
      </p:sp>
      <p:sp>
        <p:nvSpPr>
          <p:cNvPr id="8195" name="Rectangle 3"/>
          <p:cNvSpPr>
            <a:spLocks noGrp="1" noChangeArrowheads="1"/>
          </p:cNvSpPr>
          <p:nvPr>
            <p:ph type="body" idx="1"/>
          </p:nvPr>
        </p:nvSpPr>
        <p:spPr bwMode="auto">
          <a:xfrm>
            <a:off x="495300" y="1196975"/>
            <a:ext cx="8915400"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30" name="Rectangle 6"/>
          <p:cNvSpPr>
            <a:spLocks noGrp="1" noChangeArrowheads="1"/>
          </p:cNvSpPr>
          <p:nvPr>
            <p:ph type="sldNum" sz="quarter" idx="4"/>
          </p:nvPr>
        </p:nvSpPr>
        <p:spPr bwMode="auto">
          <a:xfrm>
            <a:off x="8843963" y="6408738"/>
            <a:ext cx="935037"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lnSpc>
                <a:spcPct val="150000"/>
              </a:lnSpc>
              <a:spcBef>
                <a:spcPts val="0"/>
              </a:spcBef>
              <a:spcAft>
                <a:spcPts val="0"/>
              </a:spcAft>
              <a:defRPr sz="1200">
                <a:solidFill>
                  <a:srgbClr val="000000"/>
                </a:solidFill>
                <a:latin typeface="+mn-lt"/>
                <a:cs typeface="Arial" pitchFamily="34" charset="0"/>
              </a:defRPr>
            </a:lvl1pPr>
          </a:lstStyle>
          <a:p>
            <a:pPr>
              <a:defRPr/>
            </a:pPr>
            <a:fld id="{2CF4DB4A-B2B0-4EBF-B342-88114DA0DC12}" type="slidenum">
              <a:rPr lang="ru-RU"/>
              <a:pPr>
                <a:defRPr/>
              </a:pPr>
              <a:t>‹#›</a:t>
            </a:fld>
            <a:endParaRPr lang="ru-RU"/>
          </a:p>
        </p:txBody>
      </p:sp>
      <p:sp>
        <p:nvSpPr>
          <p:cNvPr id="1031" name="Line 9"/>
          <p:cNvSpPr>
            <a:spLocks noChangeShapeType="1"/>
          </p:cNvSpPr>
          <p:nvPr/>
        </p:nvSpPr>
        <p:spPr bwMode="auto">
          <a:xfrm>
            <a:off x="973138" y="6381750"/>
            <a:ext cx="8737600" cy="0"/>
          </a:xfrm>
          <a:prstGeom prst="line">
            <a:avLst/>
          </a:prstGeom>
          <a:noFill/>
          <a:ln w="38100">
            <a:solidFill>
              <a:srgbClr val="0969CD"/>
            </a:solidFill>
            <a:round/>
            <a:headEnd/>
            <a:tailEnd/>
          </a:ln>
        </p:spPr>
        <p:txBody>
          <a:bodyPr/>
          <a:lstStyle/>
          <a:p>
            <a:pPr>
              <a:defRPr/>
            </a:pPr>
            <a:endParaRPr lang="ru-RU"/>
          </a:p>
        </p:txBody>
      </p:sp>
      <p:sp>
        <p:nvSpPr>
          <p:cNvPr id="1032" name="Line 12"/>
          <p:cNvSpPr>
            <a:spLocks noChangeShapeType="1"/>
          </p:cNvSpPr>
          <p:nvPr/>
        </p:nvSpPr>
        <p:spPr bwMode="auto">
          <a:xfrm>
            <a:off x="131763" y="960438"/>
            <a:ext cx="9440862" cy="0"/>
          </a:xfrm>
          <a:prstGeom prst="line">
            <a:avLst/>
          </a:prstGeom>
          <a:noFill/>
          <a:ln w="38100">
            <a:solidFill>
              <a:srgbClr val="0969CD"/>
            </a:solidFill>
            <a:round/>
            <a:headEnd/>
            <a:tailEnd/>
          </a:ln>
        </p:spPr>
        <p:txBody>
          <a:bodyPr/>
          <a:lstStyle/>
          <a:p>
            <a:pPr>
              <a:defRPr/>
            </a:pPr>
            <a:endParaRPr lang="ru-RU"/>
          </a:p>
        </p:txBody>
      </p:sp>
      <p:sp>
        <p:nvSpPr>
          <p:cNvPr id="1033" name="Line 13"/>
          <p:cNvSpPr>
            <a:spLocks noChangeShapeType="1"/>
          </p:cNvSpPr>
          <p:nvPr/>
        </p:nvSpPr>
        <p:spPr bwMode="auto">
          <a:xfrm>
            <a:off x="131763" y="109538"/>
            <a:ext cx="0" cy="863600"/>
          </a:xfrm>
          <a:prstGeom prst="line">
            <a:avLst/>
          </a:prstGeom>
          <a:noFill/>
          <a:ln w="38100">
            <a:solidFill>
              <a:srgbClr val="0969CD"/>
            </a:solidFill>
            <a:round/>
            <a:headEnd/>
            <a:tailEnd/>
          </a:ln>
        </p:spPr>
        <p:txBody>
          <a:bodyPr/>
          <a:lstStyle/>
          <a:p>
            <a:pPr>
              <a:defRPr/>
            </a:pPr>
            <a:endParaRPr lang="ru-RU"/>
          </a:p>
        </p:txBody>
      </p:sp>
      <p:pic>
        <p:nvPicPr>
          <p:cNvPr id="8202" name="Рисунок 10"/>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5400" y="6161088"/>
            <a:ext cx="684213"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12" r:id="rId1"/>
    <p:sldLayoutId id="2147483817" r:id="rId2"/>
    <p:sldLayoutId id="2147483818" r:id="rId3"/>
  </p:sldLayoutIdLst>
  <p:timing>
    <p:tnLst>
      <p:par>
        <p:cTn id="1" dur="indefinite" restart="never" nodeType="tmRoot"/>
      </p:par>
    </p:tnLst>
  </p:timing>
  <p:hf sldNum="0" hdr="0" dt="0"/>
  <p:txStyles>
    <p:titleStyle>
      <a:lvl1pPr algn="l" rtl="0" eaLnBrk="0" fontAlgn="base" hangingPunct="0">
        <a:spcBef>
          <a:spcPct val="0"/>
        </a:spcBef>
        <a:spcAft>
          <a:spcPct val="0"/>
        </a:spcAft>
        <a:defRPr sz="3000" b="1">
          <a:solidFill>
            <a:schemeClr val="tx2"/>
          </a:solidFill>
          <a:latin typeface="+mj-lt"/>
          <a:ea typeface="+mj-ea"/>
          <a:cs typeface="+mj-cs"/>
        </a:defRPr>
      </a:lvl1pPr>
      <a:lvl2pPr algn="l" rtl="0" eaLnBrk="0" fontAlgn="base" hangingPunct="0">
        <a:spcBef>
          <a:spcPct val="0"/>
        </a:spcBef>
        <a:spcAft>
          <a:spcPct val="0"/>
        </a:spcAft>
        <a:defRPr sz="3000" b="1">
          <a:solidFill>
            <a:schemeClr val="tx2"/>
          </a:solidFill>
          <a:latin typeface="Arial" pitchFamily="34" charset="0"/>
          <a:cs typeface="Arial" pitchFamily="34" charset="0"/>
        </a:defRPr>
      </a:lvl2pPr>
      <a:lvl3pPr algn="l" rtl="0" eaLnBrk="0" fontAlgn="base" hangingPunct="0">
        <a:spcBef>
          <a:spcPct val="0"/>
        </a:spcBef>
        <a:spcAft>
          <a:spcPct val="0"/>
        </a:spcAft>
        <a:defRPr sz="3000" b="1">
          <a:solidFill>
            <a:schemeClr val="tx2"/>
          </a:solidFill>
          <a:latin typeface="Arial" pitchFamily="34" charset="0"/>
          <a:cs typeface="Arial" pitchFamily="34" charset="0"/>
        </a:defRPr>
      </a:lvl3pPr>
      <a:lvl4pPr algn="l" rtl="0" eaLnBrk="0" fontAlgn="base" hangingPunct="0">
        <a:spcBef>
          <a:spcPct val="0"/>
        </a:spcBef>
        <a:spcAft>
          <a:spcPct val="0"/>
        </a:spcAft>
        <a:defRPr sz="3000" b="1">
          <a:solidFill>
            <a:schemeClr val="tx2"/>
          </a:solidFill>
          <a:latin typeface="Arial" pitchFamily="34" charset="0"/>
          <a:cs typeface="Arial" pitchFamily="34" charset="0"/>
        </a:defRPr>
      </a:lvl4pPr>
      <a:lvl5pPr algn="l" rtl="0" eaLnBrk="0" fontAlgn="base" hangingPunct="0">
        <a:spcBef>
          <a:spcPct val="0"/>
        </a:spcBef>
        <a:spcAft>
          <a:spcPct val="0"/>
        </a:spcAft>
        <a:defRPr sz="3000" b="1">
          <a:solidFill>
            <a:schemeClr val="tx2"/>
          </a:solidFill>
          <a:latin typeface="Arial" pitchFamily="34" charset="0"/>
          <a:cs typeface="Arial" pitchFamily="34" charset="0"/>
        </a:defRPr>
      </a:lvl5pPr>
      <a:lvl6pPr marL="457200" algn="l" rtl="0" eaLnBrk="1" fontAlgn="base" hangingPunct="1">
        <a:spcBef>
          <a:spcPct val="0"/>
        </a:spcBef>
        <a:spcAft>
          <a:spcPct val="0"/>
        </a:spcAft>
        <a:defRPr sz="3000" b="1">
          <a:solidFill>
            <a:schemeClr val="tx2"/>
          </a:solidFill>
          <a:latin typeface="Arial" pitchFamily="34" charset="0"/>
          <a:cs typeface="Arial" pitchFamily="34" charset="0"/>
        </a:defRPr>
      </a:lvl6pPr>
      <a:lvl7pPr marL="914400" algn="l" rtl="0" eaLnBrk="1" fontAlgn="base" hangingPunct="1">
        <a:spcBef>
          <a:spcPct val="0"/>
        </a:spcBef>
        <a:spcAft>
          <a:spcPct val="0"/>
        </a:spcAft>
        <a:defRPr sz="3000" b="1">
          <a:solidFill>
            <a:schemeClr val="tx2"/>
          </a:solidFill>
          <a:latin typeface="Arial" pitchFamily="34" charset="0"/>
          <a:cs typeface="Arial" pitchFamily="34" charset="0"/>
        </a:defRPr>
      </a:lvl7pPr>
      <a:lvl8pPr marL="1371600" algn="l" rtl="0" eaLnBrk="1" fontAlgn="base" hangingPunct="1">
        <a:spcBef>
          <a:spcPct val="0"/>
        </a:spcBef>
        <a:spcAft>
          <a:spcPct val="0"/>
        </a:spcAft>
        <a:defRPr sz="3000" b="1">
          <a:solidFill>
            <a:schemeClr val="tx2"/>
          </a:solidFill>
          <a:latin typeface="Arial" pitchFamily="34" charset="0"/>
          <a:cs typeface="Arial" pitchFamily="34" charset="0"/>
        </a:defRPr>
      </a:lvl8pPr>
      <a:lvl9pPr marL="1828800" algn="l" rtl="0" eaLnBrk="1" fontAlgn="base" hangingPunct="1">
        <a:spcBef>
          <a:spcPct val="0"/>
        </a:spcBef>
        <a:spcAft>
          <a:spcPct val="0"/>
        </a:spcAft>
        <a:defRPr sz="3000" b="1">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4.bin"/><Relationship Id="rId7" Type="http://schemas.openxmlformats.org/officeDocument/2006/relationships/image" Target="../media/image20.wmf"/><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oleObject" Target="../embeddings/oleObject15.bin"/><Relationship Id="rId5" Type="http://schemas.openxmlformats.org/officeDocument/2006/relationships/image" Target="../media/image21.png"/><Relationship Id="rId4" Type="http://schemas.openxmlformats.org/officeDocument/2006/relationships/oleObject" Target="../embeddings/Microsoft_Excel_97-2003_Worksheet1.xls"/></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1.xml"/><Relationship Id="rId1" Type="http://schemas.openxmlformats.org/officeDocument/2006/relationships/vmlDrawing" Target="../drawings/vmlDrawing5.vml"/><Relationship Id="rId4" Type="http://schemas.openxmlformats.org/officeDocument/2006/relationships/image" Target="../media/image22.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1.xml"/><Relationship Id="rId1" Type="http://schemas.openxmlformats.org/officeDocument/2006/relationships/vmlDrawing" Target="../drawings/vmlDrawing6.vml"/><Relationship Id="rId4" Type="http://schemas.openxmlformats.org/officeDocument/2006/relationships/image" Target="../media/image23.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1.xml"/><Relationship Id="rId1" Type="http://schemas.openxmlformats.org/officeDocument/2006/relationships/vmlDrawing" Target="../drawings/vmlDrawing7.vml"/><Relationship Id="rId5" Type="http://schemas.openxmlformats.org/officeDocument/2006/relationships/image" Target="../media/image23.wmf"/><Relationship Id="rId4" Type="http://schemas.openxmlformats.org/officeDocument/2006/relationships/oleObject" Target="../embeddings/oleObject18.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hyperlink" Target="mailto:kozinov@vmk.unn.ru" TargetMode="External"/><Relationship Id="rId2" Type="http://schemas.openxmlformats.org/officeDocument/2006/relationships/hyperlink" Target="mailto:meerov@vmk.unn.ru"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12.wmf"/><Relationship Id="rId13" Type="http://schemas.openxmlformats.org/officeDocument/2006/relationships/oleObject" Target="../embeddings/oleObject6.bin"/><Relationship Id="rId18" Type="http://schemas.openxmlformats.org/officeDocument/2006/relationships/image" Target="../media/image17.w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14.wmf"/><Relationship Id="rId17" Type="http://schemas.openxmlformats.org/officeDocument/2006/relationships/oleObject" Target="../embeddings/oleObject8.bin"/><Relationship Id="rId2" Type="http://schemas.openxmlformats.org/officeDocument/2006/relationships/slideLayout" Target="../slideLayouts/slideLayout1.xml"/><Relationship Id="rId16" Type="http://schemas.openxmlformats.org/officeDocument/2006/relationships/image" Target="../media/image16.wmf"/><Relationship Id="rId20" Type="http://schemas.openxmlformats.org/officeDocument/2006/relationships/image" Target="../media/image18.wmf"/><Relationship Id="rId1" Type="http://schemas.openxmlformats.org/officeDocument/2006/relationships/vmlDrawing" Target="../drawings/vmlDrawing1.vml"/><Relationship Id="rId6" Type="http://schemas.openxmlformats.org/officeDocument/2006/relationships/image" Target="../media/image11.w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oleObject" Target="../embeddings/oleObject7.bin"/><Relationship Id="rId10" Type="http://schemas.openxmlformats.org/officeDocument/2006/relationships/image" Target="../media/image13.wmf"/><Relationship Id="rId19" Type="http://schemas.openxmlformats.org/officeDocument/2006/relationships/oleObject" Target="../embeddings/oleObject9.bin"/><Relationship Id="rId4" Type="http://schemas.openxmlformats.org/officeDocument/2006/relationships/image" Target="../media/image10.wmf"/><Relationship Id="rId9" Type="http://schemas.openxmlformats.org/officeDocument/2006/relationships/oleObject" Target="../embeddings/oleObject4.bin"/><Relationship Id="rId14" Type="http://schemas.openxmlformats.org/officeDocument/2006/relationships/image" Target="../media/image15.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19.wmf"/><Relationship Id="rId5" Type="http://schemas.openxmlformats.org/officeDocument/2006/relationships/oleObject" Target="../embeddings/oleObject11.bin"/><Relationship Id="rId4" Type="http://schemas.openxmlformats.org/officeDocument/2006/relationships/image" Target="../media/image10.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20.wmf"/><Relationship Id="rId5" Type="http://schemas.openxmlformats.org/officeDocument/2006/relationships/oleObject" Target="../embeddings/oleObject13.bin"/><Relationship Id="rId4" Type="http://schemas.openxmlformats.org/officeDocument/2006/relationships/image" Target="../media/image1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srcRect/>
          <a:stretch>
            <a:fillRect/>
          </a:stretch>
        </p:blipFill>
        <p:spPr bwMode="auto">
          <a:xfrm>
            <a:off x="0" y="0"/>
            <a:ext cx="9925050" cy="6877050"/>
          </a:xfrm>
          <a:prstGeom prst="rect">
            <a:avLst/>
          </a:prstGeom>
          <a:noFill/>
          <a:ln w="9525">
            <a:noFill/>
            <a:miter lim="800000"/>
            <a:headEnd/>
            <a:tailEnd/>
          </a:ln>
        </p:spPr>
      </p:pic>
      <p:pic>
        <p:nvPicPr>
          <p:cNvPr id="4099" name="Picture 4"/>
          <p:cNvPicPr>
            <a:picLocks noChangeAspect="1" noChangeArrowheads="1"/>
          </p:cNvPicPr>
          <p:nvPr/>
        </p:nvPicPr>
        <p:blipFill>
          <a:blip r:embed="rId4"/>
          <a:srcRect/>
          <a:stretch>
            <a:fillRect/>
          </a:stretch>
        </p:blipFill>
        <p:spPr bwMode="auto">
          <a:xfrm>
            <a:off x="7615238" y="87313"/>
            <a:ext cx="2238375" cy="1565275"/>
          </a:xfrm>
          <a:prstGeom prst="rect">
            <a:avLst/>
          </a:prstGeom>
          <a:noFill/>
          <a:ln w="9525">
            <a:noFill/>
            <a:miter lim="800000"/>
            <a:headEnd/>
            <a:tailEnd/>
          </a:ln>
        </p:spPr>
      </p:pic>
      <p:pic>
        <p:nvPicPr>
          <p:cNvPr id="4100" name="Picture 6"/>
          <p:cNvPicPr>
            <a:picLocks noChangeAspect="1" noChangeArrowheads="1"/>
          </p:cNvPicPr>
          <p:nvPr/>
        </p:nvPicPr>
        <p:blipFill>
          <a:blip r:embed="rId5"/>
          <a:srcRect/>
          <a:stretch>
            <a:fillRect/>
          </a:stretch>
        </p:blipFill>
        <p:spPr bwMode="auto">
          <a:xfrm>
            <a:off x="71438" y="87313"/>
            <a:ext cx="2286000" cy="1604962"/>
          </a:xfrm>
          <a:prstGeom prst="rect">
            <a:avLst/>
          </a:prstGeom>
          <a:noFill/>
          <a:ln w="9525">
            <a:noFill/>
            <a:miter lim="800000"/>
            <a:headEnd/>
            <a:tailEnd/>
          </a:ln>
        </p:spPr>
      </p:pic>
      <p:pic>
        <p:nvPicPr>
          <p:cNvPr id="4101" name="Picture 7"/>
          <p:cNvPicPr>
            <a:picLocks noChangeAspect="1" noChangeArrowheads="1"/>
          </p:cNvPicPr>
          <p:nvPr/>
        </p:nvPicPr>
        <p:blipFill>
          <a:blip r:embed="rId6"/>
          <a:srcRect/>
          <a:stretch>
            <a:fillRect/>
          </a:stretch>
        </p:blipFill>
        <p:spPr bwMode="auto">
          <a:xfrm>
            <a:off x="5167313" y="87313"/>
            <a:ext cx="2400300" cy="1600200"/>
          </a:xfrm>
          <a:prstGeom prst="rect">
            <a:avLst/>
          </a:prstGeom>
          <a:noFill/>
          <a:ln w="9525">
            <a:noFill/>
            <a:miter lim="800000"/>
            <a:headEnd/>
            <a:tailEnd/>
          </a:ln>
        </p:spPr>
      </p:pic>
      <p:pic>
        <p:nvPicPr>
          <p:cNvPr id="4102" name="Picture 8"/>
          <p:cNvPicPr>
            <a:picLocks noChangeAspect="1" noChangeArrowheads="1"/>
          </p:cNvPicPr>
          <p:nvPr/>
        </p:nvPicPr>
        <p:blipFill>
          <a:blip r:embed="rId7"/>
          <a:srcRect/>
          <a:stretch>
            <a:fillRect/>
          </a:stretch>
        </p:blipFill>
        <p:spPr bwMode="auto">
          <a:xfrm>
            <a:off x="2439988" y="87313"/>
            <a:ext cx="2655887" cy="1571625"/>
          </a:xfrm>
          <a:prstGeom prst="rect">
            <a:avLst/>
          </a:prstGeom>
          <a:noFill/>
          <a:ln w="9525">
            <a:noFill/>
            <a:miter lim="800000"/>
            <a:headEnd/>
            <a:tailEnd/>
          </a:ln>
        </p:spPr>
      </p:pic>
      <p:pic>
        <p:nvPicPr>
          <p:cNvPr id="4103" name="Picture 9"/>
          <p:cNvPicPr>
            <a:picLocks noChangeAspect="1" noChangeArrowheads="1"/>
          </p:cNvPicPr>
          <p:nvPr/>
        </p:nvPicPr>
        <p:blipFill>
          <a:blip r:embed="rId8"/>
          <a:srcRect/>
          <a:stretch>
            <a:fillRect/>
          </a:stretch>
        </p:blipFill>
        <p:spPr bwMode="auto">
          <a:xfrm>
            <a:off x="239693" y="1785926"/>
            <a:ext cx="1855787" cy="1643063"/>
          </a:xfrm>
          <a:prstGeom prst="rect">
            <a:avLst/>
          </a:prstGeom>
          <a:noFill/>
          <a:ln w="9525">
            <a:noFill/>
            <a:miter lim="800000"/>
            <a:headEnd/>
            <a:tailEnd/>
          </a:ln>
        </p:spPr>
      </p:pic>
      <p:sp>
        <p:nvSpPr>
          <p:cNvPr id="9" name="Прямоугольник 8"/>
          <p:cNvSpPr/>
          <p:nvPr/>
        </p:nvSpPr>
        <p:spPr>
          <a:xfrm>
            <a:off x="1809728" y="1603511"/>
            <a:ext cx="8096272" cy="5001369"/>
          </a:xfrm>
          <a:prstGeom prst="rect">
            <a:avLst/>
          </a:prstGeom>
          <a:noFill/>
          <a:scene3d>
            <a:camera prst="orthographicFront"/>
            <a:lightRig rig="threePt" dir="t"/>
          </a:scene3d>
          <a:sp3d>
            <a:bevelT w="165100" prst="coolSlant"/>
          </a:sp3d>
        </p:spPr>
        <p:txBody>
          <a:bodyPr wrap="square">
            <a:spAutoFit/>
          </a:bodyPr>
          <a:lstStyle/>
          <a:p>
            <a:pPr algn="ctr">
              <a:spcBef>
                <a:spcPts val="0"/>
              </a:spcBef>
              <a:defRPr/>
            </a:pPr>
            <a:r>
              <a:rPr lang="en-US" b="1" cap="small" dirty="0" err="1" smtClean="0">
                <a:solidFill>
                  <a:srgbClr val="FFFFFF"/>
                </a:solidFill>
                <a:effectLst>
                  <a:glow rad="139700">
                    <a:srgbClr val="000000">
                      <a:satMod val="175000"/>
                      <a:alpha val="40000"/>
                    </a:srgbClr>
                  </a:glow>
                </a:effectLst>
                <a:latin typeface="Times New Roman" pitchFamily="18" charset="0"/>
                <a:cs typeface="Times New Roman" pitchFamily="18" charset="0"/>
              </a:rPr>
              <a:t>Lobachevsky</a:t>
            </a:r>
            <a: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t> State University of </a:t>
            </a:r>
            <a:r>
              <a:rPr lang="en-US" b="1" cap="small" dirty="0" err="1" smtClean="0">
                <a:solidFill>
                  <a:srgbClr val="FFFFFF"/>
                </a:solidFill>
                <a:effectLst>
                  <a:glow rad="139700">
                    <a:srgbClr val="000000">
                      <a:satMod val="175000"/>
                      <a:alpha val="40000"/>
                    </a:srgbClr>
                  </a:glow>
                </a:effectLst>
                <a:latin typeface="Times New Roman" pitchFamily="18" charset="0"/>
                <a:cs typeface="Times New Roman" pitchFamily="18" charset="0"/>
              </a:rPr>
              <a:t>Nizhni</a:t>
            </a:r>
            <a: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t> Novgorod </a:t>
            </a:r>
          </a:p>
          <a:p>
            <a:pPr algn="ctr">
              <a:spcBef>
                <a:spcPts val="600"/>
              </a:spcBef>
              <a:defRPr/>
            </a:pPr>
            <a: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t>Computing Mathematics and Cybernetics faculty</a:t>
            </a:r>
          </a:p>
          <a:p>
            <a:pPr algn="ctr">
              <a:spcBef>
                <a:spcPts val="1200"/>
              </a:spcBef>
              <a:defRPr/>
            </a:pPr>
            <a: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t>The competitiveness enhancement program </a:t>
            </a:r>
            <a:b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br>
            <a: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t>of the </a:t>
            </a:r>
            <a:r>
              <a:rPr lang="en-US" b="1" cap="small" dirty="0" err="1" smtClean="0">
                <a:solidFill>
                  <a:srgbClr val="FFFFFF"/>
                </a:solidFill>
                <a:effectLst>
                  <a:glow rad="139700">
                    <a:srgbClr val="000000">
                      <a:satMod val="175000"/>
                      <a:alpha val="40000"/>
                    </a:srgbClr>
                  </a:glow>
                </a:effectLst>
                <a:latin typeface="Times New Roman" pitchFamily="18" charset="0"/>
                <a:cs typeface="Times New Roman" pitchFamily="18" charset="0"/>
              </a:rPr>
              <a:t>Lobachevsky</a:t>
            </a:r>
            <a: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t> State University of </a:t>
            </a:r>
            <a:r>
              <a:rPr lang="en-US" b="1" cap="small" dirty="0" err="1" smtClean="0">
                <a:solidFill>
                  <a:srgbClr val="FFFFFF"/>
                </a:solidFill>
                <a:effectLst>
                  <a:glow rad="139700">
                    <a:srgbClr val="000000">
                      <a:satMod val="175000"/>
                      <a:alpha val="40000"/>
                    </a:srgbClr>
                  </a:glow>
                </a:effectLst>
                <a:latin typeface="Times New Roman" pitchFamily="18" charset="0"/>
                <a:cs typeface="Times New Roman" pitchFamily="18" charset="0"/>
              </a:rPr>
              <a:t>Nizhni</a:t>
            </a:r>
            <a: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t> Novgorod </a:t>
            </a:r>
            <a:b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br>
            <a: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t>among the world's research and education centers</a:t>
            </a:r>
          </a:p>
          <a:p>
            <a:pPr algn="ctr">
              <a:spcBef>
                <a:spcPts val="1200"/>
              </a:spcBef>
              <a:defRPr/>
            </a:pPr>
            <a: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t>Strategic initiative “Achieving leading positions in the field </a:t>
            </a:r>
            <a:b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br>
            <a: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t>of supercomputer technology and high-performance computing”</a:t>
            </a:r>
          </a:p>
          <a:p>
            <a:pPr algn="ctr">
              <a:spcBef>
                <a:spcPts val="1200"/>
              </a:spcBef>
              <a:defRPr/>
            </a:pPr>
            <a:endParaRPr lang="en-US" b="1" cap="small" dirty="0">
              <a:solidFill>
                <a:srgbClr val="FFFFFF"/>
              </a:solidFill>
              <a:effectLst>
                <a:glow rad="139700">
                  <a:srgbClr val="000000">
                    <a:satMod val="175000"/>
                    <a:alpha val="40000"/>
                  </a:srgbClr>
                </a:glow>
              </a:effectLst>
              <a:latin typeface="Times New Roman" pitchFamily="18" charset="0"/>
              <a:cs typeface="Times New Roman" pitchFamily="18" charset="0"/>
            </a:endParaRPr>
          </a:p>
          <a:p>
            <a:pPr algn="ctr">
              <a:spcBef>
                <a:spcPts val="1200"/>
              </a:spcBef>
              <a:defRPr/>
            </a:pPr>
            <a:endPar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endParaRPr>
          </a:p>
          <a:p>
            <a:pPr algn="ctr">
              <a:spcBef>
                <a:spcPts val="1200"/>
              </a:spcBef>
              <a:defRPr/>
            </a:pPr>
            <a:endParaRPr lang="en-US" b="1" cap="small" dirty="0">
              <a:solidFill>
                <a:srgbClr val="FFFFFF"/>
              </a:solidFill>
              <a:effectLst>
                <a:glow rad="139700">
                  <a:srgbClr val="000000">
                    <a:satMod val="175000"/>
                    <a:alpha val="40000"/>
                  </a:srgbClr>
                </a:glow>
              </a:effectLst>
              <a:latin typeface="Times New Roman" pitchFamily="18" charset="0"/>
              <a:cs typeface="Times New Roman" pitchFamily="18" charset="0"/>
            </a:endParaRPr>
          </a:p>
          <a:p>
            <a:pPr algn="ctr">
              <a:spcBef>
                <a:spcPts val="1200"/>
              </a:spcBef>
              <a:defRPr/>
            </a:pPr>
            <a:endPar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endParaRPr>
          </a:p>
          <a:p>
            <a:pPr algn="ctr">
              <a:spcBef>
                <a:spcPts val="1200"/>
              </a:spcBef>
              <a:defRPr/>
            </a:pPr>
            <a:endParaRPr lang="en-US" b="1" cap="small" dirty="0">
              <a:solidFill>
                <a:srgbClr val="FFFFFF"/>
              </a:solidFill>
              <a:effectLst>
                <a:glow rad="139700">
                  <a:srgbClr val="000000">
                    <a:satMod val="175000"/>
                    <a:alpha val="40000"/>
                  </a:srgbClr>
                </a:glow>
              </a:effectLst>
              <a:latin typeface="Times New Roman" pitchFamily="18" charset="0"/>
              <a:cs typeface="Times New Roman" pitchFamily="18" charset="0"/>
            </a:endParaRPr>
          </a:p>
          <a:p>
            <a:pPr algn="ctr">
              <a:spcBef>
                <a:spcPts val="1200"/>
              </a:spcBef>
              <a:defRPr/>
            </a:pPr>
            <a:r>
              <a:rPr lang="en-US" b="1" cap="small" dirty="0">
                <a:solidFill>
                  <a:srgbClr val="FFFFFF"/>
                </a:solidFill>
                <a:effectLst>
                  <a:glow rad="139700">
                    <a:srgbClr val="000000">
                      <a:satMod val="175000"/>
                      <a:alpha val="40000"/>
                    </a:srgbClr>
                  </a:glow>
                </a:effectLst>
                <a:latin typeface="Times New Roman" pitchFamily="18" charset="0"/>
                <a:cs typeface="Times New Roman" pitchFamily="18" charset="0"/>
              </a:rPr>
              <a:t>Supported by </a:t>
            </a:r>
            <a:r>
              <a:rPr lang="en-US" b="1" cap="small" dirty="0" smtClean="0">
                <a:solidFill>
                  <a:srgbClr val="FFFFFF"/>
                </a:solidFill>
                <a:effectLst>
                  <a:glow rad="139700">
                    <a:srgbClr val="000000">
                      <a:satMod val="175000"/>
                      <a:alpha val="40000"/>
                    </a:srgbClr>
                  </a:glow>
                </a:effectLst>
                <a:latin typeface="Times New Roman" pitchFamily="18" charset="0"/>
                <a:cs typeface="Times New Roman" pitchFamily="18" charset="0"/>
              </a:rPr>
              <a:t>Intel</a:t>
            </a:r>
            <a:endParaRPr lang="en-US" b="1" cap="small" dirty="0">
              <a:solidFill>
                <a:srgbClr val="FFFFFF"/>
              </a:solidFill>
              <a:effectLst>
                <a:glow rad="139700">
                  <a:srgbClr val="000000">
                    <a:satMod val="175000"/>
                    <a:alpha val="40000"/>
                  </a:srgbClr>
                </a:glow>
              </a:effectLst>
              <a:latin typeface="Times New Roman" pitchFamily="18" charset="0"/>
              <a:cs typeface="Times New Roman" pitchFamily="18" charset="0"/>
            </a:endParaRPr>
          </a:p>
        </p:txBody>
      </p:sp>
      <p:pic>
        <p:nvPicPr>
          <p:cNvPr id="125953" name="Picture 1"/>
          <p:cNvPicPr>
            <a:picLocks noChangeAspect="1" noChangeArrowheads="1"/>
          </p:cNvPicPr>
          <p:nvPr/>
        </p:nvPicPr>
        <p:blipFill>
          <a:blip r:embed="rId9"/>
          <a:srcRect/>
          <a:stretch>
            <a:fillRect/>
          </a:stretch>
        </p:blipFill>
        <p:spPr bwMode="auto">
          <a:xfrm>
            <a:off x="614340" y="3643314"/>
            <a:ext cx="1123950" cy="447675"/>
          </a:xfrm>
          <a:prstGeom prst="rect">
            <a:avLst/>
          </a:prstGeom>
          <a:noFill/>
          <a:ln w="9525">
            <a:noFill/>
            <a:miter lim="800000"/>
            <a:headEnd/>
            <a:tailEnd/>
          </a:ln>
        </p:spPr>
      </p:pic>
    </p:spTree>
    <p:extLst>
      <p:ext uri="{BB962C8B-B14F-4D97-AF65-F5344CB8AC3E}">
        <p14:creationId xmlns:p14="http://schemas.microsoft.com/office/powerpoint/2010/main" val="36424934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Заголовок 1"/>
          <p:cNvSpPr>
            <a:spLocks noGrp="1"/>
          </p:cNvSpPr>
          <p:nvPr>
            <p:ph type="title"/>
          </p:nvPr>
        </p:nvSpPr>
        <p:spPr/>
        <p:txBody>
          <a:bodyPr/>
          <a:lstStyle/>
          <a:p>
            <a:r>
              <a:rPr lang="en-US" dirty="0" smtClean="0"/>
              <a:t>How does the formula work?</a:t>
            </a:r>
            <a:endParaRPr lang="ru-RU" dirty="0" smtClean="0"/>
          </a:p>
        </p:txBody>
      </p:sp>
      <p:graphicFrame>
        <p:nvGraphicFramePr>
          <p:cNvPr id="4098" name="Содержимое 7"/>
          <p:cNvGraphicFramePr>
            <a:graphicFrameLocks noGrp="1"/>
          </p:cNvGraphicFramePr>
          <p:nvPr>
            <p:ph idx="1"/>
          </p:nvPr>
        </p:nvGraphicFramePr>
        <p:xfrm>
          <a:off x="495300" y="2060575"/>
          <a:ext cx="8913813" cy="3241675"/>
        </p:xfrm>
        <a:graphic>
          <a:graphicData uri="http://schemas.openxmlformats.org/presentationml/2006/ole">
            <mc:AlternateContent xmlns:mc="http://schemas.openxmlformats.org/markup-compatibility/2006">
              <mc:Choice xmlns:v="urn:schemas-microsoft-com:vml" Requires="v">
                <p:oleObj spid="_x0000_s4240" r:id="rId4" imgW="8919221" imgH="3243353" progId="Excel.Chart.8">
                  <p:embed/>
                </p:oleObj>
              </mc:Choice>
              <mc:Fallback>
                <p:oleObj r:id="rId4" imgW="8919221" imgH="3243353" progId="Excel.Chart.8">
                  <p:embed/>
                  <p:pic>
                    <p:nvPicPr>
                      <p:cNvPr id="0" name="Picture 8"/>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 y="2060575"/>
                        <a:ext cx="8913813" cy="3241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99" name="Object 2"/>
          <p:cNvGraphicFramePr>
            <a:graphicFrameLocks noChangeAspect="1"/>
          </p:cNvGraphicFramePr>
          <p:nvPr/>
        </p:nvGraphicFramePr>
        <p:xfrm>
          <a:off x="3695700" y="1052513"/>
          <a:ext cx="2697163" cy="1008062"/>
        </p:xfrm>
        <a:graphic>
          <a:graphicData uri="http://schemas.openxmlformats.org/presentationml/2006/ole">
            <mc:AlternateContent xmlns:mc="http://schemas.openxmlformats.org/markup-compatibility/2006">
              <mc:Choice xmlns:v="urn:schemas-microsoft-com:vml" Requires="v">
                <p:oleObj spid="_x0000_s4241" name="Equation" r:id="rId6" imgW="1117600" imgH="419100" progId="Equation.3">
                  <p:embed/>
                </p:oleObj>
              </mc:Choice>
              <mc:Fallback>
                <p:oleObj name="Equation" r:id="rId6" imgW="1117600" imgH="419100" progId="Equation.3">
                  <p:embed/>
                  <p:pic>
                    <p:nvPicPr>
                      <p:cNvPr id="0"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95700" y="1052513"/>
                        <a:ext cx="2697163" cy="1008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9201150" y="4570413"/>
            <a:ext cx="288925" cy="369887"/>
          </a:xfrm>
          <a:prstGeom prst="rect">
            <a:avLst/>
          </a:prstGeom>
          <a:noFill/>
        </p:spPr>
        <p:txBody>
          <a:bodyPr>
            <a:spAutoFit/>
          </a:bodyPr>
          <a:lstStyle/>
          <a:p>
            <a:pPr>
              <a:defRPr/>
            </a:pPr>
            <a:r>
              <a:rPr lang="en-US" i="1" dirty="0">
                <a:latin typeface="+mn-lt"/>
              </a:rPr>
              <a:t>t</a:t>
            </a:r>
            <a:endParaRPr lang="ru-RU" i="1" dirty="0">
              <a:latin typeface="+mn-lt"/>
            </a:endParaRPr>
          </a:p>
        </p:txBody>
      </p:sp>
      <p:sp>
        <p:nvSpPr>
          <p:cNvPr id="9" name="TextBox 8"/>
          <p:cNvSpPr txBox="1"/>
          <p:nvPr/>
        </p:nvSpPr>
        <p:spPr>
          <a:xfrm>
            <a:off x="920750" y="1906588"/>
            <a:ext cx="287338" cy="369887"/>
          </a:xfrm>
          <a:prstGeom prst="rect">
            <a:avLst/>
          </a:prstGeom>
          <a:noFill/>
        </p:spPr>
        <p:txBody>
          <a:bodyPr>
            <a:spAutoFit/>
          </a:bodyPr>
          <a:lstStyle/>
          <a:p>
            <a:pPr>
              <a:defRPr/>
            </a:pPr>
            <a:r>
              <a:rPr lang="en-US" i="1" dirty="0">
                <a:latin typeface="+mn-lt"/>
              </a:rPr>
              <a:t>S</a:t>
            </a:r>
            <a:endParaRPr lang="ru-RU" i="1" dirty="0">
              <a:latin typeface="+mn-lt"/>
            </a:endParaRPr>
          </a:p>
        </p:txBody>
      </p:sp>
      <p:sp>
        <p:nvSpPr>
          <p:cNvPr id="11" name="Содержимое 2"/>
          <p:cNvSpPr txBox="1">
            <a:spLocks/>
          </p:cNvSpPr>
          <p:nvPr/>
        </p:nvSpPr>
        <p:spPr bwMode="auto">
          <a:xfrm>
            <a:off x="835025" y="5283200"/>
            <a:ext cx="8915400" cy="1008063"/>
          </a:xfrm>
          <a:prstGeom prst="rect">
            <a:avLst/>
          </a:prstGeom>
          <a:noFill/>
          <a:ln w="9525">
            <a:solidFill>
              <a:schemeClr val="tx1"/>
            </a:solidFill>
            <a:miter lim="800000"/>
            <a:headEnd/>
            <a:tailEnd/>
          </a:ln>
        </p:spPr>
        <p:txBody>
          <a:bodyPr/>
          <a:lstStyle/>
          <a:p>
            <a:pPr marL="342900" indent="-342900" algn="l" eaLnBrk="0" hangingPunct="0">
              <a:spcBef>
                <a:spcPct val="20000"/>
              </a:spcBef>
              <a:buSzPct val="80000"/>
              <a:buFont typeface="Wingdings" pitchFamily="2" charset="2"/>
              <a:buChar char="q"/>
              <a:defRPr/>
            </a:pPr>
            <a:r>
              <a:rPr lang="en-US" sz="2000" kern="0" dirty="0" smtClean="0">
                <a:latin typeface="+mn-lt"/>
                <a:cs typeface="+mn-cs"/>
              </a:rPr>
              <a:t>We simulate stock price dynamics</a:t>
            </a:r>
            <a:r>
              <a:rPr lang="ru-RU" sz="2000" kern="0" dirty="0" smtClean="0">
                <a:latin typeface="+mn-lt"/>
                <a:cs typeface="+mn-cs"/>
              </a:rPr>
              <a:t>,</a:t>
            </a:r>
            <a:r>
              <a:rPr lang="en-US" sz="2000" kern="0" dirty="0" smtClean="0">
                <a:latin typeface="+mn-lt"/>
                <a:cs typeface="+mn-cs"/>
              </a:rPr>
              <a:t> taking pseudo random numbers as</a:t>
            </a:r>
            <a:r>
              <a:rPr lang="ru-RU" sz="2000" kern="0" dirty="0" smtClean="0">
                <a:latin typeface="+mn-lt"/>
                <a:cs typeface="+mn-cs"/>
              </a:rPr>
              <a:t> </a:t>
            </a:r>
            <a:r>
              <a:rPr lang="en-US" sz="2000" i="1" kern="0" dirty="0" err="1" smtClean="0">
                <a:latin typeface="+mn-lt"/>
                <a:cs typeface="+mn-cs"/>
              </a:rPr>
              <a:t>W</a:t>
            </a:r>
            <a:r>
              <a:rPr lang="en-US" sz="2000" i="1" kern="0" baseline="-25000" dirty="0" err="1" smtClean="0">
                <a:latin typeface="+mn-lt"/>
                <a:cs typeface="+mn-cs"/>
              </a:rPr>
              <a:t>t</a:t>
            </a:r>
            <a:r>
              <a:rPr lang="ru-RU" sz="2000" kern="0" dirty="0" smtClean="0">
                <a:latin typeface="+mn-lt"/>
                <a:cs typeface="+mn-cs"/>
              </a:rPr>
              <a:t>.</a:t>
            </a:r>
            <a:endParaRPr lang="ru-RU" sz="2000" kern="0" dirty="0">
              <a:latin typeface="+mn-lt"/>
              <a:cs typeface="+mn-cs"/>
            </a:endParaRPr>
          </a:p>
          <a:p>
            <a:pPr marL="342900" indent="-342900" algn="l" eaLnBrk="0" hangingPunct="0">
              <a:spcBef>
                <a:spcPct val="20000"/>
              </a:spcBef>
              <a:buSzPct val="80000"/>
              <a:buFont typeface="Wingdings" pitchFamily="2" charset="2"/>
              <a:buChar char="q"/>
              <a:defRPr/>
            </a:pPr>
            <a:r>
              <a:rPr lang="en-US" sz="2000" kern="0" dirty="0" smtClean="0">
                <a:latin typeface="+mn-lt"/>
                <a:cs typeface="+mn-cs"/>
              </a:rPr>
              <a:t>Repeat it many times, the result is average of results of all steps</a:t>
            </a:r>
            <a:endParaRPr lang="ru-RU" sz="2000" kern="0" dirty="0">
              <a:latin typeface="+mn-lt"/>
              <a:cs typeface="+mn-cs"/>
            </a:endParaRPr>
          </a:p>
          <a:p>
            <a:pPr marL="342900" indent="-342900" algn="l" eaLnBrk="0" hangingPunct="0">
              <a:spcBef>
                <a:spcPct val="20000"/>
              </a:spcBef>
              <a:buSzPct val="80000"/>
              <a:buFont typeface="Wingdings" pitchFamily="2" charset="2"/>
              <a:buChar char="q"/>
              <a:defRPr/>
            </a:pPr>
            <a:endParaRPr lang="ru-RU" sz="2000" kern="0" dirty="0">
              <a:latin typeface="+mn-lt"/>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Заголовок 1"/>
          <p:cNvSpPr>
            <a:spLocks noGrp="1"/>
          </p:cNvSpPr>
          <p:nvPr>
            <p:ph type="title"/>
          </p:nvPr>
        </p:nvSpPr>
        <p:spPr/>
        <p:txBody>
          <a:bodyPr/>
          <a:lstStyle/>
          <a:p>
            <a:r>
              <a:rPr lang="en-US" dirty="0" smtClean="0"/>
              <a:t>European option…</a:t>
            </a:r>
            <a:endParaRPr lang="ru-RU" dirty="0" smtClean="0"/>
          </a:p>
        </p:txBody>
      </p:sp>
      <p:sp>
        <p:nvSpPr>
          <p:cNvPr id="18435" name="Содержимое 2"/>
          <p:cNvSpPr>
            <a:spLocks noGrp="1"/>
          </p:cNvSpPr>
          <p:nvPr>
            <p:ph idx="1"/>
          </p:nvPr>
        </p:nvSpPr>
        <p:spPr>
          <a:xfrm>
            <a:off x="273050" y="1196975"/>
            <a:ext cx="9437688" cy="4968875"/>
          </a:xfrm>
        </p:spPr>
        <p:txBody>
          <a:bodyPr/>
          <a:lstStyle/>
          <a:p>
            <a:r>
              <a:rPr lang="en-US" i="1" dirty="0" smtClean="0"/>
              <a:t>Option</a:t>
            </a:r>
            <a:r>
              <a:rPr lang="ru-RU" dirty="0" smtClean="0"/>
              <a:t> </a:t>
            </a:r>
            <a:r>
              <a:rPr lang="en-US" dirty="0"/>
              <a:t>is a derivative, a contract between sides </a:t>
            </a:r>
            <a:r>
              <a:rPr lang="en-US" i="1" dirty="0"/>
              <a:t>P</a:t>
            </a:r>
            <a:r>
              <a:rPr lang="en-US" baseline="-25000" dirty="0"/>
              <a:t>1</a:t>
            </a:r>
            <a:r>
              <a:rPr lang="en-US" dirty="0"/>
              <a:t> and </a:t>
            </a:r>
            <a:r>
              <a:rPr lang="en-US" i="1" dirty="0"/>
              <a:t>P</a:t>
            </a:r>
            <a:r>
              <a:rPr lang="en-US" baseline="-25000" dirty="0"/>
              <a:t>2</a:t>
            </a:r>
            <a:r>
              <a:rPr lang="en-US" dirty="0"/>
              <a:t> that grants </a:t>
            </a:r>
            <a:r>
              <a:rPr lang="en-US" i="1" dirty="0"/>
              <a:t>P</a:t>
            </a:r>
            <a:r>
              <a:rPr lang="en-US" baseline="-25000" dirty="0"/>
              <a:t>2</a:t>
            </a:r>
            <a:r>
              <a:rPr lang="en-US" dirty="0"/>
              <a:t> a right to buy from or sell to </a:t>
            </a:r>
            <a:r>
              <a:rPr lang="en-US" i="1" dirty="0"/>
              <a:t>P</a:t>
            </a:r>
            <a:r>
              <a:rPr lang="en-US" baseline="-25000" dirty="0"/>
              <a:t>1</a:t>
            </a:r>
            <a:r>
              <a:rPr lang="en-US" dirty="0"/>
              <a:t> shares with fixed price </a:t>
            </a:r>
            <a:r>
              <a:rPr lang="en-US" i="1" dirty="0"/>
              <a:t>K </a:t>
            </a:r>
            <a:r>
              <a:rPr lang="en-US" dirty="0"/>
              <a:t>at a future moment </a:t>
            </a:r>
            <a:r>
              <a:rPr lang="en-US" i="1" dirty="0"/>
              <a:t>T</a:t>
            </a:r>
            <a:r>
              <a:rPr lang="ru-RU" dirty="0" smtClean="0"/>
              <a:t>. </a:t>
            </a:r>
          </a:p>
          <a:p>
            <a:r>
              <a:rPr lang="en-US" dirty="0"/>
              <a:t>This right costs a price </a:t>
            </a:r>
            <a:r>
              <a:rPr lang="en-US" i="1" dirty="0"/>
              <a:t>C</a:t>
            </a:r>
            <a:r>
              <a:rPr lang="en-US" dirty="0"/>
              <a:t> that </a:t>
            </a:r>
            <a:r>
              <a:rPr lang="en-US" i="1" dirty="0"/>
              <a:t>P</a:t>
            </a:r>
            <a:r>
              <a:rPr lang="en-US" baseline="-25000" dirty="0"/>
              <a:t>2</a:t>
            </a:r>
            <a:r>
              <a:rPr lang="en-US" dirty="0"/>
              <a:t> pays to </a:t>
            </a:r>
            <a:r>
              <a:rPr lang="en-US" i="1" dirty="0"/>
              <a:t>P</a:t>
            </a:r>
            <a:r>
              <a:rPr lang="en-US" baseline="-25000" dirty="0"/>
              <a:t>1</a:t>
            </a:r>
            <a:r>
              <a:rPr lang="ru-RU" dirty="0" smtClean="0"/>
              <a:t>. </a:t>
            </a:r>
          </a:p>
          <a:p>
            <a:r>
              <a:rPr lang="en-US" dirty="0"/>
              <a:t>Then </a:t>
            </a:r>
            <a:r>
              <a:rPr lang="en-US" i="1" dirty="0"/>
              <a:t>K</a:t>
            </a:r>
            <a:r>
              <a:rPr lang="en-US" dirty="0"/>
              <a:t> is called strike price, </a:t>
            </a:r>
            <a:r>
              <a:rPr lang="en-US" i="1" dirty="0"/>
              <a:t>C</a:t>
            </a:r>
            <a:r>
              <a:rPr lang="en-US" dirty="0"/>
              <a:t> is called </a:t>
            </a:r>
            <a:r>
              <a:rPr lang="en-US" i="1" dirty="0"/>
              <a:t>option price</a:t>
            </a:r>
            <a:r>
              <a:rPr lang="en-US" dirty="0"/>
              <a:t>, and </a:t>
            </a:r>
            <a:r>
              <a:rPr lang="en-US" i="1" dirty="0"/>
              <a:t>T</a:t>
            </a:r>
            <a:r>
              <a:rPr lang="en-US" dirty="0"/>
              <a:t> is called maturity</a:t>
            </a:r>
            <a:r>
              <a:rPr lang="ru-RU" dirty="0" smtClean="0"/>
              <a:t>.</a:t>
            </a:r>
          </a:p>
          <a:p>
            <a:endParaRPr lang="ru-RU"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Заголовок 1"/>
          <p:cNvSpPr>
            <a:spLocks noGrp="1"/>
          </p:cNvSpPr>
          <p:nvPr>
            <p:ph type="title"/>
          </p:nvPr>
        </p:nvSpPr>
        <p:spPr/>
        <p:txBody>
          <a:bodyPr/>
          <a:lstStyle/>
          <a:p>
            <a:r>
              <a:rPr lang="en-US" dirty="0"/>
              <a:t>European option…</a:t>
            </a:r>
            <a:endParaRPr lang="ru-RU" dirty="0" smtClean="0"/>
          </a:p>
        </p:txBody>
      </p:sp>
      <p:sp>
        <p:nvSpPr>
          <p:cNvPr id="17411" name="Содержимое 2"/>
          <p:cNvSpPr>
            <a:spLocks noGrp="1"/>
          </p:cNvSpPr>
          <p:nvPr>
            <p:ph idx="1"/>
          </p:nvPr>
        </p:nvSpPr>
        <p:spPr>
          <a:xfrm>
            <a:off x="273050" y="1196975"/>
            <a:ext cx="9437688" cy="4968875"/>
          </a:xfrm>
        </p:spPr>
        <p:txBody>
          <a:bodyPr/>
          <a:lstStyle/>
          <a:p>
            <a:pPr>
              <a:defRPr/>
            </a:pPr>
            <a:r>
              <a:rPr lang="en-US" dirty="0"/>
              <a:t>We consider the simplest option, which is </a:t>
            </a:r>
            <a:r>
              <a:rPr lang="en-US" i="1" dirty="0"/>
              <a:t>European </a:t>
            </a:r>
            <a:r>
              <a:rPr lang="en-US" i="1" dirty="0" smtClean="0"/>
              <a:t>call-option</a:t>
            </a:r>
          </a:p>
          <a:p>
            <a:r>
              <a:rPr lang="en-US" dirty="0"/>
              <a:t>The contract is a game of two players </a:t>
            </a:r>
            <a:r>
              <a:rPr lang="en-US" i="1" dirty="0"/>
              <a:t>P</a:t>
            </a:r>
            <a:r>
              <a:rPr lang="en-US" baseline="-25000" dirty="0"/>
              <a:t>1</a:t>
            </a:r>
            <a:r>
              <a:rPr lang="en-US" dirty="0"/>
              <a:t> and </a:t>
            </a:r>
            <a:r>
              <a:rPr lang="en-US" i="1" dirty="0"/>
              <a:t>P</a:t>
            </a:r>
            <a:r>
              <a:rPr lang="en-US" baseline="-25000" dirty="0"/>
              <a:t>2</a:t>
            </a:r>
            <a:r>
              <a:rPr lang="en-US" dirty="0"/>
              <a:t>. The latter pays a price </a:t>
            </a:r>
            <a:r>
              <a:rPr lang="en-US" i="1" dirty="0"/>
              <a:t>C</a:t>
            </a:r>
            <a:r>
              <a:rPr lang="en-US" dirty="0"/>
              <a:t> and at a future moment </a:t>
            </a:r>
            <a:r>
              <a:rPr lang="en-US" i="1" dirty="0"/>
              <a:t>T</a:t>
            </a:r>
            <a:r>
              <a:rPr lang="en-US" dirty="0"/>
              <a:t> that is defined by a contract makes a decision whether to buy shares by price </a:t>
            </a:r>
            <a:r>
              <a:rPr lang="en-US" i="1" dirty="0"/>
              <a:t>K</a:t>
            </a:r>
            <a:r>
              <a:rPr lang="en-US" dirty="0"/>
              <a:t> from </a:t>
            </a:r>
            <a:r>
              <a:rPr lang="en-US" i="1" dirty="0"/>
              <a:t>P</a:t>
            </a:r>
            <a:r>
              <a:rPr lang="en-US" baseline="-25000" dirty="0"/>
              <a:t>1</a:t>
            </a:r>
            <a:r>
              <a:rPr lang="en-US" dirty="0"/>
              <a:t> or not. The decision is made based on relation between stock price </a:t>
            </a:r>
            <a:r>
              <a:rPr lang="en-US" i="1" dirty="0"/>
              <a:t>S</a:t>
            </a:r>
            <a:r>
              <a:rPr lang="en-US" i="1" baseline="-25000" dirty="0"/>
              <a:t>T</a:t>
            </a:r>
            <a:r>
              <a:rPr lang="en-US" dirty="0"/>
              <a:t> and </a:t>
            </a:r>
            <a:r>
              <a:rPr lang="en-US" i="1" dirty="0"/>
              <a:t>K</a:t>
            </a:r>
            <a:r>
              <a:rPr lang="en-US" dirty="0" smtClean="0"/>
              <a:t>.</a:t>
            </a:r>
          </a:p>
          <a:p>
            <a:pPr lvl="1"/>
            <a:r>
              <a:rPr lang="en-US" dirty="0" smtClean="0"/>
              <a:t> </a:t>
            </a:r>
            <a:r>
              <a:rPr lang="en-US" dirty="0"/>
              <a:t>If </a:t>
            </a:r>
            <a:r>
              <a:rPr lang="en-US" i="1" dirty="0"/>
              <a:t>S</a:t>
            </a:r>
            <a:r>
              <a:rPr lang="en-US" i="1" baseline="-25000" dirty="0"/>
              <a:t>T</a:t>
            </a:r>
            <a:r>
              <a:rPr lang="en-US" dirty="0"/>
              <a:t> &lt; </a:t>
            </a:r>
            <a:r>
              <a:rPr lang="en-US" i="1" dirty="0"/>
              <a:t>K</a:t>
            </a:r>
            <a:r>
              <a:rPr lang="en-US" dirty="0"/>
              <a:t> there is no point in buying by price </a:t>
            </a:r>
            <a:r>
              <a:rPr lang="en-US" i="1" dirty="0"/>
              <a:t>K,</a:t>
            </a:r>
            <a:r>
              <a:rPr lang="en-US" dirty="0"/>
              <a:t> the first player gains profit </a:t>
            </a:r>
            <a:r>
              <a:rPr lang="en-US" i="1" dirty="0"/>
              <a:t>C</a:t>
            </a:r>
            <a:r>
              <a:rPr lang="en-US" dirty="0"/>
              <a:t>, and the second player suffers loss </a:t>
            </a:r>
            <a:r>
              <a:rPr lang="en-US" i="1" dirty="0"/>
              <a:t>C</a:t>
            </a:r>
            <a:r>
              <a:rPr lang="en-US" dirty="0" smtClean="0"/>
              <a:t>.</a:t>
            </a:r>
          </a:p>
          <a:p>
            <a:pPr lvl="1"/>
            <a:r>
              <a:rPr lang="en-US" dirty="0" smtClean="0"/>
              <a:t>In </a:t>
            </a:r>
            <a:r>
              <a:rPr lang="en-US" dirty="0"/>
              <a:t>case </a:t>
            </a:r>
            <a:r>
              <a:rPr lang="en-US" i="1" dirty="0"/>
              <a:t>S</a:t>
            </a:r>
            <a:r>
              <a:rPr lang="en-US" i="1" baseline="-25000" dirty="0"/>
              <a:t>T</a:t>
            </a:r>
            <a:r>
              <a:rPr lang="en-US" dirty="0"/>
              <a:t> &gt; </a:t>
            </a:r>
            <a:r>
              <a:rPr lang="en-US" i="1" dirty="0"/>
              <a:t>K</a:t>
            </a:r>
            <a:r>
              <a:rPr lang="en-US" dirty="0"/>
              <a:t> the second player buys shares by price </a:t>
            </a:r>
            <a:r>
              <a:rPr lang="en-US" i="1" dirty="0"/>
              <a:t>K</a:t>
            </a:r>
            <a:r>
              <a:rPr lang="en-US" dirty="0"/>
              <a:t> and might gain some profit (depending on relation between </a:t>
            </a:r>
            <a:r>
              <a:rPr lang="en-US" i="1" dirty="0"/>
              <a:t>C</a:t>
            </a:r>
            <a:r>
              <a:rPr lang="en-US" dirty="0"/>
              <a:t> and </a:t>
            </a:r>
            <a:r>
              <a:rPr lang="en-US" i="1" dirty="0"/>
              <a:t>S</a:t>
            </a:r>
            <a:r>
              <a:rPr lang="en-US" i="1" baseline="-25000" dirty="0"/>
              <a:t>T </a:t>
            </a:r>
            <a:r>
              <a:rPr lang="en-US" i="1" dirty="0"/>
              <a:t>– K</a:t>
            </a:r>
            <a:r>
              <a:rPr lang="en-US" dirty="0"/>
              <a:t>). </a:t>
            </a:r>
            <a:endParaRPr lang="ru-RU" dirty="0"/>
          </a:p>
          <a:p>
            <a:pPr>
              <a:defRPr/>
            </a:pPr>
            <a:endParaRPr lang="ru-RU"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Заголовок 1"/>
          <p:cNvSpPr>
            <a:spLocks noGrp="1"/>
          </p:cNvSpPr>
          <p:nvPr>
            <p:ph type="title"/>
          </p:nvPr>
        </p:nvSpPr>
        <p:spPr/>
        <p:txBody>
          <a:bodyPr/>
          <a:lstStyle/>
          <a:p>
            <a:r>
              <a:rPr lang="en-US" dirty="0"/>
              <a:t>European </a:t>
            </a:r>
            <a:r>
              <a:rPr lang="en-US" dirty="0" smtClean="0"/>
              <a:t>option</a:t>
            </a:r>
            <a:endParaRPr lang="ru-RU" dirty="0" smtClean="0"/>
          </a:p>
        </p:txBody>
      </p:sp>
      <p:sp>
        <p:nvSpPr>
          <p:cNvPr id="5124" name="Содержимое 2"/>
          <p:cNvSpPr>
            <a:spLocks noGrp="1"/>
          </p:cNvSpPr>
          <p:nvPr>
            <p:ph idx="1"/>
          </p:nvPr>
        </p:nvSpPr>
        <p:spPr>
          <a:xfrm>
            <a:off x="273050" y="1196975"/>
            <a:ext cx="9437688" cy="4968875"/>
          </a:xfrm>
        </p:spPr>
        <p:txBody>
          <a:bodyPr/>
          <a:lstStyle/>
          <a:p>
            <a:r>
              <a:rPr lang="en-US" dirty="0"/>
              <a:t>The problem is to compute a </a:t>
            </a:r>
            <a:r>
              <a:rPr lang="en-US" i="1" dirty="0"/>
              <a:t>fair price</a:t>
            </a:r>
            <a:r>
              <a:rPr lang="en-US" dirty="0"/>
              <a:t> on such option which is a price that balances gains and losses of both sides</a:t>
            </a:r>
            <a:r>
              <a:rPr lang="en-US" dirty="0" smtClean="0"/>
              <a:t>.</a:t>
            </a:r>
          </a:p>
          <a:p>
            <a:r>
              <a:rPr lang="en-US" dirty="0" smtClean="0"/>
              <a:t>It </a:t>
            </a:r>
            <a:r>
              <a:rPr lang="en-US" dirty="0"/>
              <a:t>is logical to find this price as an average gain of </a:t>
            </a:r>
            <a:r>
              <a:rPr lang="en-US" i="1" dirty="0"/>
              <a:t>P</a:t>
            </a:r>
            <a:r>
              <a:rPr lang="en-US" baseline="-25000" dirty="0"/>
              <a:t>2</a:t>
            </a:r>
            <a:r>
              <a:rPr lang="en-US" dirty="0"/>
              <a:t>. With this assumption, analytical solution is given by Black-Scholes formula for computing a fair option price at moment </a:t>
            </a:r>
            <a:r>
              <a:rPr lang="en-US" i="1" dirty="0"/>
              <a:t>t</a:t>
            </a:r>
            <a:r>
              <a:rPr lang="en-US" dirty="0"/>
              <a:t> = 0</a:t>
            </a:r>
            <a:r>
              <a:rPr lang="en-US" dirty="0" smtClean="0"/>
              <a:t>:</a:t>
            </a:r>
            <a:endParaRPr lang="ru-RU" dirty="0" smtClean="0"/>
          </a:p>
          <a:p>
            <a:pPr marL="0" indent="0">
              <a:buNone/>
            </a:pPr>
            <a:r>
              <a:rPr lang="ru-RU" dirty="0" smtClean="0"/>
              <a:t>                                                                                         (4)</a:t>
            </a:r>
          </a:p>
          <a:p>
            <a:endParaRPr lang="ru-RU" dirty="0" smtClean="0"/>
          </a:p>
          <a:p>
            <a:endParaRPr lang="ru-RU" dirty="0" smtClean="0"/>
          </a:p>
          <a:p>
            <a:endParaRPr lang="ru-RU" dirty="0" smtClean="0"/>
          </a:p>
        </p:txBody>
      </p:sp>
      <p:sp>
        <p:nvSpPr>
          <p:cNvPr id="5125" name="Rectangle 2"/>
          <p:cNvSpPr>
            <a:spLocks noChangeArrowheads="1"/>
          </p:cNvSpPr>
          <p:nvPr/>
        </p:nvSpPr>
        <p:spPr bwMode="auto">
          <a:xfrm>
            <a:off x="0" y="0"/>
            <a:ext cx="9906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ru-RU"/>
          </a:p>
        </p:txBody>
      </p:sp>
      <p:graphicFrame>
        <p:nvGraphicFramePr>
          <p:cNvPr id="5122" name="Object 1"/>
          <p:cNvGraphicFramePr>
            <a:graphicFrameLocks noChangeAspect="1"/>
          </p:cNvGraphicFramePr>
          <p:nvPr/>
        </p:nvGraphicFramePr>
        <p:xfrm>
          <a:off x="2865438" y="3141663"/>
          <a:ext cx="3533775" cy="647700"/>
        </p:xfrm>
        <a:graphic>
          <a:graphicData uri="http://schemas.openxmlformats.org/presentationml/2006/ole">
            <mc:AlternateContent xmlns:mc="http://schemas.openxmlformats.org/markup-compatibility/2006">
              <mc:Choice xmlns:v="urn:schemas-microsoft-com:vml" Requires="v">
                <p:oleObj spid="_x0000_s5200" name="Equation" r:id="rId3" imgW="1333500" imgH="241300" progId="Equation.3">
                  <p:embed/>
                </p:oleObj>
              </mc:Choice>
              <mc:Fallback>
                <p:oleObj name="Equation" r:id="rId3" imgW="1333500" imgH="241300" progId="Equation.3">
                  <p:embed/>
                  <p:pic>
                    <p:nvPicPr>
                      <p:cNvPr id="0"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65438" y="3141663"/>
                        <a:ext cx="3533775"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Левая фигурная скобка 8"/>
          <p:cNvSpPr/>
          <p:nvPr/>
        </p:nvSpPr>
        <p:spPr bwMode="auto">
          <a:xfrm rot="16200000">
            <a:off x="5313363" y="3213100"/>
            <a:ext cx="215900" cy="1368425"/>
          </a:xfrm>
          <a:prstGeom prst="leftBrac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txBody>
          <a:bodyPr wrap="none"/>
          <a:lstStyle/>
          <a:p>
            <a:pPr>
              <a:defRPr/>
            </a:pPr>
            <a:endParaRPr lang="ru-RU">
              <a:latin typeface="Bernard MT Condensed" pitchFamily="18" charset="0"/>
            </a:endParaRPr>
          </a:p>
        </p:txBody>
      </p:sp>
      <p:sp>
        <p:nvSpPr>
          <p:cNvPr id="10" name="TextBox 9"/>
          <p:cNvSpPr txBox="1"/>
          <p:nvPr/>
        </p:nvSpPr>
        <p:spPr>
          <a:xfrm>
            <a:off x="4448175" y="4005263"/>
            <a:ext cx="2952750" cy="923330"/>
          </a:xfrm>
          <a:prstGeom prst="rect">
            <a:avLst/>
          </a:prstGeom>
          <a:noFill/>
          <a:ln>
            <a:solidFill>
              <a:schemeClr val="tx1"/>
            </a:solidFill>
            <a:prstDash val="dash"/>
          </a:ln>
        </p:spPr>
        <p:txBody>
          <a:bodyPr>
            <a:spAutoFit/>
          </a:bodyPr>
          <a:lstStyle/>
          <a:p>
            <a:pPr algn="l">
              <a:defRPr/>
            </a:pPr>
            <a:r>
              <a:rPr lang="en-US" dirty="0" smtClean="0">
                <a:latin typeface="+mn-lt"/>
              </a:rPr>
              <a:t>Difference between share price at moment T and strike price, if it is positive</a:t>
            </a:r>
            <a:endParaRPr lang="ru-RU" dirty="0">
              <a:latin typeface="+mn-lt"/>
            </a:endParaRPr>
          </a:p>
        </p:txBody>
      </p:sp>
      <p:cxnSp>
        <p:nvCxnSpPr>
          <p:cNvPr id="13" name="Прямая со стрелкой 12"/>
          <p:cNvCxnSpPr>
            <a:stCxn id="19" idx="0"/>
          </p:cNvCxnSpPr>
          <p:nvPr/>
        </p:nvCxnSpPr>
        <p:spPr bwMode="auto">
          <a:xfrm flipV="1">
            <a:off x="3440907" y="3644900"/>
            <a:ext cx="864393" cy="1944688"/>
          </a:xfrm>
          <a:prstGeom prst="straightConnector1">
            <a:avLst/>
          </a:prstGeom>
          <a:ln w="28575">
            <a:headEnd type="none" w="med" len="med"/>
            <a:tailEnd type="triangle" w="med" len="med"/>
          </a:ln>
        </p:spPr>
        <p:style>
          <a:lnRef idx="1">
            <a:schemeClr val="accent2"/>
          </a:lnRef>
          <a:fillRef idx="0">
            <a:schemeClr val="accent2"/>
          </a:fillRef>
          <a:effectRef idx="0">
            <a:schemeClr val="accent2"/>
          </a:effectRef>
          <a:fontRef idx="minor">
            <a:schemeClr val="tx1"/>
          </a:fontRef>
        </p:style>
      </p:cxnSp>
      <p:cxnSp>
        <p:nvCxnSpPr>
          <p:cNvPr id="15" name="Прямая со стрелкой 14"/>
          <p:cNvCxnSpPr>
            <a:stCxn id="17" idx="0"/>
          </p:cNvCxnSpPr>
          <p:nvPr/>
        </p:nvCxnSpPr>
        <p:spPr bwMode="auto">
          <a:xfrm flipV="1">
            <a:off x="1496219" y="3716339"/>
            <a:ext cx="2304256" cy="936624"/>
          </a:xfrm>
          <a:prstGeom prst="straightConnector1">
            <a:avLst/>
          </a:prstGeom>
          <a:ln w="28575">
            <a:headEnd type="none" w="med" len="med"/>
            <a:tailEnd type="triangle" w="med" len="med"/>
          </a:ln>
        </p:spPr>
        <p:style>
          <a:lnRef idx="1">
            <a:schemeClr val="accent2"/>
          </a:lnRef>
          <a:fillRef idx="0">
            <a:schemeClr val="accent2"/>
          </a:fillRef>
          <a:effectRef idx="0">
            <a:schemeClr val="accent2"/>
          </a:effectRef>
          <a:fontRef idx="minor">
            <a:schemeClr val="tx1"/>
          </a:fontRef>
        </p:style>
      </p:cxnSp>
      <p:sp>
        <p:nvSpPr>
          <p:cNvPr id="17" name="TextBox 16"/>
          <p:cNvSpPr txBox="1"/>
          <p:nvPr/>
        </p:nvSpPr>
        <p:spPr>
          <a:xfrm>
            <a:off x="415925" y="4652963"/>
            <a:ext cx="2160588" cy="369332"/>
          </a:xfrm>
          <a:prstGeom prst="rect">
            <a:avLst/>
          </a:prstGeom>
          <a:noFill/>
          <a:ln>
            <a:solidFill>
              <a:schemeClr val="tx1"/>
            </a:solidFill>
            <a:prstDash val="dash"/>
          </a:ln>
        </p:spPr>
        <p:txBody>
          <a:bodyPr>
            <a:spAutoFit/>
          </a:bodyPr>
          <a:lstStyle/>
          <a:p>
            <a:pPr algn="l">
              <a:defRPr/>
            </a:pPr>
            <a:r>
              <a:rPr lang="en-US" dirty="0" smtClean="0">
                <a:latin typeface="+mn-lt"/>
              </a:rPr>
              <a:t>Expectancy</a:t>
            </a:r>
            <a:endParaRPr lang="ru-RU" dirty="0">
              <a:latin typeface="+mn-lt"/>
            </a:endParaRPr>
          </a:p>
        </p:txBody>
      </p:sp>
      <p:sp>
        <p:nvSpPr>
          <p:cNvPr id="19" name="TextBox 18"/>
          <p:cNvSpPr txBox="1"/>
          <p:nvPr/>
        </p:nvSpPr>
        <p:spPr>
          <a:xfrm>
            <a:off x="1281113" y="5589588"/>
            <a:ext cx="4319587" cy="369332"/>
          </a:xfrm>
          <a:prstGeom prst="rect">
            <a:avLst/>
          </a:prstGeom>
          <a:noFill/>
          <a:ln>
            <a:solidFill>
              <a:schemeClr val="tx1"/>
            </a:solidFill>
            <a:prstDash val="dash"/>
          </a:ln>
        </p:spPr>
        <p:txBody>
          <a:bodyPr>
            <a:spAutoFit/>
          </a:bodyPr>
          <a:lstStyle/>
          <a:p>
            <a:pPr algn="l">
              <a:defRPr/>
            </a:pPr>
            <a:r>
              <a:rPr lang="en-US" dirty="0" smtClean="0">
                <a:latin typeface="+mn-lt"/>
              </a:rPr>
              <a:t>Discounting</a:t>
            </a:r>
            <a:endParaRPr lang="ru-RU" dirty="0">
              <a:latin typeface="+mn-l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Заголовок 1"/>
          <p:cNvSpPr>
            <a:spLocks noGrp="1"/>
          </p:cNvSpPr>
          <p:nvPr>
            <p:ph type="title"/>
          </p:nvPr>
        </p:nvSpPr>
        <p:spPr/>
        <p:txBody>
          <a:bodyPr/>
          <a:lstStyle/>
          <a:p>
            <a:r>
              <a:rPr lang="en-US" dirty="0" smtClean="0"/>
              <a:t>European option pricing</a:t>
            </a:r>
            <a:endParaRPr lang="ru-RU" dirty="0" smtClean="0"/>
          </a:p>
        </p:txBody>
      </p:sp>
      <p:sp>
        <p:nvSpPr>
          <p:cNvPr id="6148" name="Содержимое 2"/>
          <p:cNvSpPr>
            <a:spLocks noGrp="1"/>
          </p:cNvSpPr>
          <p:nvPr>
            <p:ph idx="1"/>
          </p:nvPr>
        </p:nvSpPr>
        <p:spPr>
          <a:xfrm>
            <a:off x="273050" y="1196975"/>
            <a:ext cx="9437688" cy="4968875"/>
          </a:xfrm>
        </p:spPr>
        <p:txBody>
          <a:bodyPr/>
          <a:lstStyle/>
          <a:p>
            <a:r>
              <a:rPr lang="en-US" sz="2000" dirty="0" smtClean="0"/>
              <a:t>European call options with the given assumptions have analytical form of fair price</a:t>
            </a:r>
            <a:r>
              <a:rPr lang="ru-RU" sz="2000" dirty="0" smtClean="0"/>
              <a:t>.</a:t>
            </a:r>
          </a:p>
          <a:p>
            <a:r>
              <a:rPr lang="en-US" sz="2000" b="1" dirty="0" smtClean="0"/>
              <a:t>Black-Scholes formula</a:t>
            </a:r>
            <a:r>
              <a:rPr lang="ru-RU" sz="2000" b="1" dirty="0" smtClean="0"/>
              <a:t> </a:t>
            </a:r>
            <a:r>
              <a:rPr lang="en-US" sz="2000" dirty="0" smtClean="0"/>
              <a:t>for computing fair price at moment </a:t>
            </a:r>
            <a:r>
              <a:rPr lang="en-US" sz="2000" i="1" dirty="0" smtClean="0"/>
              <a:t>t</a:t>
            </a:r>
            <a:r>
              <a:rPr lang="en-US" sz="2000" dirty="0" smtClean="0"/>
              <a:t> </a:t>
            </a:r>
            <a:r>
              <a:rPr lang="ru-RU" sz="2000" dirty="0" smtClean="0"/>
              <a:t>=</a:t>
            </a:r>
            <a:r>
              <a:rPr lang="en-US" sz="2000" dirty="0" smtClean="0"/>
              <a:t> </a:t>
            </a:r>
            <a:r>
              <a:rPr lang="ru-RU" sz="2000" dirty="0" smtClean="0"/>
              <a:t>0 </a:t>
            </a:r>
            <a:r>
              <a:rPr lang="en-US" sz="2000" dirty="0" smtClean="0"/>
              <a:t/>
            </a:r>
            <a:br>
              <a:rPr lang="en-US" sz="2000" dirty="0" smtClean="0"/>
            </a:br>
            <a:r>
              <a:rPr lang="ru-RU" sz="2000" dirty="0" smtClean="0"/>
              <a:t>(</a:t>
            </a:r>
            <a:r>
              <a:rPr lang="en-US" sz="2000" i="1" dirty="0" smtClean="0"/>
              <a:t>F</a:t>
            </a:r>
            <a:r>
              <a:rPr lang="ru-RU" sz="2000" i="1" dirty="0" smtClean="0"/>
              <a:t> </a:t>
            </a:r>
            <a:r>
              <a:rPr lang="en-US" sz="2000" i="1" dirty="0"/>
              <a:t>is standard normal distribution function</a:t>
            </a:r>
            <a:r>
              <a:rPr lang="ru-RU" sz="2000" dirty="0" smtClean="0"/>
              <a:t>)</a:t>
            </a:r>
            <a:r>
              <a:rPr lang="en-US" sz="2000" dirty="0" smtClean="0"/>
              <a:t>:</a:t>
            </a:r>
            <a:endParaRPr lang="ru-RU" sz="2000" dirty="0" smtClean="0"/>
          </a:p>
        </p:txBody>
      </p:sp>
      <p:sp>
        <p:nvSpPr>
          <p:cNvPr id="6149" name="Rectangle 2"/>
          <p:cNvSpPr>
            <a:spLocks noChangeArrowheads="1"/>
          </p:cNvSpPr>
          <p:nvPr/>
        </p:nvSpPr>
        <p:spPr bwMode="auto">
          <a:xfrm>
            <a:off x="0" y="0"/>
            <a:ext cx="9906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ru-RU"/>
          </a:p>
        </p:txBody>
      </p:sp>
      <p:graphicFrame>
        <p:nvGraphicFramePr>
          <p:cNvPr id="6146" name="Object 1"/>
          <p:cNvGraphicFramePr>
            <a:graphicFrameLocks noChangeAspect="1"/>
          </p:cNvGraphicFramePr>
          <p:nvPr/>
        </p:nvGraphicFramePr>
        <p:xfrm>
          <a:off x="3284538" y="2811463"/>
          <a:ext cx="3581400" cy="3503612"/>
        </p:xfrm>
        <a:graphic>
          <a:graphicData uri="http://schemas.openxmlformats.org/presentationml/2006/ole">
            <mc:AlternateContent xmlns:mc="http://schemas.openxmlformats.org/markup-compatibility/2006">
              <mc:Choice xmlns:v="urn:schemas-microsoft-com:vml" Requires="v">
                <p:oleObj spid="_x0000_s6219" name="Формула" r:id="rId3" imgW="1638300" imgH="1600200" progId="Equation.3">
                  <p:embed/>
                </p:oleObj>
              </mc:Choice>
              <mc:Fallback>
                <p:oleObj name="Формула" r:id="rId3" imgW="1638300" imgH="1600200" progId="Equation.3">
                  <p:embed/>
                  <p:pic>
                    <p:nvPicPr>
                      <p:cNvPr id="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4538" y="2811463"/>
                        <a:ext cx="3581400" cy="3503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Прямоугольник 9"/>
          <p:cNvSpPr/>
          <p:nvPr/>
        </p:nvSpPr>
        <p:spPr>
          <a:xfrm>
            <a:off x="7832725" y="4365625"/>
            <a:ext cx="561975" cy="460375"/>
          </a:xfrm>
          <a:prstGeom prst="rect">
            <a:avLst/>
          </a:prstGeom>
        </p:spPr>
        <p:txBody>
          <a:bodyPr wrap="none">
            <a:spAutoFit/>
          </a:bodyPr>
          <a:lstStyle/>
          <a:p>
            <a:pPr>
              <a:defRPr/>
            </a:pPr>
            <a:r>
              <a:rPr lang="ru-RU" sz="2400" kern="0" dirty="0">
                <a:solidFill>
                  <a:srgbClr val="000000"/>
                </a:solidFill>
                <a:latin typeface="Arial"/>
                <a:cs typeface="Arial"/>
              </a:rPr>
              <a:t>(5)</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Заголовок 1"/>
          <p:cNvSpPr>
            <a:spLocks noGrp="1"/>
          </p:cNvSpPr>
          <p:nvPr>
            <p:ph type="title"/>
          </p:nvPr>
        </p:nvSpPr>
        <p:spPr/>
        <p:txBody>
          <a:bodyPr/>
          <a:lstStyle/>
          <a:p>
            <a:endParaRPr lang="ru-RU" smtClean="0"/>
          </a:p>
        </p:txBody>
      </p:sp>
      <p:sp>
        <p:nvSpPr>
          <p:cNvPr id="20483" name="Содержимое 2"/>
          <p:cNvSpPr>
            <a:spLocks noGrp="1"/>
          </p:cNvSpPr>
          <p:nvPr>
            <p:ph idx="1"/>
          </p:nvPr>
        </p:nvSpPr>
        <p:spPr>
          <a:xfrm>
            <a:off x="273050" y="1196975"/>
            <a:ext cx="9437688" cy="4968875"/>
          </a:xfrm>
        </p:spPr>
        <p:txBody>
          <a:bodyPr/>
          <a:lstStyle/>
          <a:p>
            <a:pPr>
              <a:buFont typeface="Wingdings" pitchFamily="2" charset="2"/>
              <a:buNone/>
            </a:pPr>
            <a:endParaRPr lang="ru-RU" dirty="0" smtClean="0"/>
          </a:p>
          <a:p>
            <a:pPr>
              <a:buFont typeface="Wingdings" pitchFamily="2" charset="2"/>
              <a:buNone/>
            </a:pPr>
            <a:endParaRPr lang="ru-RU" dirty="0" smtClean="0"/>
          </a:p>
          <a:p>
            <a:pPr>
              <a:buFont typeface="Wingdings" pitchFamily="2" charset="2"/>
              <a:buNone/>
            </a:pPr>
            <a:endParaRPr lang="ru-RU" dirty="0" smtClean="0"/>
          </a:p>
          <a:p>
            <a:pPr>
              <a:buFont typeface="Wingdings" pitchFamily="2" charset="2"/>
              <a:buNone/>
            </a:pPr>
            <a:endParaRPr lang="ru-RU" dirty="0" smtClean="0"/>
          </a:p>
          <a:p>
            <a:pPr algn="ctr">
              <a:buFont typeface="Wingdings" pitchFamily="2" charset="2"/>
              <a:buNone/>
            </a:pPr>
            <a:r>
              <a:rPr lang="en-US" sz="4000" b="1" dirty="0" smtClean="0">
                <a:solidFill>
                  <a:srgbClr val="0969CD"/>
                </a:solidFill>
              </a:rPr>
              <a:t>3. Pricing a set of options</a:t>
            </a:r>
            <a:endParaRPr lang="ru-RU" sz="4000" b="1" dirty="0" smtClean="0">
              <a:solidFill>
                <a:srgbClr val="0969CD"/>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Заголовок 1"/>
          <p:cNvSpPr>
            <a:spLocks noGrp="1"/>
          </p:cNvSpPr>
          <p:nvPr>
            <p:ph type="title"/>
          </p:nvPr>
        </p:nvSpPr>
        <p:spPr/>
        <p:txBody>
          <a:bodyPr/>
          <a:lstStyle/>
          <a:p>
            <a:r>
              <a:rPr lang="en-US" dirty="0" smtClean="0"/>
              <a:t>A set of options</a:t>
            </a:r>
            <a:endParaRPr lang="ru-RU" dirty="0" smtClean="0"/>
          </a:p>
        </p:txBody>
      </p:sp>
      <p:sp>
        <p:nvSpPr>
          <p:cNvPr id="21507" name="Содержимое 2"/>
          <p:cNvSpPr>
            <a:spLocks noGrp="1"/>
          </p:cNvSpPr>
          <p:nvPr>
            <p:ph idx="1"/>
          </p:nvPr>
        </p:nvSpPr>
        <p:spPr>
          <a:xfrm>
            <a:off x="273050" y="1196975"/>
            <a:ext cx="9437688" cy="4968875"/>
          </a:xfrm>
        </p:spPr>
        <p:txBody>
          <a:bodyPr/>
          <a:lstStyle/>
          <a:p>
            <a:r>
              <a:rPr lang="en-US" dirty="0" smtClean="0"/>
              <a:t>In our assumptions, it is very easy to price a single option with no need for Xeon Phi or parallel programming.</a:t>
            </a:r>
            <a:endParaRPr lang="ru-RU" dirty="0" smtClean="0"/>
          </a:p>
          <a:p>
            <a:r>
              <a:rPr lang="en-US" dirty="0" smtClean="0"/>
              <a:t>However, on practice financial organizations price huge amounts of various options with various market conditions</a:t>
            </a:r>
            <a:r>
              <a:rPr lang="ru-RU" dirty="0" smtClean="0"/>
              <a:t>. </a:t>
            </a:r>
          </a:p>
          <a:p>
            <a:r>
              <a:rPr lang="en-US" dirty="0" smtClean="0"/>
              <a:t>Computational performance defines decision making</a:t>
            </a:r>
            <a:r>
              <a:rPr lang="ru-RU" dirty="0" smtClean="0"/>
              <a:t>. </a:t>
            </a:r>
          </a:p>
          <a:p>
            <a:r>
              <a:rPr lang="en-US" dirty="0" smtClean="0"/>
              <a:t>Thus, it is important to optimize pricing of a set of options.</a:t>
            </a:r>
            <a:endParaRPr lang="ru-RU"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Заголовок 1"/>
          <p:cNvSpPr>
            <a:spLocks noGrp="1"/>
          </p:cNvSpPr>
          <p:nvPr>
            <p:ph type="title"/>
          </p:nvPr>
        </p:nvSpPr>
        <p:spPr/>
        <p:txBody>
          <a:bodyPr/>
          <a:lstStyle/>
          <a:p>
            <a:r>
              <a:rPr lang="en-US" dirty="0" smtClean="0"/>
              <a:t>Scheme of information dependencies</a:t>
            </a:r>
            <a:endParaRPr lang="ru-RU" dirty="0" smtClean="0"/>
          </a:p>
        </p:txBody>
      </p:sp>
      <p:pic>
        <p:nvPicPr>
          <p:cNvPr id="7172" name="Picture 4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4575" y="1090613"/>
            <a:ext cx="6200775" cy="469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170" name="Object 1"/>
          <p:cNvGraphicFramePr>
            <a:graphicFrameLocks noChangeAspect="1"/>
          </p:cNvGraphicFramePr>
          <p:nvPr/>
        </p:nvGraphicFramePr>
        <p:xfrm>
          <a:off x="128588" y="1611313"/>
          <a:ext cx="3581400" cy="3503612"/>
        </p:xfrm>
        <a:graphic>
          <a:graphicData uri="http://schemas.openxmlformats.org/presentationml/2006/ole">
            <mc:AlternateContent xmlns:mc="http://schemas.openxmlformats.org/markup-compatibility/2006">
              <mc:Choice xmlns:v="urn:schemas-microsoft-com:vml" Requires="v">
                <p:oleObj spid="_x0000_s7241" name="Формула" r:id="rId4" imgW="1638300" imgH="1600200" progId="Equation.3">
                  <p:embed/>
                </p:oleObj>
              </mc:Choice>
              <mc:Fallback>
                <p:oleObj name="Формула" r:id="rId4" imgW="1638300" imgH="1600200" progId="Equation.3">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8588" y="1611313"/>
                        <a:ext cx="3581400" cy="3503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Заголовок 1"/>
          <p:cNvSpPr>
            <a:spLocks noGrp="1"/>
          </p:cNvSpPr>
          <p:nvPr>
            <p:ph type="title"/>
          </p:nvPr>
        </p:nvSpPr>
        <p:spPr/>
        <p:txBody>
          <a:bodyPr/>
          <a:lstStyle/>
          <a:p>
            <a:endParaRPr lang="ru-RU" smtClean="0"/>
          </a:p>
        </p:txBody>
      </p:sp>
      <p:sp>
        <p:nvSpPr>
          <p:cNvPr id="22531" name="Содержимое 2"/>
          <p:cNvSpPr>
            <a:spLocks noGrp="1"/>
          </p:cNvSpPr>
          <p:nvPr>
            <p:ph idx="1"/>
          </p:nvPr>
        </p:nvSpPr>
        <p:spPr>
          <a:xfrm>
            <a:off x="273050" y="1196975"/>
            <a:ext cx="9437688" cy="4968875"/>
          </a:xfrm>
        </p:spPr>
        <p:txBody>
          <a:bodyPr/>
          <a:lstStyle/>
          <a:p>
            <a:pPr>
              <a:buFont typeface="Wingdings" pitchFamily="2" charset="2"/>
              <a:buNone/>
            </a:pPr>
            <a:endParaRPr lang="ru-RU" dirty="0" smtClean="0"/>
          </a:p>
          <a:p>
            <a:pPr>
              <a:buFont typeface="Wingdings" pitchFamily="2" charset="2"/>
              <a:buNone/>
            </a:pPr>
            <a:endParaRPr lang="ru-RU" dirty="0" smtClean="0"/>
          </a:p>
          <a:p>
            <a:pPr>
              <a:buFont typeface="Wingdings" pitchFamily="2" charset="2"/>
              <a:buNone/>
            </a:pPr>
            <a:endParaRPr lang="ru-RU" dirty="0" smtClean="0"/>
          </a:p>
          <a:p>
            <a:pPr>
              <a:buFont typeface="Wingdings" pitchFamily="2" charset="2"/>
              <a:buNone/>
            </a:pPr>
            <a:endParaRPr lang="ru-RU" dirty="0" smtClean="0"/>
          </a:p>
          <a:p>
            <a:pPr algn="ctr">
              <a:buFont typeface="Wingdings" pitchFamily="2" charset="2"/>
              <a:buNone/>
            </a:pPr>
            <a:r>
              <a:rPr lang="ru-RU" sz="4000" b="1" dirty="0" smtClean="0">
                <a:solidFill>
                  <a:srgbClr val="0969CD"/>
                </a:solidFill>
              </a:rPr>
              <a:t>4</a:t>
            </a:r>
            <a:r>
              <a:rPr lang="en-US" sz="4000" b="1" dirty="0" smtClean="0">
                <a:solidFill>
                  <a:srgbClr val="0969CD"/>
                </a:solidFill>
              </a:rPr>
              <a:t>. Implementation</a:t>
            </a:r>
            <a:endParaRPr lang="ru-RU" sz="4000" b="1" dirty="0" smtClean="0">
              <a:solidFill>
                <a:srgbClr val="0969CD"/>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Заголовок 1"/>
          <p:cNvSpPr>
            <a:spLocks noGrp="1"/>
          </p:cNvSpPr>
          <p:nvPr>
            <p:ph type="title"/>
          </p:nvPr>
        </p:nvSpPr>
        <p:spPr/>
        <p:txBody>
          <a:bodyPr/>
          <a:lstStyle/>
          <a:p>
            <a:r>
              <a:rPr lang="en-US" dirty="0" smtClean="0"/>
              <a:t>Data structures</a:t>
            </a:r>
            <a:endParaRPr lang="ru-RU" dirty="0" smtClean="0"/>
          </a:p>
        </p:txBody>
      </p:sp>
      <p:sp>
        <p:nvSpPr>
          <p:cNvPr id="23555" name="Содержимое 2"/>
          <p:cNvSpPr>
            <a:spLocks noGrp="1"/>
          </p:cNvSpPr>
          <p:nvPr>
            <p:ph idx="1"/>
          </p:nvPr>
        </p:nvSpPr>
        <p:spPr>
          <a:xfrm>
            <a:off x="273050" y="1196975"/>
            <a:ext cx="9437688" cy="1079500"/>
          </a:xfrm>
        </p:spPr>
        <p:txBody>
          <a:bodyPr/>
          <a:lstStyle/>
          <a:p>
            <a:r>
              <a:rPr lang="en-US" dirty="0" err="1" smtClean="0"/>
              <a:t>AoS</a:t>
            </a:r>
            <a:r>
              <a:rPr lang="ru-RU" dirty="0" smtClean="0"/>
              <a:t> </a:t>
            </a:r>
            <a:r>
              <a:rPr lang="en-US" dirty="0" smtClean="0"/>
              <a:t>- Array of Structures</a:t>
            </a:r>
          </a:p>
          <a:p>
            <a:endParaRPr lang="en-US" dirty="0" smtClean="0"/>
          </a:p>
          <a:p>
            <a:endParaRPr lang="en-US" dirty="0" smtClean="0"/>
          </a:p>
          <a:p>
            <a:endParaRPr lang="en-US" dirty="0" smtClean="0"/>
          </a:p>
          <a:p>
            <a:r>
              <a:rPr lang="en-US" dirty="0" smtClean="0"/>
              <a:t>SOA – Structure of Arrays</a:t>
            </a:r>
            <a:endParaRPr lang="ru-RU" dirty="0" smtClean="0"/>
          </a:p>
        </p:txBody>
      </p:sp>
      <p:sp>
        <p:nvSpPr>
          <p:cNvPr id="4" name="Прямоугольник 3"/>
          <p:cNvSpPr/>
          <p:nvPr/>
        </p:nvSpPr>
        <p:spPr bwMode="auto">
          <a:xfrm>
            <a:off x="631825" y="2060575"/>
            <a:ext cx="433388" cy="4318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6" name="Прямоугольник 5"/>
          <p:cNvSpPr/>
          <p:nvPr/>
        </p:nvSpPr>
        <p:spPr bwMode="auto">
          <a:xfrm>
            <a:off x="1065213" y="2060575"/>
            <a:ext cx="431800" cy="43180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7" name="Прямоугольник 6"/>
          <p:cNvSpPr/>
          <p:nvPr/>
        </p:nvSpPr>
        <p:spPr bwMode="auto">
          <a:xfrm>
            <a:off x="1497013" y="2060575"/>
            <a:ext cx="431800" cy="4318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wrap="none"/>
          <a:lstStyle/>
          <a:p>
            <a:pPr>
              <a:defRPr/>
            </a:pPr>
            <a:endParaRPr lang="ru-RU" dirty="0">
              <a:solidFill>
                <a:schemeClr val="tx1"/>
              </a:solidFill>
              <a:latin typeface="Bernard MT Condensed" pitchFamily="18" charset="0"/>
            </a:endParaRPr>
          </a:p>
        </p:txBody>
      </p:sp>
      <p:sp>
        <p:nvSpPr>
          <p:cNvPr id="21" name="Прямоугольник 20"/>
          <p:cNvSpPr/>
          <p:nvPr/>
        </p:nvSpPr>
        <p:spPr bwMode="auto">
          <a:xfrm>
            <a:off x="2000250" y="2060575"/>
            <a:ext cx="431800" cy="4318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22" name="Прямоугольник 21"/>
          <p:cNvSpPr/>
          <p:nvPr/>
        </p:nvSpPr>
        <p:spPr bwMode="auto">
          <a:xfrm>
            <a:off x="2432050" y="2060575"/>
            <a:ext cx="433388" cy="43180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23" name="Прямоугольник 22"/>
          <p:cNvSpPr/>
          <p:nvPr/>
        </p:nvSpPr>
        <p:spPr bwMode="auto">
          <a:xfrm>
            <a:off x="2865438" y="2060575"/>
            <a:ext cx="431800" cy="4318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wrap="none"/>
          <a:lstStyle/>
          <a:p>
            <a:pPr>
              <a:defRPr/>
            </a:pPr>
            <a:endParaRPr lang="ru-RU" dirty="0">
              <a:solidFill>
                <a:schemeClr val="tx1"/>
              </a:solidFill>
              <a:latin typeface="Bernard MT Condensed" pitchFamily="18" charset="0"/>
            </a:endParaRPr>
          </a:p>
        </p:txBody>
      </p:sp>
      <p:sp>
        <p:nvSpPr>
          <p:cNvPr id="24" name="Прямоугольник 23"/>
          <p:cNvSpPr/>
          <p:nvPr/>
        </p:nvSpPr>
        <p:spPr bwMode="auto">
          <a:xfrm>
            <a:off x="3368675" y="2060575"/>
            <a:ext cx="431800" cy="4318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25" name="Прямоугольник 24"/>
          <p:cNvSpPr/>
          <p:nvPr/>
        </p:nvSpPr>
        <p:spPr bwMode="auto">
          <a:xfrm>
            <a:off x="3800475" y="2060575"/>
            <a:ext cx="431800" cy="43180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26" name="Прямоугольник 25"/>
          <p:cNvSpPr/>
          <p:nvPr/>
        </p:nvSpPr>
        <p:spPr bwMode="auto">
          <a:xfrm>
            <a:off x="4232275" y="2060575"/>
            <a:ext cx="433388" cy="4318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wrap="none"/>
          <a:lstStyle/>
          <a:p>
            <a:pPr>
              <a:defRPr/>
            </a:pPr>
            <a:endParaRPr lang="ru-RU" dirty="0">
              <a:solidFill>
                <a:schemeClr val="tx1"/>
              </a:solidFill>
              <a:latin typeface="Bernard MT Condensed" pitchFamily="18" charset="0"/>
            </a:endParaRPr>
          </a:p>
        </p:txBody>
      </p:sp>
      <p:sp>
        <p:nvSpPr>
          <p:cNvPr id="27" name="Прямоугольник 26"/>
          <p:cNvSpPr/>
          <p:nvPr/>
        </p:nvSpPr>
        <p:spPr bwMode="auto">
          <a:xfrm>
            <a:off x="4737100" y="2060575"/>
            <a:ext cx="431800" cy="4318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28" name="Прямоугольник 27"/>
          <p:cNvSpPr/>
          <p:nvPr/>
        </p:nvSpPr>
        <p:spPr bwMode="auto">
          <a:xfrm>
            <a:off x="5168900" y="2060575"/>
            <a:ext cx="431800" cy="43180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29" name="Прямоугольник 28"/>
          <p:cNvSpPr/>
          <p:nvPr/>
        </p:nvSpPr>
        <p:spPr bwMode="auto">
          <a:xfrm>
            <a:off x="5600700" y="2060575"/>
            <a:ext cx="431800" cy="4318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wrap="none"/>
          <a:lstStyle/>
          <a:p>
            <a:pPr>
              <a:defRPr/>
            </a:pPr>
            <a:endParaRPr lang="ru-RU" dirty="0">
              <a:solidFill>
                <a:schemeClr val="tx1"/>
              </a:solidFill>
              <a:latin typeface="Bernard MT Condensed" pitchFamily="18" charset="0"/>
            </a:endParaRPr>
          </a:p>
        </p:txBody>
      </p:sp>
      <p:sp>
        <p:nvSpPr>
          <p:cNvPr id="30" name="Прямоугольник 29"/>
          <p:cNvSpPr/>
          <p:nvPr/>
        </p:nvSpPr>
        <p:spPr bwMode="auto">
          <a:xfrm>
            <a:off x="6105525" y="2060575"/>
            <a:ext cx="431800" cy="4318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31" name="Прямоугольник 30"/>
          <p:cNvSpPr/>
          <p:nvPr/>
        </p:nvSpPr>
        <p:spPr bwMode="auto">
          <a:xfrm>
            <a:off x="6537325" y="2060575"/>
            <a:ext cx="431800" cy="43180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32" name="Прямоугольник 31"/>
          <p:cNvSpPr/>
          <p:nvPr/>
        </p:nvSpPr>
        <p:spPr bwMode="auto">
          <a:xfrm>
            <a:off x="6969125" y="2060575"/>
            <a:ext cx="431800" cy="4318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wrap="none"/>
          <a:lstStyle/>
          <a:p>
            <a:pPr>
              <a:defRPr/>
            </a:pPr>
            <a:endParaRPr lang="ru-RU" dirty="0">
              <a:solidFill>
                <a:schemeClr val="tx1"/>
              </a:solidFill>
              <a:latin typeface="Bernard MT Condensed" pitchFamily="18" charset="0"/>
            </a:endParaRPr>
          </a:p>
        </p:txBody>
      </p:sp>
      <p:sp>
        <p:nvSpPr>
          <p:cNvPr id="33" name="Прямоугольник 32"/>
          <p:cNvSpPr/>
          <p:nvPr/>
        </p:nvSpPr>
        <p:spPr bwMode="auto">
          <a:xfrm>
            <a:off x="7473950" y="2060575"/>
            <a:ext cx="431800" cy="4318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34" name="Прямоугольник 33"/>
          <p:cNvSpPr/>
          <p:nvPr/>
        </p:nvSpPr>
        <p:spPr bwMode="auto">
          <a:xfrm>
            <a:off x="7905750" y="2060575"/>
            <a:ext cx="431800" cy="43180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35" name="Прямоугольник 34"/>
          <p:cNvSpPr/>
          <p:nvPr/>
        </p:nvSpPr>
        <p:spPr bwMode="auto">
          <a:xfrm>
            <a:off x="8337550" y="2060575"/>
            <a:ext cx="431800" cy="4318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wrap="none"/>
          <a:lstStyle/>
          <a:p>
            <a:pPr>
              <a:defRPr/>
            </a:pPr>
            <a:endParaRPr lang="ru-RU" dirty="0">
              <a:solidFill>
                <a:schemeClr val="tx1"/>
              </a:solidFill>
              <a:latin typeface="Bernard MT Condensed" pitchFamily="18" charset="0"/>
            </a:endParaRPr>
          </a:p>
        </p:txBody>
      </p:sp>
      <p:sp>
        <p:nvSpPr>
          <p:cNvPr id="36" name="Прямоугольник 35"/>
          <p:cNvSpPr/>
          <p:nvPr/>
        </p:nvSpPr>
        <p:spPr bwMode="auto">
          <a:xfrm>
            <a:off x="560388" y="3716338"/>
            <a:ext cx="431800" cy="433387"/>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37" name="Прямоугольник 36"/>
          <p:cNvSpPr/>
          <p:nvPr/>
        </p:nvSpPr>
        <p:spPr bwMode="auto">
          <a:xfrm>
            <a:off x="992188" y="3716338"/>
            <a:ext cx="431800" cy="433387"/>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38" name="Прямоугольник 37"/>
          <p:cNvSpPr/>
          <p:nvPr/>
        </p:nvSpPr>
        <p:spPr bwMode="auto">
          <a:xfrm>
            <a:off x="1423988" y="3716338"/>
            <a:ext cx="433387" cy="433387"/>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39" name="Прямоугольник 38"/>
          <p:cNvSpPr/>
          <p:nvPr/>
        </p:nvSpPr>
        <p:spPr bwMode="auto">
          <a:xfrm>
            <a:off x="1857375" y="3716338"/>
            <a:ext cx="431800" cy="433387"/>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40" name="Прямоугольник 39"/>
          <p:cNvSpPr/>
          <p:nvPr/>
        </p:nvSpPr>
        <p:spPr bwMode="auto">
          <a:xfrm>
            <a:off x="2289175" y="3716338"/>
            <a:ext cx="431800" cy="433387"/>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41" name="Прямоугольник 40"/>
          <p:cNvSpPr/>
          <p:nvPr/>
        </p:nvSpPr>
        <p:spPr bwMode="auto">
          <a:xfrm>
            <a:off x="2720975" y="3716338"/>
            <a:ext cx="431800" cy="433387"/>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42" name="Прямоугольник 41"/>
          <p:cNvSpPr/>
          <p:nvPr/>
        </p:nvSpPr>
        <p:spPr bwMode="auto">
          <a:xfrm>
            <a:off x="3152775" y="3716338"/>
            <a:ext cx="431800" cy="433387"/>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43" name="Прямоугольник 42"/>
          <p:cNvSpPr/>
          <p:nvPr/>
        </p:nvSpPr>
        <p:spPr bwMode="auto">
          <a:xfrm>
            <a:off x="3584575" y="3716338"/>
            <a:ext cx="431800" cy="433387"/>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44" name="Прямоугольник 43"/>
          <p:cNvSpPr/>
          <p:nvPr/>
        </p:nvSpPr>
        <p:spPr bwMode="auto">
          <a:xfrm>
            <a:off x="4016375" y="3716338"/>
            <a:ext cx="431800" cy="433387"/>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45" name="Прямоугольник 44"/>
          <p:cNvSpPr/>
          <p:nvPr/>
        </p:nvSpPr>
        <p:spPr bwMode="auto">
          <a:xfrm>
            <a:off x="4448175" y="3716338"/>
            <a:ext cx="433388" cy="433387"/>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46" name="Прямоугольник 45"/>
          <p:cNvSpPr/>
          <p:nvPr/>
        </p:nvSpPr>
        <p:spPr bwMode="auto">
          <a:xfrm>
            <a:off x="4881563" y="3716338"/>
            <a:ext cx="431800" cy="433387"/>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47" name="Прямоугольник 46"/>
          <p:cNvSpPr/>
          <p:nvPr/>
        </p:nvSpPr>
        <p:spPr bwMode="auto">
          <a:xfrm>
            <a:off x="5313363" y="3716338"/>
            <a:ext cx="431800" cy="433387"/>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none"/>
          <a:lstStyle/>
          <a:p>
            <a:pPr>
              <a:defRPr/>
            </a:pPr>
            <a:endParaRPr lang="ru-RU" dirty="0">
              <a:solidFill>
                <a:schemeClr val="tx1"/>
              </a:solidFill>
              <a:latin typeface="Bernard MT Condensed" pitchFamily="18" charset="0"/>
            </a:endParaRPr>
          </a:p>
        </p:txBody>
      </p:sp>
      <p:sp>
        <p:nvSpPr>
          <p:cNvPr id="48" name="Прямоугольник 47"/>
          <p:cNvSpPr/>
          <p:nvPr/>
        </p:nvSpPr>
        <p:spPr bwMode="auto">
          <a:xfrm>
            <a:off x="5745163" y="3716338"/>
            <a:ext cx="431800" cy="433387"/>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wrap="none"/>
          <a:lstStyle/>
          <a:p>
            <a:pPr>
              <a:defRPr/>
            </a:pPr>
            <a:endParaRPr lang="ru-RU" dirty="0">
              <a:solidFill>
                <a:schemeClr val="tx1"/>
              </a:solidFill>
              <a:latin typeface="Bernard MT Condensed" pitchFamily="18" charset="0"/>
            </a:endParaRPr>
          </a:p>
        </p:txBody>
      </p:sp>
      <p:sp>
        <p:nvSpPr>
          <p:cNvPr id="49" name="Прямоугольник 48"/>
          <p:cNvSpPr/>
          <p:nvPr/>
        </p:nvSpPr>
        <p:spPr bwMode="auto">
          <a:xfrm>
            <a:off x="6176963" y="3716338"/>
            <a:ext cx="431800" cy="433387"/>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wrap="none"/>
          <a:lstStyle/>
          <a:p>
            <a:pPr>
              <a:defRPr/>
            </a:pPr>
            <a:endParaRPr lang="ru-RU" dirty="0">
              <a:solidFill>
                <a:schemeClr val="tx1"/>
              </a:solidFill>
              <a:latin typeface="Bernard MT Condensed" pitchFamily="18" charset="0"/>
            </a:endParaRPr>
          </a:p>
        </p:txBody>
      </p:sp>
      <p:sp>
        <p:nvSpPr>
          <p:cNvPr id="50" name="Прямоугольник 49"/>
          <p:cNvSpPr/>
          <p:nvPr/>
        </p:nvSpPr>
        <p:spPr bwMode="auto">
          <a:xfrm>
            <a:off x="6608763" y="3716338"/>
            <a:ext cx="431800" cy="433387"/>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wrap="none"/>
          <a:lstStyle/>
          <a:p>
            <a:pPr>
              <a:defRPr/>
            </a:pPr>
            <a:endParaRPr lang="ru-RU" dirty="0">
              <a:solidFill>
                <a:schemeClr val="tx1"/>
              </a:solidFill>
              <a:latin typeface="Bernard MT Condensed" pitchFamily="18" charset="0"/>
            </a:endParaRPr>
          </a:p>
        </p:txBody>
      </p:sp>
      <p:sp>
        <p:nvSpPr>
          <p:cNvPr id="51" name="Прямоугольник 50"/>
          <p:cNvSpPr/>
          <p:nvPr/>
        </p:nvSpPr>
        <p:spPr bwMode="auto">
          <a:xfrm>
            <a:off x="7040563" y="3716338"/>
            <a:ext cx="433387" cy="433387"/>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wrap="none"/>
          <a:lstStyle/>
          <a:p>
            <a:pPr>
              <a:defRPr/>
            </a:pPr>
            <a:endParaRPr lang="ru-RU" dirty="0">
              <a:solidFill>
                <a:schemeClr val="tx1"/>
              </a:solidFill>
              <a:latin typeface="Bernard MT Condensed" pitchFamily="18" charset="0"/>
            </a:endParaRPr>
          </a:p>
        </p:txBody>
      </p:sp>
      <p:sp>
        <p:nvSpPr>
          <p:cNvPr id="52" name="Прямоугольник 51"/>
          <p:cNvSpPr/>
          <p:nvPr/>
        </p:nvSpPr>
        <p:spPr bwMode="auto">
          <a:xfrm>
            <a:off x="7473950" y="3716338"/>
            <a:ext cx="431800" cy="433387"/>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wrap="none"/>
          <a:lstStyle/>
          <a:p>
            <a:pPr>
              <a:defRPr/>
            </a:pPr>
            <a:endParaRPr lang="ru-RU" dirty="0">
              <a:solidFill>
                <a:schemeClr val="tx1"/>
              </a:solidFill>
              <a:latin typeface="Bernard MT Condensed" pitchFamily="18" charset="0"/>
            </a:endParaRPr>
          </a:p>
        </p:txBody>
      </p:sp>
      <p:sp>
        <p:nvSpPr>
          <p:cNvPr id="53" name="Прямоугольник 52"/>
          <p:cNvSpPr/>
          <p:nvPr/>
        </p:nvSpPr>
        <p:spPr bwMode="auto">
          <a:xfrm>
            <a:off x="7905750" y="3716338"/>
            <a:ext cx="431800" cy="433387"/>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wrap="none"/>
          <a:lstStyle/>
          <a:p>
            <a:pPr>
              <a:defRPr/>
            </a:pPr>
            <a:endParaRPr lang="ru-RU" dirty="0">
              <a:solidFill>
                <a:schemeClr val="tx1"/>
              </a:solidFill>
              <a:latin typeface="Bernard MT Condensed" pitchFamily="18" charset="0"/>
            </a:endParaRPr>
          </a:p>
        </p:txBody>
      </p:sp>
      <p:sp>
        <p:nvSpPr>
          <p:cNvPr id="54" name="TextBox 53"/>
          <p:cNvSpPr txBox="1"/>
          <p:nvPr/>
        </p:nvSpPr>
        <p:spPr>
          <a:xfrm>
            <a:off x="1423988" y="4868863"/>
            <a:ext cx="7200900" cy="1200329"/>
          </a:xfrm>
          <a:prstGeom prst="rect">
            <a:avLst/>
          </a:prstGeom>
          <a:noFill/>
        </p:spPr>
        <p:txBody>
          <a:bodyPr>
            <a:spAutoFit/>
          </a:bodyPr>
          <a:lstStyle/>
          <a:p>
            <a:pPr algn="l">
              <a:defRPr/>
            </a:pPr>
            <a:r>
              <a:rPr lang="en-US" sz="2400" b="1" u="sng" dirty="0" smtClean="0">
                <a:latin typeface="+mn-lt"/>
              </a:rPr>
              <a:t>Individual work</a:t>
            </a:r>
            <a:r>
              <a:rPr lang="en-US" sz="2400" dirty="0" smtClean="0">
                <a:latin typeface="+mn-lt"/>
              </a:rPr>
              <a:t>:</a:t>
            </a:r>
            <a:r>
              <a:rPr lang="ru-RU" sz="2400" dirty="0" smtClean="0">
                <a:latin typeface="+mn-lt"/>
              </a:rPr>
              <a:t> </a:t>
            </a:r>
            <a:r>
              <a:rPr lang="en-US" sz="2400" dirty="0" smtClean="0">
                <a:latin typeface="+mn-lt"/>
              </a:rPr>
              <a:t>find out which of the following data layout is preferable for option pricing. We use SOA in the remaining of the work</a:t>
            </a:r>
            <a:endParaRPr lang="ru-RU" sz="2400" dirty="0">
              <a:latin typeface="+mn-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776288" y="3441141"/>
            <a:ext cx="8420100" cy="830997"/>
          </a:xfrm>
        </p:spPr>
        <p:txBody>
          <a:bodyPr>
            <a:spAutoFit/>
          </a:bodyPr>
          <a:lstStyle/>
          <a:p>
            <a:pPr algn="ctr" eaLnBrk="1" hangingPunct="1"/>
            <a:r>
              <a:rPr lang="ru-RU" altLang="ru-RU" sz="2400" dirty="0" smtClean="0"/>
              <a:t>08 </a:t>
            </a:r>
            <a:r>
              <a:rPr lang="en-US" altLang="ru-RU" sz="2400" dirty="0" smtClean="0"/>
              <a:t>Practice</a:t>
            </a:r>
            <a:br>
              <a:rPr lang="en-US" altLang="ru-RU" sz="2400" dirty="0" smtClean="0"/>
            </a:br>
            <a:r>
              <a:rPr lang="en-US" altLang="ru-RU" sz="2400" dirty="0" smtClean="0"/>
              <a:t>Optimization of European option pricing</a:t>
            </a:r>
            <a:endParaRPr lang="ru-RU" altLang="ru-RU" sz="2400" dirty="0" smtClean="0"/>
          </a:p>
        </p:txBody>
      </p:sp>
      <p:sp>
        <p:nvSpPr>
          <p:cNvPr id="408579" name="Rectangle 3"/>
          <p:cNvSpPr>
            <a:spLocks noGrp="1" noChangeArrowheads="1"/>
          </p:cNvSpPr>
          <p:nvPr>
            <p:ph type="subTitle" idx="1"/>
          </p:nvPr>
        </p:nvSpPr>
        <p:spPr>
          <a:xfrm>
            <a:off x="428625" y="2205038"/>
            <a:ext cx="9047163" cy="461962"/>
          </a:xfrm>
        </p:spPr>
        <p:txBody>
          <a:bodyPr>
            <a:spAutoFit/>
          </a:bodyPr>
          <a:lstStyle/>
          <a:p>
            <a:pPr eaLnBrk="1" hangingPunct="1">
              <a:defRPr/>
            </a:pPr>
            <a:r>
              <a:rPr lang="en-US" b="1" i="1" dirty="0" smtClean="0">
                <a:effectLst>
                  <a:outerShdw blurRad="38100" dist="38100" dir="2700000" algn="tl">
                    <a:srgbClr val="C0C0C0"/>
                  </a:outerShdw>
                </a:effectLst>
              </a:rPr>
              <a:t>Programming for Intel Xeon Phi</a:t>
            </a:r>
            <a:endParaRPr lang="ru-RU" b="1" i="1" dirty="0" smtClean="0">
              <a:effectLst>
                <a:outerShdw blurRad="38100" dist="38100" dir="2700000" algn="tl">
                  <a:srgbClr val="C0C0C0"/>
                </a:outerShdw>
              </a:effectLst>
            </a:endParaRPr>
          </a:p>
        </p:txBody>
      </p:sp>
      <p:sp>
        <p:nvSpPr>
          <p:cNvPr id="4100" name="Rectangle 4"/>
          <p:cNvSpPr>
            <a:spLocks noChangeArrowheads="1"/>
          </p:cNvSpPr>
          <p:nvPr/>
        </p:nvSpPr>
        <p:spPr bwMode="auto">
          <a:xfrm>
            <a:off x="5673079" y="5591244"/>
            <a:ext cx="403289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l"/>
            <a:r>
              <a:rPr lang="en-US" sz="2000" dirty="0">
                <a:solidFill>
                  <a:srgbClr val="000000"/>
                </a:solidFill>
                <a:latin typeface="Arial" charset="0"/>
              </a:rPr>
              <a:t>I.B</a:t>
            </a:r>
            <a:r>
              <a:rPr lang="en-US" sz="2000" dirty="0" smtClean="0">
                <a:solidFill>
                  <a:srgbClr val="000000"/>
                </a:solidFill>
                <a:latin typeface="Arial" charset="0"/>
              </a:rPr>
              <a:t>. </a:t>
            </a:r>
            <a:r>
              <a:rPr lang="en-US" sz="2000" dirty="0" err="1" smtClean="0">
                <a:solidFill>
                  <a:srgbClr val="000000"/>
                </a:solidFill>
                <a:latin typeface="Arial" charset="0"/>
              </a:rPr>
              <a:t>Meyerov</a:t>
            </a:r>
            <a:r>
              <a:rPr lang="en-US" sz="2000" dirty="0">
                <a:solidFill>
                  <a:srgbClr val="000000"/>
                </a:solidFill>
                <a:latin typeface="Arial" charset="0"/>
              </a:rPr>
              <a:t>, </a:t>
            </a:r>
            <a:r>
              <a:rPr lang="en-US" sz="2000" dirty="0" smtClean="0">
                <a:solidFill>
                  <a:srgbClr val="000000"/>
                </a:solidFill>
                <a:latin typeface="Arial" charset="0"/>
              </a:rPr>
              <a:t>S.I. Bastrakov</a:t>
            </a:r>
            <a:endParaRPr lang="ru-RU" altLang="ru-RU" sz="2000" kern="1200" dirty="0">
              <a:solidFill>
                <a:srgbClr val="000000"/>
              </a:solidFill>
              <a:latin typeface="Arial" charset="0"/>
              <a:ea typeface="+mn-ea"/>
              <a:cs typeface="Arial" charset="0"/>
            </a:endParaRPr>
          </a:p>
          <a:p>
            <a:pPr algn="l" rtl="0" fontAlgn="base">
              <a:spcBef>
                <a:spcPct val="0"/>
              </a:spcBef>
              <a:spcAft>
                <a:spcPct val="0"/>
              </a:spcAft>
            </a:pPr>
            <a:r>
              <a:rPr lang="en-US" altLang="ru-RU" sz="2000" kern="1200" dirty="0" smtClean="0">
                <a:solidFill>
                  <a:srgbClr val="000000"/>
                </a:solidFill>
                <a:latin typeface="Arial" charset="0"/>
                <a:ea typeface="+mn-ea"/>
                <a:cs typeface="Arial" charset="0"/>
              </a:rPr>
              <a:t>Software </a:t>
            </a:r>
            <a:r>
              <a:rPr lang="en-US" altLang="ru-RU" sz="2000" kern="1200" dirty="0" smtClean="0">
                <a:solidFill>
                  <a:srgbClr val="000000"/>
                </a:solidFill>
                <a:latin typeface="Arial" charset="0"/>
                <a:ea typeface="+mn-ea"/>
                <a:cs typeface="Arial" charset="0"/>
              </a:rPr>
              <a:t>department</a:t>
            </a:r>
            <a:endParaRPr lang="en-US" altLang="ru-RU" sz="2000" kern="1200" dirty="0" smtClean="0">
              <a:solidFill>
                <a:srgbClr val="000000"/>
              </a:solidFill>
              <a:latin typeface="Arial" charset="0"/>
              <a:ea typeface="+mn-ea"/>
              <a:cs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Заголовок 1"/>
          <p:cNvSpPr>
            <a:spLocks noGrp="1"/>
          </p:cNvSpPr>
          <p:nvPr>
            <p:ph type="title"/>
          </p:nvPr>
        </p:nvSpPr>
        <p:spPr>
          <a:xfrm>
            <a:off x="273050" y="207963"/>
            <a:ext cx="9432925" cy="561975"/>
          </a:xfrm>
        </p:spPr>
        <p:txBody>
          <a:bodyPr/>
          <a:lstStyle/>
          <a:p>
            <a:r>
              <a:rPr lang="en-US" dirty="0" smtClean="0"/>
              <a:t>Implementation of analytical solution</a:t>
            </a:r>
            <a:r>
              <a:rPr lang="ru-RU" dirty="0" smtClean="0"/>
              <a:t>…</a:t>
            </a:r>
          </a:p>
        </p:txBody>
      </p:sp>
      <p:sp>
        <p:nvSpPr>
          <p:cNvPr id="24579" name="Rectangle 1"/>
          <p:cNvSpPr>
            <a:spLocks noChangeArrowheads="1"/>
          </p:cNvSpPr>
          <p:nvPr/>
        </p:nvSpPr>
        <p:spPr bwMode="auto">
          <a:xfrm>
            <a:off x="0" y="992188"/>
            <a:ext cx="9906000" cy="5938837"/>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ru-RU" sz="2000" b="1" dirty="0" err="1">
                <a:solidFill>
                  <a:srgbClr val="0000FF"/>
                </a:solidFill>
                <a:latin typeface="Courier New" pitchFamily="49" charset="0"/>
                <a:cs typeface="Times New Roman" pitchFamily="18" charset="0"/>
              </a:rPr>
              <a:t>int</a:t>
            </a:r>
            <a:r>
              <a:rPr lang="ru-RU" sz="2000" b="1" dirty="0">
                <a:latin typeface="Courier New" pitchFamily="49" charset="0"/>
                <a:cs typeface="Times New Roman" pitchFamily="18" charset="0"/>
              </a:rPr>
              <a:t> </a:t>
            </a:r>
            <a:r>
              <a:rPr lang="ru-RU" sz="2000" b="1" dirty="0" err="1">
                <a:latin typeface="Courier New" pitchFamily="49" charset="0"/>
                <a:cs typeface="Times New Roman" pitchFamily="18" charset="0"/>
              </a:rPr>
              <a:t>numThreads</a:t>
            </a:r>
            <a:r>
              <a:rPr lang="ru-RU" sz="2000" b="1" dirty="0">
                <a:latin typeface="Courier New" pitchFamily="49" charset="0"/>
                <a:cs typeface="Times New Roman" pitchFamily="18" charset="0"/>
              </a:rPr>
              <a:t> = 1;</a:t>
            </a:r>
            <a:endParaRPr lang="ru-RU" sz="2000" b="1" dirty="0"/>
          </a:p>
          <a:p>
            <a:pPr algn="just" eaLnBrk="0" hangingPunct="0"/>
            <a:r>
              <a:rPr lang="ru-RU" sz="2000" b="1" dirty="0" err="1">
                <a:solidFill>
                  <a:srgbClr val="0000FF"/>
                </a:solidFill>
                <a:latin typeface="Courier New" pitchFamily="49" charset="0"/>
                <a:cs typeface="Times New Roman" pitchFamily="18" charset="0"/>
              </a:rPr>
              <a:t>int</a:t>
            </a:r>
            <a:r>
              <a:rPr lang="ru-RU" sz="2000" b="1" dirty="0">
                <a:latin typeface="Courier New" pitchFamily="49" charset="0"/>
                <a:cs typeface="Times New Roman" pitchFamily="18" charset="0"/>
              </a:rPr>
              <a:t> </a:t>
            </a:r>
            <a:r>
              <a:rPr lang="en-US" sz="2000" b="1" dirty="0">
                <a:latin typeface="Courier New" pitchFamily="49" charset="0"/>
                <a:cs typeface="Times New Roman" pitchFamily="18" charset="0"/>
              </a:rPr>
              <a:t>N</a:t>
            </a:r>
            <a:r>
              <a:rPr lang="ru-RU" sz="2000" b="1" dirty="0">
                <a:latin typeface="Courier New" pitchFamily="49" charset="0"/>
                <a:cs typeface="Times New Roman" pitchFamily="18" charset="0"/>
              </a:rPr>
              <a:t> = </a:t>
            </a:r>
            <a:r>
              <a:rPr lang="en-US" sz="2000" b="1" dirty="0">
                <a:latin typeface="Courier New" pitchFamily="49" charset="0"/>
                <a:cs typeface="Times New Roman" pitchFamily="18" charset="0"/>
              </a:rPr>
              <a:t>60000000</a:t>
            </a:r>
            <a:r>
              <a:rPr lang="ru-RU" sz="2000" b="1" dirty="0">
                <a:latin typeface="Courier New" pitchFamily="49" charset="0"/>
                <a:cs typeface="Times New Roman" pitchFamily="18" charset="0"/>
              </a:rPr>
              <a:t>;</a:t>
            </a:r>
            <a:endParaRPr lang="ru-RU" sz="2000" b="1" dirty="0"/>
          </a:p>
          <a:p>
            <a:pPr algn="just" eaLnBrk="0" hangingPunct="0"/>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 main(</a:t>
            </a:r>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argc</a:t>
            </a:r>
            <a:r>
              <a:rPr lang="en-US" sz="2000" b="1" dirty="0">
                <a:latin typeface="Courier New" pitchFamily="49" charset="0"/>
                <a:cs typeface="Times New Roman" pitchFamily="18" charset="0"/>
              </a:rPr>
              <a:t>, </a:t>
            </a:r>
            <a:r>
              <a:rPr lang="en-US" sz="2000" b="1" dirty="0">
                <a:solidFill>
                  <a:srgbClr val="0000FF"/>
                </a:solidFill>
                <a:latin typeface="Courier New" pitchFamily="49" charset="0"/>
                <a:cs typeface="Times New Roman" pitchFamily="18" charset="0"/>
              </a:rPr>
              <a:t>char</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argv</a:t>
            </a:r>
            <a:r>
              <a:rPr lang="en-US" sz="2000" b="1" dirty="0">
                <a:latin typeface="Courier New" pitchFamily="49" charset="0"/>
                <a:cs typeface="Times New Roman" pitchFamily="18" charset="0"/>
              </a:rPr>
              <a:t>[])</a:t>
            </a:r>
            <a:endParaRPr lang="ru-RU" sz="2000" b="1" dirty="0"/>
          </a:p>
          <a:p>
            <a:pPr algn="just" eaLnBrk="0" hangingPunct="0"/>
            <a:r>
              <a:rPr lang="en-US" sz="2000" b="1" dirty="0">
                <a:latin typeface="Courier New" pitchFamily="49" charset="0"/>
                <a:cs typeface="Times New Roman" pitchFamily="18" charset="0"/>
              </a:rPr>
              <a:t>{</a:t>
            </a:r>
            <a:endParaRPr lang="ru-RU" sz="2000" b="1" dirty="0"/>
          </a:p>
          <a:p>
            <a:pPr algn="just" eaLnBrk="0" hangingPunct="0"/>
            <a:r>
              <a:rPr lang="en-US" sz="2000" b="1" dirty="0">
                <a:latin typeface="Courier New" pitchFamily="49" charset="0"/>
                <a:cs typeface="Times New Roman" pitchFamily="18" charset="0"/>
              </a:rPr>
              <a:t>  </a:t>
            </a:r>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 version;</a:t>
            </a:r>
            <a:endParaRPr lang="ru-RU" sz="2000" b="1" dirty="0"/>
          </a:p>
          <a:p>
            <a:pPr algn="just" eaLnBrk="0" hangingPunct="0"/>
            <a:r>
              <a:rPr lang="en-US" sz="2000" b="1" dirty="0">
                <a:latin typeface="Courier New" pitchFamily="49" charset="0"/>
                <a:cs typeface="Times New Roman" pitchFamily="18" charset="0"/>
              </a:rPr>
              <a:t>  </a:t>
            </a:r>
            <a:r>
              <a:rPr lang="en-US" sz="2000" b="1" dirty="0">
                <a:solidFill>
                  <a:srgbClr val="0000FF"/>
                </a:solidFill>
                <a:latin typeface="Courier New" pitchFamily="49" charset="0"/>
                <a:cs typeface="Times New Roman" pitchFamily="18" charset="0"/>
              </a:rPr>
              <a:t>if</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argc</a:t>
            </a:r>
            <a:r>
              <a:rPr lang="en-US" sz="2000" b="1" dirty="0">
                <a:latin typeface="Courier New" pitchFamily="49" charset="0"/>
                <a:cs typeface="Times New Roman" pitchFamily="18" charset="0"/>
              </a:rPr>
              <a:t> &lt; 2) {</a:t>
            </a:r>
            <a:endParaRPr lang="ru-RU" sz="2000" b="1" dirty="0"/>
          </a:p>
          <a:p>
            <a:pPr algn="just" eaLnBrk="0" hangingPunct="0"/>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printf</a:t>
            </a:r>
            <a:r>
              <a:rPr lang="en-US" sz="2000" b="1" dirty="0">
                <a:latin typeface="Courier New" pitchFamily="49" charset="0"/>
                <a:cs typeface="Times New Roman" pitchFamily="18" charset="0"/>
              </a:rPr>
              <a:t>(</a:t>
            </a:r>
            <a:r>
              <a:rPr lang="en-US" sz="2000" b="1" dirty="0">
                <a:solidFill>
                  <a:srgbClr val="A31515"/>
                </a:solidFill>
                <a:latin typeface="Courier New" pitchFamily="49" charset="0"/>
                <a:cs typeface="Times New Roman" pitchFamily="18" charset="0"/>
              </a:rPr>
              <a:t>"Usage: &lt;executable&gt; size version [#</a:t>
            </a:r>
            <a:r>
              <a:rPr lang="en-US" sz="2000" b="1" dirty="0" err="1">
                <a:solidFill>
                  <a:srgbClr val="A31515"/>
                </a:solidFill>
                <a:latin typeface="Courier New" pitchFamily="49" charset="0"/>
                <a:cs typeface="Times New Roman" pitchFamily="18" charset="0"/>
              </a:rPr>
              <a:t>of_threads</a:t>
            </a:r>
            <a:r>
              <a:rPr lang="en-US" sz="2000" b="1" dirty="0">
                <a:solidFill>
                  <a:srgbClr val="A31515"/>
                </a:solidFill>
                <a:latin typeface="Courier New" pitchFamily="49" charset="0"/>
                <a:cs typeface="Times New Roman" pitchFamily="18" charset="0"/>
              </a:rPr>
              <a:t>]\n"</a:t>
            </a:r>
            <a:r>
              <a:rPr lang="en-US" sz="2000" b="1" dirty="0">
                <a:latin typeface="Courier New" pitchFamily="49" charset="0"/>
                <a:cs typeface="Times New Roman" pitchFamily="18" charset="0"/>
              </a:rPr>
              <a:t>);</a:t>
            </a:r>
            <a:endParaRPr lang="ru-RU" sz="2000" b="1" dirty="0"/>
          </a:p>
          <a:p>
            <a:pPr algn="just" eaLnBrk="0" hangingPunct="0"/>
            <a:r>
              <a:rPr lang="en-US" sz="2000" b="1" dirty="0">
                <a:latin typeface="Courier New" pitchFamily="49" charset="0"/>
                <a:cs typeface="Times New Roman" pitchFamily="18" charset="0"/>
              </a:rPr>
              <a:t>    </a:t>
            </a:r>
            <a:r>
              <a:rPr lang="en-US" sz="2000" b="1" dirty="0">
                <a:solidFill>
                  <a:srgbClr val="0000FF"/>
                </a:solidFill>
                <a:latin typeface="Courier New" pitchFamily="49" charset="0"/>
                <a:cs typeface="Times New Roman" pitchFamily="18" charset="0"/>
              </a:rPr>
              <a:t>return</a:t>
            </a:r>
            <a:r>
              <a:rPr lang="en-US" sz="2000" b="1" dirty="0">
                <a:latin typeface="Courier New" pitchFamily="49" charset="0"/>
                <a:cs typeface="Times New Roman" pitchFamily="18" charset="0"/>
              </a:rPr>
              <a:t> 1;</a:t>
            </a:r>
            <a:endParaRPr lang="ru-RU" sz="2000" b="1" dirty="0"/>
          </a:p>
          <a:p>
            <a:pPr algn="just" eaLnBrk="0" hangingPunct="0"/>
            <a:r>
              <a:rPr lang="en-US" sz="2000" b="1" dirty="0">
                <a:latin typeface="Courier New" pitchFamily="49" charset="0"/>
                <a:cs typeface="Times New Roman" pitchFamily="18" charset="0"/>
              </a:rPr>
              <a:t>  }</a:t>
            </a:r>
            <a:endParaRPr lang="ru-RU" sz="2000" b="1" dirty="0"/>
          </a:p>
          <a:p>
            <a:pPr algn="just" eaLnBrk="0" hangingPunct="0"/>
            <a:r>
              <a:rPr lang="en-US" sz="2000" b="1" dirty="0">
                <a:latin typeface="Courier New" pitchFamily="49" charset="0"/>
                <a:cs typeface="Times New Roman" pitchFamily="18" charset="0"/>
              </a:rPr>
              <a:t>  N = </a:t>
            </a:r>
            <a:r>
              <a:rPr lang="en-US" sz="2000" b="1" dirty="0" err="1">
                <a:latin typeface="Courier New" pitchFamily="49" charset="0"/>
                <a:cs typeface="Times New Roman" pitchFamily="18" charset="0"/>
              </a:rPr>
              <a:t>atoi</a:t>
            </a:r>
            <a:r>
              <a:rPr lang="en-US" sz="2000" b="1" dirty="0">
                <a:latin typeface="Courier New" pitchFamily="49" charset="0"/>
                <a:cs typeface="Times New Roman" pitchFamily="18" charset="0"/>
              </a:rPr>
              <a:t>(</a:t>
            </a:r>
            <a:r>
              <a:rPr lang="en-US" sz="2000" b="1" dirty="0" err="1">
                <a:latin typeface="Courier New" pitchFamily="49" charset="0"/>
                <a:cs typeface="Times New Roman" pitchFamily="18" charset="0"/>
              </a:rPr>
              <a:t>argv</a:t>
            </a:r>
            <a:r>
              <a:rPr lang="en-US" sz="2000" b="1" dirty="0">
                <a:latin typeface="Courier New" pitchFamily="49" charset="0"/>
                <a:cs typeface="Times New Roman" pitchFamily="18" charset="0"/>
              </a:rPr>
              <a:t>[1]);</a:t>
            </a:r>
            <a:endParaRPr lang="ru-RU" sz="2000" b="1" dirty="0"/>
          </a:p>
          <a:p>
            <a:pPr algn="just" eaLnBrk="0" hangingPunct="0"/>
            <a:r>
              <a:rPr lang="en-US" sz="2000" b="1" dirty="0">
                <a:latin typeface="Courier New" pitchFamily="49" charset="0"/>
                <a:cs typeface="Times New Roman" pitchFamily="18" charset="0"/>
              </a:rPr>
              <a:t>  version = </a:t>
            </a:r>
            <a:r>
              <a:rPr lang="en-US" sz="2000" b="1" dirty="0" err="1">
                <a:latin typeface="Courier New" pitchFamily="49" charset="0"/>
                <a:cs typeface="Times New Roman" pitchFamily="18" charset="0"/>
              </a:rPr>
              <a:t>atoi</a:t>
            </a:r>
            <a:r>
              <a:rPr lang="en-US" sz="2000" b="1" dirty="0">
                <a:latin typeface="Courier New" pitchFamily="49" charset="0"/>
                <a:cs typeface="Times New Roman" pitchFamily="18" charset="0"/>
              </a:rPr>
              <a:t>(</a:t>
            </a:r>
            <a:r>
              <a:rPr lang="en-US" sz="2000" b="1" dirty="0" err="1">
                <a:latin typeface="Courier New" pitchFamily="49" charset="0"/>
                <a:cs typeface="Times New Roman" pitchFamily="18" charset="0"/>
              </a:rPr>
              <a:t>argv</a:t>
            </a:r>
            <a:r>
              <a:rPr lang="en-US" sz="2000" b="1" dirty="0">
                <a:latin typeface="Courier New" pitchFamily="49" charset="0"/>
                <a:cs typeface="Times New Roman" pitchFamily="18" charset="0"/>
              </a:rPr>
              <a:t>[2]);</a:t>
            </a:r>
            <a:endParaRPr lang="ru-RU" sz="2000" b="1" dirty="0"/>
          </a:p>
          <a:p>
            <a:pPr algn="just" eaLnBrk="0" hangingPunct="0"/>
            <a:r>
              <a:rPr lang="en-US" sz="2000" b="1" dirty="0">
                <a:latin typeface="Courier New" pitchFamily="49" charset="0"/>
                <a:cs typeface="Times New Roman" pitchFamily="18" charset="0"/>
              </a:rPr>
              <a:t>  </a:t>
            </a:r>
            <a:r>
              <a:rPr lang="en-US" sz="2000" b="1" dirty="0">
                <a:solidFill>
                  <a:srgbClr val="0000FF"/>
                </a:solidFill>
                <a:latin typeface="Courier New" pitchFamily="49" charset="0"/>
                <a:cs typeface="Times New Roman" pitchFamily="18" charset="0"/>
              </a:rPr>
              <a:t>if</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argc</a:t>
            </a:r>
            <a:r>
              <a:rPr lang="en-US" sz="2000" b="1" dirty="0">
                <a:latin typeface="Courier New" pitchFamily="49" charset="0"/>
                <a:cs typeface="Times New Roman" pitchFamily="18" charset="0"/>
              </a:rPr>
              <a:t> &gt; 3) </a:t>
            </a:r>
            <a:r>
              <a:rPr lang="en-US" sz="2000" b="1" dirty="0" err="1">
                <a:latin typeface="Courier New" pitchFamily="49" charset="0"/>
                <a:cs typeface="Times New Roman" pitchFamily="18" charset="0"/>
              </a:rPr>
              <a:t>numThreads</a:t>
            </a:r>
            <a:r>
              <a:rPr lang="en-US" sz="2000" b="1" dirty="0">
                <a:latin typeface="Courier New" pitchFamily="49" charset="0"/>
                <a:cs typeface="Times New Roman" pitchFamily="18" charset="0"/>
              </a:rPr>
              <a:t> = </a:t>
            </a:r>
            <a:r>
              <a:rPr lang="en-US" sz="2000" b="1" dirty="0" err="1">
                <a:latin typeface="Courier New" pitchFamily="49" charset="0"/>
                <a:cs typeface="Times New Roman" pitchFamily="18" charset="0"/>
              </a:rPr>
              <a:t>atoi</a:t>
            </a:r>
            <a:r>
              <a:rPr lang="en-US" sz="2000" b="1" dirty="0">
                <a:latin typeface="Courier New" pitchFamily="49" charset="0"/>
                <a:cs typeface="Times New Roman" pitchFamily="18" charset="0"/>
              </a:rPr>
              <a:t>(</a:t>
            </a:r>
            <a:r>
              <a:rPr lang="en-US" sz="2000" b="1" dirty="0" err="1">
                <a:latin typeface="Courier New" pitchFamily="49" charset="0"/>
                <a:cs typeface="Times New Roman" pitchFamily="18" charset="0"/>
              </a:rPr>
              <a:t>argv</a:t>
            </a:r>
            <a:r>
              <a:rPr lang="en-US" sz="2000" b="1" dirty="0">
                <a:latin typeface="Courier New" pitchFamily="49" charset="0"/>
                <a:cs typeface="Times New Roman" pitchFamily="18" charset="0"/>
              </a:rPr>
              <a:t>[3]);</a:t>
            </a:r>
            <a:endParaRPr lang="ru-RU" sz="2000" b="1" dirty="0"/>
          </a:p>
          <a:p>
            <a:pPr algn="just" eaLnBrk="0" hangingPunct="0"/>
            <a:endParaRPr lang="en-US" sz="2000" b="1" dirty="0">
              <a:latin typeface="Courier New" pitchFamily="49" charset="0"/>
              <a:cs typeface="Times New Roman" pitchFamily="18" charset="0"/>
            </a:endParaRPr>
          </a:p>
          <a:p>
            <a:pPr algn="just" eaLnBrk="0" hangingPunct="0"/>
            <a:r>
              <a:rPr lang="ru-RU" sz="2000" b="1" dirty="0">
                <a:latin typeface="Courier New" pitchFamily="49" charset="0"/>
                <a:cs typeface="Times New Roman" pitchFamily="18" charset="0"/>
              </a:rPr>
              <a:t>  </a:t>
            </a:r>
            <a:r>
              <a:rPr lang="ru-RU" sz="2000" b="1" dirty="0">
                <a:solidFill>
                  <a:srgbClr val="008000"/>
                </a:solidFill>
                <a:latin typeface="Courier New" pitchFamily="49" charset="0"/>
                <a:cs typeface="Times New Roman" pitchFamily="18" charset="0"/>
              </a:rPr>
              <a:t>// </a:t>
            </a:r>
            <a:r>
              <a:rPr lang="en-US" sz="2000" b="1" dirty="0" smtClean="0">
                <a:solidFill>
                  <a:srgbClr val="008000"/>
                </a:solidFill>
                <a:latin typeface="Courier New" pitchFamily="49" charset="0"/>
                <a:cs typeface="Times New Roman" pitchFamily="18" charset="0"/>
              </a:rPr>
              <a:t>Function calls</a:t>
            </a:r>
            <a:endParaRPr lang="en-US" sz="2000" b="1" dirty="0">
              <a:solidFill>
                <a:srgbClr val="008000"/>
              </a:solidFill>
              <a:latin typeface="Courier New" pitchFamily="49" charset="0"/>
              <a:cs typeface="Times New Roman" pitchFamily="18" charset="0"/>
            </a:endParaRPr>
          </a:p>
          <a:p>
            <a:pPr algn="just" eaLnBrk="0" hangingPunct="0"/>
            <a:endParaRPr lang="ru-RU" sz="2000" b="1" dirty="0">
              <a:solidFill>
                <a:srgbClr val="008000"/>
              </a:solidFill>
              <a:latin typeface="Courier New" pitchFamily="49" charset="0"/>
              <a:cs typeface="Times New Roman" pitchFamily="18" charset="0"/>
            </a:endParaRPr>
          </a:p>
          <a:p>
            <a:pPr algn="just" eaLnBrk="0" hangingPunct="0"/>
            <a:r>
              <a:rPr lang="en-US" sz="2000" b="1" dirty="0">
                <a:latin typeface="Courier New" pitchFamily="49" charset="0"/>
                <a:cs typeface="Courier New" pitchFamily="49" charset="0"/>
              </a:rPr>
              <a:t>  float res = </a:t>
            </a:r>
            <a:r>
              <a:rPr lang="en-US" sz="2000" b="1" dirty="0" err="1">
                <a:latin typeface="Courier New" pitchFamily="49" charset="0"/>
                <a:cs typeface="Courier New" pitchFamily="49" charset="0"/>
              </a:rPr>
              <a:t>GetOptionPrice</a:t>
            </a:r>
            <a:r>
              <a:rPr lang="en-US" sz="2000" b="1" dirty="0">
                <a:latin typeface="Courier New" pitchFamily="49" charset="0"/>
                <a:cs typeface="Courier New" pitchFamily="49" charset="0"/>
              </a:rPr>
              <a:t>();</a:t>
            </a:r>
          </a:p>
          <a:p>
            <a:pPr algn="just" eaLnBrk="0" hangingPunct="0"/>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printf</a:t>
            </a:r>
            <a:r>
              <a:rPr lang="en-US" sz="2000" b="1" dirty="0">
                <a:latin typeface="Courier New" pitchFamily="49" charset="0"/>
                <a:cs typeface="Courier New" pitchFamily="49" charset="0"/>
              </a:rPr>
              <a:t>("%.8f;\n", res);</a:t>
            </a:r>
            <a:endParaRPr lang="ru-RU" sz="2000" b="1" dirty="0">
              <a:latin typeface="Courier New" pitchFamily="49" charset="0"/>
              <a:cs typeface="Courier New" pitchFamily="49" charset="0"/>
            </a:endParaRPr>
          </a:p>
          <a:p>
            <a:pPr algn="just" eaLnBrk="0" hangingPunct="0"/>
            <a:r>
              <a:rPr lang="ru-RU" sz="2000" b="1" dirty="0">
                <a:latin typeface="Courier New" pitchFamily="49" charset="0"/>
                <a:cs typeface="Times New Roman" pitchFamily="18" charset="0"/>
              </a:rPr>
              <a:t>  </a:t>
            </a:r>
            <a:r>
              <a:rPr lang="en-US" sz="2000" b="1" dirty="0">
                <a:solidFill>
                  <a:srgbClr val="0000FF"/>
                </a:solidFill>
                <a:latin typeface="Courier New" pitchFamily="49" charset="0"/>
                <a:cs typeface="Times New Roman" pitchFamily="18" charset="0"/>
              </a:rPr>
              <a:t>return</a:t>
            </a:r>
            <a:r>
              <a:rPr lang="ru-RU" sz="2000" b="1" dirty="0">
                <a:latin typeface="Courier New" pitchFamily="49" charset="0"/>
                <a:cs typeface="Times New Roman" pitchFamily="18" charset="0"/>
              </a:rPr>
              <a:t> 0;</a:t>
            </a:r>
            <a:endParaRPr lang="ru-RU" sz="2000" b="1" dirty="0"/>
          </a:p>
          <a:p>
            <a:pPr algn="just" eaLnBrk="0" hangingPunct="0"/>
            <a:r>
              <a:rPr lang="ru-RU" sz="2000" b="1" dirty="0">
                <a:latin typeface="Courier New" pitchFamily="49" charset="0"/>
                <a:cs typeface="Times New Roman" pitchFamily="18" charset="0"/>
              </a:rPr>
              <a:t>}</a:t>
            </a:r>
            <a:endParaRPr lang="ru-RU" sz="2000"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Заголовок 1"/>
          <p:cNvSpPr>
            <a:spLocks noGrp="1"/>
          </p:cNvSpPr>
          <p:nvPr>
            <p:ph type="title"/>
          </p:nvPr>
        </p:nvSpPr>
        <p:spPr/>
        <p:txBody>
          <a:bodyPr/>
          <a:lstStyle/>
          <a:p>
            <a:r>
              <a:rPr lang="en-US" dirty="0"/>
              <a:t>Implementation of analytical </a:t>
            </a:r>
            <a:r>
              <a:rPr lang="en-US" dirty="0" smtClean="0"/>
              <a:t>solution</a:t>
            </a:r>
            <a:endParaRPr lang="ru-RU" dirty="0" smtClean="0"/>
          </a:p>
        </p:txBody>
      </p:sp>
      <p:sp>
        <p:nvSpPr>
          <p:cNvPr id="25603" name="Rectangle 1"/>
          <p:cNvSpPr>
            <a:spLocks noChangeArrowheads="1"/>
          </p:cNvSpPr>
          <p:nvPr/>
        </p:nvSpPr>
        <p:spPr bwMode="auto">
          <a:xfrm>
            <a:off x="0" y="1009650"/>
            <a:ext cx="9906000" cy="5324475"/>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2000" b="1">
                <a:solidFill>
                  <a:srgbClr val="0000FF"/>
                </a:solidFill>
                <a:latin typeface="Courier New" pitchFamily="49" charset="0"/>
                <a:cs typeface="Times New Roman" pitchFamily="18" charset="0"/>
              </a:rPr>
              <a:t>const</a:t>
            </a:r>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sig</a:t>
            </a:r>
            <a:r>
              <a:rPr lang="ru-RU" sz="2000" b="1">
                <a:latin typeface="Courier New" pitchFamily="49" charset="0"/>
                <a:cs typeface="Times New Roman" pitchFamily="18" charset="0"/>
              </a:rPr>
              <a:t> = 0.2</a:t>
            </a:r>
            <a:r>
              <a:rPr lang="en-US" sz="2000" b="1">
                <a:latin typeface="Courier New" pitchFamily="49" charset="0"/>
                <a:cs typeface="Times New Roman" pitchFamily="18" charset="0"/>
              </a:rPr>
              <a:t>f</a:t>
            </a:r>
            <a:r>
              <a:rPr lang="ru-RU" sz="2000" b="1">
                <a:latin typeface="Courier New" pitchFamily="49" charset="0"/>
                <a:cs typeface="Times New Roman" pitchFamily="18" charset="0"/>
              </a:rPr>
              <a:t>;</a:t>
            </a:r>
            <a:endParaRPr lang="ru-RU" sz="2000" b="1"/>
          </a:p>
          <a:p>
            <a:pPr algn="just" eaLnBrk="0" hangingPunct="0"/>
            <a:r>
              <a:rPr lang="en-US" sz="2000" b="1">
                <a:solidFill>
                  <a:srgbClr val="0000FF"/>
                </a:solidFill>
                <a:latin typeface="Courier New" pitchFamily="49" charset="0"/>
                <a:cs typeface="Times New Roman" pitchFamily="18" charset="0"/>
              </a:rPr>
              <a:t>const</a:t>
            </a:r>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r</a:t>
            </a:r>
            <a:r>
              <a:rPr lang="ru-RU" sz="2000" b="1">
                <a:latin typeface="Courier New" pitchFamily="49" charset="0"/>
                <a:cs typeface="Times New Roman" pitchFamily="18" charset="0"/>
              </a:rPr>
              <a:t>   = 0.05</a:t>
            </a:r>
            <a:r>
              <a:rPr lang="en-US" sz="2000" b="1">
                <a:latin typeface="Courier New" pitchFamily="49" charset="0"/>
                <a:cs typeface="Times New Roman" pitchFamily="18" charset="0"/>
              </a:rPr>
              <a:t>f</a:t>
            </a:r>
            <a:r>
              <a:rPr lang="ru-RU" sz="2000" b="1">
                <a:latin typeface="Courier New" pitchFamily="49" charset="0"/>
                <a:cs typeface="Times New Roman" pitchFamily="18" charset="0"/>
              </a:rPr>
              <a:t>;</a:t>
            </a:r>
            <a:endParaRPr lang="ru-RU" sz="2000" b="1"/>
          </a:p>
          <a:p>
            <a:pPr algn="just" eaLnBrk="0" hangingPunct="0"/>
            <a:r>
              <a:rPr lang="ru-RU" sz="2000" b="1">
                <a:solidFill>
                  <a:srgbClr val="0000FF"/>
                </a:solidFill>
                <a:latin typeface="Courier New" pitchFamily="49" charset="0"/>
                <a:cs typeface="Times New Roman" pitchFamily="18" charset="0"/>
              </a:rPr>
              <a:t>const</a:t>
            </a:r>
            <a:r>
              <a:rPr lang="ru-RU"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ru-RU" sz="2000" b="1">
                <a:latin typeface="Courier New" pitchFamily="49" charset="0"/>
                <a:cs typeface="Times New Roman" pitchFamily="18" charset="0"/>
              </a:rPr>
              <a:t> T   = 3.0</a:t>
            </a:r>
            <a:r>
              <a:rPr lang="en-US" sz="2000" b="1">
                <a:latin typeface="Courier New" pitchFamily="49" charset="0"/>
                <a:cs typeface="Times New Roman" pitchFamily="18" charset="0"/>
              </a:rPr>
              <a:t>f</a:t>
            </a:r>
            <a:r>
              <a:rPr lang="ru-RU" sz="2000" b="1">
                <a:latin typeface="Courier New" pitchFamily="49" charset="0"/>
                <a:cs typeface="Times New Roman" pitchFamily="18" charset="0"/>
              </a:rPr>
              <a:t>;</a:t>
            </a:r>
            <a:endParaRPr lang="ru-RU" sz="2000" b="1"/>
          </a:p>
          <a:p>
            <a:pPr algn="just" eaLnBrk="0" hangingPunct="0"/>
            <a:r>
              <a:rPr lang="ru-RU" sz="2000" b="1">
                <a:solidFill>
                  <a:srgbClr val="0000FF"/>
                </a:solidFill>
                <a:latin typeface="Courier New" pitchFamily="49" charset="0"/>
                <a:cs typeface="Times New Roman" pitchFamily="18" charset="0"/>
              </a:rPr>
              <a:t>const</a:t>
            </a:r>
            <a:r>
              <a:rPr lang="ru-RU"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a:t>
            </a:r>
            <a:r>
              <a:rPr lang="ru-RU" sz="2000" b="1">
                <a:latin typeface="Courier New" pitchFamily="49" charset="0"/>
                <a:cs typeface="Times New Roman" pitchFamily="18" charset="0"/>
              </a:rPr>
              <a:t>S0  = 100.0</a:t>
            </a:r>
            <a:r>
              <a:rPr lang="en-US" sz="2000" b="1">
                <a:latin typeface="Courier New" pitchFamily="49" charset="0"/>
                <a:cs typeface="Times New Roman" pitchFamily="18" charset="0"/>
              </a:rPr>
              <a:t>f</a:t>
            </a:r>
            <a:r>
              <a:rPr lang="ru-RU" sz="2000" b="1">
                <a:latin typeface="Courier New" pitchFamily="49" charset="0"/>
                <a:cs typeface="Times New Roman" pitchFamily="18" charset="0"/>
              </a:rPr>
              <a:t>;</a:t>
            </a:r>
            <a:endParaRPr lang="ru-RU" sz="2000" b="1"/>
          </a:p>
          <a:p>
            <a:pPr algn="just" eaLnBrk="0" hangingPunct="0"/>
            <a:r>
              <a:rPr lang="en-US" sz="2000" b="1">
                <a:solidFill>
                  <a:srgbClr val="0000FF"/>
                </a:solidFill>
                <a:latin typeface="Courier New" pitchFamily="49" charset="0"/>
                <a:cs typeface="Times New Roman" pitchFamily="18" charset="0"/>
              </a:rPr>
              <a:t>const</a:t>
            </a:r>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K   = 100.0f;</a:t>
            </a:r>
          </a:p>
          <a:p>
            <a:pPr algn="just" eaLnBrk="0" hangingPunct="0"/>
            <a:endParaRPr lang="ru-RU" sz="2000" b="1"/>
          </a:p>
          <a:p>
            <a:pPr algn="just" eaLnBrk="0" hangingPunct="0"/>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GetOptionPrice() {</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C, d1, d2, p1, p2;</a:t>
            </a:r>
            <a:endParaRPr lang="ru-RU" sz="2000" b="1"/>
          </a:p>
          <a:p>
            <a:pPr algn="just" eaLnBrk="0" hangingPunct="0"/>
            <a:r>
              <a:rPr lang="en-US" sz="2000" b="1">
                <a:latin typeface="Courier New" pitchFamily="49" charset="0"/>
                <a:cs typeface="Times New Roman" pitchFamily="18" charset="0"/>
              </a:rPr>
              <a:t>  d1 = (logf(S0 / K) + (r + sig * sig * 0.5f) * T) /</a:t>
            </a:r>
            <a:endParaRPr lang="ru-RU" sz="2000" b="1"/>
          </a:p>
          <a:p>
            <a:pPr algn="just" eaLnBrk="0" hangingPunct="0"/>
            <a:r>
              <a:rPr lang="en-US" sz="2000" b="1">
                <a:latin typeface="Courier New" pitchFamily="49" charset="0"/>
                <a:cs typeface="Times New Roman" pitchFamily="18" charset="0"/>
              </a:rPr>
              <a:t>       (sig * sqrtf(T));</a:t>
            </a:r>
            <a:endParaRPr lang="ru-RU" sz="2000" b="1"/>
          </a:p>
          <a:p>
            <a:pPr algn="just" eaLnBrk="0" hangingPunct="0"/>
            <a:r>
              <a:rPr lang="en-US" sz="2000" b="1">
                <a:latin typeface="Courier New" pitchFamily="49" charset="0"/>
                <a:cs typeface="Times New Roman" pitchFamily="18" charset="0"/>
              </a:rPr>
              <a:t>  d2 = (logf(S0 / K) + (r - sig * sig * 0.5f) * T) /</a:t>
            </a:r>
            <a:endParaRPr lang="ru-RU" sz="2000" b="1"/>
          </a:p>
          <a:p>
            <a:pPr algn="just" eaLnBrk="0" hangingPunct="0"/>
            <a:r>
              <a:rPr lang="en-US" sz="2000" b="1">
                <a:latin typeface="Courier New" pitchFamily="49" charset="0"/>
                <a:cs typeface="Times New Roman" pitchFamily="18" charset="0"/>
              </a:rPr>
              <a:t>       (sig * sqrtf(T));</a:t>
            </a:r>
            <a:endParaRPr lang="ru-RU" sz="2000" b="1"/>
          </a:p>
          <a:p>
            <a:pPr algn="just" eaLnBrk="0" hangingPunct="0"/>
            <a:r>
              <a:rPr lang="en-US" sz="2000" b="1">
                <a:latin typeface="Courier New" pitchFamily="49" charset="0"/>
                <a:cs typeface="Times New Roman" pitchFamily="18" charset="0"/>
              </a:rPr>
              <a:t>  p1 = </a:t>
            </a:r>
            <a:r>
              <a:rPr lang="en-US" sz="2000" b="1">
                <a:solidFill>
                  <a:srgbClr val="FF0000"/>
                </a:solidFill>
                <a:latin typeface="Courier New" pitchFamily="49" charset="0"/>
                <a:cs typeface="Times New Roman" pitchFamily="18" charset="0"/>
              </a:rPr>
              <a:t>cdfnormf</a:t>
            </a:r>
            <a:r>
              <a:rPr lang="en-US" sz="2000" b="1">
                <a:latin typeface="Courier New" pitchFamily="49" charset="0"/>
                <a:cs typeface="Times New Roman" pitchFamily="18" charset="0"/>
              </a:rPr>
              <a:t>(d1);</a:t>
            </a:r>
            <a:endParaRPr lang="ru-RU" sz="2000" b="1"/>
          </a:p>
          <a:p>
            <a:pPr algn="just" eaLnBrk="0" hangingPunct="0"/>
            <a:r>
              <a:rPr lang="en-US" sz="2000" b="1">
                <a:latin typeface="Courier New" pitchFamily="49" charset="0"/>
                <a:cs typeface="Times New Roman" pitchFamily="18" charset="0"/>
              </a:rPr>
              <a:t>  p2 = </a:t>
            </a:r>
            <a:r>
              <a:rPr lang="en-US" sz="2000" b="1">
                <a:solidFill>
                  <a:srgbClr val="FF0000"/>
                </a:solidFill>
                <a:latin typeface="Courier New" pitchFamily="49" charset="0"/>
                <a:cs typeface="Times New Roman" pitchFamily="18" charset="0"/>
              </a:rPr>
              <a:t>cdfnormf</a:t>
            </a:r>
            <a:r>
              <a:rPr lang="en-US" sz="2000" b="1">
                <a:latin typeface="Courier New" pitchFamily="49" charset="0"/>
                <a:cs typeface="Times New Roman" pitchFamily="18" charset="0"/>
              </a:rPr>
              <a:t>(d2);</a:t>
            </a:r>
            <a:endParaRPr lang="ru-RU" sz="2000" b="1"/>
          </a:p>
          <a:p>
            <a:pPr algn="just" eaLnBrk="0" hangingPunct="0"/>
            <a:r>
              <a:rPr lang="en-US" sz="2000" b="1">
                <a:latin typeface="Courier New" pitchFamily="49" charset="0"/>
                <a:cs typeface="Times New Roman" pitchFamily="18" charset="0"/>
              </a:rPr>
              <a:t>  C  = S0 * p1 - K * expf((-1.0f) * r * T) * p2;</a:t>
            </a:r>
            <a:endParaRPr lang="ru-RU" sz="2000" b="1"/>
          </a:p>
          <a:p>
            <a:pPr algn="just" eaLnBrk="0" hangingPunct="0"/>
            <a:r>
              <a:rPr lang="en-US" sz="2000" b="1">
                <a:latin typeface="Courier New" pitchFamily="49" charset="0"/>
                <a:cs typeface="Times New Roman" pitchFamily="18" charset="0"/>
              </a:rPr>
              <a:t>  </a:t>
            </a:r>
            <a:r>
              <a:rPr lang="ru-RU" sz="2000" b="1">
                <a:solidFill>
                  <a:srgbClr val="0000FF"/>
                </a:solidFill>
                <a:latin typeface="Courier New" pitchFamily="49" charset="0"/>
                <a:cs typeface="Times New Roman" pitchFamily="18" charset="0"/>
              </a:rPr>
              <a:t>return</a:t>
            </a:r>
            <a:r>
              <a:rPr lang="ru-RU" sz="2000" b="1">
                <a:latin typeface="Courier New" pitchFamily="49" charset="0"/>
                <a:cs typeface="Times New Roman" pitchFamily="18" charset="0"/>
              </a:rPr>
              <a:t> C;</a:t>
            </a:r>
            <a:endParaRPr lang="ru-RU" sz="2000" b="1"/>
          </a:p>
          <a:p>
            <a:pPr algn="just" eaLnBrk="0" hangingPunct="0"/>
            <a:r>
              <a:rPr lang="ru-RU" sz="2000" b="1">
                <a:latin typeface="Courier New" pitchFamily="49" charset="0"/>
                <a:cs typeface="Times New Roman" pitchFamily="18" charset="0"/>
              </a:rPr>
              <a:t>}</a:t>
            </a:r>
            <a:endParaRPr lang="ru-RU" sz="2000" b="1"/>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Заголовок 1"/>
          <p:cNvSpPr>
            <a:spLocks noGrp="1"/>
          </p:cNvSpPr>
          <p:nvPr>
            <p:ph type="title"/>
          </p:nvPr>
        </p:nvSpPr>
        <p:spPr/>
        <p:txBody>
          <a:bodyPr/>
          <a:lstStyle/>
          <a:p>
            <a:r>
              <a:rPr lang="en-US" dirty="0" smtClean="0"/>
              <a:t>Baseline version…</a:t>
            </a:r>
            <a:endParaRPr lang="ru-RU" dirty="0" smtClean="0"/>
          </a:p>
        </p:txBody>
      </p:sp>
      <p:sp>
        <p:nvSpPr>
          <p:cNvPr id="26627" name="Rectangle 1"/>
          <p:cNvSpPr>
            <a:spLocks noChangeArrowheads="1"/>
          </p:cNvSpPr>
          <p:nvPr/>
        </p:nvSpPr>
        <p:spPr bwMode="auto">
          <a:xfrm>
            <a:off x="0" y="1155700"/>
            <a:ext cx="9906000" cy="50165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2000" b="1">
                <a:solidFill>
                  <a:srgbClr val="0000FF"/>
                </a:solidFill>
                <a:latin typeface="Courier New" pitchFamily="49" charset="0"/>
                <a:cs typeface="Times New Roman" pitchFamily="18" charset="0"/>
              </a:rPr>
              <a:t>__declspec</a:t>
            </a:r>
            <a:r>
              <a:rPr lang="en-US" sz="2000" b="1">
                <a:latin typeface="Courier New" pitchFamily="49" charset="0"/>
                <a:cs typeface="Times New Roman" pitchFamily="18" charset="0"/>
              </a:rPr>
              <a:t>(</a:t>
            </a:r>
            <a:r>
              <a:rPr lang="en-US" sz="2000" b="1">
                <a:solidFill>
                  <a:srgbClr val="0000FF"/>
                </a:solidFill>
                <a:latin typeface="Courier New" pitchFamily="49" charset="0"/>
                <a:cs typeface="Times New Roman" pitchFamily="18" charset="0"/>
              </a:rPr>
              <a:t>noinline</a:t>
            </a:r>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void</a:t>
            </a:r>
            <a:r>
              <a:rPr lang="en-US" sz="2000" b="1">
                <a:latin typeface="Courier New" pitchFamily="49" charset="0"/>
                <a:cs typeface="Times New Roman" pitchFamily="18" charset="0"/>
              </a:rPr>
              <a:t> GetOptionPricesV0(</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*pK,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*pS0,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*pC)</a:t>
            </a:r>
            <a:endParaRPr lang="ru-RU" sz="2000" b="1"/>
          </a:p>
          <a:p>
            <a:pPr algn="just" eaLnBrk="0" hangingPunct="0"/>
            <a:r>
              <a:rPr lang="en-US" sz="2000" b="1">
                <a:latin typeface="Courier New" pitchFamily="49" charset="0"/>
                <a:cs typeface="Times New Roman" pitchFamily="18" charset="0"/>
              </a:rPr>
              <a:t>{</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i;</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d1, d2, p1, p2;</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for</a:t>
            </a:r>
            <a:r>
              <a:rPr lang="en-US" sz="2000" b="1">
                <a:latin typeface="Courier New" pitchFamily="49" charset="0"/>
                <a:cs typeface="Times New Roman" pitchFamily="18" charset="0"/>
              </a:rPr>
              <a:t> (i = 0; i &lt; N; i++)</a:t>
            </a:r>
            <a:endParaRPr lang="ru-RU" sz="2000" b="1"/>
          </a:p>
          <a:p>
            <a:pPr algn="just" eaLnBrk="0" hangingPunct="0"/>
            <a:r>
              <a:rPr lang="en-US"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    d1 = (log(pS0[i] / pK[i]) + (r + sig * sig * 0.5) *</a:t>
            </a:r>
            <a:endParaRPr lang="ru-RU" sz="2000" b="1"/>
          </a:p>
          <a:p>
            <a:pPr algn="just" eaLnBrk="0" hangingPunct="0"/>
            <a:r>
              <a:rPr lang="en-US" sz="2000" b="1">
                <a:latin typeface="Courier New" pitchFamily="49" charset="0"/>
                <a:cs typeface="Times New Roman" pitchFamily="18" charset="0"/>
              </a:rPr>
              <a:t>          pT[i]) / (sig * sqrt(pT[i]));</a:t>
            </a:r>
            <a:endParaRPr lang="ru-RU" sz="2000" b="1"/>
          </a:p>
          <a:p>
            <a:pPr algn="just" eaLnBrk="0" hangingPunct="0"/>
            <a:r>
              <a:rPr lang="en-US" sz="2000" b="1">
                <a:latin typeface="Courier New" pitchFamily="49" charset="0"/>
                <a:cs typeface="Times New Roman" pitchFamily="18" charset="0"/>
              </a:rPr>
              <a:t>    d2 = (log(pS0[i] / pK[i]) + (r - sig * sig * 0.5) * </a:t>
            </a:r>
            <a:endParaRPr lang="ru-RU" sz="2000" b="1"/>
          </a:p>
          <a:p>
            <a:pPr algn="just" eaLnBrk="0" hangingPunct="0"/>
            <a:r>
              <a:rPr lang="en-US" sz="2000" b="1">
                <a:latin typeface="Courier New" pitchFamily="49" charset="0"/>
                <a:cs typeface="Times New Roman" pitchFamily="18" charset="0"/>
              </a:rPr>
              <a:t>          pT[i]) / (sig * sqrt(pT[i]));</a:t>
            </a:r>
            <a:endParaRPr lang="ru-RU" sz="2000" b="1"/>
          </a:p>
          <a:p>
            <a:pPr algn="just" eaLnBrk="0" hangingPunct="0"/>
            <a:r>
              <a:rPr lang="en-US" sz="2000" b="1">
                <a:latin typeface="Courier New" pitchFamily="49" charset="0"/>
                <a:cs typeface="Times New Roman" pitchFamily="18" charset="0"/>
              </a:rPr>
              <a:t>    p1 = cdfnormf(d1);</a:t>
            </a:r>
            <a:endParaRPr lang="ru-RU" sz="2000" b="1"/>
          </a:p>
          <a:p>
            <a:pPr algn="just" eaLnBrk="0" hangingPunct="0"/>
            <a:r>
              <a:rPr lang="en-US" sz="2000" b="1">
                <a:latin typeface="Courier New" pitchFamily="49" charset="0"/>
                <a:cs typeface="Times New Roman" pitchFamily="18" charset="0"/>
              </a:rPr>
              <a:t>    p2 = cdfnormf(d2);</a:t>
            </a:r>
            <a:endParaRPr lang="ru-RU" sz="2000" b="1"/>
          </a:p>
          <a:p>
            <a:pPr algn="just" eaLnBrk="0" hangingPunct="0"/>
            <a:r>
              <a:rPr lang="en-US" sz="2000" b="1">
                <a:latin typeface="Courier New" pitchFamily="49" charset="0"/>
                <a:cs typeface="Times New Roman" pitchFamily="18" charset="0"/>
              </a:rPr>
              <a:t>    pC[i] = pS0[i] * p1 - pK[i] *</a:t>
            </a:r>
            <a:r>
              <a:rPr lang="ru-RU" sz="2000" b="1">
                <a:latin typeface="Courier New" pitchFamily="49" charset="0"/>
                <a:cs typeface="Times New Roman" pitchFamily="18" charset="0"/>
              </a:rPr>
              <a:t> </a:t>
            </a:r>
            <a:r>
              <a:rPr lang="en-US" sz="2000" b="1">
                <a:latin typeface="Courier New" pitchFamily="49" charset="0"/>
                <a:cs typeface="Times New Roman" pitchFamily="18" charset="0"/>
              </a:rPr>
              <a:t>exp((-1.0) * r * pT[i]) * p2;</a:t>
            </a:r>
            <a:endParaRPr lang="ru-RU" sz="2000" b="1"/>
          </a:p>
          <a:p>
            <a:pPr algn="just" eaLnBrk="0" hangingPunct="0"/>
            <a:r>
              <a:rPr lang="en-US" sz="2000" b="1">
                <a:latin typeface="Courier New" pitchFamily="49" charset="0"/>
                <a:cs typeface="Times New Roman" pitchFamily="18" charset="0"/>
              </a:rPr>
              <a:t>  </a:t>
            </a:r>
            <a:r>
              <a:rPr lang="ru-RU" sz="2000" b="1">
                <a:latin typeface="Courier New" pitchFamily="49" charset="0"/>
                <a:cs typeface="Times New Roman" pitchFamily="18" charset="0"/>
              </a:rPr>
              <a:t>}</a:t>
            </a:r>
            <a:endParaRPr lang="ru-RU" sz="2000" b="1"/>
          </a:p>
          <a:p>
            <a:pPr algn="just" eaLnBrk="0" hangingPunct="0"/>
            <a:r>
              <a:rPr lang="ru-RU" sz="2000" b="1">
                <a:latin typeface="Courier New" pitchFamily="49" charset="0"/>
                <a:cs typeface="Times New Roman" pitchFamily="18" charset="0"/>
              </a:rPr>
              <a:t>}</a:t>
            </a:r>
            <a:endParaRPr lang="ru-RU" sz="2000" b="1"/>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Заголовок 1"/>
          <p:cNvSpPr>
            <a:spLocks noGrp="1"/>
          </p:cNvSpPr>
          <p:nvPr>
            <p:ph type="title"/>
          </p:nvPr>
        </p:nvSpPr>
        <p:spPr/>
        <p:txBody>
          <a:bodyPr/>
          <a:lstStyle/>
          <a:p>
            <a:r>
              <a:rPr lang="en-US" dirty="0"/>
              <a:t>Baseline version</a:t>
            </a:r>
            <a:r>
              <a:rPr lang="ru-RU" dirty="0" smtClean="0"/>
              <a:t>…</a:t>
            </a:r>
          </a:p>
        </p:txBody>
      </p:sp>
      <p:sp>
        <p:nvSpPr>
          <p:cNvPr id="27651" name="Rectangle 1"/>
          <p:cNvSpPr>
            <a:spLocks noChangeArrowheads="1"/>
          </p:cNvSpPr>
          <p:nvPr/>
        </p:nvSpPr>
        <p:spPr bwMode="auto">
          <a:xfrm>
            <a:off x="0" y="1155700"/>
            <a:ext cx="9906000" cy="50165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2000" b="1">
                <a:solidFill>
                  <a:srgbClr val="0000FF"/>
                </a:solidFill>
                <a:latin typeface="Courier New" pitchFamily="49" charset="0"/>
                <a:cs typeface="Times New Roman" pitchFamily="18" charset="0"/>
              </a:rPr>
              <a:t>__declspec</a:t>
            </a:r>
            <a:r>
              <a:rPr lang="en-US" sz="2000" b="1">
                <a:latin typeface="Courier New" pitchFamily="49" charset="0"/>
                <a:cs typeface="Times New Roman" pitchFamily="18" charset="0"/>
              </a:rPr>
              <a:t>(</a:t>
            </a:r>
            <a:r>
              <a:rPr lang="en-US" sz="2000" b="1">
                <a:solidFill>
                  <a:srgbClr val="0000FF"/>
                </a:solidFill>
                <a:latin typeface="Courier New" pitchFamily="49" charset="0"/>
                <a:cs typeface="Times New Roman" pitchFamily="18" charset="0"/>
              </a:rPr>
              <a:t>noinline</a:t>
            </a:r>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void</a:t>
            </a:r>
            <a:r>
              <a:rPr lang="en-US" sz="2000" b="1">
                <a:latin typeface="Courier New" pitchFamily="49" charset="0"/>
                <a:cs typeface="Times New Roman" pitchFamily="18" charset="0"/>
              </a:rPr>
              <a:t> GetOptionPricesV0(</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*pK,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*pS0,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*pC)</a:t>
            </a:r>
            <a:endParaRPr lang="ru-RU" sz="2000" b="1"/>
          </a:p>
          <a:p>
            <a:pPr algn="just" eaLnBrk="0" hangingPunct="0"/>
            <a:r>
              <a:rPr lang="en-US" sz="2000" b="1">
                <a:latin typeface="Courier New" pitchFamily="49" charset="0"/>
                <a:cs typeface="Times New Roman" pitchFamily="18" charset="0"/>
              </a:rPr>
              <a:t>{</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i;</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d1, d2, p1, p2;</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for</a:t>
            </a:r>
            <a:r>
              <a:rPr lang="en-US" sz="2000" b="1">
                <a:latin typeface="Courier New" pitchFamily="49" charset="0"/>
                <a:cs typeface="Times New Roman" pitchFamily="18" charset="0"/>
              </a:rPr>
              <a:t> (i = 0; i &lt; N; i++)</a:t>
            </a:r>
            <a:endParaRPr lang="ru-RU" sz="2000" b="1"/>
          </a:p>
          <a:p>
            <a:pPr algn="just" eaLnBrk="0" hangingPunct="0"/>
            <a:r>
              <a:rPr lang="en-US"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    d1 = (</a:t>
            </a:r>
            <a:r>
              <a:rPr lang="en-US" sz="2000" b="1">
                <a:solidFill>
                  <a:srgbClr val="FF0000"/>
                </a:solidFill>
                <a:latin typeface="Courier New" pitchFamily="49" charset="0"/>
                <a:cs typeface="Times New Roman" pitchFamily="18" charset="0"/>
              </a:rPr>
              <a:t>log</a:t>
            </a:r>
            <a:r>
              <a:rPr lang="en-US" sz="2000" b="1">
                <a:latin typeface="Courier New" pitchFamily="49" charset="0"/>
                <a:cs typeface="Times New Roman" pitchFamily="18" charset="0"/>
              </a:rPr>
              <a:t>(pS0[i] / pK[i]) + (r + sig * sig * </a:t>
            </a:r>
            <a:r>
              <a:rPr lang="en-US" sz="2000" b="1">
                <a:solidFill>
                  <a:srgbClr val="FF0000"/>
                </a:solidFill>
                <a:latin typeface="Courier New" pitchFamily="49" charset="0"/>
                <a:cs typeface="Times New Roman" pitchFamily="18" charset="0"/>
              </a:rPr>
              <a:t>0.5</a:t>
            </a:r>
            <a:r>
              <a:rPr lang="en-US"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          pT[i]) / (sig * </a:t>
            </a:r>
            <a:r>
              <a:rPr lang="en-US" sz="2000" b="1">
                <a:solidFill>
                  <a:srgbClr val="FF0000"/>
                </a:solidFill>
                <a:latin typeface="Courier New" pitchFamily="49" charset="0"/>
                <a:cs typeface="Times New Roman" pitchFamily="18" charset="0"/>
              </a:rPr>
              <a:t>sqrt</a:t>
            </a:r>
            <a:r>
              <a:rPr lang="en-US" sz="2000" b="1">
                <a:latin typeface="Courier New" pitchFamily="49" charset="0"/>
                <a:cs typeface="Times New Roman" pitchFamily="18" charset="0"/>
              </a:rPr>
              <a:t>(pT[i]));</a:t>
            </a:r>
            <a:endParaRPr lang="ru-RU" sz="2000" b="1"/>
          </a:p>
          <a:p>
            <a:pPr algn="just" eaLnBrk="0" hangingPunct="0"/>
            <a:r>
              <a:rPr lang="en-US" sz="2000" b="1">
                <a:latin typeface="Courier New" pitchFamily="49" charset="0"/>
                <a:cs typeface="Times New Roman" pitchFamily="18" charset="0"/>
              </a:rPr>
              <a:t>    d2 = (</a:t>
            </a:r>
            <a:r>
              <a:rPr lang="en-US" sz="2000" b="1">
                <a:solidFill>
                  <a:srgbClr val="FF0000"/>
                </a:solidFill>
                <a:latin typeface="Courier New" pitchFamily="49" charset="0"/>
                <a:cs typeface="Times New Roman" pitchFamily="18" charset="0"/>
              </a:rPr>
              <a:t>log</a:t>
            </a:r>
            <a:r>
              <a:rPr lang="en-US" sz="2000" b="1">
                <a:latin typeface="Courier New" pitchFamily="49" charset="0"/>
                <a:cs typeface="Times New Roman" pitchFamily="18" charset="0"/>
              </a:rPr>
              <a:t>(pS0[i] / pK[i]) + (r - sig * sig * </a:t>
            </a:r>
            <a:r>
              <a:rPr lang="en-US" sz="2000" b="1">
                <a:solidFill>
                  <a:srgbClr val="FF0000"/>
                </a:solidFill>
                <a:latin typeface="Courier New" pitchFamily="49" charset="0"/>
                <a:cs typeface="Times New Roman" pitchFamily="18" charset="0"/>
              </a:rPr>
              <a:t>0.5</a:t>
            </a:r>
            <a:r>
              <a:rPr lang="en-US" sz="2000" b="1">
                <a:latin typeface="Courier New" pitchFamily="49" charset="0"/>
                <a:cs typeface="Times New Roman" pitchFamily="18" charset="0"/>
              </a:rPr>
              <a:t>) * </a:t>
            </a:r>
            <a:endParaRPr lang="ru-RU" sz="2000" b="1"/>
          </a:p>
          <a:p>
            <a:pPr algn="just" eaLnBrk="0" hangingPunct="0"/>
            <a:r>
              <a:rPr lang="en-US" sz="2000" b="1">
                <a:latin typeface="Courier New" pitchFamily="49" charset="0"/>
                <a:cs typeface="Times New Roman" pitchFamily="18" charset="0"/>
              </a:rPr>
              <a:t>          pT[i]) / (sig * </a:t>
            </a:r>
            <a:r>
              <a:rPr lang="en-US" sz="2000" b="1">
                <a:solidFill>
                  <a:srgbClr val="FF0000"/>
                </a:solidFill>
                <a:latin typeface="Courier New" pitchFamily="49" charset="0"/>
                <a:cs typeface="Times New Roman" pitchFamily="18" charset="0"/>
              </a:rPr>
              <a:t>sqrt</a:t>
            </a:r>
            <a:r>
              <a:rPr lang="en-US" sz="2000" b="1">
                <a:latin typeface="Courier New" pitchFamily="49" charset="0"/>
                <a:cs typeface="Times New Roman" pitchFamily="18" charset="0"/>
              </a:rPr>
              <a:t>(pT[i]));</a:t>
            </a:r>
            <a:endParaRPr lang="ru-RU" sz="2000" b="1"/>
          </a:p>
          <a:p>
            <a:pPr algn="just" eaLnBrk="0" hangingPunct="0"/>
            <a:r>
              <a:rPr lang="en-US" sz="2000" b="1">
                <a:latin typeface="Courier New" pitchFamily="49" charset="0"/>
                <a:cs typeface="Times New Roman" pitchFamily="18" charset="0"/>
              </a:rPr>
              <a:t>    p1 = cdfnormf(d1);</a:t>
            </a:r>
            <a:endParaRPr lang="ru-RU" sz="2000" b="1"/>
          </a:p>
          <a:p>
            <a:pPr algn="just" eaLnBrk="0" hangingPunct="0"/>
            <a:r>
              <a:rPr lang="en-US" sz="2000" b="1">
                <a:latin typeface="Courier New" pitchFamily="49" charset="0"/>
                <a:cs typeface="Times New Roman" pitchFamily="18" charset="0"/>
              </a:rPr>
              <a:t>    p2 = cdfnormf(d2);</a:t>
            </a:r>
            <a:endParaRPr lang="ru-RU" sz="2000" b="1"/>
          </a:p>
          <a:p>
            <a:pPr algn="just" eaLnBrk="0" hangingPunct="0"/>
            <a:r>
              <a:rPr lang="en-US" sz="2000" b="1">
                <a:latin typeface="Courier New" pitchFamily="49" charset="0"/>
                <a:cs typeface="Times New Roman" pitchFamily="18" charset="0"/>
              </a:rPr>
              <a:t>    pC[i] = pS0[i] * p1 - pK[i] *</a:t>
            </a:r>
            <a:r>
              <a:rPr lang="ru-RU" sz="2000" b="1">
                <a:latin typeface="Courier New" pitchFamily="49" charset="0"/>
                <a:cs typeface="Times New Roman" pitchFamily="18" charset="0"/>
              </a:rPr>
              <a:t> </a:t>
            </a:r>
            <a:r>
              <a:rPr lang="en-US" sz="2000" b="1">
                <a:solidFill>
                  <a:srgbClr val="FF0000"/>
                </a:solidFill>
                <a:latin typeface="Courier New" pitchFamily="49" charset="0"/>
                <a:cs typeface="Times New Roman" pitchFamily="18" charset="0"/>
              </a:rPr>
              <a:t>exp</a:t>
            </a:r>
            <a:r>
              <a:rPr lang="en-US" sz="2000" b="1">
                <a:latin typeface="Courier New" pitchFamily="49" charset="0"/>
                <a:cs typeface="Times New Roman" pitchFamily="18" charset="0"/>
              </a:rPr>
              <a:t>((</a:t>
            </a:r>
            <a:r>
              <a:rPr lang="en-US" sz="2000" b="1">
                <a:solidFill>
                  <a:srgbClr val="FF0000"/>
                </a:solidFill>
                <a:latin typeface="Courier New" pitchFamily="49" charset="0"/>
                <a:cs typeface="Times New Roman" pitchFamily="18" charset="0"/>
              </a:rPr>
              <a:t>-1.0</a:t>
            </a:r>
            <a:r>
              <a:rPr lang="en-US" sz="2000" b="1">
                <a:latin typeface="Courier New" pitchFamily="49" charset="0"/>
                <a:cs typeface="Times New Roman" pitchFamily="18" charset="0"/>
              </a:rPr>
              <a:t>) * r * pT[i]) * p2;</a:t>
            </a:r>
            <a:endParaRPr lang="ru-RU" sz="2000" b="1"/>
          </a:p>
          <a:p>
            <a:pPr algn="just" eaLnBrk="0" hangingPunct="0"/>
            <a:r>
              <a:rPr lang="en-US" sz="2000" b="1">
                <a:latin typeface="Courier New" pitchFamily="49" charset="0"/>
                <a:cs typeface="Times New Roman" pitchFamily="18" charset="0"/>
              </a:rPr>
              <a:t>  </a:t>
            </a:r>
            <a:r>
              <a:rPr lang="ru-RU" sz="2000" b="1">
                <a:latin typeface="Courier New" pitchFamily="49" charset="0"/>
                <a:cs typeface="Times New Roman" pitchFamily="18" charset="0"/>
              </a:rPr>
              <a:t>}</a:t>
            </a:r>
            <a:endParaRPr lang="ru-RU" sz="2000" b="1"/>
          </a:p>
          <a:p>
            <a:pPr algn="just" eaLnBrk="0" hangingPunct="0"/>
            <a:r>
              <a:rPr lang="ru-RU" sz="2000" b="1">
                <a:latin typeface="Courier New" pitchFamily="49" charset="0"/>
                <a:cs typeface="Times New Roman" pitchFamily="18" charset="0"/>
              </a:rPr>
              <a:t>}</a:t>
            </a:r>
            <a:endParaRPr lang="ru-RU" sz="2000" b="1"/>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Заголовок 1"/>
          <p:cNvSpPr>
            <a:spLocks noGrp="1"/>
          </p:cNvSpPr>
          <p:nvPr>
            <p:ph type="title"/>
          </p:nvPr>
        </p:nvSpPr>
        <p:spPr/>
        <p:txBody>
          <a:bodyPr/>
          <a:lstStyle/>
          <a:p>
            <a:r>
              <a:rPr lang="en-US" dirty="0"/>
              <a:t>Baseline version</a:t>
            </a:r>
            <a:endParaRPr lang="ru-RU" dirty="0" smtClean="0"/>
          </a:p>
        </p:txBody>
      </p:sp>
      <p:graphicFrame>
        <p:nvGraphicFramePr>
          <p:cNvPr id="4" name="Содержимое 3"/>
          <p:cNvGraphicFramePr>
            <a:graphicFrameLocks noGrp="1"/>
          </p:cNvGraphicFramePr>
          <p:nvPr>
            <p:ph idx="1"/>
            <p:extLst>
              <p:ext uri="{D42A27DB-BD31-4B8C-83A1-F6EECF244321}">
                <p14:modId xmlns:p14="http://schemas.microsoft.com/office/powerpoint/2010/main" val="2818169383"/>
              </p:ext>
            </p:extLst>
          </p:nvPr>
        </p:nvGraphicFramePr>
        <p:xfrm>
          <a:off x="222250" y="1700213"/>
          <a:ext cx="9359900" cy="1098550"/>
        </p:xfrm>
        <a:graphic>
          <a:graphicData uri="http://schemas.openxmlformats.org/drawingml/2006/table">
            <a:tbl>
              <a:tblPr/>
              <a:tblGrid>
                <a:gridCol w="1871980"/>
                <a:gridCol w="1871980"/>
                <a:gridCol w="1871980"/>
                <a:gridCol w="1871980"/>
                <a:gridCol w="1871980"/>
              </a:tblGrid>
              <a:tr h="366183">
                <a:tc>
                  <a:txBody>
                    <a:bodyPr/>
                    <a:lstStyle/>
                    <a:p>
                      <a:pPr algn="ctr">
                        <a:spcAft>
                          <a:spcPts val="0"/>
                        </a:spcAft>
                      </a:pPr>
                      <a:r>
                        <a:rPr lang="en-US" sz="2400" dirty="0">
                          <a:solidFill>
                            <a:srgbClr val="000000"/>
                          </a:solidFill>
                          <a:latin typeface="+mj-lt"/>
                          <a:ea typeface="Times New Roman"/>
                          <a:cs typeface="Calibri"/>
                        </a:rPr>
                        <a:t>N</a:t>
                      </a:r>
                      <a:endParaRPr lang="ru-RU" sz="2400" dirty="0">
                        <a:latin typeface="+mj-lt"/>
                        <a:ea typeface="Times New Roman"/>
                        <a:cs typeface="Times New Roman"/>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60 000 000</a:t>
                      </a:r>
                      <a:endParaRPr lang="ru-RU" sz="2400">
                        <a:latin typeface="+mj-lt"/>
                        <a:ea typeface="Times New Roman"/>
                        <a:cs typeface="Times New Roman"/>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120 000 000</a:t>
                      </a:r>
                      <a:endParaRPr lang="ru-RU" sz="2400">
                        <a:latin typeface="+mj-lt"/>
                        <a:ea typeface="Times New Roman"/>
                        <a:cs typeface="Times New Roman"/>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180 000 000</a:t>
                      </a:r>
                      <a:endParaRPr lang="ru-RU" sz="2400">
                        <a:latin typeface="+mj-lt"/>
                        <a:ea typeface="Times New Roman"/>
                        <a:cs typeface="Times New Roman"/>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240 000 000</a:t>
                      </a:r>
                      <a:endParaRPr lang="ru-RU" sz="2400">
                        <a:latin typeface="+mj-lt"/>
                        <a:ea typeface="Times New Roman"/>
                        <a:cs typeface="Times New Roman"/>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2367">
                <a:tc>
                  <a:txBody>
                    <a:bodyPr/>
                    <a:lstStyle/>
                    <a:p>
                      <a:pPr algn="ctr">
                        <a:spcAft>
                          <a:spcPts val="0"/>
                        </a:spcAft>
                      </a:pPr>
                      <a:r>
                        <a:rPr lang="en-US" sz="2400" dirty="0" smtClean="0">
                          <a:solidFill>
                            <a:srgbClr val="000000"/>
                          </a:solidFill>
                          <a:latin typeface="+mj-lt"/>
                          <a:ea typeface="Times New Roman"/>
                          <a:cs typeface="Calibri"/>
                        </a:rPr>
                        <a:t>Version V0 (seconds)</a:t>
                      </a:r>
                      <a:endParaRPr lang="ru-RU" sz="2400" dirty="0">
                        <a:latin typeface="+mj-lt"/>
                        <a:ea typeface="Times New Roman"/>
                        <a:cs typeface="Times New Roman"/>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solidFill>
                            <a:srgbClr val="000000"/>
                          </a:solidFill>
                          <a:latin typeface="+mj-lt"/>
                          <a:ea typeface="Times New Roman"/>
                          <a:cs typeface="Calibri"/>
                        </a:rPr>
                        <a:t>17,002</a:t>
                      </a:r>
                      <a:endParaRPr lang="ru-RU" sz="2400" dirty="0">
                        <a:latin typeface="+mj-lt"/>
                        <a:ea typeface="Times New Roman"/>
                        <a:cs typeface="Times New Roman"/>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solidFill>
                            <a:srgbClr val="000000"/>
                          </a:solidFill>
                          <a:latin typeface="+mj-lt"/>
                          <a:ea typeface="Times New Roman"/>
                          <a:cs typeface="Calibri"/>
                        </a:rPr>
                        <a:t>34,004</a:t>
                      </a:r>
                      <a:endParaRPr lang="ru-RU" sz="2400" dirty="0">
                        <a:latin typeface="+mj-lt"/>
                        <a:ea typeface="Times New Roman"/>
                        <a:cs typeface="Times New Roman"/>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51,008</a:t>
                      </a:r>
                      <a:endParaRPr lang="ru-RU" sz="2400">
                        <a:latin typeface="+mj-lt"/>
                        <a:ea typeface="Times New Roman"/>
                        <a:cs typeface="Times New Roman"/>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a:solidFill>
                            <a:srgbClr val="000000"/>
                          </a:solidFill>
                          <a:latin typeface="+mj-lt"/>
                          <a:ea typeface="Times New Roman"/>
                          <a:cs typeface="Calibri"/>
                        </a:rPr>
                        <a:t>67,970</a:t>
                      </a:r>
                      <a:endParaRPr lang="ru-RU" sz="2400" dirty="0">
                        <a:latin typeface="+mj-lt"/>
                        <a:ea typeface="Times New Roman"/>
                        <a:cs typeface="Times New Roman"/>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Вертикальный свиток 6"/>
          <p:cNvSpPr/>
          <p:nvPr/>
        </p:nvSpPr>
        <p:spPr bwMode="auto">
          <a:xfrm>
            <a:off x="776536" y="3356992"/>
            <a:ext cx="7128792" cy="2520280"/>
          </a:xfrm>
          <a:prstGeom prst="verticalScroll">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endPar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endParaRPr>
          </a:p>
          <a:p>
            <a:pPr algn="ctr">
              <a:defRPr/>
            </a:pPr>
            <a:endPar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endParaRPr>
          </a:p>
          <a:p>
            <a:pPr algn="ctr">
              <a:defRPr/>
            </a:pPr>
            <a:r>
              <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Take this version as a baseline</a:t>
            </a:r>
            <a:r>
              <a:rPr lang="ru-RU"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a:t>
            </a:r>
            <a:endPar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endParaRPr>
          </a:p>
        </p:txBody>
      </p:sp>
      <p:pic>
        <p:nvPicPr>
          <p:cNvPr id="28696" name="Picture 2" descr="C:\Users\Iosif\AppData\Local\Microsoft\Windows\Temporary Internet Files\Content.IE5\8EDIX7LH\MC90025168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21650" y="3644900"/>
            <a:ext cx="1546225" cy="182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Заголовок 1"/>
          <p:cNvSpPr>
            <a:spLocks noGrp="1"/>
          </p:cNvSpPr>
          <p:nvPr>
            <p:ph type="title"/>
          </p:nvPr>
        </p:nvSpPr>
        <p:spPr/>
        <p:txBody>
          <a:bodyPr/>
          <a:lstStyle/>
          <a:p>
            <a:r>
              <a:rPr lang="en-US" dirty="0" smtClean="0"/>
              <a:t>Version 1. Eliminating type casts…</a:t>
            </a:r>
            <a:endParaRPr lang="ru-RU" dirty="0" smtClean="0"/>
          </a:p>
        </p:txBody>
      </p:sp>
      <p:sp>
        <p:nvSpPr>
          <p:cNvPr id="29699" name="Содержимое 2"/>
          <p:cNvSpPr>
            <a:spLocks noGrp="1"/>
          </p:cNvSpPr>
          <p:nvPr>
            <p:ph idx="1"/>
          </p:nvPr>
        </p:nvSpPr>
        <p:spPr>
          <a:xfrm>
            <a:off x="273050" y="1196975"/>
            <a:ext cx="9437688" cy="4968875"/>
          </a:xfrm>
        </p:spPr>
        <p:txBody>
          <a:bodyPr/>
          <a:lstStyle/>
          <a:p>
            <a:endParaRPr lang="ru-RU" smtClean="0"/>
          </a:p>
        </p:txBody>
      </p:sp>
      <p:sp>
        <p:nvSpPr>
          <p:cNvPr id="29700" name="Rectangle 1"/>
          <p:cNvSpPr>
            <a:spLocks noChangeArrowheads="1"/>
          </p:cNvSpPr>
          <p:nvPr/>
        </p:nvSpPr>
        <p:spPr bwMode="auto">
          <a:xfrm>
            <a:off x="0" y="1001713"/>
            <a:ext cx="9906000" cy="5324475"/>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2000" b="1">
                <a:solidFill>
                  <a:srgbClr val="0000FF"/>
                </a:solidFill>
                <a:latin typeface="Courier New" pitchFamily="49" charset="0"/>
                <a:cs typeface="Times New Roman" pitchFamily="18" charset="0"/>
              </a:rPr>
              <a:t>__declspec</a:t>
            </a:r>
            <a:r>
              <a:rPr lang="en-US" sz="2000" b="1">
                <a:latin typeface="Courier New" pitchFamily="49" charset="0"/>
                <a:cs typeface="Times New Roman" pitchFamily="18" charset="0"/>
              </a:rPr>
              <a:t>(</a:t>
            </a:r>
            <a:r>
              <a:rPr lang="en-US" sz="2000" b="1">
                <a:solidFill>
                  <a:srgbClr val="0000FF"/>
                </a:solidFill>
                <a:latin typeface="Courier New" pitchFamily="49" charset="0"/>
                <a:cs typeface="Times New Roman" pitchFamily="18" charset="0"/>
              </a:rPr>
              <a:t>noinline</a:t>
            </a:r>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void</a:t>
            </a:r>
            <a:r>
              <a:rPr lang="en-US" sz="2000" b="1">
                <a:latin typeface="Courier New" pitchFamily="49" charset="0"/>
                <a:cs typeface="Times New Roman" pitchFamily="18" charset="0"/>
              </a:rPr>
              <a:t> GetOptionPricesV0(</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*pK,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*pS0,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*pC)</a:t>
            </a:r>
            <a:endParaRPr lang="ru-RU" sz="2000" b="1"/>
          </a:p>
          <a:p>
            <a:pPr algn="just" eaLnBrk="0" hangingPunct="0"/>
            <a:r>
              <a:rPr lang="en-US" sz="2000" b="1">
                <a:latin typeface="Courier New" pitchFamily="49" charset="0"/>
                <a:cs typeface="Times New Roman" pitchFamily="18" charset="0"/>
              </a:rPr>
              <a:t>{</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i;</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d1, d2, p1, p2;</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for</a:t>
            </a:r>
            <a:r>
              <a:rPr lang="en-US" sz="2000" b="1">
                <a:latin typeface="Courier New" pitchFamily="49" charset="0"/>
                <a:cs typeface="Times New Roman" pitchFamily="18" charset="0"/>
              </a:rPr>
              <a:t> (i = 0; i &lt; N; i++)</a:t>
            </a:r>
            <a:endParaRPr lang="ru-RU" sz="2000" b="1"/>
          </a:p>
          <a:p>
            <a:pPr algn="just" eaLnBrk="0" hangingPunct="0"/>
            <a:r>
              <a:rPr lang="en-US"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    d1 = (</a:t>
            </a:r>
            <a:r>
              <a:rPr lang="en-US" sz="2000" b="1">
                <a:solidFill>
                  <a:srgbClr val="FF0000"/>
                </a:solidFill>
                <a:latin typeface="Courier New" pitchFamily="49" charset="0"/>
                <a:cs typeface="Times New Roman" pitchFamily="18" charset="0"/>
              </a:rPr>
              <a:t>logf</a:t>
            </a:r>
            <a:r>
              <a:rPr lang="en-US" sz="2000" b="1">
                <a:latin typeface="Courier New" pitchFamily="49" charset="0"/>
                <a:cs typeface="Times New Roman" pitchFamily="18" charset="0"/>
              </a:rPr>
              <a:t>(pS0[i] / pK[i]) + (r + sig * sig * </a:t>
            </a:r>
            <a:r>
              <a:rPr lang="en-US" sz="2000" b="1">
                <a:solidFill>
                  <a:srgbClr val="FF0000"/>
                </a:solidFill>
                <a:latin typeface="Courier New" pitchFamily="49" charset="0"/>
                <a:cs typeface="Times New Roman" pitchFamily="18" charset="0"/>
              </a:rPr>
              <a:t>0.5f</a:t>
            </a:r>
            <a:r>
              <a:rPr lang="en-US"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          pT[i]) / (sig * </a:t>
            </a:r>
            <a:r>
              <a:rPr lang="en-US" sz="2000" b="1">
                <a:solidFill>
                  <a:srgbClr val="FF0000"/>
                </a:solidFill>
                <a:latin typeface="Courier New" pitchFamily="49" charset="0"/>
                <a:cs typeface="Times New Roman" pitchFamily="18" charset="0"/>
              </a:rPr>
              <a:t>sqrtf</a:t>
            </a:r>
            <a:r>
              <a:rPr lang="en-US" sz="2000" b="1">
                <a:latin typeface="Courier New" pitchFamily="49" charset="0"/>
                <a:cs typeface="Times New Roman" pitchFamily="18" charset="0"/>
              </a:rPr>
              <a:t>(pT[i]));</a:t>
            </a:r>
            <a:endParaRPr lang="ru-RU" sz="2000" b="1"/>
          </a:p>
          <a:p>
            <a:pPr algn="just" eaLnBrk="0" hangingPunct="0"/>
            <a:r>
              <a:rPr lang="en-US" sz="2000" b="1">
                <a:latin typeface="Courier New" pitchFamily="49" charset="0"/>
                <a:cs typeface="Times New Roman" pitchFamily="18" charset="0"/>
              </a:rPr>
              <a:t>    d2 = (</a:t>
            </a:r>
            <a:r>
              <a:rPr lang="en-US" sz="2000" b="1">
                <a:solidFill>
                  <a:srgbClr val="FF0000"/>
                </a:solidFill>
                <a:latin typeface="Courier New" pitchFamily="49" charset="0"/>
                <a:cs typeface="Times New Roman" pitchFamily="18" charset="0"/>
              </a:rPr>
              <a:t>logf</a:t>
            </a:r>
            <a:r>
              <a:rPr lang="en-US" sz="2000" b="1">
                <a:latin typeface="Courier New" pitchFamily="49" charset="0"/>
                <a:cs typeface="Times New Roman" pitchFamily="18" charset="0"/>
              </a:rPr>
              <a:t>(pS0[i] / pK[i]) + (r - sig * sig * </a:t>
            </a:r>
            <a:r>
              <a:rPr lang="en-US" sz="2000" b="1">
                <a:solidFill>
                  <a:srgbClr val="FF0000"/>
                </a:solidFill>
                <a:latin typeface="Courier New" pitchFamily="49" charset="0"/>
                <a:cs typeface="Times New Roman" pitchFamily="18" charset="0"/>
              </a:rPr>
              <a:t>0.5f</a:t>
            </a:r>
            <a:r>
              <a:rPr lang="en-US" sz="2000" b="1">
                <a:latin typeface="Courier New" pitchFamily="49" charset="0"/>
                <a:cs typeface="Times New Roman" pitchFamily="18" charset="0"/>
              </a:rPr>
              <a:t>) * </a:t>
            </a:r>
            <a:endParaRPr lang="ru-RU" sz="2000" b="1"/>
          </a:p>
          <a:p>
            <a:pPr algn="just" eaLnBrk="0" hangingPunct="0"/>
            <a:r>
              <a:rPr lang="en-US" sz="2000" b="1">
                <a:latin typeface="Courier New" pitchFamily="49" charset="0"/>
                <a:cs typeface="Times New Roman" pitchFamily="18" charset="0"/>
              </a:rPr>
              <a:t>          pT[i]) / (sig * </a:t>
            </a:r>
            <a:r>
              <a:rPr lang="en-US" sz="2000" b="1">
                <a:solidFill>
                  <a:srgbClr val="FF0000"/>
                </a:solidFill>
                <a:latin typeface="Courier New" pitchFamily="49" charset="0"/>
                <a:cs typeface="Times New Roman" pitchFamily="18" charset="0"/>
              </a:rPr>
              <a:t>sqrtf</a:t>
            </a:r>
            <a:r>
              <a:rPr lang="en-US" sz="2000" b="1">
                <a:latin typeface="Courier New" pitchFamily="49" charset="0"/>
                <a:cs typeface="Times New Roman" pitchFamily="18" charset="0"/>
              </a:rPr>
              <a:t>(pT[i]));</a:t>
            </a:r>
            <a:endParaRPr lang="ru-RU" sz="2000" b="1"/>
          </a:p>
          <a:p>
            <a:pPr algn="just" eaLnBrk="0" hangingPunct="0"/>
            <a:r>
              <a:rPr lang="en-US" sz="2000" b="1">
                <a:latin typeface="Courier New" pitchFamily="49" charset="0"/>
                <a:cs typeface="Times New Roman" pitchFamily="18" charset="0"/>
              </a:rPr>
              <a:t>    p1 = cdfnormf(d1);</a:t>
            </a:r>
            <a:endParaRPr lang="ru-RU" sz="2000" b="1"/>
          </a:p>
          <a:p>
            <a:pPr algn="just" eaLnBrk="0" hangingPunct="0"/>
            <a:r>
              <a:rPr lang="en-US" sz="2000" b="1">
                <a:latin typeface="Courier New" pitchFamily="49" charset="0"/>
                <a:cs typeface="Times New Roman" pitchFamily="18" charset="0"/>
              </a:rPr>
              <a:t>    p2 = cdfnormf(d2);</a:t>
            </a:r>
            <a:endParaRPr lang="ru-RU" sz="2000" b="1"/>
          </a:p>
          <a:p>
            <a:pPr algn="just" eaLnBrk="0" hangingPunct="0"/>
            <a:r>
              <a:rPr lang="en-US" sz="2000" b="1">
                <a:latin typeface="Courier New" pitchFamily="49" charset="0"/>
                <a:cs typeface="Times New Roman" pitchFamily="18" charset="0"/>
              </a:rPr>
              <a:t>    pC[i] = pS0[i] * p1 - pK[i] *</a:t>
            </a:r>
            <a:r>
              <a:rPr lang="ru-RU" sz="2000" b="1">
                <a:latin typeface="Courier New" pitchFamily="49" charset="0"/>
                <a:cs typeface="Times New Roman" pitchFamily="18" charset="0"/>
              </a:rPr>
              <a:t> </a:t>
            </a:r>
            <a:endParaRPr lang="en-US" sz="2000" b="1">
              <a:latin typeface="Courier New" pitchFamily="49" charset="0"/>
              <a:cs typeface="Times New Roman" pitchFamily="18" charset="0"/>
            </a:endParaRPr>
          </a:p>
          <a:p>
            <a:pPr algn="just" eaLnBrk="0" hangingPunct="0"/>
            <a:r>
              <a:rPr lang="en-US" sz="2000" b="1">
                <a:latin typeface="Courier New" pitchFamily="49" charset="0"/>
                <a:cs typeface="Times New Roman" pitchFamily="18" charset="0"/>
              </a:rPr>
              <a:t>            </a:t>
            </a:r>
            <a:r>
              <a:rPr lang="en-US" sz="2000" b="1">
                <a:solidFill>
                  <a:srgbClr val="FF0000"/>
                </a:solidFill>
                <a:latin typeface="Courier New" pitchFamily="49" charset="0"/>
                <a:cs typeface="Times New Roman" pitchFamily="18" charset="0"/>
              </a:rPr>
              <a:t>expf</a:t>
            </a:r>
            <a:r>
              <a:rPr lang="en-US" sz="2000" b="1">
                <a:latin typeface="Courier New" pitchFamily="49" charset="0"/>
                <a:cs typeface="Times New Roman" pitchFamily="18" charset="0"/>
              </a:rPr>
              <a:t>((</a:t>
            </a:r>
            <a:r>
              <a:rPr lang="en-US" sz="2000" b="1">
                <a:solidFill>
                  <a:srgbClr val="FF0000"/>
                </a:solidFill>
                <a:latin typeface="Courier New" pitchFamily="49" charset="0"/>
                <a:cs typeface="Times New Roman" pitchFamily="18" charset="0"/>
              </a:rPr>
              <a:t>-1.0f</a:t>
            </a:r>
            <a:r>
              <a:rPr lang="en-US" sz="2000" b="1">
                <a:latin typeface="Courier New" pitchFamily="49" charset="0"/>
                <a:cs typeface="Times New Roman" pitchFamily="18" charset="0"/>
              </a:rPr>
              <a:t>) * r * pT[i]) * p2;</a:t>
            </a:r>
            <a:endParaRPr lang="ru-RU" sz="2000" b="1"/>
          </a:p>
          <a:p>
            <a:pPr algn="just" eaLnBrk="0" hangingPunct="0"/>
            <a:r>
              <a:rPr lang="en-US" sz="2000" b="1">
                <a:latin typeface="Courier New" pitchFamily="49" charset="0"/>
                <a:cs typeface="Times New Roman" pitchFamily="18" charset="0"/>
              </a:rPr>
              <a:t>  </a:t>
            </a:r>
            <a:r>
              <a:rPr lang="ru-RU" sz="2000" b="1">
                <a:latin typeface="Courier New" pitchFamily="49" charset="0"/>
                <a:cs typeface="Times New Roman" pitchFamily="18" charset="0"/>
              </a:rPr>
              <a:t>}</a:t>
            </a:r>
            <a:endParaRPr lang="ru-RU" sz="2000" b="1"/>
          </a:p>
          <a:p>
            <a:pPr algn="just" eaLnBrk="0" hangingPunct="0"/>
            <a:r>
              <a:rPr lang="ru-RU" sz="2000" b="1">
                <a:latin typeface="Courier New" pitchFamily="49" charset="0"/>
                <a:cs typeface="Times New Roman" pitchFamily="18" charset="0"/>
              </a:rPr>
              <a:t>}</a:t>
            </a:r>
            <a:endParaRPr lang="ru-RU" sz="2000" b="1"/>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Заголовок 1"/>
          <p:cNvSpPr>
            <a:spLocks noGrp="1"/>
          </p:cNvSpPr>
          <p:nvPr>
            <p:ph type="title"/>
          </p:nvPr>
        </p:nvSpPr>
        <p:spPr/>
        <p:txBody>
          <a:bodyPr/>
          <a:lstStyle/>
          <a:p>
            <a:r>
              <a:rPr lang="en-US" dirty="0"/>
              <a:t>Version 1. Eliminating type </a:t>
            </a:r>
            <a:r>
              <a:rPr lang="en-US" dirty="0" smtClean="0"/>
              <a:t>casts</a:t>
            </a:r>
            <a:endParaRPr lang="ru-RU" dirty="0" smtClean="0"/>
          </a:p>
        </p:txBody>
      </p:sp>
      <p:graphicFrame>
        <p:nvGraphicFramePr>
          <p:cNvPr id="4" name="Таблица 3"/>
          <p:cNvGraphicFramePr>
            <a:graphicFrameLocks noGrp="1"/>
          </p:cNvGraphicFramePr>
          <p:nvPr>
            <p:extLst>
              <p:ext uri="{D42A27DB-BD31-4B8C-83A1-F6EECF244321}">
                <p14:modId xmlns:p14="http://schemas.microsoft.com/office/powerpoint/2010/main" val="3053572366"/>
              </p:ext>
            </p:extLst>
          </p:nvPr>
        </p:nvGraphicFramePr>
        <p:xfrm>
          <a:off x="128588" y="1123950"/>
          <a:ext cx="9648825" cy="2183765"/>
        </p:xfrm>
        <a:graphic>
          <a:graphicData uri="http://schemas.openxmlformats.org/drawingml/2006/table">
            <a:tbl>
              <a:tblPr/>
              <a:tblGrid>
                <a:gridCol w="1930400"/>
                <a:gridCol w="1928812"/>
                <a:gridCol w="1930400"/>
                <a:gridCol w="1928813"/>
                <a:gridCol w="1930400"/>
              </a:tblGrid>
              <a:tr h="720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ea typeface="Times New Roman" pitchFamily="18" charset="0"/>
                          <a:cs typeface="Calibri" pitchFamily="34" charset="0"/>
                        </a:rPr>
                        <a:t>N</a:t>
                      </a:r>
                      <a:endParaRPr kumimoji="0" lang="ru-RU" sz="2400" b="0" i="0" u="none" strike="noStrike" cap="none" normalizeH="0" baseline="0" dirty="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60 000 000</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120 000 000</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180 000 000</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240 000 000</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0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ea typeface="Times New Roman" pitchFamily="18" charset="0"/>
                          <a:cs typeface="Calibri" pitchFamily="34" charset="0"/>
                        </a:rPr>
                        <a:t>Version V0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cs typeface="Times New Roman" pitchFamily="18" charset="0"/>
                        </a:rPr>
                        <a:t>(seconds)</a:t>
                      </a:r>
                      <a:endParaRPr kumimoji="0" lang="ru-RU" sz="2400" b="0" i="0" u="none" strike="noStrike" cap="none" normalizeH="0" baseline="0" dirty="0" smtClean="0">
                        <a:ln>
                          <a:noFill/>
                        </a:ln>
                        <a:solidFill>
                          <a:schemeClr val="tx1"/>
                        </a:solidFill>
                        <a:effectLst/>
                        <a:latin typeface="Arial"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17,002</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34,004</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51,008</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67,970</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0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Arial" charset="0"/>
                          <a:ea typeface="Times New Roman" pitchFamily="18" charset="0"/>
                          <a:cs typeface="Calibri" pitchFamily="34" charset="0"/>
                        </a:rPr>
                        <a:t>Version V1</a:t>
                      </a:r>
                      <a:endParaRPr kumimoji="0" lang="ru-RU" sz="2400" b="1" i="0" u="none" strike="noStrike" cap="none" normalizeH="0" baseline="0" dirty="0" smtClean="0">
                        <a:ln>
                          <a:noFill/>
                        </a:ln>
                        <a:solidFill>
                          <a:srgbClr val="000000"/>
                        </a:solidFill>
                        <a:effectLst/>
                        <a:latin typeface="Arial" charset="0"/>
                        <a:ea typeface="Times New Roman" pitchFamily="18" charset="0"/>
                        <a:cs typeface="Calibri"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Arial" charset="0"/>
                          <a:cs typeface="Times New Roman" pitchFamily="18" charset="0"/>
                        </a:rPr>
                        <a:t>(seconds)</a:t>
                      </a:r>
                      <a:endParaRPr kumimoji="0" lang="ru-RU" sz="2400" b="1" i="0" u="none" strike="noStrike" cap="none" normalizeH="0" baseline="0" dirty="0" smtClean="0">
                        <a:ln>
                          <a:noFill/>
                        </a:ln>
                        <a:solidFill>
                          <a:schemeClr val="tx1"/>
                        </a:solidFill>
                        <a:effectLst/>
                        <a:latin typeface="Arial"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000000"/>
                          </a:solidFill>
                          <a:effectLst/>
                          <a:latin typeface="Arial" charset="0"/>
                          <a:ea typeface="Times New Roman" pitchFamily="18" charset="0"/>
                          <a:cs typeface="Calibri" pitchFamily="34" charset="0"/>
                        </a:rPr>
                        <a:t>16,776</a:t>
                      </a:r>
                      <a:endParaRPr kumimoji="0" lang="ru-RU" sz="2400" b="1"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000000"/>
                          </a:solidFill>
                          <a:effectLst/>
                          <a:latin typeface="Arial" charset="0"/>
                          <a:ea typeface="Times New Roman" pitchFamily="18" charset="0"/>
                          <a:cs typeface="Calibri" pitchFamily="34" charset="0"/>
                        </a:rPr>
                        <a:t>33,549</a:t>
                      </a:r>
                      <a:endParaRPr kumimoji="0" lang="ru-RU" sz="2400" b="1"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000000"/>
                          </a:solidFill>
                          <a:effectLst/>
                          <a:latin typeface="Arial" charset="0"/>
                          <a:ea typeface="Times New Roman" pitchFamily="18" charset="0"/>
                          <a:cs typeface="Calibri" pitchFamily="34" charset="0"/>
                        </a:rPr>
                        <a:t>50,337</a:t>
                      </a:r>
                      <a:endParaRPr kumimoji="0" lang="ru-RU" sz="2400" b="1"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000000"/>
                          </a:solidFill>
                          <a:effectLst/>
                          <a:latin typeface="Arial" charset="0"/>
                          <a:ea typeface="Times New Roman" pitchFamily="18" charset="0"/>
                          <a:cs typeface="Calibri" pitchFamily="34" charset="0"/>
                        </a:rPr>
                        <a:t>66,989</a:t>
                      </a:r>
                      <a:endParaRPr kumimoji="0" lang="ru-RU" sz="2400" b="1"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Вертикальный свиток 4"/>
          <p:cNvSpPr/>
          <p:nvPr/>
        </p:nvSpPr>
        <p:spPr bwMode="auto">
          <a:xfrm>
            <a:off x="776536" y="3568667"/>
            <a:ext cx="7128792" cy="2520280"/>
          </a:xfrm>
          <a:prstGeom prst="verticalScroll">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endPar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endParaRPr>
          </a:p>
          <a:p>
            <a:pPr algn="ctr">
              <a:defRPr/>
            </a:pPr>
            <a:endPar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endParaRPr>
          </a:p>
          <a:p>
            <a:pPr algn="ctr">
              <a:defRPr/>
            </a:pPr>
            <a:r>
              <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Small speedup?</a:t>
            </a:r>
            <a:r>
              <a:rPr lang="ru-RU"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 </a:t>
            </a:r>
            <a:endPar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endParaRPr>
          </a:p>
          <a:p>
            <a:pPr algn="ctr">
              <a:defRPr/>
            </a:pPr>
            <a:r>
              <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Could have been 3x…</a:t>
            </a:r>
            <a:endPar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endParaRPr>
          </a:p>
        </p:txBody>
      </p:sp>
      <p:pic>
        <p:nvPicPr>
          <p:cNvPr id="30750" name="Picture 2" descr="C:\Users\Iosif\AppData\Local\Microsoft\Windows\Temporary Internet Files\Content.IE5\8EDIX7LH\MC90025168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21650" y="3856038"/>
            <a:ext cx="1546225" cy="182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Заголовок 1"/>
          <p:cNvSpPr>
            <a:spLocks noGrp="1"/>
          </p:cNvSpPr>
          <p:nvPr>
            <p:ph type="title"/>
          </p:nvPr>
        </p:nvSpPr>
        <p:spPr/>
        <p:txBody>
          <a:bodyPr/>
          <a:lstStyle/>
          <a:p>
            <a:r>
              <a:rPr lang="en-US" dirty="0" smtClean="0"/>
              <a:t>Version</a:t>
            </a:r>
            <a:r>
              <a:rPr lang="ru-RU" dirty="0" smtClean="0"/>
              <a:t> 2.</a:t>
            </a:r>
            <a:r>
              <a:rPr lang="en-US" dirty="0" smtClean="0"/>
              <a:t> Equivalent transform</a:t>
            </a:r>
            <a:r>
              <a:rPr lang="ru-RU" dirty="0" smtClean="0"/>
              <a:t> </a:t>
            </a:r>
            <a:r>
              <a:rPr lang="en-US" dirty="0" smtClean="0"/>
              <a:t>of c</a:t>
            </a:r>
            <a:r>
              <a:rPr lang="ru-RU" dirty="0" err="1" smtClean="0"/>
              <a:t>df</a:t>
            </a:r>
            <a:r>
              <a:rPr lang="en-US" dirty="0" smtClean="0"/>
              <a:t>n</a:t>
            </a:r>
            <a:r>
              <a:rPr lang="ru-RU" dirty="0" err="1" smtClean="0"/>
              <a:t>orm</a:t>
            </a:r>
            <a:r>
              <a:rPr lang="ru-RU" dirty="0" smtClean="0"/>
              <a:t>() </a:t>
            </a:r>
            <a:r>
              <a:rPr lang="en-US" dirty="0" smtClean="0"/>
              <a:t>to</a:t>
            </a:r>
            <a:r>
              <a:rPr lang="ru-RU" dirty="0" smtClean="0"/>
              <a:t> </a:t>
            </a:r>
            <a:r>
              <a:rPr lang="en-US" dirty="0" smtClean="0"/>
              <a:t>e</a:t>
            </a:r>
            <a:r>
              <a:rPr lang="ru-RU" dirty="0" err="1" smtClean="0"/>
              <a:t>rf</a:t>
            </a:r>
            <a:r>
              <a:rPr lang="ru-RU" dirty="0" smtClean="0"/>
              <a:t>()…</a:t>
            </a:r>
          </a:p>
        </p:txBody>
      </p:sp>
      <p:sp>
        <p:nvSpPr>
          <p:cNvPr id="31747" name="Содержимое 2"/>
          <p:cNvSpPr>
            <a:spLocks noGrp="1"/>
          </p:cNvSpPr>
          <p:nvPr>
            <p:ph idx="1"/>
          </p:nvPr>
        </p:nvSpPr>
        <p:spPr>
          <a:xfrm>
            <a:off x="273050" y="3357563"/>
            <a:ext cx="9437688" cy="2808287"/>
          </a:xfrm>
        </p:spPr>
        <p:txBody>
          <a:bodyPr/>
          <a:lstStyle/>
          <a:p>
            <a:pPr>
              <a:buFont typeface="Wingdings" pitchFamily="2" charset="2"/>
              <a:buNone/>
            </a:pPr>
            <a:r>
              <a:rPr lang="en-US" dirty="0" smtClean="0"/>
              <a:t>Use function </a:t>
            </a:r>
            <a:r>
              <a:rPr lang="en-US" b="1" dirty="0" err="1" smtClean="0"/>
              <a:t>erff</a:t>
            </a:r>
            <a:r>
              <a:rPr lang="en-US" b="1" dirty="0" smtClean="0"/>
              <a:t>()</a:t>
            </a:r>
            <a:r>
              <a:rPr lang="en-US" dirty="0" smtClean="0"/>
              <a:t> instead of </a:t>
            </a:r>
            <a:r>
              <a:rPr lang="en-US" b="1" dirty="0" err="1" smtClean="0"/>
              <a:t>cdfnormf</a:t>
            </a:r>
            <a:r>
              <a:rPr lang="en-US" b="1" dirty="0" smtClean="0"/>
              <a:t>()</a:t>
            </a:r>
            <a:r>
              <a:rPr lang="ru-RU" dirty="0" smtClean="0"/>
              <a:t>, </a:t>
            </a:r>
            <a:r>
              <a:rPr lang="en-US" dirty="0" smtClean="0"/>
              <a:t>because it is easier to compute</a:t>
            </a:r>
            <a:endParaRPr lang="ru-RU" dirty="0" smtClean="0"/>
          </a:p>
          <a:p>
            <a:pPr>
              <a:buFont typeface="Wingdings" pitchFamily="2" charset="2"/>
              <a:buNone/>
            </a:pPr>
            <a:r>
              <a:rPr lang="en-US" b="1" dirty="0" smtClean="0"/>
              <a:t>Question</a:t>
            </a:r>
            <a:r>
              <a:rPr lang="en-US" dirty="0" smtClean="0"/>
              <a:t>:</a:t>
            </a:r>
            <a:r>
              <a:rPr lang="ru-RU" dirty="0" smtClean="0"/>
              <a:t> </a:t>
            </a:r>
            <a:r>
              <a:rPr lang="en-US" dirty="0" smtClean="0"/>
              <a:t>why?</a:t>
            </a:r>
            <a:endParaRPr lang="ru-RU" dirty="0" smtClean="0"/>
          </a:p>
        </p:txBody>
      </p:sp>
      <p:pic>
        <p:nvPicPr>
          <p:cNvPr id="31748" name="Picture 2"/>
          <p:cNvPicPr>
            <a:picLocks noChangeAspect="1" noChangeArrowheads="1"/>
          </p:cNvPicPr>
          <p:nvPr/>
        </p:nvPicPr>
        <p:blipFill>
          <a:blip r:embed="rId2">
            <a:extLst>
              <a:ext uri="{28A0092B-C50C-407E-A947-70E740481C1C}">
                <a14:useLocalDpi xmlns:a14="http://schemas.microsoft.com/office/drawing/2010/main" val="0"/>
              </a:ext>
            </a:extLst>
          </a:blip>
          <a:srcRect l="38263" t="52197" r="35750" b="35715"/>
          <a:stretch>
            <a:fillRect/>
          </a:stretch>
        </p:blipFill>
        <p:spPr bwMode="auto">
          <a:xfrm>
            <a:off x="1208088" y="1412875"/>
            <a:ext cx="72009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Заголовок 1"/>
          <p:cNvSpPr>
            <a:spLocks noGrp="1"/>
          </p:cNvSpPr>
          <p:nvPr>
            <p:ph type="title"/>
          </p:nvPr>
        </p:nvSpPr>
        <p:spPr/>
        <p:txBody>
          <a:bodyPr/>
          <a:lstStyle/>
          <a:p>
            <a:r>
              <a:rPr lang="en-US" dirty="0"/>
              <a:t>Version</a:t>
            </a:r>
            <a:r>
              <a:rPr lang="ru-RU" dirty="0"/>
              <a:t> 2.</a:t>
            </a:r>
            <a:r>
              <a:rPr lang="en-US" dirty="0"/>
              <a:t> Equivalent transform</a:t>
            </a:r>
            <a:r>
              <a:rPr lang="ru-RU" dirty="0"/>
              <a:t> </a:t>
            </a:r>
            <a:r>
              <a:rPr lang="en-US" dirty="0"/>
              <a:t>of c</a:t>
            </a:r>
            <a:r>
              <a:rPr lang="ru-RU" dirty="0" err="1"/>
              <a:t>df</a:t>
            </a:r>
            <a:r>
              <a:rPr lang="en-US" dirty="0"/>
              <a:t>n</a:t>
            </a:r>
            <a:r>
              <a:rPr lang="ru-RU" dirty="0" err="1"/>
              <a:t>orm</a:t>
            </a:r>
            <a:r>
              <a:rPr lang="ru-RU" dirty="0"/>
              <a:t>() </a:t>
            </a:r>
            <a:r>
              <a:rPr lang="en-US" dirty="0"/>
              <a:t>to</a:t>
            </a:r>
            <a:r>
              <a:rPr lang="ru-RU" dirty="0"/>
              <a:t> </a:t>
            </a:r>
            <a:r>
              <a:rPr lang="en-US" dirty="0"/>
              <a:t>e</a:t>
            </a:r>
            <a:r>
              <a:rPr lang="ru-RU" dirty="0" err="1"/>
              <a:t>rf</a:t>
            </a:r>
            <a:r>
              <a:rPr lang="ru-RU" dirty="0"/>
              <a:t>()…</a:t>
            </a:r>
            <a:endParaRPr lang="ru-RU" dirty="0" smtClean="0"/>
          </a:p>
        </p:txBody>
      </p:sp>
      <p:sp>
        <p:nvSpPr>
          <p:cNvPr id="32771" name="Rectangle 1"/>
          <p:cNvSpPr>
            <a:spLocks noChangeArrowheads="1"/>
          </p:cNvSpPr>
          <p:nvPr/>
        </p:nvSpPr>
        <p:spPr bwMode="auto">
          <a:xfrm>
            <a:off x="0" y="1057275"/>
            <a:ext cx="9906000" cy="5324475"/>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2000" b="1">
                <a:solidFill>
                  <a:srgbClr val="0000FF"/>
                </a:solidFill>
                <a:latin typeface="Courier New" pitchFamily="49" charset="0"/>
                <a:cs typeface="Times New Roman" pitchFamily="18" charset="0"/>
              </a:rPr>
              <a:t>__declspec</a:t>
            </a:r>
            <a:r>
              <a:rPr lang="en-US" sz="2000" b="1">
                <a:latin typeface="Courier New" pitchFamily="49" charset="0"/>
                <a:cs typeface="Times New Roman" pitchFamily="18" charset="0"/>
              </a:rPr>
              <a:t>(</a:t>
            </a:r>
            <a:r>
              <a:rPr lang="en-US" sz="2000" b="1">
                <a:solidFill>
                  <a:srgbClr val="0000FF"/>
                </a:solidFill>
                <a:latin typeface="Courier New" pitchFamily="49" charset="0"/>
                <a:cs typeface="Times New Roman" pitchFamily="18" charset="0"/>
              </a:rPr>
              <a:t>noinline</a:t>
            </a:r>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void</a:t>
            </a:r>
            <a:r>
              <a:rPr lang="en-US" sz="2000" b="1">
                <a:latin typeface="Courier New" pitchFamily="49" charset="0"/>
                <a:cs typeface="Times New Roman" pitchFamily="18" charset="0"/>
              </a:rPr>
              <a:t> GetOptionPricesV2(</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*pT, </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*pK,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*pS0,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*pC)</a:t>
            </a:r>
            <a:endParaRPr lang="ru-RU" sz="2000" b="1"/>
          </a:p>
          <a:p>
            <a:pPr algn="just" eaLnBrk="0" hangingPunct="0"/>
            <a:r>
              <a:rPr lang="en-US" sz="2000" b="1">
                <a:latin typeface="Courier New" pitchFamily="49" charset="0"/>
                <a:cs typeface="Times New Roman" pitchFamily="18" charset="0"/>
              </a:rPr>
              <a:t>{</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i;</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d1, d2, </a:t>
            </a:r>
            <a:r>
              <a:rPr lang="en-US" sz="2000" b="1">
                <a:solidFill>
                  <a:srgbClr val="FF0000"/>
                </a:solidFill>
                <a:latin typeface="Courier New" pitchFamily="49" charset="0"/>
                <a:cs typeface="Times New Roman" pitchFamily="18" charset="0"/>
              </a:rPr>
              <a:t>erf1, erf2</a:t>
            </a:r>
            <a:r>
              <a:rPr lang="en-US" sz="2000" b="1">
                <a:latin typeface="Courier New" pitchFamily="49" charset="0"/>
                <a:cs typeface="Times New Roman" pitchFamily="18" charset="0"/>
              </a:rPr>
              <a:t>;</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for</a:t>
            </a:r>
            <a:r>
              <a:rPr lang="en-US" sz="2000" b="1">
                <a:latin typeface="Courier New" pitchFamily="49" charset="0"/>
                <a:cs typeface="Times New Roman" pitchFamily="18" charset="0"/>
              </a:rPr>
              <a:t> (i = 0; i &lt; N; i++)</a:t>
            </a:r>
            <a:endParaRPr lang="ru-RU" sz="2000" b="1"/>
          </a:p>
          <a:p>
            <a:pPr algn="just" eaLnBrk="0" hangingPunct="0"/>
            <a:r>
              <a:rPr lang="en-US"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    d1 = (logf(pS0[i] / pK[i]) + (r + sig * sig * 0.5f) *</a:t>
            </a:r>
            <a:endParaRPr lang="ru-RU" sz="2000" b="1"/>
          </a:p>
          <a:p>
            <a:pPr algn="just" eaLnBrk="0" hangingPunct="0"/>
            <a:r>
              <a:rPr lang="en-US" sz="2000" b="1">
                <a:latin typeface="Courier New" pitchFamily="49" charset="0"/>
                <a:cs typeface="Times New Roman" pitchFamily="18" charset="0"/>
              </a:rPr>
              <a:t>         pT[i]) / (sig * sqrtf(pT[i]));</a:t>
            </a:r>
            <a:endParaRPr lang="ru-RU" sz="2000" b="1"/>
          </a:p>
          <a:p>
            <a:pPr algn="just" eaLnBrk="0" hangingPunct="0"/>
            <a:r>
              <a:rPr lang="en-US" sz="2000" b="1">
                <a:latin typeface="Courier New" pitchFamily="49" charset="0"/>
                <a:cs typeface="Times New Roman" pitchFamily="18" charset="0"/>
              </a:rPr>
              <a:t>    d2 = (logf(pS0[i] / pK[i]) + (r - sig * sig * 0.5f) * </a:t>
            </a:r>
            <a:endParaRPr lang="ru-RU" sz="2000" b="1"/>
          </a:p>
          <a:p>
            <a:pPr algn="just" eaLnBrk="0" hangingPunct="0"/>
            <a:r>
              <a:rPr lang="en-US" sz="2000" b="1">
                <a:latin typeface="Courier New" pitchFamily="49" charset="0"/>
                <a:cs typeface="Times New Roman" pitchFamily="18" charset="0"/>
              </a:rPr>
              <a:t>         pT[i]) / (sig * sqrtf(pT[i]));</a:t>
            </a:r>
            <a:endParaRPr lang="ru-RU" sz="2000" b="1"/>
          </a:p>
          <a:p>
            <a:pPr algn="just" eaLnBrk="0" hangingPunct="0"/>
            <a:r>
              <a:rPr lang="en-US" sz="2000" b="1">
                <a:solidFill>
                  <a:srgbClr val="CC0000"/>
                </a:solidFill>
                <a:latin typeface="Courier New" pitchFamily="49" charset="0"/>
                <a:cs typeface="Times New Roman" pitchFamily="18" charset="0"/>
              </a:rPr>
              <a:t>    erf1 = 0.5f + 0.5f * erff(d1 / sqrtf(2.0f));</a:t>
            </a:r>
            <a:endParaRPr lang="ru-RU" sz="2000" b="1">
              <a:solidFill>
                <a:srgbClr val="CC0000"/>
              </a:solidFill>
            </a:endParaRPr>
          </a:p>
          <a:p>
            <a:pPr algn="just" eaLnBrk="0" hangingPunct="0"/>
            <a:r>
              <a:rPr lang="en-US" sz="2000" b="1">
                <a:solidFill>
                  <a:srgbClr val="CC0000"/>
                </a:solidFill>
                <a:latin typeface="Courier New" pitchFamily="49" charset="0"/>
                <a:cs typeface="Times New Roman" pitchFamily="18" charset="0"/>
              </a:rPr>
              <a:t>    erf2 = 0.5f + 0.5f * erff(d2 / sqrtf(2.0f));</a:t>
            </a:r>
            <a:endParaRPr lang="ru-RU" sz="2000" b="1">
              <a:solidFill>
                <a:srgbClr val="CC0000"/>
              </a:solidFill>
            </a:endParaRPr>
          </a:p>
          <a:p>
            <a:pPr algn="just" eaLnBrk="0" hangingPunct="0"/>
            <a:r>
              <a:rPr lang="en-US" sz="2000" b="1">
                <a:latin typeface="Courier New" pitchFamily="49" charset="0"/>
                <a:cs typeface="Times New Roman" pitchFamily="18" charset="0"/>
              </a:rPr>
              <a:t>    pC[i] = pS0[i] * </a:t>
            </a:r>
            <a:r>
              <a:rPr lang="en-US" sz="2000" b="1">
                <a:solidFill>
                  <a:srgbClr val="CC0000"/>
                </a:solidFill>
                <a:latin typeface="Courier New" pitchFamily="49" charset="0"/>
                <a:cs typeface="Times New Roman" pitchFamily="18" charset="0"/>
              </a:rPr>
              <a:t>erf1</a:t>
            </a:r>
            <a:r>
              <a:rPr lang="en-US" sz="2000" b="1">
                <a:latin typeface="Courier New" pitchFamily="49" charset="0"/>
                <a:cs typeface="Times New Roman" pitchFamily="18" charset="0"/>
              </a:rPr>
              <a:t> – </a:t>
            </a:r>
            <a:endParaRPr lang="ru-RU" sz="2000" b="1">
              <a:latin typeface="Courier New" pitchFamily="49" charset="0"/>
              <a:cs typeface="Times New Roman" pitchFamily="18" charset="0"/>
            </a:endParaRPr>
          </a:p>
          <a:p>
            <a:pPr algn="just" eaLnBrk="0" hangingPunct="0"/>
            <a:r>
              <a:rPr lang="ru-RU" sz="2000" b="1">
                <a:latin typeface="Courier New" pitchFamily="49" charset="0"/>
                <a:cs typeface="Times New Roman" pitchFamily="18" charset="0"/>
              </a:rPr>
              <a:t>            </a:t>
            </a:r>
            <a:r>
              <a:rPr lang="en-US" sz="2000" b="1">
                <a:latin typeface="Courier New" pitchFamily="49" charset="0"/>
                <a:cs typeface="Times New Roman" pitchFamily="18" charset="0"/>
              </a:rPr>
              <a:t>pK[i] * expf((-1.0f) * r * pT</a:t>
            </a:r>
            <a:r>
              <a:rPr lang="ru-RU" sz="2000" b="1">
                <a:latin typeface="Courier New" pitchFamily="49" charset="0"/>
                <a:cs typeface="Times New Roman" pitchFamily="18" charset="0"/>
              </a:rPr>
              <a:t>[</a:t>
            </a:r>
            <a:r>
              <a:rPr lang="en-US" sz="2000" b="1">
                <a:latin typeface="Courier New" pitchFamily="49" charset="0"/>
                <a:cs typeface="Times New Roman" pitchFamily="18" charset="0"/>
              </a:rPr>
              <a:t>i</a:t>
            </a:r>
            <a:r>
              <a:rPr lang="ru-RU" sz="2000" b="1">
                <a:latin typeface="Courier New" pitchFamily="49" charset="0"/>
                <a:cs typeface="Times New Roman" pitchFamily="18" charset="0"/>
              </a:rPr>
              <a:t>]) * </a:t>
            </a:r>
            <a:r>
              <a:rPr lang="en-US" sz="2000" b="1">
                <a:solidFill>
                  <a:srgbClr val="CC0000"/>
                </a:solidFill>
                <a:latin typeface="Courier New" pitchFamily="49" charset="0"/>
                <a:cs typeface="Times New Roman" pitchFamily="18" charset="0"/>
              </a:rPr>
              <a:t>erf</a:t>
            </a:r>
            <a:r>
              <a:rPr lang="ru-RU" sz="2000" b="1">
                <a:solidFill>
                  <a:srgbClr val="CC0000"/>
                </a:solidFill>
                <a:latin typeface="Courier New" pitchFamily="49" charset="0"/>
                <a:cs typeface="Times New Roman" pitchFamily="18" charset="0"/>
              </a:rPr>
              <a:t>2</a:t>
            </a:r>
            <a:r>
              <a:rPr lang="ru-RU" sz="2000" b="1">
                <a:latin typeface="Courier New" pitchFamily="49" charset="0"/>
                <a:cs typeface="Times New Roman" pitchFamily="18" charset="0"/>
              </a:rPr>
              <a:t>;</a:t>
            </a:r>
            <a:endParaRPr lang="ru-RU" sz="2000" b="1"/>
          </a:p>
          <a:p>
            <a:pPr algn="just" eaLnBrk="0" hangingPunct="0"/>
            <a:r>
              <a:rPr lang="ru-RU" sz="2000" b="1">
                <a:latin typeface="Courier New" pitchFamily="49" charset="0"/>
                <a:cs typeface="Times New Roman" pitchFamily="18" charset="0"/>
              </a:rPr>
              <a:t>  }</a:t>
            </a:r>
            <a:endParaRPr lang="ru-RU" sz="2000" b="1"/>
          </a:p>
          <a:p>
            <a:pPr algn="just" eaLnBrk="0" hangingPunct="0"/>
            <a:r>
              <a:rPr lang="ru-RU" sz="2000" b="1">
                <a:latin typeface="Courier New" pitchFamily="49" charset="0"/>
                <a:cs typeface="Times New Roman" pitchFamily="18" charset="0"/>
              </a:rPr>
              <a:t>}</a:t>
            </a:r>
            <a:endParaRPr lang="ru-RU" sz="2000" b="1"/>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Заголовок 1"/>
          <p:cNvSpPr>
            <a:spLocks noGrp="1"/>
          </p:cNvSpPr>
          <p:nvPr>
            <p:ph type="title"/>
          </p:nvPr>
        </p:nvSpPr>
        <p:spPr/>
        <p:txBody>
          <a:bodyPr/>
          <a:lstStyle/>
          <a:p>
            <a:r>
              <a:rPr lang="en-US" dirty="0"/>
              <a:t>Version</a:t>
            </a:r>
            <a:r>
              <a:rPr lang="ru-RU" dirty="0"/>
              <a:t> 2.</a:t>
            </a:r>
            <a:r>
              <a:rPr lang="en-US" dirty="0"/>
              <a:t> Equivalent transform</a:t>
            </a:r>
            <a:r>
              <a:rPr lang="ru-RU" dirty="0"/>
              <a:t> </a:t>
            </a:r>
            <a:r>
              <a:rPr lang="en-US" dirty="0"/>
              <a:t>of c</a:t>
            </a:r>
            <a:r>
              <a:rPr lang="ru-RU" dirty="0" err="1"/>
              <a:t>df</a:t>
            </a:r>
            <a:r>
              <a:rPr lang="en-US" dirty="0"/>
              <a:t>n</a:t>
            </a:r>
            <a:r>
              <a:rPr lang="ru-RU" dirty="0" err="1"/>
              <a:t>orm</a:t>
            </a:r>
            <a:r>
              <a:rPr lang="ru-RU" dirty="0"/>
              <a:t>() </a:t>
            </a:r>
            <a:r>
              <a:rPr lang="en-US" dirty="0"/>
              <a:t>to</a:t>
            </a:r>
            <a:r>
              <a:rPr lang="ru-RU" dirty="0"/>
              <a:t> </a:t>
            </a:r>
            <a:r>
              <a:rPr lang="en-US" dirty="0"/>
              <a:t>e</a:t>
            </a:r>
            <a:r>
              <a:rPr lang="ru-RU" dirty="0" err="1"/>
              <a:t>rf</a:t>
            </a:r>
            <a:r>
              <a:rPr lang="ru-RU" dirty="0" smtClean="0"/>
              <a:t>()</a:t>
            </a:r>
          </a:p>
        </p:txBody>
      </p:sp>
      <p:graphicFrame>
        <p:nvGraphicFramePr>
          <p:cNvPr id="4" name="Таблица 3"/>
          <p:cNvGraphicFramePr>
            <a:graphicFrameLocks noGrp="1"/>
          </p:cNvGraphicFramePr>
          <p:nvPr>
            <p:extLst>
              <p:ext uri="{D42A27DB-BD31-4B8C-83A1-F6EECF244321}">
                <p14:modId xmlns:p14="http://schemas.microsoft.com/office/powerpoint/2010/main" val="1513264734"/>
              </p:ext>
            </p:extLst>
          </p:nvPr>
        </p:nvGraphicFramePr>
        <p:xfrm>
          <a:off x="93663" y="1196975"/>
          <a:ext cx="9710735" cy="1463040"/>
        </p:xfrm>
        <a:graphic>
          <a:graphicData uri="http://schemas.openxmlformats.org/drawingml/2006/table">
            <a:tbl>
              <a:tblPr/>
              <a:tblGrid>
                <a:gridCol w="1942147"/>
                <a:gridCol w="1942147"/>
                <a:gridCol w="1942147"/>
                <a:gridCol w="1942147"/>
                <a:gridCol w="1942147"/>
              </a:tblGrid>
              <a:tr h="365522">
                <a:tc>
                  <a:txBody>
                    <a:bodyPr/>
                    <a:lstStyle/>
                    <a:p>
                      <a:pPr algn="ctr">
                        <a:spcAft>
                          <a:spcPts val="0"/>
                        </a:spcAft>
                      </a:pPr>
                      <a:r>
                        <a:rPr lang="en-US" sz="2400" dirty="0">
                          <a:solidFill>
                            <a:srgbClr val="000000"/>
                          </a:solidFill>
                          <a:latin typeface="+mj-lt"/>
                          <a:ea typeface="Times New Roman"/>
                          <a:cs typeface="Calibri"/>
                        </a:rPr>
                        <a:t>N</a:t>
                      </a:r>
                      <a:endParaRPr lang="ru-RU" sz="2400" dirty="0">
                        <a:latin typeface="+mj-lt"/>
                        <a:ea typeface="Times New Roman"/>
                      </a:endParaRPr>
                    </a:p>
                  </a:txBody>
                  <a:tcPr marL="68576" marR="685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60 000 000</a:t>
                      </a:r>
                      <a:endParaRPr lang="ru-RU" sz="2400">
                        <a:latin typeface="+mj-lt"/>
                        <a:ea typeface="Times New Roman"/>
                      </a:endParaRPr>
                    </a:p>
                  </a:txBody>
                  <a:tcPr marL="68576" marR="685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120 000 000</a:t>
                      </a:r>
                      <a:endParaRPr lang="ru-RU" sz="2400">
                        <a:latin typeface="+mj-lt"/>
                        <a:ea typeface="Times New Roman"/>
                      </a:endParaRPr>
                    </a:p>
                  </a:txBody>
                  <a:tcPr marL="68576" marR="685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180 000 000</a:t>
                      </a:r>
                      <a:endParaRPr lang="ru-RU" sz="2400">
                        <a:latin typeface="+mj-lt"/>
                        <a:ea typeface="Times New Roman"/>
                      </a:endParaRPr>
                    </a:p>
                  </a:txBody>
                  <a:tcPr marL="68576" marR="685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240 000 000</a:t>
                      </a:r>
                      <a:endParaRPr lang="ru-RU" sz="2400">
                        <a:latin typeface="+mj-lt"/>
                        <a:ea typeface="Times New Roman"/>
                      </a:endParaRPr>
                    </a:p>
                  </a:txBody>
                  <a:tcPr marL="68576" marR="685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522">
                <a:tc>
                  <a:txBody>
                    <a:bodyPr/>
                    <a:lstStyle/>
                    <a:p>
                      <a:pPr algn="ctr">
                        <a:spcAft>
                          <a:spcPts val="0"/>
                        </a:spcAft>
                      </a:pPr>
                      <a:r>
                        <a:rPr lang="en-US" sz="2400" dirty="0" smtClean="0">
                          <a:solidFill>
                            <a:srgbClr val="000000"/>
                          </a:solidFill>
                          <a:latin typeface="+mj-lt"/>
                          <a:ea typeface="Times New Roman"/>
                          <a:cs typeface="Calibri"/>
                        </a:rPr>
                        <a:t>Version</a:t>
                      </a:r>
                      <a:r>
                        <a:rPr lang="en-US" sz="2400" baseline="0" dirty="0" smtClean="0">
                          <a:solidFill>
                            <a:srgbClr val="000000"/>
                          </a:solidFill>
                          <a:latin typeface="+mj-lt"/>
                          <a:ea typeface="Times New Roman"/>
                          <a:cs typeface="Calibri"/>
                        </a:rPr>
                        <a:t> </a:t>
                      </a:r>
                      <a:r>
                        <a:rPr lang="en-US" sz="2400" dirty="0" smtClean="0">
                          <a:solidFill>
                            <a:srgbClr val="000000"/>
                          </a:solidFill>
                          <a:latin typeface="+mj-lt"/>
                          <a:ea typeface="Times New Roman"/>
                          <a:cs typeface="Calibri"/>
                        </a:rPr>
                        <a:t>V0</a:t>
                      </a:r>
                      <a:endParaRPr lang="ru-RU" sz="2400" dirty="0">
                        <a:latin typeface="+mj-lt"/>
                        <a:ea typeface="Times New Roman"/>
                      </a:endParaRPr>
                    </a:p>
                  </a:txBody>
                  <a:tcPr marL="68576" marR="685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17,002</a:t>
                      </a:r>
                      <a:endParaRPr lang="ru-RU" sz="2400">
                        <a:latin typeface="+mj-lt"/>
                        <a:ea typeface="Times New Roman"/>
                      </a:endParaRPr>
                    </a:p>
                  </a:txBody>
                  <a:tcPr marL="68576" marR="685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34,004</a:t>
                      </a:r>
                      <a:endParaRPr lang="ru-RU" sz="2400">
                        <a:latin typeface="+mj-lt"/>
                        <a:ea typeface="Times New Roman"/>
                      </a:endParaRPr>
                    </a:p>
                  </a:txBody>
                  <a:tcPr marL="68576" marR="685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51,008</a:t>
                      </a:r>
                      <a:endParaRPr lang="ru-RU" sz="2400">
                        <a:latin typeface="+mj-lt"/>
                        <a:ea typeface="Times New Roman"/>
                      </a:endParaRPr>
                    </a:p>
                  </a:txBody>
                  <a:tcPr marL="68576" marR="685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67,970</a:t>
                      </a:r>
                      <a:endParaRPr lang="ru-RU" sz="2400">
                        <a:latin typeface="+mj-lt"/>
                        <a:ea typeface="Times New Roman"/>
                      </a:endParaRPr>
                    </a:p>
                  </a:txBody>
                  <a:tcPr marL="68576" marR="685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522">
                <a:tc>
                  <a:txBody>
                    <a:bodyPr/>
                    <a:lstStyle/>
                    <a:p>
                      <a:pPr algn="ctr">
                        <a:spcAft>
                          <a:spcPts val="0"/>
                        </a:spcAft>
                      </a:pPr>
                      <a:r>
                        <a:rPr lang="en-US" sz="2400" kern="1200" dirty="0" smtClean="0">
                          <a:solidFill>
                            <a:srgbClr val="000000"/>
                          </a:solidFill>
                          <a:latin typeface="+mn-lt"/>
                          <a:ea typeface="Times New Roman"/>
                          <a:cs typeface="Calibri"/>
                        </a:rPr>
                        <a:t>Version</a:t>
                      </a:r>
                      <a:r>
                        <a:rPr lang="en-US" sz="2400" kern="1200" baseline="0" dirty="0" smtClean="0">
                          <a:solidFill>
                            <a:srgbClr val="000000"/>
                          </a:solidFill>
                          <a:latin typeface="+mn-lt"/>
                          <a:ea typeface="Times New Roman"/>
                          <a:cs typeface="Calibri"/>
                        </a:rPr>
                        <a:t> </a:t>
                      </a:r>
                      <a:r>
                        <a:rPr lang="en-US" sz="2400" dirty="0" smtClean="0">
                          <a:solidFill>
                            <a:srgbClr val="000000"/>
                          </a:solidFill>
                          <a:latin typeface="+mj-lt"/>
                          <a:ea typeface="Times New Roman"/>
                          <a:cs typeface="Calibri"/>
                        </a:rPr>
                        <a:t>V1</a:t>
                      </a:r>
                      <a:endParaRPr lang="ru-RU" sz="2400" dirty="0">
                        <a:latin typeface="+mj-lt"/>
                        <a:ea typeface="Times New Roman"/>
                      </a:endParaRPr>
                    </a:p>
                  </a:txBody>
                  <a:tcPr marL="68576" marR="685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16,776</a:t>
                      </a:r>
                      <a:endParaRPr lang="ru-RU" sz="2400">
                        <a:latin typeface="+mj-lt"/>
                        <a:ea typeface="Times New Roman"/>
                      </a:endParaRPr>
                    </a:p>
                  </a:txBody>
                  <a:tcPr marL="68576" marR="685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33,549</a:t>
                      </a:r>
                      <a:endParaRPr lang="ru-RU" sz="2400">
                        <a:latin typeface="+mj-lt"/>
                        <a:ea typeface="Times New Roman"/>
                      </a:endParaRPr>
                    </a:p>
                  </a:txBody>
                  <a:tcPr marL="68576" marR="685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50,337</a:t>
                      </a:r>
                      <a:endParaRPr lang="ru-RU" sz="2400">
                        <a:latin typeface="+mj-lt"/>
                        <a:ea typeface="Times New Roman"/>
                      </a:endParaRPr>
                    </a:p>
                  </a:txBody>
                  <a:tcPr marL="68576" marR="685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66,989</a:t>
                      </a:r>
                      <a:endParaRPr lang="ru-RU" sz="2400">
                        <a:latin typeface="+mj-lt"/>
                        <a:ea typeface="Times New Roman"/>
                      </a:endParaRPr>
                    </a:p>
                  </a:txBody>
                  <a:tcPr marL="68576" marR="685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522">
                <a:tc>
                  <a:txBody>
                    <a:bodyPr/>
                    <a:lstStyle/>
                    <a:p>
                      <a:pPr algn="ctr">
                        <a:spcAft>
                          <a:spcPts val="0"/>
                        </a:spcAft>
                      </a:pPr>
                      <a:r>
                        <a:rPr lang="en-US" sz="2400" b="1" dirty="0" smtClean="0">
                          <a:solidFill>
                            <a:srgbClr val="000000"/>
                          </a:solidFill>
                          <a:latin typeface="+mj-lt"/>
                          <a:ea typeface="Times New Roman"/>
                          <a:cs typeface="Calibri"/>
                        </a:rPr>
                        <a:t>Version V</a:t>
                      </a:r>
                      <a:r>
                        <a:rPr lang="ru-RU" sz="2400" b="1" dirty="0">
                          <a:solidFill>
                            <a:srgbClr val="000000"/>
                          </a:solidFill>
                          <a:latin typeface="+mj-lt"/>
                          <a:ea typeface="Times New Roman"/>
                          <a:cs typeface="Calibri"/>
                        </a:rPr>
                        <a:t>2</a:t>
                      </a:r>
                      <a:endParaRPr lang="ru-RU" sz="2400" b="1" dirty="0">
                        <a:latin typeface="+mj-lt"/>
                        <a:ea typeface="Times New Roman"/>
                      </a:endParaRPr>
                    </a:p>
                  </a:txBody>
                  <a:tcPr marL="68576" marR="685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2,871</a:t>
                      </a:r>
                    </a:p>
                  </a:txBody>
                  <a:tcPr marL="68576" marR="685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5,727</a:t>
                      </a:r>
                    </a:p>
                  </a:txBody>
                  <a:tcPr marL="68576" marR="685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8,649</a:t>
                      </a:r>
                    </a:p>
                  </a:txBody>
                  <a:tcPr marL="68576" marR="685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11,230</a:t>
                      </a:r>
                    </a:p>
                  </a:txBody>
                  <a:tcPr marL="68576" marR="685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Вертикальный свиток 4"/>
          <p:cNvSpPr/>
          <p:nvPr/>
        </p:nvSpPr>
        <p:spPr bwMode="auto">
          <a:xfrm>
            <a:off x="704528" y="3284984"/>
            <a:ext cx="7128792" cy="2520280"/>
          </a:xfrm>
          <a:prstGeom prst="verticalScroll">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endPar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endParaRPr>
          </a:p>
          <a:p>
            <a:pPr algn="ctr">
              <a:defRPr/>
            </a:pPr>
            <a:endPar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endParaRPr>
          </a:p>
          <a:p>
            <a:pPr algn="ctr">
              <a:defRPr/>
            </a:pPr>
            <a:r>
              <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Several times speedup</a:t>
            </a:r>
            <a:r>
              <a:rPr lang="ru-RU"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a:t>
            </a:r>
            <a:endPar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endParaRPr>
          </a:p>
        </p:txBody>
      </p:sp>
      <p:pic>
        <p:nvPicPr>
          <p:cNvPr id="33828" name="Picture 2" descr="C:\Users\Iosif\AppData\Local\Microsoft\Windows\Temporary Internet Files\Content.IE5\8EDIX7LH\MC90025168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48625" y="3573463"/>
            <a:ext cx="1546225" cy="182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p:txBody>
          <a:bodyPr/>
          <a:lstStyle/>
          <a:p>
            <a:r>
              <a:rPr lang="en-US" dirty="0" smtClean="0"/>
              <a:t>Contents</a:t>
            </a:r>
            <a:endParaRPr lang="ru-RU" dirty="0" smtClean="0"/>
          </a:p>
        </p:txBody>
      </p:sp>
      <p:sp>
        <p:nvSpPr>
          <p:cNvPr id="6147" name="Содержимое 2"/>
          <p:cNvSpPr>
            <a:spLocks noGrp="1"/>
          </p:cNvSpPr>
          <p:nvPr>
            <p:ph idx="1"/>
          </p:nvPr>
        </p:nvSpPr>
        <p:spPr>
          <a:xfrm>
            <a:off x="273050" y="1196975"/>
            <a:ext cx="9437688" cy="4968875"/>
          </a:xfrm>
        </p:spPr>
        <p:txBody>
          <a:bodyPr/>
          <a:lstStyle/>
          <a:p>
            <a:pPr>
              <a:defRPr/>
            </a:pPr>
            <a:r>
              <a:rPr lang="en-US" dirty="0" smtClean="0"/>
              <a:t>Objectives</a:t>
            </a:r>
            <a:endParaRPr lang="ru-RU" dirty="0" smtClean="0"/>
          </a:p>
          <a:p>
            <a:pPr>
              <a:defRPr/>
            </a:pPr>
            <a:r>
              <a:rPr lang="en-US" dirty="0" smtClean="0"/>
              <a:t>European option pricing</a:t>
            </a:r>
            <a:endParaRPr lang="ru-RU" dirty="0" smtClean="0"/>
          </a:p>
          <a:p>
            <a:pPr>
              <a:defRPr/>
            </a:pPr>
            <a:r>
              <a:rPr lang="en-US" dirty="0" smtClean="0"/>
              <a:t>Step-by-step optimization for Xeon and</a:t>
            </a:r>
            <a:r>
              <a:rPr lang="ru-RU" dirty="0" smtClean="0"/>
              <a:t> </a:t>
            </a:r>
            <a:r>
              <a:rPr lang="en-US" dirty="0" smtClean="0"/>
              <a:t>Xeon Phi</a:t>
            </a:r>
            <a:endParaRPr lang="ru-RU" dirty="0" smtClean="0"/>
          </a:p>
          <a:p>
            <a:pPr>
              <a:defRPr/>
            </a:pPr>
            <a:r>
              <a:rPr lang="en-US" dirty="0" smtClean="0"/>
              <a:t>Individual work</a:t>
            </a:r>
            <a:endParaRPr lang="ru-RU" dirty="0" smtClean="0"/>
          </a:p>
          <a:p>
            <a:pPr>
              <a:defRPr/>
            </a:pPr>
            <a:r>
              <a:rPr lang="en-US" dirty="0" smtClean="0"/>
              <a:t>References</a:t>
            </a:r>
          </a:p>
          <a:p>
            <a:pPr>
              <a:defRPr/>
            </a:pPr>
            <a:endParaRPr lang="en-US" dirty="0"/>
          </a:p>
          <a:p>
            <a:pPr marL="0" indent="0">
              <a:buFont typeface="Wingdings" pitchFamily="2" charset="2"/>
              <a:buNone/>
              <a:defRPr/>
            </a:pPr>
            <a:r>
              <a:rPr lang="en-US" sz="2000" i="1" dirty="0" smtClean="0"/>
              <a:t>The authors are grateful to Nikita </a:t>
            </a:r>
            <a:r>
              <a:rPr lang="en-US" sz="2000" i="1" dirty="0" err="1" smtClean="0"/>
              <a:t>Astafiev</a:t>
            </a:r>
            <a:r>
              <a:rPr lang="en-US" sz="2000" i="1" dirty="0" smtClean="0"/>
              <a:t> and Sergey </a:t>
            </a:r>
            <a:r>
              <a:rPr lang="en-US" sz="2000" i="1" dirty="0" err="1" smtClean="0"/>
              <a:t>Maidanov</a:t>
            </a:r>
            <a:r>
              <a:rPr lang="en-US" sz="2000" i="1" dirty="0" smtClean="0"/>
              <a:t> for fruitful discussions and comments</a:t>
            </a:r>
            <a:endParaRPr lang="ru-RU"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Заголовок 1"/>
          <p:cNvSpPr>
            <a:spLocks noGrp="1"/>
          </p:cNvSpPr>
          <p:nvPr>
            <p:ph type="title"/>
          </p:nvPr>
        </p:nvSpPr>
        <p:spPr/>
        <p:txBody>
          <a:bodyPr/>
          <a:lstStyle/>
          <a:p>
            <a:r>
              <a:rPr lang="en-US" dirty="0" smtClean="0"/>
              <a:t>Version</a:t>
            </a:r>
            <a:r>
              <a:rPr lang="ru-RU" dirty="0" smtClean="0"/>
              <a:t> 3. </a:t>
            </a:r>
            <a:r>
              <a:rPr lang="en-US" dirty="0" smtClean="0"/>
              <a:t>Vectorization: using restrict</a:t>
            </a:r>
            <a:r>
              <a:rPr lang="ru-RU" dirty="0" smtClean="0"/>
              <a:t>…</a:t>
            </a:r>
          </a:p>
        </p:txBody>
      </p:sp>
      <p:sp>
        <p:nvSpPr>
          <p:cNvPr id="34819" name="Содержимое 2"/>
          <p:cNvSpPr>
            <a:spLocks noGrp="1"/>
          </p:cNvSpPr>
          <p:nvPr>
            <p:ph idx="1"/>
          </p:nvPr>
        </p:nvSpPr>
        <p:spPr>
          <a:xfrm>
            <a:off x="273050" y="1196975"/>
            <a:ext cx="9437688" cy="4968875"/>
          </a:xfrm>
        </p:spPr>
        <p:txBody>
          <a:bodyPr/>
          <a:lstStyle/>
          <a:p>
            <a:r>
              <a:rPr lang="en-US" b="1" dirty="0" smtClean="0"/>
              <a:t>What is vectorization?</a:t>
            </a:r>
            <a:endParaRPr lang="ru-RU" b="1" dirty="0" smtClean="0"/>
          </a:p>
          <a:p>
            <a:endParaRPr lang="ru-RU" dirty="0" smtClean="0"/>
          </a:p>
          <a:p>
            <a:r>
              <a:rPr lang="en-US" b="1" dirty="0" smtClean="0"/>
              <a:t>What is restrict?</a:t>
            </a:r>
            <a:endParaRPr lang="ru-RU" b="1" dirty="0" smtClean="0"/>
          </a:p>
          <a:p>
            <a:endParaRPr lang="ru-RU" b="1" dirty="0" smtClean="0"/>
          </a:p>
          <a:p>
            <a:r>
              <a:rPr lang="en-US" b="1" dirty="0" smtClean="0"/>
              <a:t>Why do we need restrict?</a:t>
            </a:r>
          </a:p>
          <a:p>
            <a:endParaRPr lang="en-US" b="1" dirty="0" smtClean="0"/>
          </a:p>
          <a:p>
            <a:r>
              <a:rPr lang="en-US" b="1" dirty="0" smtClean="0"/>
              <a:t>I used restrict, nothing happened. What did I do wrong?</a:t>
            </a:r>
            <a:endParaRPr lang="ru-RU" b="1"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Заголовок 1"/>
          <p:cNvSpPr>
            <a:spLocks noGrp="1"/>
          </p:cNvSpPr>
          <p:nvPr>
            <p:ph type="title"/>
          </p:nvPr>
        </p:nvSpPr>
        <p:spPr/>
        <p:txBody>
          <a:bodyPr/>
          <a:lstStyle/>
          <a:p>
            <a:r>
              <a:rPr lang="en-US" dirty="0"/>
              <a:t>Version</a:t>
            </a:r>
            <a:r>
              <a:rPr lang="ru-RU" dirty="0"/>
              <a:t> 3. </a:t>
            </a:r>
            <a:r>
              <a:rPr lang="en-US" dirty="0"/>
              <a:t>Vectorization: using restrict</a:t>
            </a:r>
            <a:r>
              <a:rPr lang="ru-RU" dirty="0"/>
              <a:t>…</a:t>
            </a:r>
            <a:endParaRPr lang="ru-RU" dirty="0" smtClean="0"/>
          </a:p>
        </p:txBody>
      </p:sp>
      <p:sp>
        <p:nvSpPr>
          <p:cNvPr id="35843" name="Содержимое 2"/>
          <p:cNvSpPr>
            <a:spLocks noGrp="1"/>
          </p:cNvSpPr>
          <p:nvPr>
            <p:ph idx="1"/>
          </p:nvPr>
        </p:nvSpPr>
        <p:spPr>
          <a:xfrm>
            <a:off x="273050" y="1196975"/>
            <a:ext cx="9437688" cy="4968875"/>
          </a:xfrm>
        </p:spPr>
        <p:txBody>
          <a:bodyPr/>
          <a:lstStyle/>
          <a:p>
            <a:r>
              <a:rPr lang="en-US" dirty="0" smtClean="0"/>
              <a:t>Investigate vectorization of our implementation</a:t>
            </a:r>
          </a:p>
          <a:p>
            <a:r>
              <a:rPr lang="en-US" dirty="0" smtClean="0"/>
              <a:t>Add compiler option</a:t>
            </a:r>
            <a:r>
              <a:rPr lang="ru-RU" dirty="0" smtClean="0"/>
              <a:t> </a:t>
            </a:r>
            <a:r>
              <a:rPr lang="en-US" dirty="0" smtClean="0"/>
              <a:t>–vec-report3</a:t>
            </a:r>
            <a:r>
              <a:rPr lang="ru-RU" dirty="0" smtClean="0"/>
              <a:t> </a:t>
            </a:r>
            <a:r>
              <a:rPr lang="en-US" dirty="0" smtClean="0"/>
              <a:t>or</a:t>
            </a:r>
            <a:r>
              <a:rPr lang="ru-RU" dirty="0" smtClean="0"/>
              <a:t> </a:t>
            </a:r>
            <a:r>
              <a:rPr lang="en-US" dirty="0" smtClean="0"/>
              <a:t>–vec-report6</a:t>
            </a:r>
            <a:r>
              <a:rPr lang="ru-RU" dirty="0" smtClean="0"/>
              <a:t> (</a:t>
            </a:r>
            <a:r>
              <a:rPr lang="en-US" dirty="0" smtClean="0"/>
              <a:t>Linux),</a:t>
            </a:r>
            <a:r>
              <a:rPr lang="ru-RU" dirty="0" smtClean="0"/>
              <a:t>  </a:t>
            </a:r>
            <a:endParaRPr lang="en-US" dirty="0" smtClean="0"/>
          </a:p>
          <a:p>
            <a:pPr>
              <a:buFont typeface="Wingdings" pitchFamily="2" charset="2"/>
              <a:buNone/>
            </a:pPr>
            <a:r>
              <a:rPr lang="en-US" dirty="0" smtClean="0"/>
              <a:t> 			               –Qvec-report3 or</a:t>
            </a:r>
            <a:r>
              <a:rPr lang="ru-RU" dirty="0" smtClean="0"/>
              <a:t> </a:t>
            </a:r>
            <a:r>
              <a:rPr lang="en-US" dirty="0" smtClean="0"/>
              <a:t>–Qvec-report6</a:t>
            </a:r>
            <a:r>
              <a:rPr lang="ru-RU" dirty="0" smtClean="0"/>
              <a:t> </a:t>
            </a:r>
            <a:r>
              <a:rPr lang="en-US" dirty="0" smtClean="0"/>
              <a:t>(Windows)</a:t>
            </a:r>
          </a:p>
          <a:p>
            <a:r>
              <a:rPr lang="en-US" dirty="0" smtClean="0"/>
              <a:t>Add compiler option–</a:t>
            </a:r>
            <a:r>
              <a:rPr lang="en-US" dirty="0" err="1" smtClean="0"/>
              <a:t>mavx</a:t>
            </a:r>
            <a:r>
              <a:rPr lang="ru-RU" dirty="0" smtClean="0"/>
              <a:t> </a:t>
            </a:r>
            <a:r>
              <a:rPr lang="en-US" dirty="0" smtClean="0"/>
              <a:t>to use AVX instead of SSE</a:t>
            </a:r>
            <a:r>
              <a:rPr lang="ru-RU" dirty="0" smtClean="0"/>
              <a:t>.</a:t>
            </a:r>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Loops are not vectorized because of data dependencies</a:t>
            </a:r>
            <a:r>
              <a:rPr lang="ru-RU" dirty="0" smtClean="0"/>
              <a:t>.</a:t>
            </a:r>
          </a:p>
        </p:txBody>
      </p:sp>
      <p:pic>
        <p:nvPicPr>
          <p:cNvPr id="35844" name="Picture 2"/>
          <p:cNvPicPr>
            <a:picLocks noChangeAspect="1" noChangeArrowheads="1"/>
          </p:cNvPicPr>
          <p:nvPr/>
        </p:nvPicPr>
        <p:blipFill>
          <a:blip r:embed="rId2">
            <a:extLst>
              <a:ext uri="{28A0092B-C50C-407E-A947-70E740481C1C}">
                <a14:useLocalDpi xmlns:a14="http://schemas.microsoft.com/office/drawing/2010/main" val="0"/>
              </a:ext>
            </a:extLst>
          </a:blip>
          <a:srcRect l="784" r="3587"/>
          <a:stretch>
            <a:fillRect/>
          </a:stretch>
        </p:blipFill>
        <p:spPr bwMode="auto">
          <a:xfrm>
            <a:off x="1208088" y="3045246"/>
            <a:ext cx="7777162" cy="203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Заголовок 1"/>
          <p:cNvSpPr>
            <a:spLocks noGrp="1"/>
          </p:cNvSpPr>
          <p:nvPr>
            <p:ph type="title"/>
          </p:nvPr>
        </p:nvSpPr>
        <p:spPr/>
        <p:txBody>
          <a:bodyPr/>
          <a:lstStyle/>
          <a:p>
            <a:r>
              <a:rPr lang="en-US" dirty="0"/>
              <a:t>Version</a:t>
            </a:r>
            <a:r>
              <a:rPr lang="ru-RU" dirty="0"/>
              <a:t> 3. </a:t>
            </a:r>
            <a:r>
              <a:rPr lang="en-US" dirty="0"/>
              <a:t>Vectorization: using </a:t>
            </a:r>
            <a:r>
              <a:rPr lang="en-US" dirty="0" smtClean="0"/>
              <a:t>restrict…</a:t>
            </a:r>
            <a:endParaRPr lang="ru-RU" dirty="0" smtClean="0"/>
          </a:p>
        </p:txBody>
      </p:sp>
      <p:sp>
        <p:nvSpPr>
          <p:cNvPr id="36867" name="Rectangle 1"/>
          <p:cNvSpPr>
            <a:spLocks noChangeArrowheads="1"/>
          </p:cNvSpPr>
          <p:nvPr/>
        </p:nvSpPr>
        <p:spPr bwMode="auto">
          <a:xfrm>
            <a:off x="0" y="1057275"/>
            <a:ext cx="9906000" cy="5324475"/>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2000" b="1">
                <a:solidFill>
                  <a:srgbClr val="0000FF"/>
                </a:solidFill>
                <a:latin typeface="Courier New" pitchFamily="49" charset="0"/>
                <a:cs typeface="Times New Roman" pitchFamily="18" charset="0"/>
              </a:rPr>
              <a:t>__declspec(noinline) void GetOptionPricesV3(</a:t>
            </a:r>
          </a:p>
          <a:p>
            <a:pPr algn="just" eaLnBrk="0" hangingPunct="0"/>
            <a:r>
              <a:rPr lang="en-US" sz="2000" b="1">
                <a:latin typeface="Courier New" pitchFamily="49" charset="0"/>
                <a:cs typeface="Times New Roman" pitchFamily="18" charset="0"/>
              </a:rPr>
              <a:t>  float * </a:t>
            </a:r>
            <a:r>
              <a:rPr lang="en-US" sz="2000" b="1">
                <a:solidFill>
                  <a:srgbClr val="C00000"/>
                </a:solidFill>
                <a:latin typeface="Courier New" pitchFamily="49" charset="0"/>
                <a:cs typeface="Times New Roman" pitchFamily="18" charset="0"/>
              </a:rPr>
              <a:t>restrict</a:t>
            </a:r>
            <a:r>
              <a:rPr lang="en-US" sz="2000" b="1">
                <a:latin typeface="Courier New" pitchFamily="49" charset="0"/>
                <a:cs typeface="Times New Roman" pitchFamily="18" charset="0"/>
              </a:rPr>
              <a:t> pT, float * </a:t>
            </a:r>
            <a:r>
              <a:rPr lang="en-US" sz="2000" b="1">
                <a:solidFill>
                  <a:srgbClr val="C00000"/>
                </a:solidFill>
                <a:latin typeface="Courier New" pitchFamily="49" charset="0"/>
                <a:cs typeface="Times New Roman" pitchFamily="18" charset="0"/>
              </a:rPr>
              <a:t>restrict</a:t>
            </a:r>
            <a:r>
              <a:rPr lang="en-US" sz="2000" b="1">
                <a:latin typeface="Courier New" pitchFamily="49" charset="0"/>
                <a:cs typeface="Times New Roman" pitchFamily="18" charset="0"/>
              </a:rPr>
              <a:t> pK, </a:t>
            </a:r>
          </a:p>
          <a:p>
            <a:pPr algn="just" eaLnBrk="0" hangingPunct="0"/>
            <a:r>
              <a:rPr lang="en-US" sz="2000" b="1">
                <a:latin typeface="Courier New" pitchFamily="49" charset="0"/>
                <a:cs typeface="Times New Roman" pitchFamily="18" charset="0"/>
              </a:rPr>
              <a:t>  float * </a:t>
            </a:r>
            <a:r>
              <a:rPr lang="en-US" sz="2000" b="1">
                <a:solidFill>
                  <a:srgbClr val="C00000"/>
                </a:solidFill>
                <a:latin typeface="Courier New" pitchFamily="49" charset="0"/>
                <a:cs typeface="Times New Roman" pitchFamily="18" charset="0"/>
              </a:rPr>
              <a:t>restrict</a:t>
            </a:r>
            <a:r>
              <a:rPr lang="en-US" sz="2000" b="1">
                <a:latin typeface="Courier New" pitchFamily="49" charset="0"/>
                <a:cs typeface="Times New Roman" pitchFamily="18" charset="0"/>
              </a:rPr>
              <a:t> pS0, float * </a:t>
            </a:r>
            <a:r>
              <a:rPr lang="en-US" sz="2000" b="1">
                <a:solidFill>
                  <a:srgbClr val="C00000"/>
                </a:solidFill>
                <a:latin typeface="Courier New" pitchFamily="49" charset="0"/>
                <a:cs typeface="Times New Roman" pitchFamily="18" charset="0"/>
              </a:rPr>
              <a:t>restrict</a:t>
            </a:r>
            <a:r>
              <a:rPr lang="en-US" sz="2000" b="1">
                <a:latin typeface="Courier New" pitchFamily="49" charset="0"/>
                <a:cs typeface="Times New Roman" pitchFamily="18" charset="0"/>
              </a:rPr>
              <a:t> pC)</a:t>
            </a:r>
            <a:r>
              <a:rPr lang="ru-RU" sz="2000" b="1">
                <a:solidFill>
                  <a:srgbClr val="0000FF"/>
                </a:solidFill>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a:t>
            </a:r>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i;</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d1, d2, erf1, erf2;</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for</a:t>
            </a:r>
            <a:r>
              <a:rPr lang="en-US" sz="2000" b="1">
                <a:latin typeface="Courier New" pitchFamily="49" charset="0"/>
                <a:cs typeface="Times New Roman" pitchFamily="18" charset="0"/>
              </a:rPr>
              <a:t> (i = 0; i &lt; N; i++)</a:t>
            </a:r>
            <a:endParaRPr lang="ru-RU" sz="2000" b="1"/>
          </a:p>
          <a:p>
            <a:pPr algn="just" eaLnBrk="0" hangingPunct="0"/>
            <a:r>
              <a:rPr lang="en-US"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    d1 = (logf(pS0[i] / pK[i]) + (r + sig * sig * 0.5f) *</a:t>
            </a:r>
            <a:endParaRPr lang="ru-RU" sz="2000" b="1"/>
          </a:p>
          <a:p>
            <a:pPr algn="just" eaLnBrk="0" hangingPunct="0"/>
            <a:r>
              <a:rPr lang="en-US" sz="2000" b="1">
                <a:latin typeface="Courier New" pitchFamily="49" charset="0"/>
                <a:cs typeface="Times New Roman" pitchFamily="18" charset="0"/>
              </a:rPr>
              <a:t>         pT[i]) / (sig * sqrtf(pT[i]));</a:t>
            </a:r>
            <a:endParaRPr lang="ru-RU" sz="2000" b="1"/>
          </a:p>
          <a:p>
            <a:pPr algn="just" eaLnBrk="0" hangingPunct="0"/>
            <a:r>
              <a:rPr lang="en-US" sz="2000" b="1">
                <a:latin typeface="Courier New" pitchFamily="49" charset="0"/>
                <a:cs typeface="Times New Roman" pitchFamily="18" charset="0"/>
              </a:rPr>
              <a:t>    d2 = (logf(pS0[i] / pK[i]) + (r - sig * sig * 0.5f) * </a:t>
            </a:r>
            <a:endParaRPr lang="ru-RU" sz="2000" b="1"/>
          </a:p>
          <a:p>
            <a:pPr algn="just" eaLnBrk="0" hangingPunct="0"/>
            <a:r>
              <a:rPr lang="en-US" sz="2000" b="1">
                <a:latin typeface="Courier New" pitchFamily="49" charset="0"/>
                <a:cs typeface="Times New Roman" pitchFamily="18" charset="0"/>
              </a:rPr>
              <a:t>         pT[i]) / (sig * sqrtf(pT[i]));</a:t>
            </a:r>
            <a:endParaRPr lang="ru-RU" sz="2000" b="1"/>
          </a:p>
          <a:p>
            <a:pPr algn="just" eaLnBrk="0" hangingPunct="0"/>
            <a:r>
              <a:rPr lang="en-US" sz="2000" b="1">
                <a:latin typeface="Courier New" pitchFamily="49" charset="0"/>
                <a:cs typeface="Times New Roman" pitchFamily="18" charset="0"/>
              </a:rPr>
              <a:t>    erf1 = 0.5f + 0.5f * erff(d1 / sqrtf(2.0f));</a:t>
            </a:r>
            <a:endParaRPr lang="ru-RU" sz="2000" b="1"/>
          </a:p>
          <a:p>
            <a:pPr algn="just" eaLnBrk="0" hangingPunct="0"/>
            <a:r>
              <a:rPr lang="en-US" sz="2000" b="1">
                <a:latin typeface="Courier New" pitchFamily="49" charset="0"/>
                <a:cs typeface="Times New Roman" pitchFamily="18" charset="0"/>
              </a:rPr>
              <a:t>    erf2 = 0.5f + 0.5f * erff(d2 / sqrtf(2.0f));</a:t>
            </a:r>
            <a:endParaRPr lang="ru-RU" sz="2000" b="1"/>
          </a:p>
          <a:p>
            <a:pPr algn="just" eaLnBrk="0" hangingPunct="0"/>
            <a:r>
              <a:rPr lang="en-US" sz="2000" b="1">
                <a:latin typeface="Courier New" pitchFamily="49" charset="0"/>
                <a:cs typeface="Times New Roman" pitchFamily="18" charset="0"/>
              </a:rPr>
              <a:t>    pC[i] = pS0[i] * erf1 – </a:t>
            </a:r>
            <a:endParaRPr lang="ru-RU" sz="2000" b="1">
              <a:latin typeface="Courier New" pitchFamily="49" charset="0"/>
              <a:cs typeface="Times New Roman" pitchFamily="18" charset="0"/>
            </a:endParaRPr>
          </a:p>
          <a:p>
            <a:pPr algn="just" eaLnBrk="0" hangingPunct="0"/>
            <a:r>
              <a:rPr lang="ru-RU" sz="2000" b="1">
                <a:latin typeface="Courier New" pitchFamily="49" charset="0"/>
                <a:cs typeface="Times New Roman" pitchFamily="18" charset="0"/>
              </a:rPr>
              <a:t>            </a:t>
            </a:r>
            <a:r>
              <a:rPr lang="en-US" sz="2000" b="1">
                <a:latin typeface="Courier New" pitchFamily="49" charset="0"/>
                <a:cs typeface="Times New Roman" pitchFamily="18" charset="0"/>
              </a:rPr>
              <a:t>pK[i] * expf((-1.0f) * r * pT</a:t>
            </a:r>
            <a:r>
              <a:rPr lang="ru-RU" sz="2000" b="1">
                <a:latin typeface="Courier New" pitchFamily="49" charset="0"/>
                <a:cs typeface="Times New Roman" pitchFamily="18" charset="0"/>
              </a:rPr>
              <a:t>[</a:t>
            </a:r>
            <a:r>
              <a:rPr lang="en-US" sz="2000" b="1">
                <a:latin typeface="Courier New" pitchFamily="49" charset="0"/>
                <a:cs typeface="Times New Roman" pitchFamily="18" charset="0"/>
              </a:rPr>
              <a:t>i</a:t>
            </a:r>
            <a:r>
              <a:rPr lang="ru-RU" sz="2000" b="1">
                <a:latin typeface="Courier New" pitchFamily="49" charset="0"/>
                <a:cs typeface="Times New Roman" pitchFamily="18" charset="0"/>
              </a:rPr>
              <a:t>]) * </a:t>
            </a:r>
            <a:r>
              <a:rPr lang="en-US" sz="2000" b="1">
                <a:latin typeface="Courier New" pitchFamily="49" charset="0"/>
                <a:cs typeface="Times New Roman" pitchFamily="18" charset="0"/>
              </a:rPr>
              <a:t>erf</a:t>
            </a:r>
            <a:r>
              <a:rPr lang="ru-RU" sz="2000" b="1">
                <a:latin typeface="Courier New" pitchFamily="49" charset="0"/>
                <a:cs typeface="Times New Roman" pitchFamily="18" charset="0"/>
              </a:rPr>
              <a:t>2;</a:t>
            </a:r>
            <a:endParaRPr lang="ru-RU" sz="2000" b="1"/>
          </a:p>
          <a:p>
            <a:pPr algn="just" eaLnBrk="0" hangingPunct="0"/>
            <a:r>
              <a:rPr lang="ru-RU" sz="2000" b="1">
                <a:latin typeface="Courier New" pitchFamily="49" charset="0"/>
                <a:cs typeface="Times New Roman" pitchFamily="18" charset="0"/>
              </a:rPr>
              <a:t>  }</a:t>
            </a:r>
            <a:endParaRPr lang="ru-RU" sz="2000" b="1"/>
          </a:p>
          <a:p>
            <a:pPr algn="just" eaLnBrk="0" hangingPunct="0"/>
            <a:r>
              <a:rPr lang="ru-RU" sz="2000" b="1">
                <a:latin typeface="Courier New" pitchFamily="49" charset="0"/>
                <a:cs typeface="Times New Roman" pitchFamily="18" charset="0"/>
              </a:rPr>
              <a:t>}</a:t>
            </a:r>
            <a:endParaRPr lang="ru-RU" sz="2000" b="1"/>
          </a:p>
        </p:txBody>
      </p:sp>
      <p:sp>
        <p:nvSpPr>
          <p:cNvPr id="4" name="Овал 3"/>
          <p:cNvSpPr/>
          <p:nvPr/>
        </p:nvSpPr>
        <p:spPr bwMode="auto">
          <a:xfrm>
            <a:off x="463550" y="5033963"/>
            <a:ext cx="1079500" cy="431800"/>
          </a:xfrm>
          <a:prstGeom prst="ellipse">
            <a:avLst/>
          </a:prstGeom>
          <a:noFill/>
          <a:ln>
            <a:solidFill>
              <a:srgbClr val="FF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endParaRPr lang="ru-RU">
              <a:solidFill>
                <a:schemeClr val="tx1"/>
              </a:solidFill>
              <a:latin typeface="Bernard MT Condensed" pitchFamily="18" charset="0"/>
            </a:endParaRPr>
          </a:p>
        </p:txBody>
      </p:sp>
      <p:sp>
        <p:nvSpPr>
          <p:cNvPr id="5" name="Овал 4"/>
          <p:cNvSpPr/>
          <p:nvPr/>
        </p:nvSpPr>
        <p:spPr bwMode="auto">
          <a:xfrm>
            <a:off x="1784350" y="5013325"/>
            <a:ext cx="1081088" cy="431800"/>
          </a:xfrm>
          <a:prstGeom prst="ellipse">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endParaRPr lang="ru-RU">
              <a:solidFill>
                <a:schemeClr val="tx1"/>
              </a:solidFill>
              <a:latin typeface="Bernard MT Condensed" pitchFamily="18" charset="0"/>
            </a:endParaRPr>
          </a:p>
        </p:txBody>
      </p:sp>
      <p:sp>
        <p:nvSpPr>
          <p:cNvPr id="6" name="Овал 5"/>
          <p:cNvSpPr/>
          <p:nvPr/>
        </p:nvSpPr>
        <p:spPr bwMode="auto">
          <a:xfrm>
            <a:off x="1712913" y="5373688"/>
            <a:ext cx="1079500" cy="431800"/>
          </a:xfrm>
          <a:prstGeom prst="ellipse">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endParaRPr lang="ru-RU">
              <a:solidFill>
                <a:schemeClr val="tx1"/>
              </a:solidFill>
              <a:latin typeface="Bernard MT Condensed" pitchFamily="18" charset="0"/>
            </a:endParaRPr>
          </a:p>
        </p:txBody>
      </p:sp>
      <p:sp>
        <p:nvSpPr>
          <p:cNvPr id="7" name="Овал 6"/>
          <p:cNvSpPr/>
          <p:nvPr/>
        </p:nvSpPr>
        <p:spPr bwMode="auto">
          <a:xfrm>
            <a:off x="5876925" y="5330825"/>
            <a:ext cx="947738" cy="431800"/>
          </a:xfrm>
          <a:prstGeom prst="ellipse">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endParaRPr lang="ru-RU">
              <a:solidFill>
                <a:schemeClr val="tx1"/>
              </a:solidFill>
              <a:latin typeface="Bernard MT Condensed" pitchFamily="18" charset="0"/>
            </a:endParaRPr>
          </a:p>
        </p:txBody>
      </p:sp>
      <p:sp>
        <p:nvSpPr>
          <p:cNvPr id="8" name="Овал 7"/>
          <p:cNvSpPr/>
          <p:nvPr/>
        </p:nvSpPr>
        <p:spPr bwMode="auto">
          <a:xfrm>
            <a:off x="1281113" y="3500438"/>
            <a:ext cx="947737" cy="433387"/>
          </a:xfrm>
          <a:prstGeom prst="ellipse">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endParaRPr lang="ru-RU">
              <a:solidFill>
                <a:schemeClr val="tx1"/>
              </a:solidFill>
              <a:latin typeface="Bernard MT Condensed" pitchFamily="18" charset="0"/>
            </a:endParaRPr>
          </a:p>
        </p:txBody>
      </p:sp>
      <p:sp>
        <p:nvSpPr>
          <p:cNvPr id="9" name="Овал 8"/>
          <p:cNvSpPr/>
          <p:nvPr/>
        </p:nvSpPr>
        <p:spPr bwMode="auto">
          <a:xfrm>
            <a:off x="3584575" y="3213100"/>
            <a:ext cx="949325" cy="431800"/>
          </a:xfrm>
          <a:prstGeom prst="ellipse">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endParaRPr lang="ru-RU">
              <a:solidFill>
                <a:schemeClr val="tx1"/>
              </a:solidFill>
              <a:latin typeface="Bernard MT Condensed" pitchFamily="18" charset="0"/>
            </a:endParaRPr>
          </a:p>
        </p:txBody>
      </p:sp>
      <p:sp>
        <p:nvSpPr>
          <p:cNvPr id="10" name="Овал 9"/>
          <p:cNvSpPr/>
          <p:nvPr/>
        </p:nvSpPr>
        <p:spPr bwMode="auto">
          <a:xfrm>
            <a:off x="4737100" y="3500438"/>
            <a:ext cx="949325" cy="433387"/>
          </a:xfrm>
          <a:prstGeom prst="ellipse">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endParaRPr lang="ru-RU">
              <a:solidFill>
                <a:schemeClr val="tx1"/>
              </a:solidFill>
              <a:latin typeface="Bernard MT Condensed" pitchFamily="18" charset="0"/>
            </a:endParaRPr>
          </a:p>
        </p:txBody>
      </p:sp>
      <p:sp>
        <p:nvSpPr>
          <p:cNvPr id="11" name="Овал 10"/>
          <p:cNvSpPr/>
          <p:nvPr/>
        </p:nvSpPr>
        <p:spPr bwMode="auto">
          <a:xfrm>
            <a:off x="2360613" y="3789363"/>
            <a:ext cx="949325" cy="431800"/>
          </a:xfrm>
          <a:prstGeom prst="ellipse">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endParaRPr lang="ru-RU">
              <a:solidFill>
                <a:schemeClr val="tx1"/>
              </a:solidFill>
              <a:latin typeface="Bernard MT Condensed" pitchFamily="18" charset="0"/>
            </a:endParaRPr>
          </a:p>
        </p:txBody>
      </p:sp>
      <p:sp>
        <p:nvSpPr>
          <p:cNvPr id="12" name="Овал 11"/>
          <p:cNvSpPr/>
          <p:nvPr/>
        </p:nvSpPr>
        <p:spPr bwMode="auto">
          <a:xfrm>
            <a:off x="3584575" y="3789363"/>
            <a:ext cx="949325" cy="431800"/>
          </a:xfrm>
          <a:prstGeom prst="ellipse">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endParaRPr lang="ru-RU">
              <a:solidFill>
                <a:schemeClr val="tx1"/>
              </a:solidFill>
              <a:latin typeface="Bernard MT Condensed" pitchFamily="18" charset="0"/>
            </a:endParaRPr>
          </a:p>
        </p:txBody>
      </p:sp>
      <p:sp>
        <p:nvSpPr>
          <p:cNvPr id="13" name="Овал 12"/>
          <p:cNvSpPr/>
          <p:nvPr/>
        </p:nvSpPr>
        <p:spPr bwMode="auto">
          <a:xfrm>
            <a:off x="4737100" y="4149725"/>
            <a:ext cx="949325" cy="431800"/>
          </a:xfrm>
          <a:prstGeom prst="ellipse">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endParaRPr lang="ru-RU">
              <a:solidFill>
                <a:schemeClr val="tx1"/>
              </a:solidFill>
              <a:latin typeface="Bernard MT Condensed" pitchFamily="18" charset="0"/>
            </a:endParaRPr>
          </a:p>
        </p:txBody>
      </p:sp>
      <p:sp>
        <p:nvSpPr>
          <p:cNvPr id="14" name="Овал 13"/>
          <p:cNvSpPr/>
          <p:nvPr/>
        </p:nvSpPr>
        <p:spPr bwMode="auto">
          <a:xfrm>
            <a:off x="1352550" y="4076700"/>
            <a:ext cx="949325" cy="431800"/>
          </a:xfrm>
          <a:prstGeom prst="ellipse">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defRPr/>
            </a:pPr>
            <a:endParaRPr lang="ru-RU">
              <a:solidFill>
                <a:schemeClr val="tx1"/>
              </a:solidFill>
              <a:latin typeface="Bernard MT Condensed"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Заголовок 1"/>
          <p:cNvSpPr>
            <a:spLocks noGrp="1"/>
          </p:cNvSpPr>
          <p:nvPr>
            <p:ph type="title"/>
          </p:nvPr>
        </p:nvSpPr>
        <p:spPr/>
        <p:txBody>
          <a:bodyPr/>
          <a:lstStyle/>
          <a:p>
            <a:r>
              <a:rPr lang="en-US" dirty="0" smtClean="0"/>
              <a:t>Version</a:t>
            </a:r>
            <a:r>
              <a:rPr lang="ru-RU" dirty="0" smtClean="0"/>
              <a:t> 4. </a:t>
            </a:r>
            <a:r>
              <a:rPr lang="en-US" dirty="0" smtClean="0"/>
              <a:t>Vectorization: using #pragma </a:t>
            </a:r>
            <a:r>
              <a:rPr lang="en-US" dirty="0" err="1" smtClean="0"/>
              <a:t>simd</a:t>
            </a:r>
            <a:endParaRPr lang="ru-RU" dirty="0" smtClean="0"/>
          </a:p>
        </p:txBody>
      </p:sp>
      <p:sp>
        <p:nvSpPr>
          <p:cNvPr id="37891" name="Rectangle 1"/>
          <p:cNvSpPr>
            <a:spLocks noChangeArrowheads="1"/>
          </p:cNvSpPr>
          <p:nvPr/>
        </p:nvSpPr>
        <p:spPr bwMode="auto">
          <a:xfrm>
            <a:off x="0" y="1036638"/>
            <a:ext cx="9906000" cy="5821362"/>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2000" b="1">
                <a:solidFill>
                  <a:srgbClr val="0000FF"/>
                </a:solidFill>
                <a:latin typeface="Courier New" pitchFamily="49" charset="0"/>
                <a:cs typeface="Times New Roman" pitchFamily="18" charset="0"/>
              </a:rPr>
              <a:t>__declspec</a:t>
            </a:r>
            <a:r>
              <a:rPr lang="en-US" sz="2000" b="1">
                <a:latin typeface="Courier New" pitchFamily="49" charset="0"/>
                <a:cs typeface="Times New Roman" pitchFamily="18" charset="0"/>
              </a:rPr>
              <a:t>(</a:t>
            </a:r>
            <a:r>
              <a:rPr lang="en-US" sz="2000" b="1">
                <a:solidFill>
                  <a:srgbClr val="0000FF"/>
                </a:solidFill>
                <a:latin typeface="Courier New" pitchFamily="49" charset="0"/>
                <a:cs typeface="Times New Roman" pitchFamily="18" charset="0"/>
              </a:rPr>
              <a:t>noinline</a:t>
            </a:r>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void</a:t>
            </a:r>
            <a:r>
              <a:rPr lang="en-US" sz="2000" b="1">
                <a:latin typeface="Courier New" pitchFamily="49" charset="0"/>
                <a:cs typeface="Times New Roman" pitchFamily="18" charset="0"/>
              </a:rPr>
              <a:t> GetOptionPricesV4(</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*pT,</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*pK,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*pS0,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*pC)</a:t>
            </a:r>
            <a:endParaRPr lang="ru-RU" sz="2000" b="1"/>
          </a:p>
          <a:p>
            <a:pPr algn="just" eaLnBrk="0" hangingPunct="0"/>
            <a:r>
              <a:rPr lang="en-US" sz="2000" b="1">
                <a:latin typeface="Courier New" pitchFamily="49" charset="0"/>
                <a:cs typeface="Times New Roman" pitchFamily="18" charset="0"/>
              </a:rPr>
              <a:t>{</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i;</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d1, d2, erf1, erf2;</a:t>
            </a:r>
            <a:endParaRPr lang="ru-RU" sz="2000" b="1"/>
          </a:p>
          <a:p>
            <a:pPr algn="just" eaLnBrk="0" hangingPunct="0"/>
            <a:r>
              <a:rPr lang="en-US" sz="2000" b="1">
                <a:solidFill>
                  <a:srgbClr val="C00000"/>
                </a:solidFill>
                <a:latin typeface="Courier New" pitchFamily="49" charset="0"/>
                <a:cs typeface="Times New Roman" pitchFamily="18" charset="0"/>
              </a:rPr>
              <a:t>#pragma simd</a:t>
            </a:r>
            <a:endParaRPr lang="ru-RU" sz="2000" b="1">
              <a:solidFill>
                <a:srgbClr val="C00000"/>
              </a:solidFill>
            </a:endParaRPr>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for</a:t>
            </a:r>
            <a:r>
              <a:rPr lang="en-US" sz="2000" b="1">
                <a:latin typeface="Courier New" pitchFamily="49" charset="0"/>
                <a:cs typeface="Times New Roman" pitchFamily="18" charset="0"/>
              </a:rPr>
              <a:t> (i = 0; i &lt; N; i++)</a:t>
            </a:r>
            <a:endParaRPr lang="ru-RU" sz="2000" b="1"/>
          </a:p>
          <a:p>
            <a:pPr algn="just" eaLnBrk="0" hangingPunct="0"/>
            <a:r>
              <a:rPr lang="en-US"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    d1 = (logf(pS0[i] / pK[i]) + (r + sig * sig * 0.5f) *</a:t>
            </a:r>
            <a:endParaRPr lang="ru-RU" sz="2000" b="1"/>
          </a:p>
          <a:p>
            <a:pPr algn="just" eaLnBrk="0" hangingPunct="0"/>
            <a:r>
              <a:rPr lang="en-US" sz="2000" b="1">
                <a:latin typeface="Courier New" pitchFamily="49" charset="0"/>
                <a:cs typeface="Times New Roman" pitchFamily="18" charset="0"/>
              </a:rPr>
              <a:t>         pT[i]) / (sig * sqrtf(pT[i]));</a:t>
            </a:r>
            <a:endParaRPr lang="ru-RU" sz="2000" b="1"/>
          </a:p>
          <a:p>
            <a:pPr algn="just" eaLnBrk="0" hangingPunct="0"/>
            <a:r>
              <a:rPr lang="en-US" sz="2000" b="1">
                <a:latin typeface="Courier New" pitchFamily="49" charset="0"/>
                <a:cs typeface="Times New Roman" pitchFamily="18" charset="0"/>
              </a:rPr>
              <a:t>    d2 = (logf(pS0[i] / pK[i]) + (r - sig * sig * 0.5f) *</a:t>
            </a:r>
            <a:endParaRPr lang="ru-RU" sz="2000" b="1"/>
          </a:p>
          <a:p>
            <a:pPr algn="just" eaLnBrk="0" hangingPunct="0"/>
            <a:r>
              <a:rPr lang="en-US" sz="2000" b="1">
                <a:latin typeface="Courier New" pitchFamily="49" charset="0"/>
                <a:cs typeface="Times New Roman" pitchFamily="18" charset="0"/>
              </a:rPr>
              <a:t>         pT[i]) / (sig * sqrtf(pT[i]));</a:t>
            </a:r>
            <a:endParaRPr lang="ru-RU" sz="2000" b="1"/>
          </a:p>
          <a:p>
            <a:pPr algn="just" eaLnBrk="0" hangingPunct="0"/>
            <a:r>
              <a:rPr lang="en-US" sz="2000" b="1">
                <a:latin typeface="Courier New" pitchFamily="49" charset="0"/>
                <a:cs typeface="Times New Roman" pitchFamily="18" charset="0"/>
              </a:rPr>
              <a:t>    erf1 = 0.5f + 0.5f * erff(d1 / sqrtf(2.0f));</a:t>
            </a:r>
            <a:endParaRPr lang="ru-RU" sz="2000" b="1"/>
          </a:p>
          <a:p>
            <a:pPr algn="just" eaLnBrk="0" hangingPunct="0"/>
            <a:r>
              <a:rPr lang="en-US" sz="2000" b="1">
                <a:latin typeface="Courier New" pitchFamily="49" charset="0"/>
                <a:cs typeface="Times New Roman" pitchFamily="18" charset="0"/>
              </a:rPr>
              <a:t>    erf2 = 0.5f + 0.5f * erff(d2 / sqrtf(2.0f));</a:t>
            </a:r>
            <a:endParaRPr lang="ru-RU" sz="2000" b="1"/>
          </a:p>
          <a:p>
            <a:pPr algn="just" eaLnBrk="0" hangingPunct="0"/>
            <a:r>
              <a:rPr lang="en-US" sz="2000" b="1">
                <a:latin typeface="Courier New" pitchFamily="49" charset="0"/>
                <a:cs typeface="Times New Roman" pitchFamily="18" charset="0"/>
              </a:rPr>
              <a:t>    pC[i] = pS0[i] * erf1 - pK[i] * expf((-1.0f) * r * </a:t>
            </a:r>
            <a:endParaRPr lang="ru-RU" sz="2000" b="1"/>
          </a:p>
          <a:p>
            <a:pPr algn="just" eaLnBrk="0" hangingPunct="0"/>
            <a:r>
              <a:rPr lang="en-US" sz="2000" b="1">
                <a:latin typeface="Courier New" pitchFamily="49" charset="0"/>
                <a:cs typeface="Times New Roman" pitchFamily="18" charset="0"/>
              </a:rPr>
              <a:t>            pT[i]) * erf2;</a:t>
            </a:r>
            <a:endParaRPr lang="ru-RU" sz="2000" b="1"/>
          </a:p>
          <a:p>
            <a:pPr algn="just" eaLnBrk="0" hangingPunct="0"/>
            <a:r>
              <a:rPr lang="en-US" sz="2000" b="1">
                <a:latin typeface="Courier New" pitchFamily="49" charset="0"/>
                <a:cs typeface="Times New Roman" pitchFamily="18" charset="0"/>
              </a:rPr>
              <a:t>  </a:t>
            </a:r>
            <a:r>
              <a:rPr lang="ru-RU" sz="2000" b="1">
                <a:latin typeface="Courier New" pitchFamily="49" charset="0"/>
                <a:cs typeface="Times New Roman" pitchFamily="18" charset="0"/>
              </a:rPr>
              <a:t>}</a:t>
            </a:r>
            <a:endParaRPr lang="ru-RU" sz="2000" b="1"/>
          </a:p>
          <a:p>
            <a:pPr algn="just" eaLnBrk="0" hangingPunct="0"/>
            <a:r>
              <a:rPr lang="ru-RU" sz="2000" b="1">
                <a:latin typeface="Courier New" pitchFamily="49" charset="0"/>
                <a:cs typeface="Times New Roman" pitchFamily="18" charset="0"/>
              </a:rPr>
              <a:t>}</a:t>
            </a:r>
            <a:endParaRPr lang="ru-RU" sz="2000" b="1"/>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Заголовок 1"/>
          <p:cNvSpPr>
            <a:spLocks noGrp="1"/>
          </p:cNvSpPr>
          <p:nvPr>
            <p:ph type="title"/>
          </p:nvPr>
        </p:nvSpPr>
        <p:spPr/>
        <p:txBody>
          <a:bodyPr/>
          <a:lstStyle/>
          <a:p>
            <a:r>
              <a:rPr lang="en-US" dirty="0" smtClean="0"/>
              <a:t>Version</a:t>
            </a:r>
            <a:r>
              <a:rPr lang="ru-RU" dirty="0" smtClean="0"/>
              <a:t> 4</a:t>
            </a:r>
            <a:r>
              <a:rPr lang="en-US" dirty="0" smtClean="0"/>
              <a:t>*</a:t>
            </a:r>
            <a:r>
              <a:rPr lang="ru-RU" dirty="0" smtClean="0"/>
              <a:t>. </a:t>
            </a:r>
            <a:r>
              <a:rPr lang="en-US" dirty="0" smtClean="0"/>
              <a:t>Vectorization: using #pragma </a:t>
            </a:r>
            <a:r>
              <a:rPr lang="en-US" dirty="0" err="1" smtClean="0"/>
              <a:t>ivdep</a:t>
            </a:r>
            <a:r>
              <a:rPr lang="en-US" dirty="0" smtClean="0"/>
              <a:t> and #pragma </a:t>
            </a:r>
            <a:r>
              <a:rPr lang="en-US" dirty="0" err="1" smtClean="0"/>
              <a:t>vectoralways</a:t>
            </a:r>
            <a:endParaRPr lang="ru-RU" dirty="0" smtClean="0"/>
          </a:p>
        </p:txBody>
      </p:sp>
      <p:sp>
        <p:nvSpPr>
          <p:cNvPr id="38915" name="Rectangle 1"/>
          <p:cNvSpPr>
            <a:spLocks noChangeArrowheads="1"/>
          </p:cNvSpPr>
          <p:nvPr/>
        </p:nvSpPr>
        <p:spPr bwMode="auto">
          <a:xfrm>
            <a:off x="0" y="977900"/>
            <a:ext cx="9906000" cy="5940425"/>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2000" b="1">
                <a:solidFill>
                  <a:srgbClr val="0000FF"/>
                </a:solidFill>
                <a:latin typeface="Courier New" pitchFamily="49" charset="0"/>
                <a:cs typeface="Times New Roman" pitchFamily="18" charset="0"/>
              </a:rPr>
              <a:t>__declspec</a:t>
            </a:r>
            <a:r>
              <a:rPr lang="en-US" sz="2000" b="1">
                <a:latin typeface="Courier New" pitchFamily="49" charset="0"/>
                <a:cs typeface="Times New Roman" pitchFamily="18" charset="0"/>
              </a:rPr>
              <a:t>(</a:t>
            </a:r>
            <a:r>
              <a:rPr lang="en-US" sz="2000" b="1">
                <a:solidFill>
                  <a:srgbClr val="0000FF"/>
                </a:solidFill>
                <a:latin typeface="Courier New" pitchFamily="49" charset="0"/>
                <a:cs typeface="Times New Roman" pitchFamily="18" charset="0"/>
              </a:rPr>
              <a:t>noinline</a:t>
            </a:r>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void</a:t>
            </a:r>
            <a:r>
              <a:rPr lang="en-US" sz="2000" b="1">
                <a:latin typeface="Courier New" pitchFamily="49" charset="0"/>
                <a:cs typeface="Times New Roman" pitchFamily="18" charset="0"/>
              </a:rPr>
              <a:t> GetOptionPricesV4(</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*pT,</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*pK,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*pS0,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*pC)</a:t>
            </a:r>
            <a:endParaRPr lang="ru-RU" sz="2000" b="1"/>
          </a:p>
          <a:p>
            <a:pPr algn="just" eaLnBrk="0" hangingPunct="0"/>
            <a:r>
              <a:rPr lang="en-US" sz="2000" b="1">
                <a:latin typeface="Courier New" pitchFamily="49" charset="0"/>
                <a:cs typeface="Times New Roman" pitchFamily="18" charset="0"/>
              </a:rPr>
              <a:t>{</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i;</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d1, d2, erf1, erf2;</a:t>
            </a:r>
            <a:endParaRPr lang="ru-RU" sz="2000" b="1"/>
          </a:p>
          <a:p>
            <a:pPr algn="just" eaLnBrk="0" hangingPunct="0"/>
            <a:r>
              <a:rPr lang="en-US" sz="2000" b="1">
                <a:solidFill>
                  <a:srgbClr val="C00000"/>
                </a:solidFill>
                <a:latin typeface="Courier New" pitchFamily="49" charset="0"/>
                <a:cs typeface="Times New Roman" pitchFamily="18" charset="0"/>
              </a:rPr>
              <a:t>#pragma ivdep</a:t>
            </a:r>
          </a:p>
          <a:p>
            <a:pPr algn="just" eaLnBrk="0" hangingPunct="0"/>
            <a:r>
              <a:rPr lang="en-US" sz="2000" b="1">
                <a:solidFill>
                  <a:srgbClr val="C00000"/>
                </a:solidFill>
                <a:latin typeface="Courier New" pitchFamily="49" charset="0"/>
              </a:rPr>
              <a:t>#pragma vector always</a:t>
            </a:r>
            <a:endParaRPr lang="ru-RU" sz="2000" b="1">
              <a:solidFill>
                <a:srgbClr val="C00000"/>
              </a:solidFill>
            </a:endParaRPr>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for</a:t>
            </a:r>
            <a:r>
              <a:rPr lang="en-US" sz="2000" b="1">
                <a:latin typeface="Courier New" pitchFamily="49" charset="0"/>
                <a:cs typeface="Times New Roman" pitchFamily="18" charset="0"/>
              </a:rPr>
              <a:t> (i = 0; i &lt; N; i++)</a:t>
            </a:r>
            <a:endParaRPr lang="ru-RU" sz="2000" b="1"/>
          </a:p>
          <a:p>
            <a:pPr algn="just" eaLnBrk="0" hangingPunct="0"/>
            <a:r>
              <a:rPr lang="en-US"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    d1 = (logf(pS0[i] / pK[i]) + (r + sig * sig * 0.5f) *</a:t>
            </a:r>
            <a:endParaRPr lang="ru-RU" sz="2000" b="1"/>
          </a:p>
          <a:p>
            <a:pPr algn="just" eaLnBrk="0" hangingPunct="0"/>
            <a:r>
              <a:rPr lang="en-US" sz="2000" b="1">
                <a:latin typeface="Courier New" pitchFamily="49" charset="0"/>
                <a:cs typeface="Times New Roman" pitchFamily="18" charset="0"/>
              </a:rPr>
              <a:t>         pT[i]) / (sig * sqrtf(pT[i]));</a:t>
            </a:r>
            <a:endParaRPr lang="ru-RU" sz="2000" b="1"/>
          </a:p>
          <a:p>
            <a:pPr algn="just" eaLnBrk="0" hangingPunct="0"/>
            <a:r>
              <a:rPr lang="en-US" sz="2000" b="1">
                <a:latin typeface="Courier New" pitchFamily="49" charset="0"/>
                <a:cs typeface="Times New Roman" pitchFamily="18" charset="0"/>
              </a:rPr>
              <a:t>    d2 = (logf(pS0[i] / pK[i]) + (r - sig * sig * 0.5f) *</a:t>
            </a:r>
            <a:endParaRPr lang="ru-RU" sz="2000" b="1"/>
          </a:p>
          <a:p>
            <a:pPr algn="just" eaLnBrk="0" hangingPunct="0"/>
            <a:r>
              <a:rPr lang="en-US" sz="2000" b="1">
                <a:latin typeface="Courier New" pitchFamily="49" charset="0"/>
                <a:cs typeface="Times New Roman" pitchFamily="18" charset="0"/>
              </a:rPr>
              <a:t>         pT[i]) / (sig * sqrtf(pT[i]));</a:t>
            </a:r>
            <a:endParaRPr lang="ru-RU" sz="2000" b="1"/>
          </a:p>
          <a:p>
            <a:pPr algn="just" eaLnBrk="0" hangingPunct="0"/>
            <a:r>
              <a:rPr lang="en-US" sz="2000" b="1">
                <a:latin typeface="Courier New" pitchFamily="49" charset="0"/>
                <a:cs typeface="Times New Roman" pitchFamily="18" charset="0"/>
              </a:rPr>
              <a:t>    erf1 = 0.5f + 0.5f * erff(d1 / sqrtf(2.0f));</a:t>
            </a:r>
            <a:endParaRPr lang="ru-RU" sz="2000" b="1"/>
          </a:p>
          <a:p>
            <a:pPr algn="just" eaLnBrk="0" hangingPunct="0"/>
            <a:r>
              <a:rPr lang="en-US" sz="2000" b="1">
                <a:latin typeface="Courier New" pitchFamily="49" charset="0"/>
                <a:cs typeface="Times New Roman" pitchFamily="18" charset="0"/>
              </a:rPr>
              <a:t>    erf2 = 0.5f + 0.5f * erff(d2 / sqrtf(2.0f));</a:t>
            </a:r>
            <a:endParaRPr lang="ru-RU" sz="2000" b="1"/>
          </a:p>
          <a:p>
            <a:pPr algn="just" eaLnBrk="0" hangingPunct="0"/>
            <a:r>
              <a:rPr lang="en-US" sz="2000" b="1">
                <a:latin typeface="Courier New" pitchFamily="49" charset="0"/>
                <a:cs typeface="Times New Roman" pitchFamily="18" charset="0"/>
              </a:rPr>
              <a:t>    pC[i] = pS0[i] * erf1 - pK[i] * expf((-1.0f) * r * </a:t>
            </a:r>
            <a:endParaRPr lang="ru-RU" sz="2000" b="1"/>
          </a:p>
          <a:p>
            <a:pPr algn="just" eaLnBrk="0" hangingPunct="0"/>
            <a:r>
              <a:rPr lang="en-US" sz="2000" b="1">
                <a:latin typeface="Courier New" pitchFamily="49" charset="0"/>
                <a:cs typeface="Times New Roman" pitchFamily="18" charset="0"/>
              </a:rPr>
              <a:t>            pT[i]) * erf2;</a:t>
            </a:r>
            <a:endParaRPr lang="ru-RU" sz="2000" b="1"/>
          </a:p>
          <a:p>
            <a:pPr algn="just" eaLnBrk="0" hangingPunct="0"/>
            <a:r>
              <a:rPr lang="en-US" sz="2000" b="1">
                <a:latin typeface="Courier New" pitchFamily="49" charset="0"/>
                <a:cs typeface="Times New Roman" pitchFamily="18" charset="0"/>
              </a:rPr>
              <a:t>  </a:t>
            </a:r>
            <a:r>
              <a:rPr lang="ru-RU" sz="2000" b="1">
                <a:latin typeface="Courier New" pitchFamily="49" charset="0"/>
                <a:cs typeface="Times New Roman" pitchFamily="18" charset="0"/>
              </a:rPr>
              <a:t>}</a:t>
            </a:r>
            <a:endParaRPr lang="ru-RU" sz="2000" b="1"/>
          </a:p>
          <a:p>
            <a:pPr algn="just" eaLnBrk="0" hangingPunct="0"/>
            <a:r>
              <a:rPr lang="ru-RU" sz="2000" b="1">
                <a:latin typeface="Courier New" pitchFamily="49" charset="0"/>
                <a:cs typeface="Times New Roman" pitchFamily="18" charset="0"/>
              </a:rPr>
              <a:t>}</a:t>
            </a:r>
            <a:endParaRPr lang="ru-RU" sz="2000" b="1"/>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Заголовок 1"/>
          <p:cNvSpPr>
            <a:spLocks noGrp="1"/>
          </p:cNvSpPr>
          <p:nvPr>
            <p:ph type="title"/>
          </p:nvPr>
        </p:nvSpPr>
        <p:spPr/>
        <p:txBody>
          <a:bodyPr/>
          <a:lstStyle/>
          <a:p>
            <a:r>
              <a:rPr lang="en-US" dirty="0" smtClean="0"/>
              <a:t>Versions</a:t>
            </a:r>
            <a:r>
              <a:rPr lang="ru-RU" dirty="0" smtClean="0"/>
              <a:t> 3-4. </a:t>
            </a:r>
            <a:r>
              <a:rPr lang="en-US" dirty="0" smtClean="0"/>
              <a:t>Vectorization</a:t>
            </a:r>
            <a:endParaRPr lang="ru-RU" dirty="0" smtClean="0"/>
          </a:p>
        </p:txBody>
      </p:sp>
      <p:graphicFrame>
        <p:nvGraphicFramePr>
          <p:cNvPr id="4" name="Таблица 3"/>
          <p:cNvGraphicFramePr>
            <a:graphicFrameLocks noGrp="1"/>
          </p:cNvGraphicFramePr>
          <p:nvPr>
            <p:extLst>
              <p:ext uri="{D42A27DB-BD31-4B8C-83A1-F6EECF244321}">
                <p14:modId xmlns:p14="http://schemas.microsoft.com/office/powerpoint/2010/main" val="3076619776"/>
              </p:ext>
            </p:extLst>
          </p:nvPr>
        </p:nvGraphicFramePr>
        <p:xfrm>
          <a:off x="128588" y="1125538"/>
          <a:ext cx="9648825" cy="2194560"/>
        </p:xfrm>
        <a:graphic>
          <a:graphicData uri="http://schemas.openxmlformats.org/drawingml/2006/table">
            <a:tbl>
              <a:tblPr/>
              <a:tblGrid>
                <a:gridCol w="1929765"/>
                <a:gridCol w="1929765"/>
                <a:gridCol w="1929765"/>
                <a:gridCol w="1929765"/>
                <a:gridCol w="1929765"/>
              </a:tblGrid>
              <a:tr h="365654">
                <a:tc>
                  <a:txBody>
                    <a:bodyPr/>
                    <a:lstStyle/>
                    <a:p>
                      <a:pPr algn="ctr">
                        <a:spcAft>
                          <a:spcPts val="0"/>
                        </a:spcAft>
                      </a:pPr>
                      <a:r>
                        <a:rPr lang="en-US" sz="2400" dirty="0">
                          <a:solidFill>
                            <a:srgbClr val="000000"/>
                          </a:solidFill>
                          <a:latin typeface="+mj-lt"/>
                          <a:ea typeface="Times New Roman"/>
                          <a:cs typeface="Calibri"/>
                        </a:rPr>
                        <a:t>N</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60 000 000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120 000 000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180 000 000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240 000 000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654">
                <a:tc>
                  <a:txBody>
                    <a:bodyPr/>
                    <a:lstStyle/>
                    <a:p>
                      <a:pPr algn="ctr">
                        <a:spcAft>
                          <a:spcPts val="0"/>
                        </a:spcAft>
                      </a:pPr>
                      <a:r>
                        <a:rPr lang="en-US" sz="2400" dirty="0" smtClean="0">
                          <a:solidFill>
                            <a:srgbClr val="000000"/>
                          </a:solidFill>
                          <a:latin typeface="+mj-lt"/>
                          <a:ea typeface="Times New Roman"/>
                          <a:cs typeface="Calibri"/>
                        </a:rPr>
                        <a:t>Version V0</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17,002</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34,004</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51,008</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67,970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654">
                <a:tc>
                  <a:txBody>
                    <a:bodyPr/>
                    <a:lstStyle/>
                    <a:p>
                      <a:pPr algn="ctr">
                        <a:spcAft>
                          <a:spcPts val="0"/>
                        </a:spcAft>
                      </a:pPr>
                      <a:r>
                        <a:rPr lang="en-US" sz="2400" kern="1200" dirty="0" smtClean="0">
                          <a:solidFill>
                            <a:srgbClr val="000000"/>
                          </a:solidFill>
                          <a:latin typeface="+mn-lt"/>
                          <a:ea typeface="Times New Roman"/>
                          <a:cs typeface="Calibri"/>
                        </a:rPr>
                        <a:t>Version </a:t>
                      </a:r>
                      <a:r>
                        <a:rPr lang="en-US" sz="2400" dirty="0" smtClean="0">
                          <a:solidFill>
                            <a:srgbClr val="000000"/>
                          </a:solidFill>
                          <a:latin typeface="+mj-lt"/>
                          <a:ea typeface="Times New Roman"/>
                          <a:cs typeface="Calibri"/>
                        </a:rPr>
                        <a:t>V1</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16,776</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33,549</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50,337</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66,989</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654">
                <a:tc>
                  <a:txBody>
                    <a:bodyPr/>
                    <a:lstStyle/>
                    <a:p>
                      <a:pPr algn="ctr">
                        <a:spcAft>
                          <a:spcPts val="0"/>
                        </a:spcAft>
                      </a:pPr>
                      <a:r>
                        <a:rPr lang="en-US" sz="2400" kern="1200" dirty="0" smtClean="0">
                          <a:solidFill>
                            <a:srgbClr val="000000"/>
                          </a:solidFill>
                          <a:latin typeface="+mn-lt"/>
                          <a:ea typeface="Times New Roman"/>
                          <a:cs typeface="Calibri"/>
                        </a:rPr>
                        <a:t>Version </a:t>
                      </a:r>
                      <a:r>
                        <a:rPr lang="en-US" sz="2400" dirty="0" smtClean="0">
                          <a:solidFill>
                            <a:srgbClr val="000000"/>
                          </a:solidFill>
                          <a:latin typeface="+mj-lt"/>
                          <a:ea typeface="Times New Roman"/>
                          <a:cs typeface="Calibri"/>
                        </a:rPr>
                        <a:t>V2</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2,871</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5,727</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8,649</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11,230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654">
                <a:tc>
                  <a:txBody>
                    <a:bodyPr/>
                    <a:lstStyle/>
                    <a:p>
                      <a:pPr algn="ctr">
                        <a:spcAft>
                          <a:spcPts val="0"/>
                        </a:spcAft>
                      </a:pPr>
                      <a:r>
                        <a:rPr lang="en-US" sz="2400" b="1" dirty="0" smtClean="0">
                          <a:solidFill>
                            <a:srgbClr val="000000"/>
                          </a:solidFill>
                          <a:latin typeface="+mj-lt"/>
                          <a:ea typeface="Times New Roman"/>
                          <a:cs typeface="Calibri"/>
                        </a:rPr>
                        <a:t>Version </a:t>
                      </a:r>
                      <a:r>
                        <a:rPr lang="en-US" sz="2400" b="1" dirty="0">
                          <a:solidFill>
                            <a:srgbClr val="000000"/>
                          </a:solidFill>
                          <a:latin typeface="+mj-lt"/>
                          <a:ea typeface="Times New Roman"/>
                          <a:cs typeface="Calibri"/>
                        </a:rPr>
                        <a:t>V3</a:t>
                      </a:r>
                      <a:endParaRPr lang="ru-RU" sz="2400" b="1"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a:solidFill>
                            <a:srgbClr val="000000"/>
                          </a:solidFill>
                          <a:latin typeface="+mj-lt"/>
                          <a:ea typeface="Times New Roman"/>
                          <a:cs typeface="Calibri"/>
                        </a:rPr>
                        <a:t>0,522</a:t>
                      </a:r>
                      <a:endParaRPr lang="ru-RU" sz="2400" b="1">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a:solidFill>
                            <a:srgbClr val="000000"/>
                          </a:solidFill>
                          <a:latin typeface="+mj-lt"/>
                          <a:ea typeface="Times New Roman"/>
                          <a:cs typeface="Calibri"/>
                        </a:rPr>
                        <a:t>1,049</a:t>
                      </a:r>
                      <a:endParaRPr lang="ru-RU" sz="2400" b="1">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a:solidFill>
                            <a:srgbClr val="000000"/>
                          </a:solidFill>
                          <a:latin typeface="+mj-lt"/>
                          <a:ea typeface="Times New Roman"/>
                          <a:cs typeface="Calibri"/>
                        </a:rPr>
                        <a:t>1,583</a:t>
                      </a:r>
                      <a:endParaRPr lang="ru-RU" sz="2400" b="1">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b="1">
                          <a:solidFill>
                            <a:srgbClr val="000000"/>
                          </a:solidFill>
                          <a:latin typeface="+mj-lt"/>
                          <a:ea typeface="Times New Roman"/>
                          <a:cs typeface="Calibri"/>
                        </a:rPr>
                        <a:t>2,091</a:t>
                      </a:r>
                      <a:endParaRPr lang="ru-RU" sz="2400" b="1">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654">
                <a:tc>
                  <a:txBody>
                    <a:bodyPr/>
                    <a:lstStyle/>
                    <a:p>
                      <a:pPr algn="ctr">
                        <a:spcAft>
                          <a:spcPts val="0"/>
                        </a:spcAft>
                      </a:pPr>
                      <a:r>
                        <a:rPr lang="en-US" sz="2400" b="1" dirty="0" smtClean="0">
                          <a:solidFill>
                            <a:srgbClr val="000000"/>
                          </a:solidFill>
                          <a:latin typeface="+mj-lt"/>
                          <a:ea typeface="Times New Roman"/>
                          <a:cs typeface="Calibri"/>
                        </a:rPr>
                        <a:t>Version</a:t>
                      </a:r>
                      <a:r>
                        <a:rPr lang="ru-RU" sz="2400" b="1" dirty="0" smtClean="0">
                          <a:solidFill>
                            <a:srgbClr val="000000"/>
                          </a:solidFill>
                          <a:latin typeface="+mj-lt"/>
                          <a:ea typeface="Times New Roman"/>
                          <a:cs typeface="Calibri"/>
                        </a:rPr>
                        <a:t> </a:t>
                      </a:r>
                      <a:r>
                        <a:rPr lang="ru-RU" sz="2400" b="1" dirty="0">
                          <a:solidFill>
                            <a:srgbClr val="000000"/>
                          </a:solidFill>
                          <a:latin typeface="+mj-lt"/>
                          <a:ea typeface="Times New Roman"/>
                          <a:cs typeface="Calibri"/>
                        </a:rPr>
                        <a:t>V4</a:t>
                      </a:r>
                      <a:endParaRPr lang="ru-RU" sz="2400" b="1"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0,521</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1,036</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1,566</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2,067</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Вертикальный свиток 4"/>
          <p:cNvSpPr/>
          <p:nvPr/>
        </p:nvSpPr>
        <p:spPr bwMode="auto">
          <a:xfrm>
            <a:off x="704528" y="3429000"/>
            <a:ext cx="7128792" cy="2880320"/>
          </a:xfrm>
          <a:prstGeom prst="verticalScroll">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1. </a:t>
            </a:r>
            <a:r>
              <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Vectorization report: </a:t>
            </a:r>
            <a:r>
              <a:rPr lang="en-U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loop </a:t>
            </a:r>
            <a:r>
              <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was</a:t>
            </a:r>
            <a:br>
              <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br>
            <a:r>
              <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vectorized (</a:t>
            </a:r>
            <a:r>
              <a:rPr lang="en-U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SIMD loop </a:t>
            </a:r>
            <a:r>
              <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was</a:t>
            </a:r>
            <a:br>
              <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br>
            <a:r>
              <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vectorized</a:t>
            </a:r>
            <a:r>
              <a:rPr lang="en-U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a:t>
            </a:r>
          </a:p>
          <a:p>
            <a:pPr algn="ctr">
              <a:defRPr/>
            </a:pPr>
            <a:r>
              <a:rPr lang="en-US" sz="2400" b="1" spc="5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2. </a:t>
            </a:r>
            <a:r>
              <a:rPr lang="en-US" sz="2400" b="1" spc="5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All three ways give similar</a:t>
            </a:r>
          </a:p>
          <a:p>
            <a:pPr algn="ctr">
              <a:defRPr/>
            </a:pPr>
            <a:r>
              <a:rPr lang="en-US" sz="2400" b="1" spc="5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 results</a:t>
            </a:r>
            <a:r>
              <a:rPr lang="ru-RU" sz="2400" b="1" spc="5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 </a:t>
            </a:r>
            <a:endParaRPr lang="ru-RU" sz="2400" b="1" spc="5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endParaRPr>
          </a:p>
          <a:p>
            <a:pPr algn="ctr">
              <a:defRPr/>
            </a:pPr>
            <a:r>
              <a:rPr lang="ru-RU" sz="2400" b="1" spc="5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3. </a:t>
            </a:r>
            <a:r>
              <a:rPr lang="en-US" sz="2400" b="1" spc="5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Speedup by 5.43x, not 8x</a:t>
            </a:r>
            <a:r>
              <a:rPr lang="ru-RU" sz="2400" b="1" spc="5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a:t>
            </a:r>
            <a:endParaRPr lang="ru-RU" sz="2400" b="1" spc="5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endParaRPr>
          </a:p>
        </p:txBody>
      </p:sp>
      <p:pic>
        <p:nvPicPr>
          <p:cNvPr id="39984" name="Picture 2" descr="C:\Users\Iosif\AppData\Local\Microsoft\Windows\Temporary Internet Files\Content.IE5\8EDIX7LH\MC90025168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48625" y="3716338"/>
            <a:ext cx="1546225" cy="208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Заголовок 1"/>
          <p:cNvSpPr>
            <a:spLocks noGrp="1"/>
          </p:cNvSpPr>
          <p:nvPr>
            <p:ph type="title"/>
          </p:nvPr>
        </p:nvSpPr>
        <p:spPr/>
        <p:txBody>
          <a:bodyPr/>
          <a:lstStyle/>
          <a:p>
            <a:r>
              <a:rPr lang="en-US" dirty="0" smtClean="0"/>
              <a:t>Discussion</a:t>
            </a:r>
            <a:endParaRPr lang="ru-RU" dirty="0" smtClean="0"/>
          </a:p>
        </p:txBody>
      </p:sp>
      <p:sp>
        <p:nvSpPr>
          <p:cNvPr id="40963" name="Содержимое 2"/>
          <p:cNvSpPr>
            <a:spLocks noGrp="1"/>
          </p:cNvSpPr>
          <p:nvPr>
            <p:ph idx="1"/>
          </p:nvPr>
        </p:nvSpPr>
        <p:spPr>
          <a:xfrm>
            <a:off x="273050" y="1196975"/>
            <a:ext cx="9437688" cy="4968875"/>
          </a:xfrm>
        </p:spPr>
        <p:txBody>
          <a:bodyPr/>
          <a:lstStyle/>
          <a:p>
            <a:endParaRPr lang="ru-RU" smtClean="0"/>
          </a:p>
        </p:txBody>
      </p:sp>
      <p:sp>
        <p:nvSpPr>
          <p:cNvPr id="40964" name="Rectangle 1"/>
          <p:cNvSpPr>
            <a:spLocks noChangeArrowheads="1"/>
          </p:cNvSpPr>
          <p:nvPr/>
        </p:nvSpPr>
        <p:spPr bwMode="auto">
          <a:xfrm>
            <a:off x="0" y="1036638"/>
            <a:ext cx="9906000" cy="5821362"/>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2000" b="1" dirty="0">
                <a:solidFill>
                  <a:srgbClr val="0000FF"/>
                </a:solidFill>
                <a:latin typeface="Courier New" pitchFamily="49" charset="0"/>
                <a:cs typeface="Times New Roman" pitchFamily="18" charset="0"/>
              </a:rPr>
              <a:t>__</a:t>
            </a:r>
            <a:r>
              <a:rPr lang="en-US" sz="2000" b="1" dirty="0" err="1">
                <a:solidFill>
                  <a:srgbClr val="0000FF"/>
                </a:solidFill>
                <a:latin typeface="Courier New" pitchFamily="49" charset="0"/>
                <a:cs typeface="Times New Roman" pitchFamily="18" charset="0"/>
              </a:rPr>
              <a:t>declspec</a:t>
            </a:r>
            <a:r>
              <a:rPr lang="en-US" sz="2000" b="1" dirty="0">
                <a:latin typeface="Courier New" pitchFamily="49" charset="0"/>
                <a:cs typeface="Times New Roman" pitchFamily="18" charset="0"/>
              </a:rPr>
              <a:t>(</a:t>
            </a:r>
            <a:r>
              <a:rPr lang="en-US" sz="2000" b="1" dirty="0" err="1">
                <a:solidFill>
                  <a:srgbClr val="0000FF"/>
                </a:solidFill>
                <a:latin typeface="Courier New" pitchFamily="49" charset="0"/>
                <a:cs typeface="Times New Roman" pitchFamily="18" charset="0"/>
              </a:rPr>
              <a:t>noinline</a:t>
            </a:r>
            <a:r>
              <a:rPr lang="en-US" sz="2000" b="1" dirty="0">
                <a:latin typeface="Courier New" pitchFamily="49" charset="0"/>
                <a:cs typeface="Times New Roman" pitchFamily="18" charset="0"/>
              </a:rPr>
              <a:t>) </a:t>
            </a:r>
            <a:r>
              <a:rPr lang="en-US" sz="2000" b="1" dirty="0">
                <a:solidFill>
                  <a:srgbClr val="0000FF"/>
                </a:solidFill>
                <a:latin typeface="Courier New" pitchFamily="49" charset="0"/>
                <a:cs typeface="Times New Roman" pitchFamily="18" charset="0"/>
              </a:rPr>
              <a:t>void</a:t>
            </a:r>
            <a:r>
              <a:rPr lang="en-US" sz="2000" b="1" dirty="0">
                <a:latin typeface="Courier New" pitchFamily="49" charset="0"/>
                <a:cs typeface="Times New Roman" pitchFamily="18" charset="0"/>
              </a:rPr>
              <a:t> GetOptionPricesV4(</a:t>
            </a:r>
            <a:r>
              <a:rPr lang="en-US" sz="2000" b="1" dirty="0">
                <a:solidFill>
                  <a:srgbClr val="0000FF"/>
                </a:solidFill>
                <a:latin typeface="Courier New" pitchFamily="49" charset="0"/>
                <a:cs typeface="Times New Roman" pitchFamily="18" charset="0"/>
              </a:rPr>
              <a:t>float</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pT</a:t>
            </a:r>
            <a:r>
              <a:rPr lang="en-US" sz="2000" b="1" dirty="0">
                <a:latin typeface="Courier New" pitchFamily="49" charset="0"/>
                <a:cs typeface="Times New Roman" pitchFamily="18" charset="0"/>
              </a:rPr>
              <a:t>,</a:t>
            </a:r>
            <a:endParaRPr lang="ru-RU" sz="2000" b="1" dirty="0"/>
          </a:p>
          <a:p>
            <a:pPr algn="just" eaLnBrk="0" hangingPunct="0"/>
            <a:r>
              <a:rPr lang="en-US" sz="2000" b="1" dirty="0">
                <a:latin typeface="Courier New" pitchFamily="49" charset="0"/>
                <a:cs typeface="Times New Roman" pitchFamily="18" charset="0"/>
              </a:rPr>
              <a:t>  </a:t>
            </a:r>
            <a:r>
              <a:rPr lang="en-US" sz="2000" b="1" dirty="0">
                <a:solidFill>
                  <a:srgbClr val="0000FF"/>
                </a:solidFill>
                <a:latin typeface="Courier New" pitchFamily="49" charset="0"/>
                <a:cs typeface="Times New Roman" pitchFamily="18" charset="0"/>
              </a:rPr>
              <a:t>float</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pK</a:t>
            </a:r>
            <a:r>
              <a:rPr lang="en-US" sz="2000" b="1" dirty="0">
                <a:latin typeface="Courier New" pitchFamily="49" charset="0"/>
                <a:cs typeface="Times New Roman" pitchFamily="18" charset="0"/>
              </a:rPr>
              <a:t>, </a:t>
            </a:r>
            <a:r>
              <a:rPr lang="en-US" sz="2000" b="1" dirty="0">
                <a:solidFill>
                  <a:srgbClr val="0000FF"/>
                </a:solidFill>
                <a:latin typeface="Courier New" pitchFamily="49" charset="0"/>
                <a:cs typeface="Times New Roman" pitchFamily="18" charset="0"/>
              </a:rPr>
              <a:t>float</a:t>
            </a:r>
            <a:r>
              <a:rPr lang="en-US" sz="2000" b="1" dirty="0">
                <a:latin typeface="Courier New" pitchFamily="49" charset="0"/>
                <a:cs typeface="Times New Roman" pitchFamily="18" charset="0"/>
              </a:rPr>
              <a:t> *pS0, </a:t>
            </a:r>
            <a:r>
              <a:rPr lang="en-US" sz="2000" b="1" dirty="0">
                <a:solidFill>
                  <a:srgbClr val="0000FF"/>
                </a:solidFill>
                <a:latin typeface="Courier New" pitchFamily="49" charset="0"/>
                <a:cs typeface="Times New Roman" pitchFamily="18" charset="0"/>
              </a:rPr>
              <a:t>float</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pC</a:t>
            </a:r>
            <a:r>
              <a:rPr lang="en-US" sz="2000" b="1" dirty="0">
                <a:latin typeface="Courier New" pitchFamily="49" charset="0"/>
                <a:cs typeface="Times New Roman" pitchFamily="18" charset="0"/>
              </a:rPr>
              <a:t>)</a:t>
            </a:r>
            <a:endParaRPr lang="ru-RU" sz="2000" b="1" dirty="0"/>
          </a:p>
          <a:p>
            <a:pPr algn="just" eaLnBrk="0" hangingPunct="0"/>
            <a:r>
              <a:rPr lang="en-US" sz="2000" b="1" dirty="0">
                <a:latin typeface="Courier New" pitchFamily="49" charset="0"/>
                <a:cs typeface="Times New Roman" pitchFamily="18" charset="0"/>
              </a:rPr>
              <a:t>{</a:t>
            </a:r>
            <a:endParaRPr lang="ru-RU" sz="2000" b="1" dirty="0"/>
          </a:p>
          <a:p>
            <a:pPr algn="just" eaLnBrk="0" hangingPunct="0"/>
            <a:r>
              <a:rPr lang="en-US" sz="2000" b="1" dirty="0">
                <a:latin typeface="Courier New" pitchFamily="49" charset="0"/>
                <a:cs typeface="Times New Roman" pitchFamily="18" charset="0"/>
              </a:rPr>
              <a:t>  </a:t>
            </a:r>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i</a:t>
            </a:r>
            <a:r>
              <a:rPr lang="en-US" sz="2000" b="1" dirty="0">
                <a:latin typeface="Courier New" pitchFamily="49" charset="0"/>
                <a:cs typeface="Times New Roman" pitchFamily="18" charset="0"/>
              </a:rPr>
              <a:t>;</a:t>
            </a:r>
            <a:endParaRPr lang="ru-RU" sz="2000" b="1" dirty="0"/>
          </a:p>
          <a:p>
            <a:pPr algn="just" eaLnBrk="0" hangingPunct="0"/>
            <a:r>
              <a:rPr lang="en-US" sz="2000" b="1" dirty="0">
                <a:latin typeface="Courier New" pitchFamily="49" charset="0"/>
                <a:cs typeface="Times New Roman" pitchFamily="18" charset="0"/>
              </a:rPr>
              <a:t>  </a:t>
            </a:r>
            <a:r>
              <a:rPr lang="en-US" sz="2000" b="1" dirty="0">
                <a:solidFill>
                  <a:srgbClr val="0000FF"/>
                </a:solidFill>
                <a:latin typeface="Courier New" pitchFamily="49" charset="0"/>
                <a:cs typeface="Times New Roman" pitchFamily="18" charset="0"/>
              </a:rPr>
              <a:t>float</a:t>
            </a:r>
            <a:r>
              <a:rPr lang="en-US" sz="2000" b="1" dirty="0">
                <a:latin typeface="Courier New" pitchFamily="49" charset="0"/>
                <a:cs typeface="Times New Roman" pitchFamily="18" charset="0"/>
              </a:rPr>
              <a:t> d1, d2, erf1, erf2;</a:t>
            </a:r>
            <a:endParaRPr lang="ru-RU" sz="2000" b="1" dirty="0"/>
          </a:p>
          <a:p>
            <a:pPr algn="just" eaLnBrk="0" hangingPunct="0"/>
            <a:r>
              <a:rPr lang="en-US" sz="2000" b="1" dirty="0">
                <a:solidFill>
                  <a:srgbClr val="C00000"/>
                </a:solidFill>
                <a:latin typeface="Courier New" pitchFamily="49" charset="0"/>
                <a:cs typeface="Times New Roman" pitchFamily="18" charset="0"/>
              </a:rPr>
              <a:t>#pragma </a:t>
            </a:r>
            <a:r>
              <a:rPr lang="en-US" sz="2000" b="1" dirty="0" err="1" smtClean="0">
                <a:solidFill>
                  <a:srgbClr val="C00000"/>
                </a:solidFill>
                <a:latin typeface="Courier New" pitchFamily="49" charset="0"/>
                <a:cs typeface="Times New Roman" pitchFamily="18" charset="0"/>
              </a:rPr>
              <a:t>simd</a:t>
            </a:r>
            <a:r>
              <a:rPr lang="ru-RU" sz="2000" b="1" dirty="0" smtClean="0">
                <a:latin typeface="Courier New" pitchFamily="49" charset="0"/>
                <a:cs typeface="Times New Roman" pitchFamily="18" charset="0"/>
              </a:rPr>
              <a:t> </a:t>
            </a:r>
            <a:endParaRPr lang="en-US" sz="2000" b="1" dirty="0">
              <a:latin typeface="Courier New" pitchFamily="49" charset="0"/>
              <a:cs typeface="Times New Roman" pitchFamily="18" charset="0"/>
            </a:endParaRPr>
          </a:p>
          <a:p>
            <a:pPr algn="just" eaLnBrk="0" hangingPunct="0"/>
            <a:r>
              <a:rPr lang="en-US" sz="2000" b="1" dirty="0">
                <a:solidFill>
                  <a:srgbClr val="0000FF"/>
                </a:solidFill>
                <a:latin typeface="Courier New" pitchFamily="49" charset="0"/>
                <a:cs typeface="Times New Roman" pitchFamily="18" charset="0"/>
              </a:rPr>
              <a:t>for</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i</a:t>
            </a:r>
            <a:r>
              <a:rPr lang="en-US" sz="2000" b="1" dirty="0">
                <a:latin typeface="Courier New" pitchFamily="49" charset="0"/>
                <a:cs typeface="Times New Roman" pitchFamily="18" charset="0"/>
              </a:rPr>
              <a:t> = 0; </a:t>
            </a:r>
            <a:r>
              <a:rPr lang="en-US" sz="2000" b="1" dirty="0" err="1">
                <a:latin typeface="Courier New" pitchFamily="49" charset="0"/>
                <a:cs typeface="Times New Roman" pitchFamily="18" charset="0"/>
              </a:rPr>
              <a:t>i</a:t>
            </a:r>
            <a:r>
              <a:rPr lang="en-US" sz="2000" b="1" dirty="0">
                <a:latin typeface="Courier New" pitchFamily="49" charset="0"/>
                <a:cs typeface="Times New Roman" pitchFamily="18" charset="0"/>
              </a:rPr>
              <a:t> &lt; N; </a:t>
            </a:r>
            <a:r>
              <a:rPr lang="en-US" sz="2000" b="1" dirty="0" err="1">
                <a:latin typeface="Courier New" pitchFamily="49" charset="0"/>
                <a:cs typeface="Times New Roman" pitchFamily="18" charset="0"/>
              </a:rPr>
              <a:t>i</a:t>
            </a:r>
            <a:r>
              <a:rPr lang="en-US" sz="2000" b="1" dirty="0">
                <a:latin typeface="Courier New" pitchFamily="49" charset="0"/>
                <a:cs typeface="Times New Roman" pitchFamily="18" charset="0"/>
              </a:rPr>
              <a:t>++)</a:t>
            </a:r>
            <a:endParaRPr lang="ru-RU" sz="2000" b="1" dirty="0"/>
          </a:p>
          <a:p>
            <a:pPr algn="just" eaLnBrk="0" hangingPunct="0"/>
            <a:r>
              <a:rPr lang="en-US" sz="2000" b="1" dirty="0">
                <a:latin typeface="Courier New" pitchFamily="49" charset="0"/>
                <a:cs typeface="Times New Roman" pitchFamily="18" charset="0"/>
              </a:rPr>
              <a:t>  {</a:t>
            </a:r>
            <a:endParaRPr lang="ru-RU" sz="2000" b="1" dirty="0"/>
          </a:p>
          <a:p>
            <a:pPr algn="just" eaLnBrk="0" hangingPunct="0"/>
            <a:r>
              <a:rPr lang="en-US" sz="2000" b="1" dirty="0">
                <a:latin typeface="Courier New" pitchFamily="49" charset="0"/>
                <a:cs typeface="Times New Roman" pitchFamily="18" charset="0"/>
              </a:rPr>
              <a:t>    d1 = (</a:t>
            </a:r>
            <a:r>
              <a:rPr lang="en-US" sz="2000" b="1" dirty="0" err="1">
                <a:solidFill>
                  <a:srgbClr val="C00000"/>
                </a:solidFill>
                <a:latin typeface="Courier New" pitchFamily="49" charset="0"/>
                <a:cs typeface="Times New Roman" pitchFamily="18" charset="0"/>
              </a:rPr>
              <a:t>logf</a:t>
            </a:r>
            <a:r>
              <a:rPr lang="en-US" sz="2000" b="1" dirty="0">
                <a:latin typeface="Courier New" pitchFamily="49" charset="0"/>
                <a:cs typeface="Times New Roman" pitchFamily="18" charset="0"/>
              </a:rPr>
              <a:t>(pS0[</a:t>
            </a:r>
            <a:r>
              <a:rPr lang="en-US" sz="2000" b="1" dirty="0" err="1">
                <a:latin typeface="Courier New" pitchFamily="49" charset="0"/>
                <a:cs typeface="Times New Roman" pitchFamily="18" charset="0"/>
              </a:rPr>
              <a:t>i</a:t>
            </a:r>
            <a:r>
              <a:rPr lang="en-US" sz="2000" b="1" dirty="0">
                <a:latin typeface="Courier New" pitchFamily="49" charset="0"/>
                <a:cs typeface="Times New Roman" pitchFamily="18" charset="0"/>
              </a:rPr>
              <a:t>] / </a:t>
            </a:r>
            <a:r>
              <a:rPr lang="en-US" sz="2000" b="1" dirty="0" err="1">
                <a:latin typeface="Courier New" pitchFamily="49" charset="0"/>
                <a:cs typeface="Times New Roman" pitchFamily="18" charset="0"/>
              </a:rPr>
              <a:t>pK</a:t>
            </a:r>
            <a:r>
              <a:rPr lang="en-US" sz="2000" b="1" dirty="0">
                <a:latin typeface="Courier New" pitchFamily="49" charset="0"/>
                <a:cs typeface="Times New Roman" pitchFamily="18" charset="0"/>
              </a:rPr>
              <a:t>[</a:t>
            </a:r>
            <a:r>
              <a:rPr lang="en-US" sz="2000" b="1" dirty="0" err="1">
                <a:latin typeface="Courier New" pitchFamily="49" charset="0"/>
                <a:cs typeface="Times New Roman" pitchFamily="18" charset="0"/>
              </a:rPr>
              <a:t>i</a:t>
            </a:r>
            <a:r>
              <a:rPr lang="en-US" sz="2000" b="1" dirty="0">
                <a:latin typeface="Courier New" pitchFamily="49" charset="0"/>
                <a:cs typeface="Times New Roman" pitchFamily="18" charset="0"/>
              </a:rPr>
              <a:t>]) + (r + sig * sig * 0.5f) *</a:t>
            </a:r>
            <a:endParaRPr lang="ru-RU" sz="2000" b="1" dirty="0"/>
          </a:p>
          <a:p>
            <a:pPr algn="just" eaLnBrk="0" hangingPunct="0"/>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pT</a:t>
            </a:r>
            <a:r>
              <a:rPr lang="en-US" sz="2000" b="1" dirty="0">
                <a:latin typeface="Courier New" pitchFamily="49" charset="0"/>
                <a:cs typeface="Times New Roman" pitchFamily="18" charset="0"/>
              </a:rPr>
              <a:t>[</a:t>
            </a:r>
            <a:r>
              <a:rPr lang="en-US" sz="2000" b="1" dirty="0" err="1">
                <a:latin typeface="Courier New" pitchFamily="49" charset="0"/>
                <a:cs typeface="Times New Roman" pitchFamily="18" charset="0"/>
              </a:rPr>
              <a:t>i</a:t>
            </a:r>
            <a:r>
              <a:rPr lang="en-US" sz="2000" b="1" dirty="0">
                <a:latin typeface="Courier New" pitchFamily="49" charset="0"/>
                <a:cs typeface="Times New Roman" pitchFamily="18" charset="0"/>
              </a:rPr>
              <a:t>]) / (sig * </a:t>
            </a:r>
            <a:r>
              <a:rPr lang="en-US" sz="2000" b="1" dirty="0" err="1">
                <a:solidFill>
                  <a:srgbClr val="C00000"/>
                </a:solidFill>
                <a:latin typeface="Courier New" pitchFamily="49" charset="0"/>
                <a:cs typeface="Times New Roman" pitchFamily="18" charset="0"/>
              </a:rPr>
              <a:t>sqrtf</a:t>
            </a:r>
            <a:r>
              <a:rPr lang="en-US" sz="2000" b="1" dirty="0">
                <a:latin typeface="Courier New" pitchFamily="49" charset="0"/>
                <a:cs typeface="Times New Roman" pitchFamily="18" charset="0"/>
              </a:rPr>
              <a:t>(</a:t>
            </a:r>
            <a:r>
              <a:rPr lang="en-US" sz="2000" b="1" dirty="0" err="1">
                <a:latin typeface="Courier New" pitchFamily="49" charset="0"/>
                <a:cs typeface="Times New Roman" pitchFamily="18" charset="0"/>
              </a:rPr>
              <a:t>pT</a:t>
            </a:r>
            <a:r>
              <a:rPr lang="en-US" sz="2000" b="1" dirty="0">
                <a:latin typeface="Courier New" pitchFamily="49" charset="0"/>
                <a:cs typeface="Times New Roman" pitchFamily="18" charset="0"/>
              </a:rPr>
              <a:t>[</a:t>
            </a:r>
            <a:r>
              <a:rPr lang="en-US" sz="2000" b="1" dirty="0" err="1">
                <a:latin typeface="Courier New" pitchFamily="49" charset="0"/>
                <a:cs typeface="Times New Roman" pitchFamily="18" charset="0"/>
              </a:rPr>
              <a:t>i</a:t>
            </a:r>
            <a:r>
              <a:rPr lang="en-US" sz="2000" b="1" dirty="0">
                <a:latin typeface="Courier New" pitchFamily="49" charset="0"/>
                <a:cs typeface="Times New Roman" pitchFamily="18" charset="0"/>
              </a:rPr>
              <a:t>]));</a:t>
            </a:r>
            <a:endParaRPr lang="ru-RU" sz="2000" b="1" dirty="0"/>
          </a:p>
          <a:p>
            <a:pPr algn="just" eaLnBrk="0" hangingPunct="0"/>
            <a:r>
              <a:rPr lang="en-US" sz="2000" b="1" dirty="0">
                <a:latin typeface="Courier New" pitchFamily="49" charset="0"/>
                <a:cs typeface="Times New Roman" pitchFamily="18" charset="0"/>
              </a:rPr>
              <a:t>    d2 = (</a:t>
            </a:r>
            <a:r>
              <a:rPr lang="en-US" sz="2000" b="1" dirty="0" err="1">
                <a:solidFill>
                  <a:srgbClr val="C00000"/>
                </a:solidFill>
                <a:latin typeface="Courier New" pitchFamily="49" charset="0"/>
                <a:cs typeface="Times New Roman" pitchFamily="18" charset="0"/>
              </a:rPr>
              <a:t>logf</a:t>
            </a:r>
            <a:r>
              <a:rPr lang="en-US" sz="2000" b="1" dirty="0">
                <a:latin typeface="Courier New" pitchFamily="49" charset="0"/>
                <a:cs typeface="Times New Roman" pitchFamily="18" charset="0"/>
              </a:rPr>
              <a:t>(pS0[</a:t>
            </a:r>
            <a:r>
              <a:rPr lang="en-US" sz="2000" b="1" dirty="0" err="1">
                <a:latin typeface="Courier New" pitchFamily="49" charset="0"/>
                <a:cs typeface="Times New Roman" pitchFamily="18" charset="0"/>
              </a:rPr>
              <a:t>i</a:t>
            </a:r>
            <a:r>
              <a:rPr lang="en-US" sz="2000" b="1" dirty="0">
                <a:latin typeface="Courier New" pitchFamily="49" charset="0"/>
                <a:cs typeface="Times New Roman" pitchFamily="18" charset="0"/>
              </a:rPr>
              <a:t>] / </a:t>
            </a:r>
            <a:r>
              <a:rPr lang="en-US" sz="2000" b="1" dirty="0" err="1">
                <a:latin typeface="Courier New" pitchFamily="49" charset="0"/>
                <a:cs typeface="Times New Roman" pitchFamily="18" charset="0"/>
              </a:rPr>
              <a:t>pK</a:t>
            </a:r>
            <a:r>
              <a:rPr lang="en-US" sz="2000" b="1" dirty="0">
                <a:latin typeface="Courier New" pitchFamily="49" charset="0"/>
                <a:cs typeface="Times New Roman" pitchFamily="18" charset="0"/>
              </a:rPr>
              <a:t>[</a:t>
            </a:r>
            <a:r>
              <a:rPr lang="en-US" sz="2000" b="1" dirty="0" err="1">
                <a:latin typeface="Courier New" pitchFamily="49" charset="0"/>
                <a:cs typeface="Times New Roman" pitchFamily="18" charset="0"/>
              </a:rPr>
              <a:t>i</a:t>
            </a:r>
            <a:r>
              <a:rPr lang="en-US" sz="2000" b="1" dirty="0">
                <a:latin typeface="Courier New" pitchFamily="49" charset="0"/>
                <a:cs typeface="Times New Roman" pitchFamily="18" charset="0"/>
              </a:rPr>
              <a:t>]) + (r - sig * sig * 0.5f) *</a:t>
            </a:r>
            <a:endParaRPr lang="ru-RU" sz="2000" b="1" dirty="0"/>
          </a:p>
          <a:p>
            <a:pPr algn="just" eaLnBrk="0" hangingPunct="0"/>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pT</a:t>
            </a:r>
            <a:r>
              <a:rPr lang="en-US" sz="2000" b="1" dirty="0">
                <a:latin typeface="Courier New" pitchFamily="49" charset="0"/>
                <a:cs typeface="Times New Roman" pitchFamily="18" charset="0"/>
              </a:rPr>
              <a:t>[</a:t>
            </a:r>
            <a:r>
              <a:rPr lang="en-US" sz="2000" b="1" dirty="0" err="1">
                <a:latin typeface="Courier New" pitchFamily="49" charset="0"/>
                <a:cs typeface="Times New Roman" pitchFamily="18" charset="0"/>
              </a:rPr>
              <a:t>i</a:t>
            </a:r>
            <a:r>
              <a:rPr lang="en-US" sz="2000" b="1" dirty="0">
                <a:latin typeface="Courier New" pitchFamily="49" charset="0"/>
                <a:cs typeface="Times New Roman" pitchFamily="18" charset="0"/>
              </a:rPr>
              <a:t>]) / (sig * </a:t>
            </a:r>
            <a:r>
              <a:rPr lang="en-US" sz="2000" b="1" dirty="0" err="1">
                <a:solidFill>
                  <a:srgbClr val="C00000"/>
                </a:solidFill>
                <a:latin typeface="Courier New" pitchFamily="49" charset="0"/>
                <a:cs typeface="Times New Roman" pitchFamily="18" charset="0"/>
              </a:rPr>
              <a:t>sqrtf</a:t>
            </a:r>
            <a:r>
              <a:rPr lang="en-US" sz="2000" b="1" dirty="0">
                <a:latin typeface="Courier New" pitchFamily="49" charset="0"/>
                <a:cs typeface="Times New Roman" pitchFamily="18" charset="0"/>
              </a:rPr>
              <a:t>(</a:t>
            </a:r>
            <a:r>
              <a:rPr lang="en-US" sz="2000" b="1" dirty="0" err="1">
                <a:latin typeface="Courier New" pitchFamily="49" charset="0"/>
                <a:cs typeface="Times New Roman" pitchFamily="18" charset="0"/>
              </a:rPr>
              <a:t>pT</a:t>
            </a:r>
            <a:r>
              <a:rPr lang="en-US" sz="2000" b="1" dirty="0">
                <a:latin typeface="Courier New" pitchFamily="49" charset="0"/>
                <a:cs typeface="Times New Roman" pitchFamily="18" charset="0"/>
              </a:rPr>
              <a:t>[</a:t>
            </a:r>
            <a:r>
              <a:rPr lang="en-US" sz="2000" b="1" dirty="0" err="1">
                <a:latin typeface="Courier New" pitchFamily="49" charset="0"/>
                <a:cs typeface="Times New Roman" pitchFamily="18" charset="0"/>
              </a:rPr>
              <a:t>i</a:t>
            </a:r>
            <a:r>
              <a:rPr lang="en-US" sz="2000" b="1" dirty="0">
                <a:latin typeface="Courier New" pitchFamily="49" charset="0"/>
                <a:cs typeface="Times New Roman" pitchFamily="18" charset="0"/>
              </a:rPr>
              <a:t>]));</a:t>
            </a:r>
            <a:endParaRPr lang="ru-RU" sz="2000" b="1" dirty="0"/>
          </a:p>
          <a:p>
            <a:pPr algn="just" eaLnBrk="0" hangingPunct="0"/>
            <a:r>
              <a:rPr lang="en-US" sz="2000" b="1" dirty="0">
                <a:latin typeface="Courier New" pitchFamily="49" charset="0"/>
                <a:cs typeface="Times New Roman" pitchFamily="18" charset="0"/>
              </a:rPr>
              <a:t>    erf1 = 0.5f + 0.5f * </a:t>
            </a:r>
            <a:r>
              <a:rPr lang="en-US" sz="2000" b="1" dirty="0" err="1">
                <a:solidFill>
                  <a:srgbClr val="C00000"/>
                </a:solidFill>
                <a:latin typeface="Courier New" pitchFamily="49" charset="0"/>
                <a:cs typeface="Times New Roman" pitchFamily="18" charset="0"/>
              </a:rPr>
              <a:t>erff</a:t>
            </a:r>
            <a:r>
              <a:rPr lang="en-US" sz="2000" b="1" dirty="0">
                <a:latin typeface="Courier New" pitchFamily="49" charset="0"/>
                <a:cs typeface="Times New Roman" pitchFamily="18" charset="0"/>
              </a:rPr>
              <a:t>(d1 / </a:t>
            </a:r>
            <a:r>
              <a:rPr lang="en-US" sz="2000" b="1" dirty="0" err="1">
                <a:latin typeface="Courier New" pitchFamily="49" charset="0"/>
                <a:cs typeface="Times New Roman" pitchFamily="18" charset="0"/>
              </a:rPr>
              <a:t>sqrtf</a:t>
            </a:r>
            <a:r>
              <a:rPr lang="en-US" sz="2000" b="1" dirty="0">
                <a:latin typeface="Courier New" pitchFamily="49" charset="0"/>
                <a:cs typeface="Times New Roman" pitchFamily="18" charset="0"/>
              </a:rPr>
              <a:t>(2.0f));</a:t>
            </a:r>
            <a:endParaRPr lang="ru-RU" sz="2000" b="1" dirty="0"/>
          </a:p>
          <a:p>
            <a:pPr algn="just" eaLnBrk="0" hangingPunct="0"/>
            <a:r>
              <a:rPr lang="en-US" sz="2000" b="1" dirty="0">
                <a:latin typeface="Courier New" pitchFamily="49" charset="0"/>
                <a:cs typeface="Times New Roman" pitchFamily="18" charset="0"/>
              </a:rPr>
              <a:t>    erf2 = 0.5f + 0.5f * </a:t>
            </a:r>
            <a:r>
              <a:rPr lang="en-US" sz="2000" b="1" dirty="0" err="1">
                <a:solidFill>
                  <a:srgbClr val="C00000"/>
                </a:solidFill>
                <a:latin typeface="Courier New" pitchFamily="49" charset="0"/>
                <a:cs typeface="Times New Roman" pitchFamily="18" charset="0"/>
              </a:rPr>
              <a:t>erff</a:t>
            </a:r>
            <a:r>
              <a:rPr lang="en-US" sz="2000" b="1" dirty="0">
                <a:latin typeface="Courier New" pitchFamily="49" charset="0"/>
                <a:cs typeface="Times New Roman" pitchFamily="18" charset="0"/>
              </a:rPr>
              <a:t>(d2 / </a:t>
            </a:r>
            <a:r>
              <a:rPr lang="en-US" sz="2000" b="1" dirty="0" err="1">
                <a:latin typeface="Courier New" pitchFamily="49" charset="0"/>
                <a:cs typeface="Times New Roman" pitchFamily="18" charset="0"/>
              </a:rPr>
              <a:t>sqrtf</a:t>
            </a:r>
            <a:r>
              <a:rPr lang="en-US" sz="2000" b="1" dirty="0">
                <a:latin typeface="Courier New" pitchFamily="49" charset="0"/>
                <a:cs typeface="Times New Roman" pitchFamily="18" charset="0"/>
              </a:rPr>
              <a:t>(2.0f));</a:t>
            </a:r>
            <a:endParaRPr lang="ru-RU" sz="2000" b="1" dirty="0"/>
          </a:p>
          <a:p>
            <a:pPr algn="just" eaLnBrk="0" hangingPunct="0"/>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pC</a:t>
            </a:r>
            <a:r>
              <a:rPr lang="en-US" sz="2000" b="1" dirty="0">
                <a:latin typeface="Courier New" pitchFamily="49" charset="0"/>
                <a:cs typeface="Times New Roman" pitchFamily="18" charset="0"/>
              </a:rPr>
              <a:t>[</a:t>
            </a:r>
            <a:r>
              <a:rPr lang="en-US" sz="2000" b="1" dirty="0" err="1">
                <a:latin typeface="Courier New" pitchFamily="49" charset="0"/>
                <a:cs typeface="Times New Roman" pitchFamily="18" charset="0"/>
              </a:rPr>
              <a:t>i</a:t>
            </a:r>
            <a:r>
              <a:rPr lang="en-US" sz="2000" b="1" dirty="0">
                <a:latin typeface="Courier New" pitchFamily="49" charset="0"/>
                <a:cs typeface="Times New Roman" pitchFamily="18" charset="0"/>
              </a:rPr>
              <a:t>] = pS0[</a:t>
            </a:r>
            <a:r>
              <a:rPr lang="en-US" sz="2000" b="1" dirty="0" err="1">
                <a:latin typeface="Courier New" pitchFamily="49" charset="0"/>
                <a:cs typeface="Times New Roman" pitchFamily="18" charset="0"/>
              </a:rPr>
              <a:t>i</a:t>
            </a:r>
            <a:r>
              <a:rPr lang="en-US" sz="2000" b="1" dirty="0">
                <a:latin typeface="Courier New" pitchFamily="49" charset="0"/>
                <a:cs typeface="Times New Roman" pitchFamily="18" charset="0"/>
              </a:rPr>
              <a:t>] * erf1 - </a:t>
            </a:r>
            <a:r>
              <a:rPr lang="en-US" sz="2000" b="1" dirty="0" err="1">
                <a:latin typeface="Courier New" pitchFamily="49" charset="0"/>
                <a:cs typeface="Times New Roman" pitchFamily="18" charset="0"/>
              </a:rPr>
              <a:t>pK</a:t>
            </a:r>
            <a:r>
              <a:rPr lang="en-US" sz="2000" b="1" dirty="0">
                <a:latin typeface="Courier New" pitchFamily="49" charset="0"/>
                <a:cs typeface="Times New Roman" pitchFamily="18" charset="0"/>
              </a:rPr>
              <a:t>[</a:t>
            </a:r>
            <a:r>
              <a:rPr lang="en-US" sz="2000" b="1" dirty="0" err="1">
                <a:latin typeface="Courier New" pitchFamily="49" charset="0"/>
                <a:cs typeface="Times New Roman" pitchFamily="18" charset="0"/>
              </a:rPr>
              <a:t>i</a:t>
            </a:r>
            <a:r>
              <a:rPr lang="en-US" sz="2000" b="1" dirty="0">
                <a:latin typeface="Courier New" pitchFamily="49" charset="0"/>
                <a:cs typeface="Times New Roman" pitchFamily="18" charset="0"/>
              </a:rPr>
              <a:t>] * </a:t>
            </a:r>
            <a:r>
              <a:rPr lang="en-US" sz="2000" b="1" dirty="0" err="1">
                <a:solidFill>
                  <a:srgbClr val="C00000"/>
                </a:solidFill>
                <a:latin typeface="Courier New" pitchFamily="49" charset="0"/>
                <a:cs typeface="Times New Roman" pitchFamily="18" charset="0"/>
              </a:rPr>
              <a:t>expf</a:t>
            </a:r>
            <a:r>
              <a:rPr lang="en-US" sz="2000" b="1" dirty="0">
                <a:latin typeface="Courier New" pitchFamily="49" charset="0"/>
                <a:cs typeface="Times New Roman" pitchFamily="18" charset="0"/>
              </a:rPr>
              <a:t>((-1.0f) * r * </a:t>
            </a:r>
            <a:endParaRPr lang="ru-RU" sz="2000" b="1" dirty="0"/>
          </a:p>
          <a:p>
            <a:pPr algn="just" eaLnBrk="0" hangingPunct="0"/>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pT</a:t>
            </a:r>
            <a:r>
              <a:rPr lang="en-US" sz="2000" b="1" dirty="0">
                <a:latin typeface="Courier New" pitchFamily="49" charset="0"/>
                <a:cs typeface="Times New Roman" pitchFamily="18" charset="0"/>
              </a:rPr>
              <a:t>[</a:t>
            </a:r>
            <a:r>
              <a:rPr lang="en-US" sz="2000" b="1" dirty="0" err="1">
                <a:latin typeface="Courier New" pitchFamily="49" charset="0"/>
                <a:cs typeface="Times New Roman" pitchFamily="18" charset="0"/>
              </a:rPr>
              <a:t>i</a:t>
            </a:r>
            <a:r>
              <a:rPr lang="en-US" sz="2000" b="1" dirty="0">
                <a:latin typeface="Courier New" pitchFamily="49" charset="0"/>
                <a:cs typeface="Times New Roman" pitchFamily="18" charset="0"/>
              </a:rPr>
              <a:t>]) * erf2;</a:t>
            </a:r>
            <a:endParaRPr lang="ru-RU" sz="2000" b="1" dirty="0"/>
          </a:p>
          <a:p>
            <a:pPr algn="just" eaLnBrk="0" hangingPunct="0"/>
            <a:r>
              <a:rPr lang="en-US" sz="2000" b="1" dirty="0">
                <a:latin typeface="Courier New" pitchFamily="49" charset="0"/>
                <a:cs typeface="Times New Roman" pitchFamily="18" charset="0"/>
              </a:rPr>
              <a:t>  </a:t>
            </a:r>
            <a:r>
              <a:rPr lang="ru-RU" sz="2000" b="1" dirty="0">
                <a:latin typeface="Courier New" pitchFamily="49" charset="0"/>
                <a:cs typeface="Times New Roman" pitchFamily="18" charset="0"/>
              </a:rPr>
              <a:t>}</a:t>
            </a:r>
            <a:endParaRPr lang="ru-RU" sz="2000" b="1" dirty="0"/>
          </a:p>
          <a:p>
            <a:pPr algn="just" eaLnBrk="0" hangingPunct="0"/>
            <a:r>
              <a:rPr lang="ru-RU" sz="2000" b="1" dirty="0">
                <a:latin typeface="Courier New" pitchFamily="49" charset="0"/>
                <a:cs typeface="Times New Roman" pitchFamily="18" charset="0"/>
              </a:rPr>
              <a:t>}</a:t>
            </a:r>
            <a:endParaRPr lang="ru-RU" sz="2000" b="1" dirty="0"/>
          </a:p>
        </p:txBody>
      </p:sp>
      <p:sp>
        <p:nvSpPr>
          <p:cNvPr id="5" name="Овал 4"/>
          <p:cNvSpPr/>
          <p:nvPr/>
        </p:nvSpPr>
        <p:spPr bwMode="auto">
          <a:xfrm>
            <a:off x="5313040" y="5953475"/>
            <a:ext cx="4392488" cy="792088"/>
          </a:xfrm>
          <a:prstGeom prst="ellipse">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nchorCtr="1">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defRPr/>
            </a:pPr>
            <a:r>
              <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Bernard MT Condensed" pitchFamily="18" charset="0"/>
              </a:rPr>
              <a:t>5.43 – </a:t>
            </a:r>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Bernard MT Condensed" pitchFamily="18" charset="0"/>
              </a:rPr>
              <a:t>result of Amdahl’s low</a:t>
            </a:r>
            <a:endPar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Bernard MT Condensed"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Заголовок 1"/>
          <p:cNvSpPr>
            <a:spLocks noGrp="1"/>
          </p:cNvSpPr>
          <p:nvPr>
            <p:ph type="title"/>
          </p:nvPr>
        </p:nvSpPr>
        <p:spPr/>
        <p:txBody>
          <a:bodyPr/>
          <a:lstStyle/>
          <a:p>
            <a:r>
              <a:rPr lang="en-US" dirty="0" smtClean="0"/>
              <a:t>Version</a:t>
            </a:r>
            <a:r>
              <a:rPr lang="ru-RU" dirty="0" smtClean="0"/>
              <a:t> </a:t>
            </a:r>
            <a:r>
              <a:rPr lang="en-US" dirty="0" smtClean="0"/>
              <a:t>5</a:t>
            </a:r>
            <a:r>
              <a:rPr lang="ru-RU" dirty="0" smtClean="0"/>
              <a:t>. </a:t>
            </a:r>
            <a:r>
              <a:rPr lang="en-US" dirty="0" smtClean="0"/>
              <a:t>Carrying </a:t>
            </a:r>
            <a:r>
              <a:rPr lang="en-US" dirty="0"/>
              <a:t>out </a:t>
            </a:r>
            <a:r>
              <a:rPr lang="en-US" dirty="0" smtClean="0"/>
              <a:t>invariants…</a:t>
            </a:r>
            <a:endParaRPr lang="ru-RU" dirty="0" smtClean="0"/>
          </a:p>
        </p:txBody>
      </p:sp>
      <p:sp>
        <p:nvSpPr>
          <p:cNvPr id="41987" name="Rectangle 1"/>
          <p:cNvSpPr>
            <a:spLocks noChangeArrowheads="1"/>
          </p:cNvSpPr>
          <p:nvPr/>
        </p:nvSpPr>
        <p:spPr bwMode="auto">
          <a:xfrm>
            <a:off x="0" y="998538"/>
            <a:ext cx="9906000" cy="598805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2000" b="1">
                <a:solidFill>
                  <a:srgbClr val="C00000"/>
                </a:solidFill>
                <a:latin typeface="Courier New" pitchFamily="49" charset="0"/>
                <a:cs typeface="Times New Roman" pitchFamily="18" charset="0"/>
              </a:rPr>
              <a:t>const float invsqrt2 = 0.707106781f;</a:t>
            </a:r>
            <a:endParaRPr lang="ru-RU" sz="2000" b="1">
              <a:solidFill>
                <a:srgbClr val="C00000"/>
              </a:solidFill>
            </a:endParaRPr>
          </a:p>
          <a:p>
            <a:pPr algn="just" eaLnBrk="0" hangingPunct="0"/>
            <a:r>
              <a:rPr lang="en-US" sz="2000" b="1">
                <a:solidFill>
                  <a:srgbClr val="0000FF"/>
                </a:solidFill>
                <a:latin typeface="Courier New" pitchFamily="49" charset="0"/>
                <a:cs typeface="Times New Roman" pitchFamily="18" charset="0"/>
              </a:rPr>
              <a:t>__declspec</a:t>
            </a:r>
            <a:r>
              <a:rPr lang="en-US" sz="2000" b="1">
                <a:latin typeface="Courier New" pitchFamily="49" charset="0"/>
                <a:cs typeface="Times New Roman" pitchFamily="18" charset="0"/>
              </a:rPr>
              <a:t>(</a:t>
            </a:r>
            <a:r>
              <a:rPr lang="en-US" sz="2000" b="1">
                <a:solidFill>
                  <a:srgbClr val="0000FF"/>
                </a:solidFill>
                <a:latin typeface="Courier New" pitchFamily="49" charset="0"/>
                <a:cs typeface="Times New Roman" pitchFamily="18" charset="0"/>
              </a:rPr>
              <a:t>noinline</a:t>
            </a:r>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void</a:t>
            </a:r>
            <a:r>
              <a:rPr lang="en-US" sz="2000" b="1">
                <a:latin typeface="Courier New" pitchFamily="49" charset="0"/>
                <a:cs typeface="Times New Roman" pitchFamily="18" charset="0"/>
              </a:rPr>
              <a:t> GetOptionPricesV5(</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*pT,</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*pK,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*pS0,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*pC)</a:t>
            </a:r>
            <a:endParaRPr lang="ru-RU" sz="2000" b="1"/>
          </a:p>
          <a:p>
            <a:pPr algn="just" eaLnBrk="0" hangingPunct="0"/>
            <a:r>
              <a:rPr lang="en-US" sz="2000" b="1">
                <a:latin typeface="Courier New" pitchFamily="49" charset="0"/>
                <a:cs typeface="Times New Roman" pitchFamily="18" charset="0"/>
              </a:rPr>
              <a:t>{</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i;</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d1, d2, erf1, erf2;</a:t>
            </a:r>
            <a:endParaRPr lang="ru-RU" sz="2000" b="1"/>
          </a:p>
          <a:p>
            <a:pPr algn="just" eaLnBrk="0" hangingPunct="0"/>
            <a:r>
              <a:rPr lang="en-US" sz="2000" b="1">
                <a:solidFill>
                  <a:srgbClr val="0000FF"/>
                </a:solidFill>
                <a:latin typeface="Courier New" pitchFamily="49" charset="0"/>
                <a:cs typeface="Times New Roman" pitchFamily="18" charset="0"/>
              </a:rPr>
              <a:t>#pragma</a:t>
            </a:r>
            <a:r>
              <a:rPr lang="en-US" sz="2000" b="1">
                <a:latin typeface="Courier New" pitchFamily="49" charset="0"/>
                <a:cs typeface="Times New Roman" pitchFamily="18" charset="0"/>
              </a:rPr>
              <a:t> simd</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for</a:t>
            </a:r>
            <a:r>
              <a:rPr lang="en-US" sz="2000" b="1">
                <a:latin typeface="Courier New" pitchFamily="49" charset="0"/>
                <a:cs typeface="Times New Roman" pitchFamily="18" charset="0"/>
              </a:rPr>
              <a:t> (i = 0; i &lt; N; i++)</a:t>
            </a:r>
            <a:endParaRPr lang="ru-RU" sz="2000" b="1"/>
          </a:p>
          <a:p>
            <a:pPr algn="just" eaLnBrk="0" hangingPunct="0"/>
            <a:r>
              <a:rPr lang="en-US"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    d1 = (logf(pS0[i] / pK[i]) + (r + sig * sig * 0.5f) *</a:t>
            </a:r>
            <a:endParaRPr lang="ru-RU" sz="2000" b="1"/>
          </a:p>
          <a:p>
            <a:pPr algn="just" eaLnBrk="0" hangingPunct="0"/>
            <a:r>
              <a:rPr lang="en-US" sz="2000" b="1">
                <a:latin typeface="Courier New" pitchFamily="49" charset="0"/>
                <a:cs typeface="Times New Roman" pitchFamily="18" charset="0"/>
              </a:rPr>
              <a:t>         pT[i]) / (sig * sqrtf(pT[i]));</a:t>
            </a:r>
            <a:endParaRPr lang="ru-RU" sz="2000" b="1"/>
          </a:p>
          <a:p>
            <a:pPr algn="just" eaLnBrk="0" hangingPunct="0"/>
            <a:r>
              <a:rPr lang="en-US" sz="2000" b="1">
                <a:latin typeface="Courier New" pitchFamily="49" charset="0"/>
                <a:cs typeface="Times New Roman" pitchFamily="18" charset="0"/>
              </a:rPr>
              <a:t>    d2 = (logf(pS0[i] / pK[i]) + (r - sig * sig * 0.5f) *</a:t>
            </a:r>
            <a:endParaRPr lang="ru-RU" sz="2000" b="1"/>
          </a:p>
          <a:p>
            <a:pPr algn="just" eaLnBrk="0" hangingPunct="0"/>
            <a:r>
              <a:rPr lang="en-US" sz="2000" b="1">
                <a:latin typeface="Courier New" pitchFamily="49" charset="0"/>
                <a:cs typeface="Times New Roman" pitchFamily="18" charset="0"/>
              </a:rPr>
              <a:t>         pT[i]) / (sig * sqrtf(pT[i]));</a:t>
            </a:r>
            <a:endParaRPr lang="ru-RU" sz="2000" b="1"/>
          </a:p>
          <a:p>
            <a:pPr algn="just" eaLnBrk="0" hangingPunct="0"/>
            <a:r>
              <a:rPr lang="en-US" sz="2000" b="1">
                <a:latin typeface="Courier New" pitchFamily="49" charset="0"/>
                <a:cs typeface="Times New Roman" pitchFamily="18" charset="0"/>
              </a:rPr>
              <a:t>    erf1 = 0.5f + 0.5f * erff(d1 * </a:t>
            </a:r>
            <a:r>
              <a:rPr lang="en-US" sz="2000" b="1">
                <a:solidFill>
                  <a:srgbClr val="C00000"/>
                </a:solidFill>
                <a:latin typeface="Courier New" pitchFamily="49" charset="0"/>
                <a:cs typeface="Times New Roman" pitchFamily="18" charset="0"/>
              </a:rPr>
              <a:t>invsqrt2</a:t>
            </a:r>
            <a:r>
              <a:rPr lang="en-US" sz="2000" b="1">
                <a:latin typeface="Courier New" pitchFamily="49" charset="0"/>
                <a:cs typeface="Times New Roman" pitchFamily="18" charset="0"/>
              </a:rPr>
              <a:t>);</a:t>
            </a:r>
            <a:endParaRPr lang="ru-RU" sz="2000" b="1"/>
          </a:p>
          <a:p>
            <a:pPr algn="just" eaLnBrk="0" hangingPunct="0"/>
            <a:r>
              <a:rPr lang="en-US" sz="2000" b="1">
                <a:latin typeface="Courier New" pitchFamily="49" charset="0"/>
                <a:cs typeface="Times New Roman" pitchFamily="18" charset="0"/>
              </a:rPr>
              <a:t>    erf2 = 0.5f + 0.5f * erff(d2 * </a:t>
            </a:r>
            <a:r>
              <a:rPr lang="en-US" sz="2000" b="1">
                <a:solidFill>
                  <a:srgbClr val="C00000"/>
                </a:solidFill>
                <a:latin typeface="Courier New" pitchFamily="49" charset="0"/>
                <a:cs typeface="Times New Roman" pitchFamily="18" charset="0"/>
              </a:rPr>
              <a:t>invsqrt2</a:t>
            </a:r>
            <a:r>
              <a:rPr lang="en-US" sz="2000" b="1">
                <a:latin typeface="Courier New" pitchFamily="49" charset="0"/>
                <a:cs typeface="Times New Roman" pitchFamily="18" charset="0"/>
              </a:rPr>
              <a:t>);</a:t>
            </a:r>
            <a:endParaRPr lang="ru-RU" sz="2000" b="1"/>
          </a:p>
          <a:p>
            <a:pPr algn="just" eaLnBrk="0" hangingPunct="0"/>
            <a:r>
              <a:rPr lang="en-US" sz="2000" b="1">
                <a:latin typeface="Courier New" pitchFamily="49" charset="0"/>
                <a:cs typeface="Times New Roman" pitchFamily="18" charset="0"/>
              </a:rPr>
              <a:t>    pC[i] = pS0[i] * erf1 - pK[i] * expf((-1.0f) * r * </a:t>
            </a:r>
            <a:endParaRPr lang="ru-RU" sz="2000" b="1"/>
          </a:p>
          <a:p>
            <a:pPr algn="just" eaLnBrk="0" hangingPunct="0"/>
            <a:r>
              <a:rPr lang="en-US" sz="2000" b="1">
                <a:latin typeface="Courier New" pitchFamily="49" charset="0"/>
                <a:cs typeface="Times New Roman" pitchFamily="18" charset="0"/>
              </a:rPr>
              <a:t>             pT[i]) * erf2;</a:t>
            </a:r>
            <a:endParaRPr lang="ru-RU" sz="2000" b="1"/>
          </a:p>
          <a:p>
            <a:pPr algn="just" eaLnBrk="0" hangingPunct="0"/>
            <a:r>
              <a:rPr lang="en-US"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a:t>
            </a:r>
            <a:endParaRPr lang="en-US" sz="2000" b="1"/>
          </a:p>
        </p:txBody>
      </p:sp>
      <p:sp>
        <p:nvSpPr>
          <p:cNvPr id="5" name="Овал 4"/>
          <p:cNvSpPr/>
          <p:nvPr/>
        </p:nvSpPr>
        <p:spPr bwMode="auto">
          <a:xfrm>
            <a:off x="4808984" y="1988840"/>
            <a:ext cx="4752528" cy="1728192"/>
          </a:xfrm>
          <a:prstGeom prst="ellipse">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nchorCtr="1">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defRPr/>
            </a:pPr>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Bernard MT Condensed" pitchFamily="18" charset="0"/>
              </a:rPr>
              <a:t>There are other invariants</a:t>
            </a:r>
            <a:r>
              <a:rPr lang="ru-RU"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Bernard MT Condensed" pitchFamily="18" charset="0"/>
              </a:rPr>
              <a:t>.</a:t>
            </a:r>
            <a:endPar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Bernard MT Condensed" pitchFamily="18" charset="0"/>
            </a:endParaRPr>
          </a:p>
          <a:p>
            <a:pPr algn="ctr">
              <a:defRPr/>
            </a:pPr>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Bernard MT Condensed" pitchFamily="18" charset="0"/>
              </a:rPr>
              <a:t>Will compiler handle it automatically?</a:t>
            </a:r>
            <a:endPar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Bernard MT Condensed" pitchFamily="18" charset="0"/>
            </a:endParaRPr>
          </a:p>
          <a:p>
            <a:pPr algn="ctr">
              <a:defRPr/>
            </a:pPr>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Bernard MT Condensed" pitchFamily="18" charset="0"/>
              </a:rPr>
              <a:t>In our example – yes, generally not always</a:t>
            </a:r>
            <a:endPar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Bernard MT Condensed"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Заголовок 1"/>
          <p:cNvSpPr>
            <a:spLocks noGrp="1"/>
          </p:cNvSpPr>
          <p:nvPr>
            <p:ph type="title"/>
          </p:nvPr>
        </p:nvSpPr>
        <p:spPr/>
        <p:txBody>
          <a:bodyPr/>
          <a:lstStyle/>
          <a:p>
            <a:r>
              <a:rPr lang="en-US" dirty="0"/>
              <a:t>Version</a:t>
            </a:r>
            <a:r>
              <a:rPr lang="ru-RU" dirty="0"/>
              <a:t> </a:t>
            </a:r>
            <a:r>
              <a:rPr lang="en-US" dirty="0" smtClean="0"/>
              <a:t>5</a:t>
            </a:r>
            <a:r>
              <a:rPr lang="ru-RU" dirty="0" smtClean="0"/>
              <a:t>. </a:t>
            </a:r>
            <a:r>
              <a:rPr lang="en-US" dirty="0"/>
              <a:t>Carrying out </a:t>
            </a:r>
            <a:r>
              <a:rPr lang="en-US" dirty="0" smtClean="0"/>
              <a:t>invariants</a:t>
            </a:r>
            <a:endParaRPr lang="ru-RU" dirty="0" smtClean="0"/>
          </a:p>
        </p:txBody>
      </p:sp>
      <p:graphicFrame>
        <p:nvGraphicFramePr>
          <p:cNvPr id="4" name="Таблица 3"/>
          <p:cNvGraphicFramePr>
            <a:graphicFrameLocks noGrp="1"/>
          </p:cNvGraphicFramePr>
          <p:nvPr/>
        </p:nvGraphicFramePr>
        <p:xfrm>
          <a:off x="128588" y="1125538"/>
          <a:ext cx="9648825" cy="2560320"/>
        </p:xfrm>
        <a:graphic>
          <a:graphicData uri="http://schemas.openxmlformats.org/drawingml/2006/table">
            <a:tbl>
              <a:tblPr/>
              <a:tblGrid>
                <a:gridCol w="1929765"/>
                <a:gridCol w="1929765"/>
                <a:gridCol w="1929765"/>
                <a:gridCol w="1929765"/>
                <a:gridCol w="1929765"/>
              </a:tblGrid>
              <a:tr h="365579">
                <a:tc>
                  <a:txBody>
                    <a:bodyPr/>
                    <a:lstStyle/>
                    <a:p>
                      <a:pPr algn="ctr">
                        <a:spcAft>
                          <a:spcPts val="0"/>
                        </a:spcAft>
                      </a:pPr>
                      <a:r>
                        <a:rPr lang="en-US" sz="2400">
                          <a:solidFill>
                            <a:srgbClr val="000000"/>
                          </a:solidFill>
                          <a:latin typeface="+mj-lt"/>
                          <a:ea typeface="Times New Roman"/>
                          <a:cs typeface="Calibri"/>
                        </a:rPr>
                        <a:t>N</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60 000 000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120 000 000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180 000 000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240 000 000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579">
                <a:tc>
                  <a:txBody>
                    <a:bodyPr/>
                    <a:lstStyle/>
                    <a:p>
                      <a:pPr algn="ctr">
                        <a:spcAft>
                          <a:spcPts val="0"/>
                        </a:spcAft>
                      </a:pPr>
                      <a:r>
                        <a:rPr lang="en-US" sz="2400">
                          <a:solidFill>
                            <a:srgbClr val="000000"/>
                          </a:solidFill>
                          <a:latin typeface="+mj-lt"/>
                          <a:ea typeface="Times New Roman"/>
                          <a:cs typeface="Calibri"/>
                        </a:rPr>
                        <a:t>Версия V0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17,002</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34,004</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51,008</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67,970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579">
                <a:tc>
                  <a:txBody>
                    <a:bodyPr/>
                    <a:lstStyle/>
                    <a:p>
                      <a:pPr algn="ctr">
                        <a:spcAft>
                          <a:spcPts val="0"/>
                        </a:spcAft>
                      </a:pPr>
                      <a:r>
                        <a:rPr lang="en-US" sz="2400">
                          <a:solidFill>
                            <a:srgbClr val="000000"/>
                          </a:solidFill>
                          <a:latin typeface="+mj-lt"/>
                          <a:ea typeface="Times New Roman"/>
                          <a:cs typeface="Calibri"/>
                        </a:rPr>
                        <a:t>Версия V1</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16,776</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33,549</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50,337</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66,989</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579">
                <a:tc>
                  <a:txBody>
                    <a:bodyPr/>
                    <a:lstStyle/>
                    <a:p>
                      <a:pPr algn="ctr">
                        <a:spcAft>
                          <a:spcPts val="0"/>
                        </a:spcAft>
                      </a:pPr>
                      <a:r>
                        <a:rPr lang="en-US" sz="2400">
                          <a:solidFill>
                            <a:srgbClr val="000000"/>
                          </a:solidFill>
                          <a:latin typeface="+mj-lt"/>
                          <a:ea typeface="Times New Roman"/>
                          <a:cs typeface="Calibri"/>
                        </a:rPr>
                        <a:t>Версия V2</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2,871</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5,727</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8,649</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11,230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579">
                <a:tc>
                  <a:txBody>
                    <a:bodyPr/>
                    <a:lstStyle/>
                    <a:p>
                      <a:pPr algn="ctr">
                        <a:spcAft>
                          <a:spcPts val="0"/>
                        </a:spcAft>
                      </a:pPr>
                      <a:r>
                        <a:rPr lang="en-US" sz="2400">
                          <a:solidFill>
                            <a:srgbClr val="000000"/>
                          </a:solidFill>
                          <a:latin typeface="+mj-lt"/>
                          <a:ea typeface="Times New Roman"/>
                          <a:cs typeface="Calibri"/>
                        </a:rPr>
                        <a:t>Версия V3</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0,522</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1,049</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1,583</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2,091</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579">
                <a:tc>
                  <a:txBody>
                    <a:bodyPr/>
                    <a:lstStyle/>
                    <a:p>
                      <a:pPr algn="ctr">
                        <a:spcAft>
                          <a:spcPts val="0"/>
                        </a:spcAft>
                      </a:pPr>
                      <a:r>
                        <a:rPr lang="en-US" sz="2400">
                          <a:solidFill>
                            <a:srgbClr val="000000"/>
                          </a:solidFill>
                          <a:latin typeface="+mj-lt"/>
                          <a:ea typeface="Times New Roman"/>
                          <a:cs typeface="Calibri"/>
                        </a:rPr>
                        <a:t>Версия V4</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0,521</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1,036</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1,566</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2,067</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579">
                <a:tc>
                  <a:txBody>
                    <a:bodyPr/>
                    <a:lstStyle/>
                    <a:p>
                      <a:pPr algn="ctr">
                        <a:spcAft>
                          <a:spcPts val="0"/>
                        </a:spcAft>
                      </a:pPr>
                      <a:r>
                        <a:rPr lang="en-US" sz="2400" b="1" dirty="0" err="1">
                          <a:solidFill>
                            <a:srgbClr val="000000"/>
                          </a:solidFill>
                          <a:latin typeface="+mj-lt"/>
                          <a:ea typeface="Times New Roman"/>
                          <a:cs typeface="Calibri"/>
                        </a:rPr>
                        <a:t>Версия</a:t>
                      </a:r>
                      <a:r>
                        <a:rPr lang="ru-RU" sz="2400" b="1" dirty="0">
                          <a:solidFill>
                            <a:srgbClr val="000000"/>
                          </a:solidFill>
                          <a:latin typeface="+mj-lt"/>
                          <a:ea typeface="Times New Roman"/>
                          <a:cs typeface="Calibri"/>
                        </a:rPr>
                        <a:t> V</a:t>
                      </a:r>
                      <a:r>
                        <a:rPr lang="en-US" sz="2400" b="1" dirty="0">
                          <a:solidFill>
                            <a:srgbClr val="000000"/>
                          </a:solidFill>
                          <a:latin typeface="+mj-lt"/>
                          <a:ea typeface="Times New Roman"/>
                          <a:cs typeface="Calibri"/>
                        </a:rPr>
                        <a:t>5</a:t>
                      </a:r>
                      <a:endParaRPr lang="ru-RU" sz="2400" b="1"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0,527</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1,047</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1,580</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2,085</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Вертикальный свиток 4"/>
          <p:cNvSpPr/>
          <p:nvPr/>
        </p:nvSpPr>
        <p:spPr bwMode="auto">
          <a:xfrm>
            <a:off x="848544" y="4005064"/>
            <a:ext cx="7128792" cy="2088232"/>
          </a:xfrm>
          <a:prstGeom prst="verticalScroll">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endParaRPr lang="ru-RU" sz="2400" b="1" spc="50" dirty="0">
              <a:ln w="11430"/>
              <a:solidFill>
                <a:srgbClr val="350DB3"/>
              </a:soli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endParaRPr>
          </a:p>
          <a:p>
            <a:pPr algn="ctr">
              <a:defRPr/>
            </a:pPr>
            <a:r>
              <a:rPr lang="en-US" sz="2400" b="1" spc="50" dirty="0" smtClean="0">
                <a:ln w="11430"/>
                <a:solidFill>
                  <a:srgbClr val="350DB3"/>
                </a:soli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rPr>
              <a:t>Carrying out invariants usually</a:t>
            </a:r>
          </a:p>
          <a:p>
            <a:pPr algn="ctr">
              <a:defRPr/>
            </a:pPr>
            <a:r>
              <a:rPr lang="en-US" sz="2400" b="1" spc="50" dirty="0" smtClean="0">
                <a:ln w="11430"/>
                <a:solidFill>
                  <a:srgbClr val="350DB3"/>
                </a:soli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rPr>
              <a:t> makes sense</a:t>
            </a:r>
            <a:endParaRPr lang="ru-RU" sz="2400" b="1" spc="50" dirty="0">
              <a:ln w="11430"/>
              <a:solidFill>
                <a:srgbClr val="350DB3"/>
              </a:soli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endParaRPr>
          </a:p>
        </p:txBody>
      </p:sp>
      <p:pic>
        <p:nvPicPr>
          <p:cNvPr id="43062" name="Picture 2" descr="C:\Users\Iosif\AppData\Local\Microsoft\Windows\Temporary Internet Files\Content.IE5\8EDIX7LH\MC90025168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48625" y="4083050"/>
            <a:ext cx="1546225"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Заголовок 1"/>
          <p:cNvSpPr>
            <a:spLocks noGrp="1"/>
          </p:cNvSpPr>
          <p:nvPr>
            <p:ph type="title"/>
          </p:nvPr>
        </p:nvSpPr>
        <p:spPr/>
        <p:txBody>
          <a:bodyPr/>
          <a:lstStyle/>
          <a:p>
            <a:r>
              <a:rPr lang="en-US" dirty="0" smtClean="0"/>
              <a:t>Version</a:t>
            </a:r>
            <a:r>
              <a:rPr lang="ru-RU" dirty="0" smtClean="0"/>
              <a:t> 6. </a:t>
            </a:r>
            <a:r>
              <a:rPr lang="en-US" dirty="0" smtClean="0"/>
              <a:t>Equivalent transformations: inverse square root…</a:t>
            </a:r>
            <a:endParaRPr lang="ru-RU" dirty="0" smtClean="0"/>
          </a:p>
        </p:txBody>
      </p:sp>
      <p:sp>
        <p:nvSpPr>
          <p:cNvPr id="44035" name="Rectangle 1"/>
          <p:cNvSpPr>
            <a:spLocks noChangeArrowheads="1"/>
          </p:cNvSpPr>
          <p:nvPr/>
        </p:nvSpPr>
        <p:spPr bwMode="auto">
          <a:xfrm>
            <a:off x="0" y="990600"/>
            <a:ext cx="9906000" cy="593883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2000" b="1">
                <a:solidFill>
                  <a:srgbClr val="0000FF"/>
                </a:solidFill>
                <a:latin typeface="Courier New" pitchFamily="49" charset="0"/>
                <a:cs typeface="Times New Roman" pitchFamily="18" charset="0"/>
              </a:rPr>
              <a:t>__declspec</a:t>
            </a:r>
            <a:r>
              <a:rPr lang="en-US" sz="2000" b="1">
                <a:latin typeface="Courier New" pitchFamily="49" charset="0"/>
                <a:cs typeface="Times New Roman" pitchFamily="18" charset="0"/>
              </a:rPr>
              <a:t>(</a:t>
            </a:r>
            <a:r>
              <a:rPr lang="en-US" sz="2000" b="1">
                <a:solidFill>
                  <a:srgbClr val="0000FF"/>
                </a:solidFill>
                <a:latin typeface="Courier New" pitchFamily="49" charset="0"/>
                <a:cs typeface="Times New Roman" pitchFamily="18" charset="0"/>
              </a:rPr>
              <a:t>noinline</a:t>
            </a:r>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void</a:t>
            </a:r>
            <a:r>
              <a:rPr lang="en-US" sz="2000" b="1">
                <a:latin typeface="Courier New" pitchFamily="49" charset="0"/>
                <a:cs typeface="Times New Roman" pitchFamily="18" charset="0"/>
              </a:rPr>
              <a:t> GetOptionPricesV6(</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*pT,</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*pK,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*pS0,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*pC)</a:t>
            </a:r>
            <a:r>
              <a:rPr lang="ru-RU" sz="2000" b="1">
                <a:latin typeface="Courier New" pitchFamily="49" charset="0"/>
                <a:cs typeface="Times New Roman" pitchFamily="18" charset="0"/>
              </a:rPr>
              <a:t> </a:t>
            </a:r>
            <a:r>
              <a:rPr lang="en-US" sz="2000" b="1">
                <a:latin typeface="Courier New" pitchFamily="49" charset="0"/>
                <a:cs typeface="Times New Roman" pitchFamily="18" charset="0"/>
              </a:rPr>
              <a:t>{</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i;</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d1, d2, erf1, erf2, </a:t>
            </a:r>
            <a:r>
              <a:rPr lang="en-US" sz="2000" b="1">
                <a:solidFill>
                  <a:srgbClr val="C00000"/>
                </a:solidFill>
                <a:latin typeface="Courier New" pitchFamily="49" charset="0"/>
                <a:cs typeface="Times New Roman" pitchFamily="18" charset="0"/>
              </a:rPr>
              <a:t>invf</a:t>
            </a:r>
            <a:r>
              <a:rPr lang="en-US" sz="2000" b="1">
                <a:latin typeface="Courier New" pitchFamily="49" charset="0"/>
                <a:cs typeface="Times New Roman" pitchFamily="18" charset="0"/>
              </a:rPr>
              <a:t>;</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float</a:t>
            </a:r>
            <a:r>
              <a:rPr lang="en-US" sz="2000" b="1">
                <a:latin typeface="Courier New" pitchFamily="49" charset="0"/>
                <a:cs typeface="Times New Roman" pitchFamily="18" charset="0"/>
              </a:rPr>
              <a:t> sig2 = sig * sig;</a:t>
            </a:r>
            <a:endParaRPr lang="ru-RU" sz="2000" b="1"/>
          </a:p>
          <a:p>
            <a:pPr algn="just" eaLnBrk="0" hangingPunct="0"/>
            <a:r>
              <a:rPr lang="en-US" sz="2000" b="1">
                <a:solidFill>
                  <a:srgbClr val="0000FF"/>
                </a:solidFill>
                <a:latin typeface="Courier New" pitchFamily="49" charset="0"/>
                <a:cs typeface="Times New Roman" pitchFamily="18" charset="0"/>
              </a:rPr>
              <a:t>#pragma</a:t>
            </a:r>
            <a:r>
              <a:rPr lang="en-US" sz="2000" b="1">
                <a:latin typeface="Courier New" pitchFamily="49" charset="0"/>
                <a:cs typeface="Times New Roman" pitchFamily="18" charset="0"/>
              </a:rPr>
              <a:t> simd</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for</a:t>
            </a:r>
            <a:r>
              <a:rPr lang="en-US" sz="2000" b="1">
                <a:latin typeface="Courier New" pitchFamily="49" charset="0"/>
                <a:cs typeface="Times New Roman" pitchFamily="18" charset="0"/>
              </a:rPr>
              <a:t> (i = 0; i &lt; N; i++)</a:t>
            </a:r>
            <a:endParaRPr lang="ru-RU" sz="2000" b="1"/>
          </a:p>
          <a:p>
            <a:pPr algn="just" eaLnBrk="0" hangingPunct="0"/>
            <a:r>
              <a:rPr lang="en-US"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    </a:t>
            </a:r>
            <a:r>
              <a:rPr lang="en-US" sz="2000" b="1">
                <a:solidFill>
                  <a:srgbClr val="C00000"/>
                </a:solidFill>
                <a:latin typeface="Courier New" pitchFamily="49" charset="0"/>
                <a:cs typeface="Times New Roman" pitchFamily="18" charset="0"/>
              </a:rPr>
              <a:t>invf = invsqrtf(sig2 * pT[i]);</a:t>
            </a:r>
            <a:endParaRPr lang="ru-RU" sz="2000" b="1">
              <a:solidFill>
                <a:srgbClr val="C00000"/>
              </a:solidFill>
            </a:endParaRPr>
          </a:p>
          <a:p>
            <a:pPr algn="just" eaLnBrk="0" hangingPunct="0"/>
            <a:r>
              <a:rPr lang="en-US" sz="2000" b="1">
                <a:latin typeface="Courier New" pitchFamily="49" charset="0"/>
                <a:cs typeface="Times New Roman" pitchFamily="18" charset="0"/>
              </a:rPr>
              <a:t>    d1 = (logf(pS0[i] / pK[i]) + (r + sig2 * 0.5f) * </a:t>
            </a:r>
            <a:endParaRPr lang="ru-RU" sz="2000" b="1"/>
          </a:p>
          <a:p>
            <a:pPr algn="just" eaLnBrk="0" hangingPunct="0"/>
            <a:r>
              <a:rPr lang="en-US" sz="2000" b="1">
                <a:latin typeface="Courier New" pitchFamily="49" charset="0"/>
                <a:cs typeface="Times New Roman" pitchFamily="18" charset="0"/>
              </a:rPr>
              <a:t>         pT[i]) * </a:t>
            </a:r>
            <a:r>
              <a:rPr lang="en-US" sz="2000" b="1">
                <a:solidFill>
                  <a:srgbClr val="C00000"/>
                </a:solidFill>
                <a:latin typeface="Courier New" pitchFamily="49" charset="0"/>
                <a:cs typeface="Times New Roman" pitchFamily="18" charset="0"/>
              </a:rPr>
              <a:t>invf</a:t>
            </a:r>
            <a:r>
              <a:rPr lang="en-US" sz="2000" b="1">
                <a:latin typeface="Courier New" pitchFamily="49" charset="0"/>
                <a:cs typeface="Times New Roman" pitchFamily="18" charset="0"/>
              </a:rPr>
              <a:t>;</a:t>
            </a:r>
            <a:endParaRPr lang="ru-RU" sz="2000" b="1"/>
          </a:p>
          <a:p>
            <a:pPr algn="just" eaLnBrk="0" hangingPunct="0"/>
            <a:r>
              <a:rPr lang="en-US" sz="2000" b="1">
                <a:latin typeface="Courier New" pitchFamily="49" charset="0"/>
                <a:cs typeface="Times New Roman" pitchFamily="18" charset="0"/>
              </a:rPr>
              <a:t>    d2 = (logf(pS0[i] / pK[i]) + (r - sig2 * 0.5f) * </a:t>
            </a:r>
            <a:endParaRPr lang="ru-RU" sz="2000" b="1"/>
          </a:p>
          <a:p>
            <a:pPr algn="just" eaLnBrk="0" hangingPunct="0"/>
            <a:r>
              <a:rPr lang="en-US" sz="2000" b="1">
                <a:latin typeface="Courier New" pitchFamily="49" charset="0"/>
                <a:cs typeface="Times New Roman" pitchFamily="18" charset="0"/>
              </a:rPr>
              <a:t>         pT[i]) * </a:t>
            </a:r>
            <a:r>
              <a:rPr lang="en-US" sz="2000" b="1">
                <a:solidFill>
                  <a:srgbClr val="C00000"/>
                </a:solidFill>
                <a:latin typeface="Courier New" pitchFamily="49" charset="0"/>
                <a:cs typeface="Times New Roman" pitchFamily="18" charset="0"/>
              </a:rPr>
              <a:t>invf</a:t>
            </a:r>
            <a:r>
              <a:rPr lang="en-US" sz="2000" b="1">
                <a:latin typeface="Courier New" pitchFamily="49" charset="0"/>
                <a:cs typeface="Times New Roman" pitchFamily="18" charset="0"/>
              </a:rPr>
              <a:t>;</a:t>
            </a:r>
            <a:endParaRPr lang="ru-RU" sz="2000" b="1"/>
          </a:p>
          <a:p>
            <a:pPr algn="just" eaLnBrk="0" hangingPunct="0"/>
            <a:r>
              <a:rPr lang="en-US" sz="2000" b="1">
                <a:latin typeface="Courier New" pitchFamily="49" charset="0"/>
                <a:cs typeface="Times New Roman" pitchFamily="18" charset="0"/>
              </a:rPr>
              <a:t>    erf1 = 0.5f + 0.5f * erff(d1 * invsqrt2);</a:t>
            </a:r>
            <a:endParaRPr lang="ru-RU" sz="2000" b="1"/>
          </a:p>
          <a:p>
            <a:pPr algn="just" eaLnBrk="0" hangingPunct="0"/>
            <a:r>
              <a:rPr lang="en-US" sz="2000" b="1">
                <a:latin typeface="Courier New" pitchFamily="49" charset="0"/>
                <a:cs typeface="Times New Roman" pitchFamily="18" charset="0"/>
              </a:rPr>
              <a:t>    erf2 = 0.5f + 0.5f * erff(d2 * invsqrt2);</a:t>
            </a:r>
            <a:endParaRPr lang="ru-RU" sz="2000" b="1"/>
          </a:p>
          <a:p>
            <a:pPr algn="just" eaLnBrk="0" hangingPunct="0"/>
            <a:r>
              <a:rPr lang="en-US" sz="2000" b="1">
                <a:latin typeface="Courier New" pitchFamily="49" charset="0"/>
                <a:cs typeface="Times New Roman" pitchFamily="18" charset="0"/>
              </a:rPr>
              <a:t>    pC[i] = pS0[i] * erf1 - pK[i] * expf((-1.0f) * r *</a:t>
            </a:r>
            <a:endParaRPr lang="ru-RU" sz="2000" b="1"/>
          </a:p>
          <a:p>
            <a:pPr algn="just" eaLnBrk="0" hangingPunct="0"/>
            <a:r>
              <a:rPr lang="en-US" sz="2000" b="1">
                <a:latin typeface="Courier New" pitchFamily="49" charset="0"/>
                <a:cs typeface="Times New Roman" pitchFamily="18" charset="0"/>
              </a:rPr>
              <a:t>            pT[i]) * erf2;</a:t>
            </a:r>
            <a:endParaRPr lang="ru-RU" sz="2000" b="1"/>
          </a:p>
          <a:p>
            <a:pPr algn="just" eaLnBrk="0" hangingPunct="0"/>
            <a:r>
              <a:rPr lang="en-US" sz="2000" b="1">
                <a:latin typeface="Courier New" pitchFamily="49" charset="0"/>
                <a:cs typeface="Times New Roman" pitchFamily="18" charset="0"/>
              </a:rPr>
              <a:t>  </a:t>
            </a:r>
            <a:r>
              <a:rPr lang="ru-RU" sz="2000" b="1">
                <a:latin typeface="Courier New" pitchFamily="49" charset="0"/>
                <a:cs typeface="Times New Roman" pitchFamily="18" charset="0"/>
              </a:rPr>
              <a:t>}</a:t>
            </a:r>
          </a:p>
          <a:p>
            <a:pPr algn="just" eaLnBrk="0" hangingPunct="0"/>
            <a:r>
              <a:rPr lang="ru-RU" sz="2000" b="1">
                <a:latin typeface="Courier New" pitchFamily="49" charset="0"/>
                <a:cs typeface="Times New Roman" pitchFamily="18" charset="0"/>
              </a:rPr>
              <a:t>}</a:t>
            </a:r>
            <a:endParaRPr lang="ru-RU" sz="2000" b="1"/>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Содержимое 2"/>
          <p:cNvSpPr>
            <a:spLocks noGrp="1"/>
          </p:cNvSpPr>
          <p:nvPr>
            <p:ph idx="1"/>
          </p:nvPr>
        </p:nvSpPr>
        <p:spPr>
          <a:xfrm>
            <a:off x="273050" y="1196975"/>
            <a:ext cx="9437688" cy="4968875"/>
          </a:xfrm>
        </p:spPr>
        <p:txBody>
          <a:bodyPr/>
          <a:lstStyle/>
          <a:p>
            <a:pPr>
              <a:buFont typeface="Wingdings" pitchFamily="2" charset="2"/>
              <a:buNone/>
            </a:pPr>
            <a:endParaRPr lang="ru-RU" dirty="0" smtClean="0"/>
          </a:p>
          <a:p>
            <a:pPr>
              <a:buFont typeface="Wingdings" pitchFamily="2" charset="2"/>
              <a:buNone/>
            </a:pPr>
            <a:endParaRPr lang="ru-RU" dirty="0" smtClean="0"/>
          </a:p>
          <a:p>
            <a:pPr>
              <a:buFont typeface="Wingdings" pitchFamily="2" charset="2"/>
              <a:buNone/>
            </a:pPr>
            <a:endParaRPr lang="ru-RU" dirty="0" smtClean="0"/>
          </a:p>
          <a:p>
            <a:pPr>
              <a:buFont typeface="Wingdings" pitchFamily="2" charset="2"/>
              <a:buNone/>
            </a:pPr>
            <a:endParaRPr lang="ru-RU" dirty="0" smtClean="0"/>
          </a:p>
          <a:p>
            <a:pPr algn="ctr">
              <a:buFont typeface="Wingdings" pitchFamily="2" charset="2"/>
              <a:buNone/>
            </a:pPr>
            <a:r>
              <a:rPr lang="en-US" sz="4000" b="1" dirty="0" smtClean="0">
                <a:solidFill>
                  <a:srgbClr val="0969CD"/>
                </a:solidFill>
              </a:rPr>
              <a:t>1. Objectives</a:t>
            </a:r>
            <a:endParaRPr lang="ru-RU" sz="4000" b="1" dirty="0" smtClean="0">
              <a:solidFill>
                <a:srgbClr val="0969CD"/>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Заголовок 1"/>
          <p:cNvSpPr>
            <a:spLocks noGrp="1"/>
          </p:cNvSpPr>
          <p:nvPr>
            <p:ph type="title"/>
          </p:nvPr>
        </p:nvSpPr>
        <p:spPr/>
        <p:txBody>
          <a:bodyPr/>
          <a:lstStyle/>
          <a:p>
            <a:r>
              <a:rPr lang="en-US" dirty="0"/>
              <a:t>Version</a:t>
            </a:r>
            <a:r>
              <a:rPr lang="ru-RU" dirty="0"/>
              <a:t> 6. </a:t>
            </a:r>
            <a:r>
              <a:rPr lang="en-US" dirty="0"/>
              <a:t>Equivalent transformations: inverse square root</a:t>
            </a:r>
            <a:endParaRPr lang="ru-RU" dirty="0" smtClean="0"/>
          </a:p>
        </p:txBody>
      </p:sp>
      <p:graphicFrame>
        <p:nvGraphicFramePr>
          <p:cNvPr id="4" name="Таблица 3"/>
          <p:cNvGraphicFramePr>
            <a:graphicFrameLocks noGrp="1"/>
          </p:cNvGraphicFramePr>
          <p:nvPr>
            <p:extLst>
              <p:ext uri="{D42A27DB-BD31-4B8C-83A1-F6EECF244321}">
                <p14:modId xmlns:p14="http://schemas.microsoft.com/office/powerpoint/2010/main" val="3788595757"/>
              </p:ext>
            </p:extLst>
          </p:nvPr>
        </p:nvGraphicFramePr>
        <p:xfrm>
          <a:off x="128588" y="1125538"/>
          <a:ext cx="9648825" cy="2926080"/>
        </p:xfrm>
        <a:graphic>
          <a:graphicData uri="http://schemas.openxmlformats.org/drawingml/2006/table">
            <a:tbl>
              <a:tblPr/>
              <a:tblGrid>
                <a:gridCol w="1929765"/>
                <a:gridCol w="1929765"/>
                <a:gridCol w="1929765"/>
                <a:gridCol w="1929765"/>
                <a:gridCol w="1929765"/>
              </a:tblGrid>
              <a:tr h="365720">
                <a:tc>
                  <a:txBody>
                    <a:bodyPr/>
                    <a:lstStyle/>
                    <a:p>
                      <a:pPr algn="ctr">
                        <a:spcAft>
                          <a:spcPts val="0"/>
                        </a:spcAft>
                      </a:pPr>
                      <a:r>
                        <a:rPr lang="en-US" sz="2400" dirty="0">
                          <a:solidFill>
                            <a:srgbClr val="000000"/>
                          </a:solidFill>
                          <a:latin typeface="+mj-lt"/>
                          <a:ea typeface="Times New Roman"/>
                          <a:cs typeface="Calibri"/>
                        </a:rPr>
                        <a:t>N</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60 000 000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dirty="0">
                          <a:solidFill>
                            <a:srgbClr val="000000"/>
                          </a:solidFill>
                          <a:latin typeface="+mj-lt"/>
                          <a:ea typeface="Times New Roman"/>
                          <a:cs typeface="Calibri"/>
                        </a:rPr>
                        <a:t>120 000 000</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180 000 000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240 000 000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720">
                <a:tc>
                  <a:txBody>
                    <a:bodyPr/>
                    <a:lstStyle/>
                    <a:p>
                      <a:pPr algn="ctr">
                        <a:spcAft>
                          <a:spcPts val="0"/>
                        </a:spcAft>
                      </a:pPr>
                      <a:r>
                        <a:rPr lang="en-US" sz="2400" dirty="0" smtClean="0">
                          <a:solidFill>
                            <a:srgbClr val="000000"/>
                          </a:solidFill>
                          <a:latin typeface="+mj-lt"/>
                          <a:ea typeface="Times New Roman"/>
                          <a:cs typeface="Calibri"/>
                        </a:rPr>
                        <a:t>Version </a:t>
                      </a:r>
                      <a:r>
                        <a:rPr lang="en-US" sz="2400" dirty="0">
                          <a:solidFill>
                            <a:srgbClr val="000000"/>
                          </a:solidFill>
                          <a:latin typeface="+mj-lt"/>
                          <a:ea typeface="Times New Roman"/>
                          <a:cs typeface="Calibri"/>
                        </a:rPr>
                        <a:t>V0</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17,002</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34,004</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51,008</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67,970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720">
                <a:tc>
                  <a:txBody>
                    <a:bodyPr/>
                    <a:lstStyle/>
                    <a:p>
                      <a:pPr algn="ctr">
                        <a:spcAft>
                          <a:spcPts val="0"/>
                        </a:spcAft>
                      </a:pPr>
                      <a:r>
                        <a:rPr lang="en-US" sz="2400" kern="1200" dirty="0" smtClean="0">
                          <a:solidFill>
                            <a:srgbClr val="000000"/>
                          </a:solidFill>
                          <a:latin typeface="+mn-lt"/>
                          <a:ea typeface="Times New Roman"/>
                          <a:cs typeface="Calibri"/>
                        </a:rPr>
                        <a:t>Version </a:t>
                      </a:r>
                      <a:r>
                        <a:rPr lang="en-US" sz="2400" dirty="0" smtClean="0">
                          <a:solidFill>
                            <a:srgbClr val="000000"/>
                          </a:solidFill>
                          <a:latin typeface="+mj-lt"/>
                          <a:ea typeface="Times New Roman"/>
                          <a:cs typeface="Calibri"/>
                        </a:rPr>
                        <a:t>V1</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16,776</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33,549</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50,337</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66,989</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720">
                <a:tc>
                  <a:txBody>
                    <a:bodyPr/>
                    <a:lstStyle/>
                    <a:p>
                      <a:pPr algn="ctr">
                        <a:spcAft>
                          <a:spcPts val="0"/>
                        </a:spcAft>
                      </a:pPr>
                      <a:r>
                        <a:rPr lang="en-US" sz="2400" kern="1200" dirty="0" smtClean="0">
                          <a:solidFill>
                            <a:srgbClr val="000000"/>
                          </a:solidFill>
                          <a:latin typeface="+mn-lt"/>
                          <a:ea typeface="Times New Roman"/>
                          <a:cs typeface="Calibri"/>
                        </a:rPr>
                        <a:t>Version </a:t>
                      </a:r>
                      <a:r>
                        <a:rPr lang="en-US" sz="2400" dirty="0" smtClean="0">
                          <a:solidFill>
                            <a:srgbClr val="000000"/>
                          </a:solidFill>
                          <a:latin typeface="+mj-lt"/>
                          <a:ea typeface="Times New Roman"/>
                          <a:cs typeface="Calibri"/>
                        </a:rPr>
                        <a:t>V2</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2,871</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5,727</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8,649</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11,230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720">
                <a:tc>
                  <a:txBody>
                    <a:bodyPr/>
                    <a:lstStyle/>
                    <a:p>
                      <a:pPr algn="ctr">
                        <a:spcAft>
                          <a:spcPts val="0"/>
                        </a:spcAft>
                      </a:pPr>
                      <a:r>
                        <a:rPr lang="en-US" sz="2400" kern="1200" dirty="0" smtClean="0">
                          <a:solidFill>
                            <a:srgbClr val="000000"/>
                          </a:solidFill>
                          <a:latin typeface="+mn-lt"/>
                          <a:ea typeface="Times New Roman"/>
                          <a:cs typeface="Calibri"/>
                        </a:rPr>
                        <a:t>Version </a:t>
                      </a:r>
                      <a:r>
                        <a:rPr lang="en-US" sz="2400" dirty="0" smtClean="0">
                          <a:solidFill>
                            <a:srgbClr val="000000"/>
                          </a:solidFill>
                          <a:latin typeface="+mj-lt"/>
                          <a:ea typeface="Times New Roman"/>
                          <a:cs typeface="Calibri"/>
                        </a:rPr>
                        <a:t>V3</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0,522</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1,049</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1,583</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2,091</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720">
                <a:tc>
                  <a:txBody>
                    <a:bodyPr/>
                    <a:lstStyle/>
                    <a:p>
                      <a:pPr algn="ctr">
                        <a:spcAft>
                          <a:spcPts val="0"/>
                        </a:spcAft>
                      </a:pPr>
                      <a:r>
                        <a:rPr lang="en-US" sz="2400" kern="1200" dirty="0" smtClean="0">
                          <a:solidFill>
                            <a:srgbClr val="000000"/>
                          </a:solidFill>
                          <a:latin typeface="+mn-lt"/>
                          <a:ea typeface="Times New Roman"/>
                          <a:cs typeface="Calibri"/>
                        </a:rPr>
                        <a:t>Version </a:t>
                      </a:r>
                      <a:r>
                        <a:rPr lang="en-US" sz="2400" dirty="0" smtClean="0">
                          <a:solidFill>
                            <a:srgbClr val="000000"/>
                          </a:solidFill>
                          <a:latin typeface="+mj-lt"/>
                          <a:ea typeface="Times New Roman"/>
                          <a:cs typeface="Calibri"/>
                        </a:rPr>
                        <a:t>V4</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0,521</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1,036</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1,566</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2,067</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720">
                <a:tc>
                  <a:txBody>
                    <a:bodyPr/>
                    <a:lstStyle/>
                    <a:p>
                      <a:pPr algn="ctr">
                        <a:spcAft>
                          <a:spcPts val="0"/>
                        </a:spcAft>
                      </a:pPr>
                      <a:r>
                        <a:rPr lang="en-US" sz="2400" kern="1200" dirty="0" smtClean="0">
                          <a:solidFill>
                            <a:srgbClr val="000000"/>
                          </a:solidFill>
                          <a:latin typeface="+mn-lt"/>
                          <a:ea typeface="Times New Roman"/>
                          <a:cs typeface="Calibri"/>
                        </a:rPr>
                        <a:t>Version </a:t>
                      </a:r>
                      <a:r>
                        <a:rPr lang="en-US" sz="2400" dirty="0" smtClean="0">
                          <a:solidFill>
                            <a:srgbClr val="000000"/>
                          </a:solidFill>
                          <a:latin typeface="+mj-lt"/>
                          <a:ea typeface="Times New Roman"/>
                          <a:cs typeface="Calibri"/>
                        </a:rPr>
                        <a:t>V5</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0,527</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1,047</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1,580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2,085</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720">
                <a:tc>
                  <a:txBody>
                    <a:bodyPr/>
                    <a:lstStyle/>
                    <a:p>
                      <a:pPr algn="ctr">
                        <a:spcAft>
                          <a:spcPts val="0"/>
                        </a:spcAft>
                      </a:pPr>
                      <a:r>
                        <a:rPr lang="en-US" sz="2400" b="1" dirty="0" smtClean="0">
                          <a:solidFill>
                            <a:srgbClr val="000000"/>
                          </a:solidFill>
                          <a:latin typeface="+mj-lt"/>
                          <a:ea typeface="Times New Roman"/>
                          <a:cs typeface="Calibri"/>
                        </a:rPr>
                        <a:t>Version</a:t>
                      </a:r>
                      <a:r>
                        <a:rPr lang="ru-RU" sz="2400" b="1" dirty="0" smtClean="0">
                          <a:solidFill>
                            <a:srgbClr val="000000"/>
                          </a:solidFill>
                          <a:latin typeface="+mj-lt"/>
                          <a:ea typeface="Times New Roman"/>
                          <a:cs typeface="Calibri"/>
                        </a:rPr>
                        <a:t> </a:t>
                      </a:r>
                      <a:r>
                        <a:rPr lang="ru-RU" sz="2400" b="1" dirty="0">
                          <a:solidFill>
                            <a:srgbClr val="000000"/>
                          </a:solidFill>
                          <a:latin typeface="+mj-lt"/>
                          <a:ea typeface="Times New Roman"/>
                          <a:cs typeface="Calibri"/>
                        </a:rPr>
                        <a:t>V6</a:t>
                      </a:r>
                      <a:endParaRPr lang="ru-RU" sz="2400" b="1"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0,538</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1,071</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1,614</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2,133</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Вертикальный свиток 4"/>
          <p:cNvSpPr/>
          <p:nvPr/>
        </p:nvSpPr>
        <p:spPr bwMode="auto">
          <a:xfrm>
            <a:off x="848544" y="4149003"/>
            <a:ext cx="7128792" cy="2088232"/>
          </a:xfrm>
          <a:prstGeom prst="verticalScroll">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400" b="1" spc="50" dirty="0" smtClean="0">
                <a:ln w="11430"/>
                <a:solidFill>
                  <a:srgbClr val="350DB3"/>
                </a:soli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rPr>
              <a:t>It usually makes sense to</a:t>
            </a:r>
          </a:p>
          <a:p>
            <a:pPr algn="ctr">
              <a:defRPr/>
            </a:pPr>
            <a:r>
              <a:rPr lang="en-US" sz="2400" b="1" spc="50" dirty="0" smtClean="0">
                <a:ln w="11430"/>
                <a:solidFill>
                  <a:srgbClr val="350DB3"/>
                </a:soli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rPr>
              <a:t> replace divisions with</a:t>
            </a:r>
          </a:p>
          <a:p>
            <a:pPr algn="ctr">
              <a:defRPr/>
            </a:pPr>
            <a:r>
              <a:rPr lang="en-US" sz="2400" b="1" spc="50" dirty="0" smtClean="0">
                <a:ln w="11430"/>
                <a:solidFill>
                  <a:srgbClr val="350DB3"/>
                </a:soli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rPr>
              <a:t>multiplications</a:t>
            </a:r>
            <a:r>
              <a:rPr lang="ru-RU" sz="2400" b="1" spc="50" dirty="0" smtClean="0">
                <a:ln w="11430"/>
                <a:solidFill>
                  <a:srgbClr val="350DB3"/>
                </a:soli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rPr>
              <a:t>.</a:t>
            </a:r>
            <a:endParaRPr lang="en-US" sz="2400" b="1" spc="50" dirty="0" smtClean="0">
              <a:ln w="11430"/>
              <a:solidFill>
                <a:srgbClr val="350DB3"/>
              </a:soli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endParaRPr>
          </a:p>
          <a:p>
            <a:pPr algn="ctr">
              <a:defRPr/>
            </a:pPr>
            <a:r>
              <a:rPr lang="en-US" sz="2400" b="1" spc="50" dirty="0" smtClean="0">
                <a:ln w="11430"/>
                <a:solidFill>
                  <a:srgbClr val="350DB3"/>
                </a:soli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rPr>
              <a:t> In our case didn’t yield any benefit</a:t>
            </a:r>
            <a:r>
              <a:rPr lang="en-US" sz="2400" b="1" spc="50" dirty="0">
                <a:ln w="11430"/>
                <a:solidFill>
                  <a:srgbClr val="350DB3"/>
                </a:soli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rPr>
              <a:t>.</a:t>
            </a:r>
            <a:endParaRPr lang="ru-RU" sz="2400" b="1" spc="50" dirty="0">
              <a:ln w="11430"/>
              <a:solidFill>
                <a:srgbClr val="350DB3"/>
              </a:soli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endParaRPr>
          </a:p>
        </p:txBody>
      </p:sp>
      <p:pic>
        <p:nvPicPr>
          <p:cNvPr id="45116" name="Picture 2" descr="C:\Users\Iosif\AppData\Local\Microsoft\Windows\Temporary Internet Files\Content.IE5\8EDIX7LH\MC90025168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48625" y="4225925"/>
            <a:ext cx="1546225"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Заголовок 1"/>
          <p:cNvSpPr>
            <a:spLocks noGrp="1"/>
          </p:cNvSpPr>
          <p:nvPr>
            <p:ph type="title"/>
          </p:nvPr>
        </p:nvSpPr>
        <p:spPr/>
        <p:txBody>
          <a:bodyPr/>
          <a:lstStyle/>
          <a:p>
            <a:r>
              <a:rPr lang="en-US" dirty="0" smtClean="0"/>
              <a:t>Version </a:t>
            </a:r>
            <a:r>
              <a:rPr lang="ru-RU" dirty="0" smtClean="0"/>
              <a:t>6.1. </a:t>
            </a:r>
            <a:r>
              <a:rPr lang="en-US" dirty="0" smtClean="0"/>
              <a:t>Data alignment</a:t>
            </a:r>
            <a:endParaRPr lang="ru-RU" dirty="0" smtClean="0"/>
          </a:p>
        </p:txBody>
      </p:sp>
      <p:sp>
        <p:nvSpPr>
          <p:cNvPr id="46083" name="Содержимое 2"/>
          <p:cNvSpPr>
            <a:spLocks noGrp="1"/>
          </p:cNvSpPr>
          <p:nvPr>
            <p:ph idx="1"/>
          </p:nvPr>
        </p:nvSpPr>
        <p:spPr>
          <a:xfrm>
            <a:off x="273050" y="4005263"/>
            <a:ext cx="9437688" cy="2160587"/>
          </a:xfrm>
        </p:spPr>
        <p:txBody>
          <a:bodyPr/>
          <a:lstStyle/>
          <a:p>
            <a:r>
              <a:rPr lang="en-US" smtClean="0"/>
              <a:t>SSE: 16, AVX: 32, Xeon Phi: 64</a:t>
            </a:r>
          </a:p>
          <a:p>
            <a:r>
              <a:rPr lang="en-US" smtClean="0"/>
              <a:t>memalign() -&gt; __mm_malloc()</a:t>
            </a:r>
          </a:p>
          <a:p>
            <a:r>
              <a:rPr lang="en-US" smtClean="0"/>
              <a:t>Windows: __declspec(align(XX)) float T[N];</a:t>
            </a:r>
            <a:br>
              <a:rPr lang="en-US" smtClean="0"/>
            </a:br>
            <a:r>
              <a:rPr lang="en-US" smtClean="0"/>
              <a:t>Linux: float T[N] __attribute__((aligned(64)));</a:t>
            </a:r>
          </a:p>
          <a:p>
            <a:r>
              <a:rPr lang="en-US" smtClean="0"/>
              <a:t>#pragma vector aligned, __assume_aligned, __assume</a:t>
            </a:r>
            <a:endParaRPr lang="ru-RU" smtClean="0"/>
          </a:p>
        </p:txBody>
      </p:sp>
      <p:sp>
        <p:nvSpPr>
          <p:cNvPr id="46084" name="Rectangle 1"/>
          <p:cNvSpPr>
            <a:spLocks noChangeArrowheads="1"/>
          </p:cNvSpPr>
          <p:nvPr/>
        </p:nvSpPr>
        <p:spPr bwMode="auto">
          <a:xfrm>
            <a:off x="0" y="1016000"/>
            <a:ext cx="9906000" cy="286226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main(</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argc, </a:t>
            </a:r>
            <a:r>
              <a:rPr lang="en-US" sz="2000" b="1">
                <a:solidFill>
                  <a:srgbClr val="0000FF"/>
                </a:solidFill>
                <a:latin typeface="Courier New" pitchFamily="49" charset="0"/>
                <a:cs typeface="Times New Roman" pitchFamily="18" charset="0"/>
              </a:rPr>
              <a:t>char</a:t>
            </a:r>
            <a:r>
              <a:rPr lang="en-US" sz="2000" b="1">
                <a:latin typeface="Courier New" pitchFamily="49" charset="0"/>
                <a:cs typeface="Times New Roman" pitchFamily="18" charset="0"/>
              </a:rPr>
              <a:t> *argv[])</a:t>
            </a:r>
            <a:endParaRPr lang="ru-RU" sz="2000" b="1"/>
          </a:p>
          <a:p>
            <a:pPr algn="just" eaLnBrk="0" hangingPunct="0"/>
            <a:r>
              <a:rPr lang="en-US" sz="2000" b="1">
                <a:latin typeface="Courier New" pitchFamily="49" charset="0"/>
                <a:cs typeface="Times New Roman" pitchFamily="18" charset="0"/>
              </a:rPr>
              <a:t>{</a:t>
            </a:r>
            <a:endParaRPr lang="ru-RU" sz="2000" b="1"/>
          </a:p>
          <a:p>
            <a:pPr algn="just" eaLnBrk="0" hangingPunct="0"/>
            <a:r>
              <a:rPr lang="en-US" sz="2000" b="1">
                <a:latin typeface="Courier New" pitchFamily="49" charset="0"/>
                <a:cs typeface="Times New Roman" pitchFamily="18" charset="0"/>
              </a:rPr>
              <a:t>  </a:t>
            </a:r>
            <a:r>
              <a:rPr lang="en-US" sz="2000" b="1">
                <a:solidFill>
                  <a:srgbClr val="C00000"/>
                </a:solidFill>
                <a:latin typeface="Courier New" pitchFamily="49" charset="0"/>
                <a:cs typeface="Times New Roman" pitchFamily="18" charset="0"/>
              </a:rPr>
              <a:t>pT = (float *)memalign(32, 4 * N * sizeof(float));</a:t>
            </a:r>
            <a:endParaRPr lang="ru-RU" sz="2000" b="1">
              <a:solidFill>
                <a:srgbClr val="C00000"/>
              </a:solidFill>
            </a:endParaRPr>
          </a:p>
          <a:p>
            <a:pPr algn="just" eaLnBrk="0" hangingPunct="0"/>
            <a:r>
              <a:rPr lang="en-US" sz="2000" b="1">
                <a:solidFill>
                  <a:srgbClr val="008000"/>
                </a:solidFill>
                <a:latin typeface="Courier New" pitchFamily="49" charset="0"/>
                <a:cs typeface="Times New Roman" pitchFamily="18" charset="0"/>
              </a:rPr>
              <a:t>//  pT  = new float[4 * N];</a:t>
            </a:r>
            <a:endParaRPr lang="ru-RU" sz="2000" b="1"/>
          </a:p>
          <a:p>
            <a:pPr algn="just" eaLnBrk="0" hangingPunct="0"/>
            <a:r>
              <a:rPr lang="en-US"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  </a:t>
            </a:r>
            <a:r>
              <a:rPr lang="en-US" sz="2000" b="1">
                <a:solidFill>
                  <a:srgbClr val="C00000"/>
                </a:solidFill>
                <a:latin typeface="Courier New" pitchFamily="49" charset="0"/>
                <a:cs typeface="Times New Roman" pitchFamily="18" charset="0"/>
              </a:rPr>
              <a:t>free(pT);</a:t>
            </a:r>
            <a:endParaRPr lang="ru-RU" sz="2000" b="1">
              <a:solidFill>
                <a:srgbClr val="C00000"/>
              </a:solidFill>
            </a:endParaRPr>
          </a:p>
          <a:p>
            <a:pPr algn="just" eaLnBrk="0" hangingPunct="0"/>
            <a:r>
              <a:rPr lang="en-US" sz="2000" b="1">
                <a:solidFill>
                  <a:srgbClr val="008000"/>
                </a:solidFill>
                <a:latin typeface="Courier New" pitchFamily="49" charset="0"/>
                <a:cs typeface="Times New Roman" pitchFamily="18" charset="0"/>
              </a:rPr>
              <a:t>//  delete [] pT;</a:t>
            </a:r>
            <a:endParaRPr lang="ru-RU" sz="2000" b="1"/>
          </a:p>
          <a:p>
            <a:pPr algn="just" eaLnBrk="0" hangingPunct="0"/>
            <a:r>
              <a:rPr lang="en-US" sz="2000" b="1">
                <a:latin typeface="Courier New" pitchFamily="49" charset="0"/>
                <a:cs typeface="Times New Roman" pitchFamily="18" charset="0"/>
              </a:rPr>
              <a:t>  </a:t>
            </a:r>
            <a:r>
              <a:rPr lang="ru-RU" sz="2000" b="1">
                <a:solidFill>
                  <a:srgbClr val="0000FF"/>
                </a:solidFill>
                <a:latin typeface="Courier New" pitchFamily="49" charset="0"/>
                <a:cs typeface="Times New Roman" pitchFamily="18" charset="0"/>
              </a:rPr>
              <a:t>return</a:t>
            </a:r>
            <a:r>
              <a:rPr lang="ru-RU" sz="2000" b="1">
                <a:latin typeface="Courier New" pitchFamily="49" charset="0"/>
                <a:cs typeface="Times New Roman" pitchFamily="18" charset="0"/>
              </a:rPr>
              <a:t> 0;</a:t>
            </a:r>
            <a:endParaRPr lang="ru-RU" sz="2000" b="1"/>
          </a:p>
          <a:p>
            <a:pPr algn="just" eaLnBrk="0" hangingPunct="0"/>
            <a:r>
              <a:rPr lang="ru-RU" sz="2000" b="1">
                <a:latin typeface="Courier New" pitchFamily="49" charset="0"/>
                <a:cs typeface="Times New Roman" pitchFamily="18" charset="0"/>
              </a:rPr>
              <a:t>}</a:t>
            </a:r>
            <a:endParaRPr lang="ru-RU" sz="2000" b="1"/>
          </a:p>
        </p:txBody>
      </p:sp>
      <p:sp>
        <p:nvSpPr>
          <p:cNvPr id="5" name="Овал 4"/>
          <p:cNvSpPr/>
          <p:nvPr/>
        </p:nvSpPr>
        <p:spPr bwMode="auto">
          <a:xfrm>
            <a:off x="5513512" y="4077072"/>
            <a:ext cx="4192016" cy="792088"/>
          </a:xfrm>
          <a:prstGeom prst="ellipse">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nchorCtr="1">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defRPr/>
            </a:pPr>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Bernard MT Condensed" pitchFamily="18" charset="0"/>
              </a:rPr>
              <a:t>In our case does not yield any benefit</a:t>
            </a:r>
            <a:endPar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Bernard MT Condensed"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Заголовок 1"/>
          <p:cNvSpPr>
            <a:spLocks noGrp="1"/>
          </p:cNvSpPr>
          <p:nvPr>
            <p:ph type="title"/>
          </p:nvPr>
        </p:nvSpPr>
        <p:spPr/>
        <p:txBody>
          <a:bodyPr/>
          <a:lstStyle/>
          <a:p>
            <a:r>
              <a:rPr lang="en-US" dirty="0" smtClean="0"/>
              <a:t>Version</a:t>
            </a:r>
            <a:r>
              <a:rPr lang="ru-RU" dirty="0" smtClean="0"/>
              <a:t> 6.2. </a:t>
            </a:r>
            <a:r>
              <a:rPr lang="en-US" dirty="0" smtClean="0"/>
              <a:t>Reduced precision</a:t>
            </a:r>
            <a:endParaRPr lang="ru-RU" dirty="0" smtClean="0"/>
          </a:p>
        </p:txBody>
      </p:sp>
      <p:sp>
        <p:nvSpPr>
          <p:cNvPr id="47107" name="Содержимое 2"/>
          <p:cNvSpPr>
            <a:spLocks noGrp="1"/>
          </p:cNvSpPr>
          <p:nvPr>
            <p:ph idx="1"/>
          </p:nvPr>
        </p:nvSpPr>
        <p:spPr>
          <a:xfrm>
            <a:off x="273050" y="1196975"/>
            <a:ext cx="9437688" cy="936625"/>
          </a:xfrm>
        </p:spPr>
        <p:txBody>
          <a:bodyPr/>
          <a:lstStyle/>
          <a:p>
            <a:r>
              <a:rPr lang="en-US" dirty="0" smtClean="0"/>
              <a:t>Our problem allows computing in lower precision</a:t>
            </a:r>
            <a:endParaRPr lang="ru-RU" dirty="0" smtClean="0"/>
          </a:p>
          <a:p>
            <a:r>
              <a:rPr lang="en-US" dirty="0" err="1" smtClean="0"/>
              <a:t>icc</a:t>
            </a:r>
            <a:r>
              <a:rPr lang="en-US" dirty="0" smtClean="0"/>
              <a:t> ... </a:t>
            </a:r>
            <a:r>
              <a:rPr lang="en-US" b="1" dirty="0" smtClean="0"/>
              <a:t>-</a:t>
            </a:r>
            <a:r>
              <a:rPr lang="en-US" b="1" dirty="0" err="1" smtClean="0"/>
              <a:t>fimf</a:t>
            </a:r>
            <a:r>
              <a:rPr lang="en-US" b="1" dirty="0" smtClean="0"/>
              <a:t>-precision=low -</a:t>
            </a:r>
            <a:r>
              <a:rPr lang="en-US" b="1" dirty="0" err="1" smtClean="0"/>
              <a:t>fimf</a:t>
            </a:r>
            <a:r>
              <a:rPr lang="en-US" b="1" dirty="0" smtClean="0"/>
              <a:t>-domain-exclusion=31</a:t>
            </a:r>
            <a:r>
              <a:rPr lang="en-US" dirty="0" smtClean="0"/>
              <a:t> </a:t>
            </a:r>
            <a:endParaRPr lang="ru-RU" dirty="0" smtClean="0"/>
          </a:p>
        </p:txBody>
      </p:sp>
      <p:graphicFrame>
        <p:nvGraphicFramePr>
          <p:cNvPr id="4" name="Таблица 3"/>
          <p:cNvGraphicFramePr>
            <a:graphicFrameLocks noGrp="1"/>
          </p:cNvGraphicFramePr>
          <p:nvPr>
            <p:extLst>
              <p:ext uri="{D42A27DB-BD31-4B8C-83A1-F6EECF244321}">
                <p14:modId xmlns:p14="http://schemas.microsoft.com/office/powerpoint/2010/main" val="2876201358"/>
              </p:ext>
            </p:extLst>
          </p:nvPr>
        </p:nvGraphicFramePr>
        <p:xfrm>
          <a:off x="128588" y="2209800"/>
          <a:ext cx="9648825" cy="3657600"/>
        </p:xfrm>
        <a:graphic>
          <a:graphicData uri="http://schemas.openxmlformats.org/drawingml/2006/table">
            <a:tbl>
              <a:tblPr/>
              <a:tblGrid>
                <a:gridCol w="2005084"/>
                <a:gridCol w="1854446"/>
                <a:gridCol w="1929765"/>
                <a:gridCol w="1929765"/>
                <a:gridCol w="1929765"/>
              </a:tblGrid>
              <a:tr h="161925">
                <a:tc>
                  <a:txBody>
                    <a:bodyPr/>
                    <a:lstStyle/>
                    <a:p>
                      <a:pPr algn="ctr">
                        <a:spcAft>
                          <a:spcPts val="0"/>
                        </a:spcAft>
                      </a:pPr>
                      <a:r>
                        <a:rPr lang="en-US" sz="2400" dirty="0">
                          <a:solidFill>
                            <a:srgbClr val="000000"/>
                          </a:solidFill>
                          <a:latin typeface="+mj-lt"/>
                          <a:ea typeface="Times New Roman"/>
                          <a:cs typeface="Calibri"/>
                        </a:rPr>
                        <a:t>N</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60 000 000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120 000 000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180 000 000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240</a:t>
                      </a:r>
                      <a:r>
                        <a:rPr lang="en-US" sz="2400">
                          <a:solidFill>
                            <a:srgbClr val="000000"/>
                          </a:solidFill>
                          <a:latin typeface="+mj-lt"/>
                          <a:ea typeface="Times New Roman"/>
                          <a:cs typeface="Calibri"/>
                        </a:rPr>
                        <a:t> </a:t>
                      </a:r>
                      <a:r>
                        <a:rPr lang="ru-RU" sz="2400">
                          <a:solidFill>
                            <a:srgbClr val="000000"/>
                          </a:solidFill>
                          <a:latin typeface="+mj-lt"/>
                          <a:ea typeface="Times New Roman"/>
                          <a:cs typeface="Calibri"/>
                        </a:rPr>
                        <a:t>000</a:t>
                      </a:r>
                      <a:r>
                        <a:rPr lang="en-US" sz="2400">
                          <a:solidFill>
                            <a:srgbClr val="000000"/>
                          </a:solidFill>
                          <a:latin typeface="+mj-lt"/>
                          <a:ea typeface="Times New Roman"/>
                          <a:cs typeface="Calibri"/>
                        </a:rPr>
                        <a:t> </a:t>
                      </a:r>
                      <a:r>
                        <a:rPr lang="ru-RU" sz="2400">
                          <a:solidFill>
                            <a:srgbClr val="000000"/>
                          </a:solidFill>
                          <a:latin typeface="+mj-lt"/>
                          <a:ea typeface="Times New Roman"/>
                          <a:cs typeface="Calibri"/>
                        </a:rPr>
                        <a:t>000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1925">
                <a:tc>
                  <a:txBody>
                    <a:bodyPr/>
                    <a:lstStyle/>
                    <a:p>
                      <a:pPr algn="ctr">
                        <a:spcAft>
                          <a:spcPts val="0"/>
                        </a:spcAft>
                      </a:pPr>
                      <a:r>
                        <a:rPr lang="en-US" sz="2400" dirty="0" smtClean="0">
                          <a:solidFill>
                            <a:srgbClr val="000000"/>
                          </a:solidFill>
                          <a:latin typeface="+mj-lt"/>
                          <a:ea typeface="Times New Roman"/>
                          <a:cs typeface="Calibri"/>
                        </a:rPr>
                        <a:t>Version V</a:t>
                      </a:r>
                      <a:r>
                        <a:rPr lang="ru-RU" sz="2400" dirty="0">
                          <a:solidFill>
                            <a:srgbClr val="000000"/>
                          </a:solidFill>
                          <a:latin typeface="+mj-lt"/>
                          <a:ea typeface="Times New Roman"/>
                          <a:cs typeface="Calibri"/>
                        </a:rPr>
                        <a:t>0</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17,002</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34,004</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51,008</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67,970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1925">
                <a:tc>
                  <a:txBody>
                    <a:bodyPr/>
                    <a:lstStyle/>
                    <a:p>
                      <a:pPr algn="ctr">
                        <a:spcAft>
                          <a:spcPts val="0"/>
                        </a:spcAft>
                      </a:pPr>
                      <a:r>
                        <a:rPr lang="en-US" sz="2400" kern="1200" dirty="0" smtClean="0">
                          <a:solidFill>
                            <a:srgbClr val="000000"/>
                          </a:solidFill>
                          <a:latin typeface="+mn-lt"/>
                          <a:ea typeface="Times New Roman"/>
                          <a:cs typeface="Calibri"/>
                        </a:rPr>
                        <a:t>Version </a:t>
                      </a:r>
                      <a:r>
                        <a:rPr lang="en-US" sz="2400" dirty="0" smtClean="0">
                          <a:solidFill>
                            <a:srgbClr val="000000"/>
                          </a:solidFill>
                          <a:latin typeface="+mj-lt"/>
                          <a:ea typeface="Times New Roman"/>
                          <a:cs typeface="Calibri"/>
                        </a:rPr>
                        <a:t>V</a:t>
                      </a:r>
                      <a:r>
                        <a:rPr lang="ru-RU" sz="2400" dirty="0">
                          <a:solidFill>
                            <a:srgbClr val="000000"/>
                          </a:solidFill>
                          <a:latin typeface="+mj-lt"/>
                          <a:ea typeface="Times New Roman"/>
                          <a:cs typeface="Calibri"/>
                        </a:rPr>
                        <a:t>1</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16,776</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33,549</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50,337</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66,989</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1925">
                <a:tc>
                  <a:txBody>
                    <a:bodyPr/>
                    <a:lstStyle/>
                    <a:p>
                      <a:pPr algn="ctr">
                        <a:spcAft>
                          <a:spcPts val="0"/>
                        </a:spcAft>
                      </a:pPr>
                      <a:r>
                        <a:rPr lang="en-US" sz="2400" kern="1200" dirty="0" smtClean="0">
                          <a:solidFill>
                            <a:srgbClr val="000000"/>
                          </a:solidFill>
                          <a:latin typeface="+mn-lt"/>
                          <a:ea typeface="Times New Roman"/>
                          <a:cs typeface="Calibri"/>
                        </a:rPr>
                        <a:t>Version </a:t>
                      </a:r>
                      <a:r>
                        <a:rPr lang="en-US" sz="2400" dirty="0" smtClean="0">
                          <a:solidFill>
                            <a:srgbClr val="000000"/>
                          </a:solidFill>
                          <a:latin typeface="+mj-lt"/>
                          <a:ea typeface="Times New Roman"/>
                          <a:cs typeface="Calibri"/>
                        </a:rPr>
                        <a:t>V</a:t>
                      </a:r>
                      <a:r>
                        <a:rPr lang="ru-RU" sz="2400" dirty="0">
                          <a:solidFill>
                            <a:srgbClr val="000000"/>
                          </a:solidFill>
                          <a:latin typeface="+mj-lt"/>
                          <a:ea typeface="Times New Roman"/>
                          <a:cs typeface="Calibri"/>
                        </a:rPr>
                        <a:t>2</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2,871</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5,727</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8,649</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11,230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1925">
                <a:tc>
                  <a:txBody>
                    <a:bodyPr/>
                    <a:lstStyle/>
                    <a:p>
                      <a:pPr algn="ctr">
                        <a:spcAft>
                          <a:spcPts val="0"/>
                        </a:spcAft>
                      </a:pPr>
                      <a:r>
                        <a:rPr lang="en-US" sz="2400" kern="1200" dirty="0" smtClean="0">
                          <a:solidFill>
                            <a:srgbClr val="000000"/>
                          </a:solidFill>
                          <a:latin typeface="+mn-lt"/>
                          <a:ea typeface="Times New Roman"/>
                          <a:cs typeface="Calibri"/>
                        </a:rPr>
                        <a:t>Version </a:t>
                      </a:r>
                      <a:r>
                        <a:rPr lang="en-US" sz="2400" dirty="0" smtClean="0">
                          <a:solidFill>
                            <a:srgbClr val="000000"/>
                          </a:solidFill>
                          <a:latin typeface="+mj-lt"/>
                          <a:ea typeface="Times New Roman"/>
                          <a:cs typeface="Calibri"/>
                        </a:rPr>
                        <a:t>V</a:t>
                      </a:r>
                      <a:r>
                        <a:rPr lang="ru-RU" sz="2400" dirty="0">
                          <a:solidFill>
                            <a:srgbClr val="000000"/>
                          </a:solidFill>
                          <a:latin typeface="+mj-lt"/>
                          <a:ea typeface="Times New Roman"/>
                          <a:cs typeface="Calibri"/>
                        </a:rPr>
                        <a:t>3</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0,522</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1,049</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1,583</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2,091</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1925">
                <a:tc>
                  <a:txBody>
                    <a:bodyPr/>
                    <a:lstStyle/>
                    <a:p>
                      <a:pPr algn="ctr">
                        <a:spcAft>
                          <a:spcPts val="0"/>
                        </a:spcAft>
                      </a:pPr>
                      <a:r>
                        <a:rPr lang="en-US" sz="2400" kern="1200" dirty="0" smtClean="0">
                          <a:solidFill>
                            <a:srgbClr val="000000"/>
                          </a:solidFill>
                          <a:latin typeface="+mn-lt"/>
                          <a:ea typeface="Times New Roman"/>
                          <a:cs typeface="Calibri"/>
                        </a:rPr>
                        <a:t>Version </a:t>
                      </a:r>
                      <a:r>
                        <a:rPr lang="en-US" sz="2400" dirty="0" smtClean="0">
                          <a:solidFill>
                            <a:srgbClr val="000000"/>
                          </a:solidFill>
                          <a:latin typeface="+mj-lt"/>
                          <a:ea typeface="Times New Roman"/>
                          <a:cs typeface="Calibri"/>
                        </a:rPr>
                        <a:t>V4</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0,521</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1,036</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1,566</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2,067</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1925">
                <a:tc>
                  <a:txBody>
                    <a:bodyPr/>
                    <a:lstStyle/>
                    <a:p>
                      <a:pPr algn="ctr">
                        <a:spcAft>
                          <a:spcPts val="0"/>
                        </a:spcAft>
                      </a:pPr>
                      <a:r>
                        <a:rPr lang="en-US" sz="2400" kern="1200" dirty="0" smtClean="0">
                          <a:solidFill>
                            <a:srgbClr val="000000"/>
                          </a:solidFill>
                          <a:latin typeface="+mn-lt"/>
                          <a:ea typeface="Times New Roman"/>
                          <a:cs typeface="Calibri"/>
                        </a:rPr>
                        <a:t>Version </a:t>
                      </a:r>
                      <a:r>
                        <a:rPr lang="en-US" sz="2400" dirty="0" smtClean="0">
                          <a:solidFill>
                            <a:srgbClr val="000000"/>
                          </a:solidFill>
                          <a:latin typeface="+mj-lt"/>
                          <a:ea typeface="Times New Roman"/>
                          <a:cs typeface="Calibri"/>
                        </a:rPr>
                        <a:t>V5</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0,527</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1,047</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1,580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2,085</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1925">
                <a:tc>
                  <a:txBody>
                    <a:bodyPr/>
                    <a:lstStyle/>
                    <a:p>
                      <a:pPr algn="ctr">
                        <a:spcAft>
                          <a:spcPts val="0"/>
                        </a:spcAft>
                      </a:pPr>
                      <a:r>
                        <a:rPr lang="en-US" sz="2400" kern="1200" dirty="0" smtClean="0">
                          <a:solidFill>
                            <a:srgbClr val="000000"/>
                          </a:solidFill>
                          <a:latin typeface="+mn-lt"/>
                          <a:ea typeface="Times New Roman"/>
                          <a:cs typeface="Calibri"/>
                        </a:rPr>
                        <a:t>Version </a:t>
                      </a:r>
                      <a:r>
                        <a:rPr lang="ru-RU" sz="2400" dirty="0" smtClean="0">
                          <a:solidFill>
                            <a:srgbClr val="000000"/>
                          </a:solidFill>
                          <a:latin typeface="+mj-lt"/>
                          <a:ea typeface="Times New Roman"/>
                          <a:cs typeface="Calibri"/>
                        </a:rPr>
                        <a:t>V6</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0,538</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1,071</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1,614</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2,133</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1925">
                <a:tc>
                  <a:txBody>
                    <a:bodyPr/>
                    <a:lstStyle/>
                    <a:p>
                      <a:pPr algn="ctr">
                        <a:spcAft>
                          <a:spcPts val="0"/>
                        </a:spcAft>
                      </a:pPr>
                      <a:r>
                        <a:rPr lang="en-US" sz="2400" kern="1200" dirty="0" smtClean="0">
                          <a:solidFill>
                            <a:srgbClr val="000000"/>
                          </a:solidFill>
                          <a:latin typeface="+mn-lt"/>
                          <a:ea typeface="Times New Roman"/>
                          <a:cs typeface="Calibri"/>
                        </a:rPr>
                        <a:t>Version </a:t>
                      </a:r>
                      <a:r>
                        <a:rPr lang="ru-RU" sz="2400" dirty="0" smtClean="0">
                          <a:solidFill>
                            <a:srgbClr val="000000"/>
                          </a:solidFill>
                          <a:latin typeface="+mj-lt"/>
                          <a:ea typeface="Times New Roman"/>
                          <a:cs typeface="Calibri"/>
                        </a:rPr>
                        <a:t>V6.1</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0,539</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1,072</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1,617</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2,135</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1925">
                <a:tc>
                  <a:txBody>
                    <a:bodyPr/>
                    <a:lstStyle/>
                    <a:p>
                      <a:pPr algn="ctr">
                        <a:spcAft>
                          <a:spcPts val="0"/>
                        </a:spcAft>
                      </a:pPr>
                      <a:r>
                        <a:rPr lang="en-US" sz="2400" b="1" dirty="0" smtClean="0">
                          <a:solidFill>
                            <a:srgbClr val="000000"/>
                          </a:solidFill>
                          <a:latin typeface="+mj-lt"/>
                          <a:ea typeface="Times New Roman"/>
                          <a:cs typeface="Calibri"/>
                        </a:rPr>
                        <a:t>Version </a:t>
                      </a:r>
                      <a:r>
                        <a:rPr lang="ru-RU" sz="2400" b="1" dirty="0" smtClean="0">
                          <a:solidFill>
                            <a:srgbClr val="000000"/>
                          </a:solidFill>
                          <a:latin typeface="+mj-lt"/>
                          <a:ea typeface="Times New Roman"/>
                          <a:cs typeface="Calibri"/>
                        </a:rPr>
                        <a:t>V6.2</a:t>
                      </a:r>
                      <a:endParaRPr lang="ru-RU" sz="2400" b="1"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0,438</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0,871</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1,314</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1,724</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Заголовок 1"/>
          <p:cNvSpPr>
            <a:spLocks noGrp="1"/>
          </p:cNvSpPr>
          <p:nvPr>
            <p:ph type="title"/>
          </p:nvPr>
        </p:nvSpPr>
        <p:spPr/>
        <p:txBody>
          <a:bodyPr/>
          <a:lstStyle/>
          <a:p>
            <a:r>
              <a:rPr lang="en-US" dirty="0" smtClean="0"/>
              <a:t>Version</a:t>
            </a:r>
            <a:r>
              <a:rPr lang="ru-RU" dirty="0" smtClean="0"/>
              <a:t> 7. </a:t>
            </a:r>
            <a:r>
              <a:rPr lang="en-US" dirty="0" smtClean="0"/>
              <a:t>Parallelization</a:t>
            </a:r>
            <a:endParaRPr lang="ru-RU" dirty="0" smtClean="0"/>
          </a:p>
        </p:txBody>
      </p:sp>
      <p:sp>
        <p:nvSpPr>
          <p:cNvPr id="48131" name="Содержимое 2"/>
          <p:cNvSpPr>
            <a:spLocks noGrp="1"/>
          </p:cNvSpPr>
          <p:nvPr>
            <p:ph idx="1"/>
          </p:nvPr>
        </p:nvSpPr>
        <p:spPr>
          <a:xfrm>
            <a:off x="273050" y="1196975"/>
            <a:ext cx="9437688" cy="576263"/>
          </a:xfrm>
        </p:spPr>
        <p:txBody>
          <a:bodyPr/>
          <a:lstStyle/>
          <a:p>
            <a:r>
              <a:rPr lang="en-US" b="1" smtClean="0"/>
              <a:t>#pragma omp parallel for private(invf, d1, d2, erf1, erf2)</a:t>
            </a:r>
            <a:endParaRPr lang="ru-RU" smtClean="0"/>
          </a:p>
        </p:txBody>
      </p:sp>
      <p:graphicFrame>
        <p:nvGraphicFramePr>
          <p:cNvPr id="4" name="Таблица 3"/>
          <p:cNvGraphicFramePr>
            <a:graphicFrameLocks noGrp="1"/>
          </p:cNvGraphicFramePr>
          <p:nvPr>
            <p:extLst>
              <p:ext uri="{D42A27DB-BD31-4B8C-83A1-F6EECF244321}">
                <p14:modId xmlns:p14="http://schemas.microsoft.com/office/powerpoint/2010/main" val="3123558095"/>
              </p:ext>
            </p:extLst>
          </p:nvPr>
        </p:nvGraphicFramePr>
        <p:xfrm>
          <a:off x="136525" y="1722438"/>
          <a:ext cx="9648825" cy="4389120"/>
        </p:xfrm>
        <a:graphic>
          <a:graphicData uri="http://schemas.openxmlformats.org/drawingml/2006/table">
            <a:tbl>
              <a:tblPr/>
              <a:tblGrid>
                <a:gridCol w="1930400"/>
                <a:gridCol w="1930400"/>
                <a:gridCol w="1928813"/>
                <a:gridCol w="1930400"/>
                <a:gridCol w="1928812"/>
              </a:tblGrid>
              <a:tr h="161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ea typeface="Times New Roman" pitchFamily="18" charset="0"/>
                          <a:cs typeface="Calibri" pitchFamily="34" charset="0"/>
                        </a:rPr>
                        <a:t>N</a:t>
                      </a:r>
                      <a:endParaRPr kumimoji="0" lang="ru-RU" sz="2400" b="0" i="0" u="none" strike="noStrike" cap="none" normalizeH="0" baseline="0" dirty="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60 000 000</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120 000 000</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180 000 000</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240 000 000</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400" kern="1200" dirty="0" smtClean="0">
                          <a:solidFill>
                            <a:srgbClr val="000000"/>
                          </a:solidFill>
                          <a:latin typeface="+mn-lt"/>
                          <a:ea typeface="Times New Roman"/>
                          <a:cs typeface="Calibri"/>
                        </a:rPr>
                        <a:t>Version </a:t>
                      </a:r>
                      <a:r>
                        <a:rPr kumimoji="0" lang="en-US" sz="2400" b="0" i="0" u="none" strike="noStrike" cap="none" normalizeH="0" baseline="0" dirty="0" smtClean="0">
                          <a:ln>
                            <a:noFill/>
                          </a:ln>
                          <a:solidFill>
                            <a:srgbClr val="000000"/>
                          </a:solidFill>
                          <a:effectLst/>
                          <a:latin typeface="Arial" charset="0"/>
                          <a:ea typeface="Times New Roman" pitchFamily="18" charset="0"/>
                          <a:cs typeface="Calibri" pitchFamily="34" charset="0"/>
                        </a:rPr>
                        <a:t>V0</a:t>
                      </a:r>
                      <a:endParaRPr kumimoji="0" lang="ru-RU" sz="2400" b="0" i="0" u="none" strike="noStrike" cap="none" normalizeH="0" baseline="0" dirty="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17,002</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34,004</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51,008</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67,970</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400" kern="1200" dirty="0" smtClean="0">
                          <a:solidFill>
                            <a:srgbClr val="000000"/>
                          </a:solidFill>
                          <a:latin typeface="+mn-lt"/>
                          <a:ea typeface="Times New Roman"/>
                          <a:cs typeface="Calibri"/>
                        </a:rPr>
                        <a:t>Version </a:t>
                      </a:r>
                      <a:r>
                        <a:rPr kumimoji="0" lang="en-US" sz="2400" b="0" i="0" u="none" strike="noStrike" cap="none" normalizeH="0" baseline="0" dirty="0" smtClean="0">
                          <a:ln>
                            <a:noFill/>
                          </a:ln>
                          <a:solidFill>
                            <a:srgbClr val="000000"/>
                          </a:solidFill>
                          <a:effectLst/>
                          <a:latin typeface="Arial" charset="0"/>
                          <a:ea typeface="Times New Roman" pitchFamily="18" charset="0"/>
                          <a:cs typeface="Calibri" pitchFamily="34" charset="0"/>
                        </a:rPr>
                        <a:t>V1</a:t>
                      </a:r>
                      <a:endParaRPr kumimoji="0" lang="ru-RU" sz="2400" b="0" i="0" u="none" strike="noStrike" cap="none" normalizeH="0" baseline="0" dirty="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16,776</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33,549</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50,337</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66,989</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400" kern="1200" dirty="0" smtClean="0">
                          <a:solidFill>
                            <a:srgbClr val="000000"/>
                          </a:solidFill>
                          <a:latin typeface="+mn-lt"/>
                          <a:ea typeface="Times New Roman"/>
                          <a:cs typeface="Calibri"/>
                        </a:rPr>
                        <a:t>Version </a:t>
                      </a:r>
                      <a:r>
                        <a:rPr kumimoji="0" lang="en-US" sz="2400" b="0" i="0" u="none" strike="noStrike" cap="none" normalizeH="0" baseline="0" dirty="0" smtClean="0">
                          <a:ln>
                            <a:noFill/>
                          </a:ln>
                          <a:solidFill>
                            <a:srgbClr val="000000"/>
                          </a:solidFill>
                          <a:effectLst/>
                          <a:latin typeface="Arial" charset="0"/>
                          <a:ea typeface="Times New Roman" pitchFamily="18" charset="0"/>
                          <a:cs typeface="Calibri" pitchFamily="34" charset="0"/>
                        </a:rPr>
                        <a:t>V2</a:t>
                      </a:r>
                      <a:endParaRPr kumimoji="0" lang="ru-RU" sz="2400" b="0" i="0" u="none" strike="noStrike" cap="none" normalizeH="0" baseline="0" dirty="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2,871</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5,727</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8,649</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11,230</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400" kern="1200" dirty="0" smtClean="0">
                          <a:solidFill>
                            <a:srgbClr val="000000"/>
                          </a:solidFill>
                          <a:latin typeface="+mn-lt"/>
                          <a:ea typeface="Times New Roman"/>
                          <a:cs typeface="Calibri"/>
                        </a:rPr>
                        <a:t>Version </a:t>
                      </a:r>
                      <a:r>
                        <a:rPr kumimoji="0" lang="en-US" sz="2400" b="0" i="0" u="none" strike="noStrike" cap="none" normalizeH="0" baseline="0" dirty="0" smtClean="0">
                          <a:ln>
                            <a:noFill/>
                          </a:ln>
                          <a:solidFill>
                            <a:srgbClr val="000000"/>
                          </a:solidFill>
                          <a:effectLst/>
                          <a:latin typeface="Arial" charset="0"/>
                          <a:ea typeface="Times New Roman" pitchFamily="18" charset="0"/>
                          <a:cs typeface="Calibri" pitchFamily="34" charset="0"/>
                        </a:rPr>
                        <a:t>V3</a:t>
                      </a:r>
                      <a:endParaRPr kumimoji="0" lang="ru-RU" sz="2400" b="0" i="0" u="none" strike="noStrike" cap="none" normalizeH="0" baseline="0" dirty="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0,522</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1,049</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1,583</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2,091</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400" kern="1200" dirty="0" smtClean="0">
                          <a:solidFill>
                            <a:srgbClr val="000000"/>
                          </a:solidFill>
                          <a:latin typeface="+mn-lt"/>
                          <a:ea typeface="Times New Roman"/>
                          <a:cs typeface="Calibri"/>
                        </a:rPr>
                        <a:t>Version </a:t>
                      </a:r>
                      <a:r>
                        <a:rPr kumimoji="0" lang="en-US" sz="2400" b="0" i="0" u="none" strike="noStrike" cap="none" normalizeH="0" baseline="0" dirty="0" smtClean="0">
                          <a:ln>
                            <a:noFill/>
                          </a:ln>
                          <a:solidFill>
                            <a:srgbClr val="000000"/>
                          </a:solidFill>
                          <a:effectLst/>
                          <a:latin typeface="Arial" charset="0"/>
                          <a:ea typeface="Times New Roman" pitchFamily="18" charset="0"/>
                          <a:cs typeface="Calibri" pitchFamily="34" charset="0"/>
                        </a:rPr>
                        <a:t>V4</a:t>
                      </a:r>
                      <a:endParaRPr kumimoji="0" lang="ru-RU" sz="2400" b="0" i="0" u="none" strike="noStrike" cap="none" normalizeH="0" baseline="0" dirty="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0,521</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1,036</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1,566</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2,067</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400" kern="1200" dirty="0" smtClean="0">
                          <a:solidFill>
                            <a:srgbClr val="000000"/>
                          </a:solidFill>
                          <a:latin typeface="+mn-lt"/>
                          <a:ea typeface="Times New Roman"/>
                          <a:cs typeface="Calibri"/>
                        </a:rPr>
                        <a:t>Version </a:t>
                      </a:r>
                      <a:r>
                        <a:rPr kumimoji="0" lang="en-US" sz="2400" b="0" i="0" u="none" strike="noStrike" cap="none" normalizeH="0" baseline="0" dirty="0" smtClean="0">
                          <a:ln>
                            <a:noFill/>
                          </a:ln>
                          <a:solidFill>
                            <a:srgbClr val="000000"/>
                          </a:solidFill>
                          <a:effectLst/>
                          <a:latin typeface="Arial" charset="0"/>
                          <a:ea typeface="Times New Roman" pitchFamily="18" charset="0"/>
                          <a:cs typeface="Calibri" pitchFamily="34" charset="0"/>
                        </a:rPr>
                        <a:t>V5</a:t>
                      </a:r>
                      <a:endParaRPr kumimoji="0" lang="ru-RU" sz="2400" b="0" i="0" u="none" strike="noStrike" cap="none" normalizeH="0" baseline="0" dirty="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0,527</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1,047</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1,580</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2,085</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400" kern="1200" dirty="0" smtClean="0">
                          <a:solidFill>
                            <a:srgbClr val="000000"/>
                          </a:solidFill>
                          <a:latin typeface="+mn-lt"/>
                          <a:ea typeface="Times New Roman"/>
                          <a:cs typeface="Calibri"/>
                        </a:rPr>
                        <a:t>Version </a:t>
                      </a:r>
                      <a:r>
                        <a:rPr kumimoji="0" lang="en-US" sz="2400" b="0" i="0" u="none" strike="noStrike" cap="none" normalizeH="0" baseline="0" dirty="0" smtClean="0">
                          <a:ln>
                            <a:noFill/>
                          </a:ln>
                          <a:solidFill>
                            <a:srgbClr val="000000"/>
                          </a:solidFill>
                          <a:effectLst/>
                          <a:latin typeface="Arial" charset="0"/>
                          <a:ea typeface="Times New Roman" pitchFamily="18" charset="0"/>
                          <a:cs typeface="Calibri" pitchFamily="34" charset="0"/>
                        </a:rPr>
                        <a:t>V6</a:t>
                      </a:r>
                      <a:endParaRPr kumimoji="0" lang="ru-RU" sz="2400" b="0" i="0" u="none" strike="noStrike" cap="none" normalizeH="0" baseline="0" dirty="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0,538</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1,071</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1,614</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2,133</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400" kern="1200" dirty="0" smtClean="0">
                          <a:solidFill>
                            <a:srgbClr val="000000"/>
                          </a:solidFill>
                          <a:latin typeface="+mn-lt"/>
                          <a:ea typeface="Times New Roman"/>
                          <a:cs typeface="Calibri"/>
                        </a:rPr>
                        <a:t>Version </a:t>
                      </a:r>
                      <a:r>
                        <a:rPr kumimoji="0" lang="en-US" sz="2400" b="0" i="0" u="none" strike="noStrike" cap="none" normalizeH="0" baseline="0" dirty="0" smtClean="0">
                          <a:ln>
                            <a:noFill/>
                          </a:ln>
                          <a:solidFill>
                            <a:srgbClr val="000000"/>
                          </a:solidFill>
                          <a:effectLst/>
                          <a:latin typeface="Arial" charset="0"/>
                          <a:ea typeface="Times New Roman" pitchFamily="18" charset="0"/>
                          <a:cs typeface="Calibri" pitchFamily="34" charset="0"/>
                        </a:rPr>
                        <a:t>V6.1</a:t>
                      </a:r>
                      <a:endParaRPr kumimoji="0" lang="ru-RU" sz="2400" b="0" i="0" u="none" strike="noStrike" cap="none" normalizeH="0" baseline="0" dirty="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0,539</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1,072</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1,617</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2,135</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400" kern="1200" dirty="0" smtClean="0">
                          <a:solidFill>
                            <a:srgbClr val="000000"/>
                          </a:solidFill>
                          <a:latin typeface="+mn-lt"/>
                          <a:ea typeface="Times New Roman"/>
                          <a:cs typeface="Calibri"/>
                        </a:rPr>
                        <a:t>Version </a:t>
                      </a:r>
                      <a:r>
                        <a:rPr kumimoji="0" lang="en-US" sz="2400" b="0" i="0" u="none" strike="noStrike" cap="none" normalizeH="0" baseline="0" dirty="0" smtClean="0">
                          <a:ln>
                            <a:noFill/>
                          </a:ln>
                          <a:solidFill>
                            <a:srgbClr val="000000"/>
                          </a:solidFill>
                          <a:effectLst/>
                          <a:latin typeface="Arial" charset="0"/>
                          <a:ea typeface="Times New Roman" pitchFamily="18" charset="0"/>
                          <a:cs typeface="Calibri" pitchFamily="34" charset="0"/>
                        </a:rPr>
                        <a:t>V6.2</a:t>
                      </a:r>
                      <a:endParaRPr kumimoji="0" lang="ru-RU" sz="2400" b="0" i="0" u="none" strike="noStrike" cap="none" normalizeH="0" baseline="0" dirty="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0,438</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0,871</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rgbClr val="000000"/>
                          </a:solidFill>
                          <a:effectLst/>
                          <a:latin typeface="Arial" charset="0"/>
                          <a:ea typeface="Times New Roman" pitchFamily="18" charset="0"/>
                          <a:cs typeface="Calibri" pitchFamily="34" charset="0"/>
                        </a:rPr>
                        <a:t>1,314</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Times New Roman" pitchFamily="18" charset="0"/>
                          <a:cs typeface="Calibri" pitchFamily="34" charset="0"/>
                        </a:rPr>
                        <a:t>1,724</a:t>
                      </a:r>
                      <a:endParaRPr kumimoji="0" lang="ru-RU" sz="2400" b="0" i="0" u="none" strike="noStrike" cap="none" normalizeH="0" baseline="0" smtClean="0">
                        <a:ln>
                          <a:noFill/>
                        </a:ln>
                        <a:solidFill>
                          <a:schemeClr val="tx1"/>
                        </a:solidFill>
                        <a:effectLst/>
                        <a:latin typeface="Arial" charset="0"/>
                        <a:ea typeface="Times New Roman" pitchFamily="18" charset="0"/>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Arial" charset="0"/>
                          <a:ea typeface="Times New Roman" pitchFamily="18" charset="0"/>
                          <a:cs typeface="Calibri" pitchFamily="34" charset="0"/>
                        </a:rPr>
                        <a:t>Version </a:t>
                      </a:r>
                      <a:r>
                        <a:rPr kumimoji="0" lang="ru-RU" sz="2400" b="1" i="0" u="none" strike="noStrike" cap="none" normalizeH="0" baseline="0" dirty="0" smtClean="0">
                          <a:ln>
                            <a:noFill/>
                          </a:ln>
                          <a:solidFill>
                            <a:srgbClr val="000000"/>
                          </a:solidFill>
                          <a:effectLst/>
                          <a:latin typeface="Arial" charset="0"/>
                          <a:ea typeface="Times New Roman" pitchFamily="18" charset="0"/>
                          <a:cs typeface="Calibri" pitchFamily="34" charset="0"/>
                        </a:rPr>
                        <a:t> V7</a:t>
                      </a:r>
                      <a:endParaRPr kumimoji="0" lang="en-US" sz="2400" b="1" i="0" u="none" strike="noStrike" cap="none" normalizeH="0" baseline="0" dirty="0" smtClean="0">
                        <a:ln>
                          <a:noFill/>
                        </a:ln>
                        <a:solidFill>
                          <a:srgbClr val="000000"/>
                        </a:solidFill>
                        <a:effectLst/>
                        <a:latin typeface="Arial" charset="0"/>
                        <a:ea typeface="Times New Roman" pitchFamily="18" charset="0"/>
                        <a:cs typeface="Calibri"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Arial" charset="0"/>
                          <a:cs typeface="Times New Roman" pitchFamily="18" charset="0"/>
                        </a:rPr>
                        <a:t>(16 cores)</a:t>
                      </a:r>
                      <a:endParaRPr kumimoji="0" lang="ru-RU" sz="2400" b="1" i="0" u="none" strike="noStrike" cap="none" normalizeH="0" baseline="0" dirty="0" smtClean="0">
                        <a:ln>
                          <a:noFill/>
                        </a:ln>
                        <a:solidFill>
                          <a:schemeClr val="tx1"/>
                        </a:solidFill>
                        <a:effectLst/>
                        <a:latin typeface="Arial"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smtClean="0">
                          <a:ln>
                            <a:noFill/>
                          </a:ln>
                          <a:solidFill>
                            <a:schemeClr val="tx1"/>
                          </a:solidFill>
                          <a:effectLst/>
                          <a:latin typeface="Arial" charset="0"/>
                          <a:cs typeface="Times New Roman" pitchFamily="18" charset="0"/>
                        </a:rPr>
                        <a:t>0,058</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smtClean="0">
                          <a:ln>
                            <a:noFill/>
                          </a:ln>
                          <a:solidFill>
                            <a:schemeClr val="tx1"/>
                          </a:solidFill>
                          <a:effectLst/>
                          <a:latin typeface="Arial" charset="0"/>
                          <a:cs typeface="Times New Roman" pitchFamily="18" charset="0"/>
                        </a:rPr>
                        <a:t>0,084</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smtClean="0">
                          <a:ln>
                            <a:noFill/>
                          </a:ln>
                          <a:solidFill>
                            <a:schemeClr val="tx1"/>
                          </a:solidFill>
                          <a:effectLst/>
                          <a:latin typeface="Arial" charset="0"/>
                          <a:cs typeface="Times New Roman" pitchFamily="18" charset="0"/>
                        </a:rPr>
                        <a:t>0,126</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charset="0"/>
                          <a:cs typeface="Times New Roman" pitchFamily="18" charset="0"/>
                        </a:rPr>
                        <a:t>0,153</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Заголовок 1"/>
          <p:cNvSpPr>
            <a:spLocks noGrp="1"/>
          </p:cNvSpPr>
          <p:nvPr>
            <p:ph type="title"/>
          </p:nvPr>
        </p:nvSpPr>
        <p:spPr/>
        <p:txBody>
          <a:bodyPr/>
          <a:lstStyle/>
          <a:p>
            <a:r>
              <a:rPr lang="en-US" dirty="0" smtClean="0"/>
              <a:t>Version </a:t>
            </a:r>
            <a:r>
              <a:rPr lang="ru-RU" dirty="0" smtClean="0"/>
              <a:t>7.1. </a:t>
            </a:r>
            <a:r>
              <a:rPr lang="en-US" dirty="0" smtClean="0"/>
              <a:t>Warm-up…</a:t>
            </a:r>
            <a:endParaRPr lang="ru-RU" dirty="0" smtClean="0"/>
          </a:p>
        </p:txBody>
      </p:sp>
      <p:sp>
        <p:nvSpPr>
          <p:cNvPr id="49155" name="Содержимое 2"/>
          <p:cNvSpPr>
            <a:spLocks noGrp="1"/>
          </p:cNvSpPr>
          <p:nvPr>
            <p:ph idx="1"/>
          </p:nvPr>
        </p:nvSpPr>
        <p:spPr>
          <a:xfrm>
            <a:off x="273050" y="1196975"/>
            <a:ext cx="9437688" cy="4895850"/>
          </a:xfrm>
        </p:spPr>
        <p:txBody>
          <a:bodyPr/>
          <a:lstStyle/>
          <a:p>
            <a:r>
              <a:rPr lang="en-US" dirty="0" smtClean="0"/>
              <a:t>Eliminates overheads to create threads</a:t>
            </a:r>
            <a:r>
              <a:rPr lang="ru-RU" dirty="0" smtClean="0"/>
              <a:t>.</a:t>
            </a:r>
          </a:p>
          <a:p>
            <a:r>
              <a:rPr lang="en-US" dirty="0" smtClean="0"/>
              <a:t>Prepare caches</a:t>
            </a:r>
            <a:r>
              <a:rPr lang="ru-RU" dirty="0" smtClean="0"/>
              <a:t>.</a:t>
            </a:r>
          </a:p>
          <a:p>
            <a:endParaRPr lang="ru-RU" dirty="0" smtClean="0"/>
          </a:p>
          <a:p>
            <a:endParaRPr lang="ru-RU" dirty="0" smtClean="0"/>
          </a:p>
          <a:p>
            <a:r>
              <a:rPr lang="en-US" b="1" dirty="0" smtClean="0"/>
              <a:t>Discuss: it is fair?</a:t>
            </a:r>
            <a:endParaRPr lang="ru-RU" b="1" dirty="0" smtClean="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Заголовок 1"/>
          <p:cNvSpPr>
            <a:spLocks noGrp="1"/>
          </p:cNvSpPr>
          <p:nvPr>
            <p:ph type="title"/>
          </p:nvPr>
        </p:nvSpPr>
        <p:spPr/>
        <p:txBody>
          <a:bodyPr/>
          <a:lstStyle/>
          <a:p>
            <a:r>
              <a:rPr lang="en-US" dirty="0"/>
              <a:t>Version </a:t>
            </a:r>
            <a:r>
              <a:rPr lang="ru-RU" dirty="0"/>
              <a:t>7.1. </a:t>
            </a:r>
            <a:r>
              <a:rPr lang="en-US" dirty="0"/>
              <a:t>Warm-up…</a:t>
            </a:r>
            <a:endParaRPr lang="ru-RU" dirty="0" smtClean="0"/>
          </a:p>
        </p:txBody>
      </p:sp>
      <p:graphicFrame>
        <p:nvGraphicFramePr>
          <p:cNvPr id="5" name="Таблица 4"/>
          <p:cNvGraphicFramePr>
            <a:graphicFrameLocks noGrp="1"/>
          </p:cNvGraphicFramePr>
          <p:nvPr>
            <p:extLst>
              <p:ext uri="{D42A27DB-BD31-4B8C-83A1-F6EECF244321}">
                <p14:modId xmlns:p14="http://schemas.microsoft.com/office/powerpoint/2010/main" val="862733381"/>
              </p:ext>
            </p:extLst>
          </p:nvPr>
        </p:nvGraphicFramePr>
        <p:xfrm>
          <a:off x="128588" y="1125538"/>
          <a:ext cx="9648825" cy="5120640"/>
        </p:xfrm>
        <a:graphic>
          <a:graphicData uri="http://schemas.openxmlformats.org/drawingml/2006/table">
            <a:tbl>
              <a:tblPr/>
              <a:tblGrid>
                <a:gridCol w="1929765"/>
                <a:gridCol w="1929765"/>
                <a:gridCol w="1929765"/>
                <a:gridCol w="1929765"/>
                <a:gridCol w="1929765"/>
              </a:tblGrid>
              <a:tr h="365692">
                <a:tc>
                  <a:txBody>
                    <a:bodyPr/>
                    <a:lstStyle/>
                    <a:p>
                      <a:pPr algn="ctr">
                        <a:spcAft>
                          <a:spcPts val="0"/>
                        </a:spcAft>
                      </a:pPr>
                      <a:r>
                        <a:rPr lang="en-US" sz="2400" dirty="0">
                          <a:solidFill>
                            <a:srgbClr val="000000"/>
                          </a:solidFill>
                          <a:latin typeface="+mj-lt"/>
                          <a:ea typeface="Times New Roman"/>
                          <a:cs typeface="Calibri"/>
                        </a:rPr>
                        <a:t>N</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60 000 000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120 000 000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180 000 000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240</a:t>
                      </a:r>
                      <a:r>
                        <a:rPr lang="en-US" sz="2400">
                          <a:solidFill>
                            <a:srgbClr val="000000"/>
                          </a:solidFill>
                          <a:latin typeface="+mj-lt"/>
                          <a:ea typeface="Times New Roman"/>
                          <a:cs typeface="Calibri"/>
                        </a:rPr>
                        <a:t> </a:t>
                      </a:r>
                      <a:r>
                        <a:rPr lang="ru-RU" sz="2400">
                          <a:solidFill>
                            <a:srgbClr val="000000"/>
                          </a:solidFill>
                          <a:latin typeface="+mj-lt"/>
                          <a:ea typeface="Times New Roman"/>
                          <a:cs typeface="Calibri"/>
                        </a:rPr>
                        <a:t>000</a:t>
                      </a:r>
                      <a:r>
                        <a:rPr lang="en-US" sz="2400">
                          <a:solidFill>
                            <a:srgbClr val="000000"/>
                          </a:solidFill>
                          <a:latin typeface="+mj-lt"/>
                          <a:ea typeface="Times New Roman"/>
                          <a:cs typeface="Calibri"/>
                        </a:rPr>
                        <a:t> </a:t>
                      </a:r>
                      <a:r>
                        <a:rPr lang="ru-RU" sz="2400">
                          <a:solidFill>
                            <a:srgbClr val="000000"/>
                          </a:solidFill>
                          <a:latin typeface="+mj-lt"/>
                          <a:ea typeface="Times New Roman"/>
                          <a:cs typeface="Calibri"/>
                        </a:rPr>
                        <a:t>000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692">
                <a:tc>
                  <a:txBody>
                    <a:bodyPr/>
                    <a:lstStyle/>
                    <a:p>
                      <a:pPr algn="ctr">
                        <a:spcAft>
                          <a:spcPts val="0"/>
                        </a:spcAft>
                      </a:pPr>
                      <a:r>
                        <a:rPr lang="en-US" sz="2400" kern="1200" dirty="0" smtClean="0">
                          <a:solidFill>
                            <a:srgbClr val="000000"/>
                          </a:solidFill>
                          <a:latin typeface="+mn-lt"/>
                          <a:ea typeface="Times New Roman"/>
                          <a:cs typeface="Calibri"/>
                        </a:rPr>
                        <a:t>Version </a:t>
                      </a:r>
                      <a:r>
                        <a:rPr lang="en-US" sz="2400" dirty="0" smtClean="0">
                          <a:solidFill>
                            <a:srgbClr val="000000"/>
                          </a:solidFill>
                          <a:latin typeface="+mj-lt"/>
                          <a:ea typeface="Times New Roman"/>
                          <a:cs typeface="Calibri"/>
                        </a:rPr>
                        <a:t>V</a:t>
                      </a:r>
                      <a:r>
                        <a:rPr lang="ru-RU" sz="2400" dirty="0">
                          <a:solidFill>
                            <a:srgbClr val="000000"/>
                          </a:solidFill>
                          <a:latin typeface="+mj-lt"/>
                          <a:ea typeface="Times New Roman"/>
                          <a:cs typeface="Calibri"/>
                        </a:rPr>
                        <a:t>0</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17,002</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34,004</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51,008</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67,970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692">
                <a:tc>
                  <a:txBody>
                    <a:bodyPr/>
                    <a:lstStyle/>
                    <a:p>
                      <a:pPr algn="ctr">
                        <a:spcAft>
                          <a:spcPts val="0"/>
                        </a:spcAft>
                      </a:pPr>
                      <a:r>
                        <a:rPr lang="en-US" sz="2400" kern="1200" dirty="0" smtClean="0">
                          <a:solidFill>
                            <a:srgbClr val="000000"/>
                          </a:solidFill>
                          <a:latin typeface="+mn-lt"/>
                          <a:ea typeface="Times New Roman"/>
                          <a:cs typeface="Calibri"/>
                        </a:rPr>
                        <a:t>Version </a:t>
                      </a:r>
                      <a:r>
                        <a:rPr lang="en-US" sz="2400" dirty="0" smtClean="0">
                          <a:solidFill>
                            <a:srgbClr val="000000"/>
                          </a:solidFill>
                          <a:latin typeface="+mj-lt"/>
                          <a:ea typeface="Times New Roman"/>
                          <a:cs typeface="Calibri"/>
                        </a:rPr>
                        <a:t>V</a:t>
                      </a:r>
                      <a:r>
                        <a:rPr lang="ru-RU" sz="2400" dirty="0">
                          <a:solidFill>
                            <a:srgbClr val="000000"/>
                          </a:solidFill>
                          <a:latin typeface="+mj-lt"/>
                          <a:ea typeface="Times New Roman"/>
                          <a:cs typeface="Calibri"/>
                        </a:rPr>
                        <a:t>1</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16,776</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33,549</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50,337</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66,989</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692">
                <a:tc>
                  <a:txBody>
                    <a:bodyPr/>
                    <a:lstStyle/>
                    <a:p>
                      <a:pPr algn="ctr">
                        <a:spcAft>
                          <a:spcPts val="0"/>
                        </a:spcAft>
                      </a:pPr>
                      <a:r>
                        <a:rPr lang="en-US" sz="2400" kern="1200" dirty="0" smtClean="0">
                          <a:solidFill>
                            <a:srgbClr val="000000"/>
                          </a:solidFill>
                          <a:latin typeface="+mn-lt"/>
                          <a:ea typeface="Times New Roman"/>
                          <a:cs typeface="Calibri"/>
                        </a:rPr>
                        <a:t>Version </a:t>
                      </a:r>
                      <a:r>
                        <a:rPr lang="en-US" sz="2400" dirty="0" smtClean="0">
                          <a:solidFill>
                            <a:srgbClr val="000000"/>
                          </a:solidFill>
                          <a:latin typeface="+mj-lt"/>
                          <a:ea typeface="Times New Roman"/>
                          <a:cs typeface="Calibri"/>
                        </a:rPr>
                        <a:t>V</a:t>
                      </a:r>
                      <a:r>
                        <a:rPr lang="ru-RU" sz="2400" dirty="0">
                          <a:solidFill>
                            <a:srgbClr val="000000"/>
                          </a:solidFill>
                          <a:latin typeface="+mj-lt"/>
                          <a:ea typeface="Times New Roman"/>
                          <a:cs typeface="Calibri"/>
                        </a:rPr>
                        <a:t>2</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2,871</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5,727</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8,649</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11,230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692">
                <a:tc>
                  <a:txBody>
                    <a:bodyPr/>
                    <a:lstStyle/>
                    <a:p>
                      <a:pPr algn="ctr">
                        <a:spcAft>
                          <a:spcPts val="0"/>
                        </a:spcAft>
                      </a:pPr>
                      <a:r>
                        <a:rPr lang="en-US" sz="2400" kern="1200" dirty="0" smtClean="0">
                          <a:solidFill>
                            <a:srgbClr val="000000"/>
                          </a:solidFill>
                          <a:latin typeface="+mn-lt"/>
                          <a:ea typeface="Times New Roman"/>
                          <a:cs typeface="Calibri"/>
                        </a:rPr>
                        <a:t>Version </a:t>
                      </a:r>
                      <a:r>
                        <a:rPr lang="en-US" sz="2400" dirty="0" smtClean="0">
                          <a:solidFill>
                            <a:srgbClr val="000000"/>
                          </a:solidFill>
                          <a:latin typeface="+mj-lt"/>
                          <a:ea typeface="Times New Roman"/>
                          <a:cs typeface="Calibri"/>
                        </a:rPr>
                        <a:t>V</a:t>
                      </a:r>
                      <a:r>
                        <a:rPr lang="ru-RU" sz="2400" dirty="0">
                          <a:solidFill>
                            <a:srgbClr val="000000"/>
                          </a:solidFill>
                          <a:latin typeface="+mj-lt"/>
                          <a:ea typeface="Times New Roman"/>
                          <a:cs typeface="Calibri"/>
                        </a:rPr>
                        <a:t>3</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0,522</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1,049</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1,583</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2,091</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692">
                <a:tc>
                  <a:txBody>
                    <a:bodyPr/>
                    <a:lstStyle/>
                    <a:p>
                      <a:pPr algn="ctr">
                        <a:spcAft>
                          <a:spcPts val="0"/>
                        </a:spcAft>
                      </a:pPr>
                      <a:r>
                        <a:rPr lang="en-US" sz="2400" kern="1200" dirty="0" smtClean="0">
                          <a:solidFill>
                            <a:srgbClr val="000000"/>
                          </a:solidFill>
                          <a:latin typeface="+mn-lt"/>
                          <a:ea typeface="Times New Roman"/>
                          <a:cs typeface="Calibri"/>
                        </a:rPr>
                        <a:t>Version </a:t>
                      </a:r>
                      <a:r>
                        <a:rPr lang="en-US" sz="2400" dirty="0" smtClean="0">
                          <a:solidFill>
                            <a:srgbClr val="000000"/>
                          </a:solidFill>
                          <a:latin typeface="+mj-lt"/>
                          <a:ea typeface="Times New Roman"/>
                          <a:cs typeface="Calibri"/>
                        </a:rPr>
                        <a:t>V4</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0,521</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1,036</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1,566</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2,067</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692">
                <a:tc>
                  <a:txBody>
                    <a:bodyPr/>
                    <a:lstStyle/>
                    <a:p>
                      <a:pPr algn="ctr">
                        <a:spcAft>
                          <a:spcPts val="0"/>
                        </a:spcAft>
                      </a:pPr>
                      <a:r>
                        <a:rPr lang="en-US" sz="2400" kern="1200" dirty="0" smtClean="0">
                          <a:solidFill>
                            <a:srgbClr val="000000"/>
                          </a:solidFill>
                          <a:latin typeface="+mn-lt"/>
                          <a:ea typeface="Times New Roman"/>
                          <a:cs typeface="Calibri"/>
                        </a:rPr>
                        <a:t>Version </a:t>
                      </a:r>
                      <a:r>
                        <a:rPr lang="en-US" sz="2400" dirty="0" smtClean="0">
                          <a:solidFill>
                            <a:srgbClr val="000000"/>
                          </a:solidFill>
                          <a:latin typeface="+mj-lt"/>
                          <a:ea typeface="Times New Roman"/>
                          <a:cs typeface="Calibri"/>
                        </a:rPr>
                        <a:t>V5</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0,527</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1,047</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1,580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2,085</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692">
                <a:tc>
                  <a:txBody>
                    <a:bodyPr/>
                    <a:lstStyle/>
                    <a:p>
                      <a:pPr algn="ctr">
                        <a:spcAft>
                          <a:spcPts val="0"/>
                        </a:spcAft>
                      </a:pPr>
                      <a:r>
                        <a:rPr lang="en-US" sz="2400" kern="1200" dirty="0" smtClean="0">
                          <a:solidFill>
                            <a:srgbClr val="000000"/>
                          </a:solidFill>
                          <a:latin typeface="+mn-lt"/>
                          <a:ea typeface="Times New Roman"/>
                          <a:cs typeface="Calibri"/>
                        </a:rPr>
                        <a:t>Version </a:t>
                      </a:r>
                      <a:r>
                        <a:rPr lang="en-US" sz="2400" dirty="0" smtClean="0">
                          <a:solidFill>
                            <a:srgbClr val="000000"/>
                          </a:solidFill>
                          <a:latin typeface="+mj-lt"/>
                          <a:ea typeface="Times New Roman"/>
                          <a:cs typeface="Calibri"/>
                        </a:rPr>
                        <a:t>V6</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0,538</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1,071</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1,614</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2,133</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692">
                <a:tc>
                  <a:txBody>
                    <a:bodyPr/>
                    <a:lstStyle/>
                    <a:p>
                      <a:pPr algn="ctr">
                        <a:spcAft>
                          <a:spcPts val="0"/>
                        </a:spcAft>
                      </a:pPr>
                      <a:r>
                        <a:rPr lang="en-US" sz="2400" kern="1200" dirty="0" smtClean="0">
                          <a:solidFill>
                            <a:srgbClr val="000000"/>
                          </a:solidFill>
                          <a:latin typeface="+mn-lt"/>
                          <a:ea typeface="Times New Roman"/>
                          <a:cs typeface="Calibri"/>
                        </a:rPr>
                        <a:t>Version </a:t>
                      </a:r>
                      <a:r>
                        <a:rPr lang="en-US" sz="2400" dirty="0" smtClean="0">
                          <a:solidFill>
                            <a:srgbClr val="000000"/>
                          </a:solidFill>
                          <a:latin typeface="+mj-lt"/>
                          <a:ea typeface="Times New Roman"/>
                          <a:cs typeface="Calibri"/>
                        </a:rPr>
                        <a:t>V6.1</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0,539</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1,072</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1,617</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2,135</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692">
                <a:tc>
                  <a:txBody>
                    <a:bodyPr/>
                    <a:lstStyle/>
                    <a:p>
                      <a:pPr algn="ctr">
                        <a:spcAft>
                          <a:spcPts val="0"/>
                        </a:spcAft>
                      </a:pPr>
                      <a:r>
                        <a:rPr lang="en-US" sz="2400" kern="1200" dirty="0" smtClean="0">
                          <a:solidFill>
                            <a:srgbClr val="000000"/>
                          </a:solidFill>
                          <a:latin typeface="+mn-lt"/>
                          <a:ea typeface="Times New Roman"/>
                          <a:cs typeface="Calibri"/>
                        </a:rPr>
                        <a:t>Version </a:t>
                      </a:r>
                      <a:r>
                        <a:rPr lang="en-US" sz="2400" dirty="0" smtClean="0">
                          <a:solidFill>
                            <a:srgbClr val="000000"/>
                          </a:solidFill>
                          <a:latin typeface="+mj-lt"/>
                          <a:ea typeface="Times New Roman"/>
                          <a:cs typeface="Calibri"/>
                        </a:rPr>
                        <a:t>V6.2</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0,438</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0,871</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1,314</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a:solidFill>
                            <a:srgbClr val="000000"/>
                          </a:solidFill>
                          <a:latin typeface="+mj-lt"/>
                          <a:ea typeface="Times New Roman"/>
                          <a:cs typeface="Calibri"/>
                        </a:rPr>
                        <a:t>1,724</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692">
                <a:tc>
                  <a:txBody>
                    <a:bodyPr/>
                    <a:lstStyle/>
                    <a:p>
                      <a:pPr algn="ctr">
                        <a:spcAft>
                          <a:spcPts val="0"/>
                        </a:spcAft>
                      </a:pPr>
                      <a:r>
                        <a:rPr lang="en-US" sz="2400" kern="1200" dirty="0" smtClean="0">
                          <a:solidFill>
                            <a:srgbClr val="000000"/>
                          </a:solidFill>
                          <a:latin typeface="+mn-lt"/>
                          <a:ea typeface="Times New Roman"/>
                          <a:cs typeface="Calibri"/>
                        </a:rPr>
                        <a:t>Version </a:t>
                      </a:r>
                      <a:r>
                        <a:rPr lang="ru-RU" sz="2400" dirty="0" smtClean="0">
                          <a:solidFill>
                            <a:srgbClr val="000000"/>
                          </a:solidFill>
                          <a:latin typeface="+mj-lt"/>
                          <a:ea typeface="Times New Roman"/>
                          <a:cs typeface="Calibri"/>
                        </a:rPr>
                        <a:t>V7</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0,058</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0,084</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0,126</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0,153</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692">
                <a:tc>
                  <a:txBody>
                    <a:bodyPr/>
                    <a:lstStyle/>
                    <a:p>
                      <a:pPr algn="ctr">
                        <a:spcAft>
                          <a:spcPts val="0"/>
                        </a:spcAft>
                      </a:pPr>
                      <a:r>
                        <a:rPr lang="en-US" sz="2400" kern="1200" dirty="0" smtClean="0">
                          <a:solidFill>
                            <a:srgbClr val="000000"/>
                          </a:solidFill>
                          <a:latin typeface="+mn-lt"/>
                          <a:ea typeface="Times New Roman"/>
                          <a:cs typeface="Calibri"/>
                        </a:rPr>
                        <a:t>Version </a:t>
                      </a:r>
                      <a:r>
                        <a:rPr lang="en-US" sz="2400" dirty="0" smtClean="0">
                          <a:solidFill>
                            <a:srgbClr val="000000"/>
                          </a:solidFill>
                          <a:latin typeface="+mj-lt"/>
                          <a:ea typeface="Times New Roman"/>
                          <a:cs typeface="Calibri"/>
                        </a:rPr>
                        <a:t>V6.</a:t>
                      </a:r>
                      <a:r>
                        <a:rPr lang="ru-RU" sz="2400" dirty="0">
                          <a:solidFill>
                            <a:srgbClr val="000000"/>
                          </a:solidFill>
                          <a:latin typeface="+mj-lt"/>
                          <a:ea typeface="Times New Roman"/>
                          <a:cs typeface="Calibri"/>
                        </a:rPr>
                        <a:t>3</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0,409</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0,812</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1,226</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1,603</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31384">
                <a:tc>
                  <a:txBody>
                    <a:bodyPr/>
                    <a:lstStyle/>
                    <a:p>
                      <a:pPr algn="ctr">
                        <a:spcAft>
                          <a:spcPts val="0"/>
                        </a:spcAft>
                      </a:pPr>
                      <a:r>
                        <a:rPr lang="en-US" sz="2400" b="1" dirty="0" smtClean="0">
                          <a:solidFill>
                            <a:srgbClr val="000000"/>
                          </a:solidFill>
                          <a:latin typeface="+mj-lt"/>
                          <a:ea typeface="Times New Roman"/>
                          <a:cs typeface="Calibri"/>
                        </a:rPr>
                        <a:t>Version</a:t>
                      </a:r>
                      <a:r>
                        <a:rPr lang="ru-RU" sz="2400" b="1" dirty="0" smtClean="0">
                          <a:solidFill>
                            <a:srgbClr val="000000"/>
                          </a:solidFill>
                          <a:latin typeface="+mj-lt"/>
                          <a:ea typeface="Times New Roman"/>
                          <a:cs typeface="Calibri"/>
                        </a:rPr>
                        <a:t> </a:t>
                      </a:r>
                      <a:r>
                        <a:rPr lang="ru-RU" sz="2400" b="1" dirty="0">
                          <a:solidFill>
                            <a:srgbClr val="000000"/>
                          </a:solidFill>
                          <a:latin typeface="+mj-lt"/>
                          <a:ea typeface="Times New Roman"/>
                          <a:cs typeface="Calibri"/>
                        </a:rPr>
                        <a:t>V7.1</a:t>
                      </a:r>
                      <a:endParaRPr lang="ru-RU" sz="2400" b="1"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0,033</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0,062</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0,091</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latin typeface="+mj-lt"/>
                          <a:ea typeface="Times New Roman"/>
                        </a:rPr>
                        <a:t>0,118</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Заголовок 1"/>
          <p:cNvSpPr>
            <a:spLocks noGrp="1"/>
          </p:cNvSpPr>
          <p:nvPr>
            <p:ph type="title"/>
          </p:nvPr>
        </p:nvSpPr>
        <p:spPr/>
        <p:txBody>
          <a:bodyPr/>
          <a:lstStyle/>
          <a:p>
            <a:r>
              <a:rPr lang="en-US" dirty="0"/>
              <a:t>Version </a:t>
            </a:r>
            <a:r>
              <a:rPr lang="ru-RU" dirty="0"/>
              <a:t>7.1. </a:t>
            </a:r>
            <a:r>
              <a:rPr lang="en-US" dirty="0" smtClean="0"/>
              <a:t>Warm-up</a:t>
            </a:r>
            <a:endParaRPr lang="ru-RU" dirty="0" smtClean="0"/>
          </a:p>
        </p:txBody>
      </p:sp>
      <p:sp>
        <p:nvSpPr>
          <p:cNvPr id="51203" name="Содержимое 2"/>
          <p:cNvSpPr>
            <a:spLocks noGrp="1"/>
          </p:cNvSpPr>
          <p:nvPr>
            <p:ph idx="1"/>
          </p:nvPr>
        </p:nvSpPr>
        <p:spPr>
          <a:xfrm>
            <a:off x="273050" y="1196975"/>
            <a:ext cx="9437688" cy="4968875"/>
          </a:xfrm>
        </p:spPr>
        <p:txBody>
          <a:bodyPr/>
          <a:lstStyle/>
          <a:p>
            <a:r>
              <a:rPr lang="en-US" dirty="0" smtClean="0"/>
              <a:t>Speedup of version </a:t>
            </a:r>
            <a:r>
              <a:rPr lang="ru-RU" dirty="0" smtClean="0"/>
              <a:t>7.1 </a:t>
            </a:r>
            <a:r>
              <a:rPr lang="en-US" dirty="0" smtClean="0"/>
              <a:t>compared to version </a:t>
            </a:r>
            <a:r>
              <a:rPr lang="ru-RU" dirty="0" smtClean="0"/>
              <a:t>6.3 </a:t>
            </a:r>
            <a:r>
              <a:rPr lang="en-US" dirty="0" smtClean="0"/>
              <a:t>is significantly larger than speedup of version 7 compared to version 6.2: from</a:t>
            </a:r>
            <a:r>
              <a:rPr lang="ru-RU" dirty="0" smtClean="0"/>
              <a:t> 12.54</a:t>
            </a:r>
            <a:r>
              <a:rPr lang="en-US" dirty="0" smtClean="0"/>
              <a:t>x</a:t>
            </a:r>
            <a:r>
              <a:rPr lang="ru-RU" dirty="0" smtClean="0"/>
              <a:t> (60</a:t>
            </a:r>
            <a:r>
              <a:rPr lang="en-US" dirty="0" smtClean="0"/>
              <a:t>M</a:t>
            </a:r>
            <a:r>
              <a:rPr lang="ru-RU" dirty="0" smtClean="0"/>
              <a:t> </a:t>
            </a:r>
            <a:r>
              <a:rPr lang="en-US" dirty="0" smtClean="0"/>
              <a:t>options</a:t>
            </a:r>
            <a:r>
              <a:rPr lang="ru-RU" dirty="0" smtClean="0"/>
              <a:t>) </a:t>
            </a:r>
            <a:r>
              <a:rPr lang="en-US" dirty="0" smtClean="0"/>
              <a:t>to </a:t>
            </a:r>
            <a:r>
              <a:rPr lang="ru-RU" dirty="0" smtClean="0"/>
              <a:t>13</a:t>
            </a:r>
            <a:r>
              <a:rPr lang="en-US" dirty="0" smtClean="0"/>
              <a:t>.</a:t>
            </a:r>
            <a:r>
              <a:rPr lang="ru-RU" dirty="0" smtClean="0"/>
              <a:t>61</a:t>
            </a:r>
            <a:r>
              <a:rPr lang="en-US" dirty="0" smtClean="0"/>
              <a:t>x</a:t>
            </a:r>
            <a:r>
              <a:rPr lang="ru-RU" dirty="0" smtClean="0"/>
              <a:t> (240</a:t>
            </a:r>
            <a:r>
              <a:rPr lang="en-US" dirty="0" smtClean="0"/>
              <a:t>M</a:t>
            </a:r>
            <a:r>
              <a:rPr lang="ru-RU" dirty="0" smtClean="0"/>
              <a:t> </a:t>
            </a:r>
            <a:r>
              <a:rPr lang="en-US" dirty="0" smtClean="0"/>
              <a:t>options</a:t>
            </a:r>
            <a:r>
              <a:rPr lang="ru-RU" dirty="0" smtClean="0"/>
              <a:t>). </a:t>
            </a:r>
          </a:p>
          <a:p>
            <a:r>
              <a:rPr lang="en-US" dirty="0" smtClean="0"/>
              <a:t>Version </a:t>
            </a:r>
            <a:r>
              <a:rPr lang="ru-RU" dirty="0" smtClean="0"/>
              <a:t>6.3 </a:t>
            </a:r>
            <a:r>
              <a:rPr lang="en-US" dirty="0" smtClean="0"/>
              <a:t>is </a:t>
            </a:r>
            <a:r>
              <a:rPr lang="ru-RU" dirty="0" smtClean="0"/>
              <a:t>7</a:t>
            </a:r>
            <a:r>
              <a:rPr lang="en-US" dirty="0" smtClean="0"/>
              <a:t>.</a:t>
            </a:r>
            <a:r>
              <a:rPr lang="ru-RU" dirty="0" smtClean="0"/>
              <a:t>5% </a:t>
            </a:r>
            <a:r>
              <a:rPr lang="en-US" dirty="0" smtClean="0"/>
              <a:t>faster than version 6.2. Version 7 is one third faster than version 7 (except 60M options, where difference is 70% due to small amount of computations</a:t>
            </a:r>
            <a:r>
              <a:rPr lang="ru-RU" dirty="0" smtClean="0"/>
              <a: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Заголовок 1"/>
          <p:cNvSpPr>
            <a:spLocks noGrp="1"/>
          </p:cNvSpPr>
          <p:nvPr>
            <p:ph type="title"/>
          </p:nvPr>
        </p:nvSpPr>
        <p:spPr/>
        <p:txBody>
          <a:bodyPr/>
          <a:lstStyle/>
          <a:p>
            <a:r>
              <a:rPr lang="en-US" dirty="0" smtClean="0"/>
              <a:t>Experiments on</a:t>
            </a:r>
            <a:r>
              <a:rPr lang="ru-RU" dirty="0" smtClean="0"/>
              <a:t> Xeon Phi…</a:t>
            </a:r>
          </a:p>
        </p:txBody>
      </p:sp>
      <p:sp>
        <p:nvSpPr>
          <p:cNvPr id="52227" name="Содержимое 2"/>
          <p:cNvSpPr>
            <a:spLocks noGrp="1"/>
          </p:cNvSpPr>
          <p:nvPr>
            <p:ph idx="1"/>
          </p:nvPr>
        </p:nvSpPr>
        <p:spPr>
          <a:xfrm>
            <a:off x="273050" y="1196975"/>
            <a:ext cx="9437688" cy="4968875"/>
          </a:xfrm>
        </p:spPr>
        <p:txBody>
          <a:bodyPr/>
          <a:lstStyle/>
          <a:p>
            <a:r>
              <a:rPr lang="en-US" dirty="0" smtClean="0"/>
              <a:t>It makes sense to compare, starting from version 7</a:t>
            </a:r>
            <a:r>
              <a:rPr lang="ru-RU" dirty="0" smtClean="0"/>
              <a:t>.</a:t>
            </a:r>
            <a:r>
              <a:rPr lang="en-US" dirty="0" smtClean="0"/>
              <a:t> However, we recommend comparing all versions for a full picture</a:t>
            </a:r>
            <a:endParaRPr lang="ru-RU" dirty="0" smtClean="0"/>
          </a:p>
          <a:p>
            <a:r>
              <a:rPr lang="en-US" dirty="0" smtClean="0"/>
              <a:t>We give results starting from version 6</a:t>
            </a:r>
            <a:r>
              <a:rPr lang="ru-RU" dirty="0" smtClean="0"/>
              <a:t>.</a:t>
            </a:r>
          </a:p>
          <a:p>
            <a:r>
              <a:rPr lang="en-US" dirty="0" smtClean="0"/>
              <a:t>Program is built for Xeon Phi using </a:t>
            </a:r>
            <a:r>
              <a:rPr lang="ru-RU" dirty="0" smtClean="0"/>
              <a:t>-</a:t>
            </a:r>
            <a:r>
              <a:rPr lang="ru-RU" b="1" dirty="0" err="1" smtClean="0"/>
              <a:t>mmic</a:t>
            </a:r>
            <a:r>
              <a:rPr lang="en-US" dirty="0" smtClean="0"/>
              <a:t> compiler option.</a:t>
            </a:r>
            <a:endParaRPr lang="ru-RU" dirty="0" smtClean="0"/>
          </a:p>
          <a:p>
            <a:r>
              <a:rPr lang="en-US" dirty="0" smtClean="0"/>
              <a:t>Don’t forget to change alignment of </a:t>
            </a:r>
            <a:r>
              <a:rPr lang="ru-RU" b="1" dirty="0" err="1" smtClean="0"/>
              <a:t>memalign</a:t>
            </a:r>
            <a:r>
              <a:rPr lang="ru-RU" b="1" dirty="0" smtClean="0"/>
              <a:t>()</a:t>
            </a:r>
            <a:r>
              <a:rPr lang="ru-RU" dirty="0" smtClean="0"/>
              <a:t> </a:t>
            </a:r>
            <a:r>
              <a:rPr lang="en-US" dirty="0" smtClean="0"/>
              <a:t>from</a:t>
            </a:r>
            <a:r>
              <a:rPr lang="ru-RU" dirty="0" smtClean="0"/>
              <a:t> 32 </a:t>
            </a:r>
            <a:r>
              <a:rPr lang="en-US" dirty="0" smtClean="0"/>
              <a:t>to</a:t>
            </a:r>
            <a:r>
              <a:rPr lang="ru-RU" dirty="0" smtClean="0"/>
              <a:t> 64.</a:t>
            </a:r>
          </a:p>
          <a:p>
            <a:r>
              <a:rPr lang="en-US" dirty="0" smtClean="0"/>
              <a:t>Build the program for Xeon Phi and perform experiments</a:t>
            </a:r>
            <a:r>
              <a:rPr lang="ru-RU" dirty="0" smtClean="0"/>
              <a: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Заголовок 1"/>
          <p:cNvSpPr>
            <a:spLocks noGrp="1"/>
          </p:cNvSpPr>
          <p:nvPr>
            <p:ph type="title"/>
          </p:nvPr>
        </p:nvSpPr>
        <p:spPr/>
        <p:txBody>
          <a:bodyPr/>
          <a:lstStyle/>
          <a:p>
            <a:r>
              <a:rPr lang="en-US" dirty="0"/>
              <a:t>Experiments on</a:t>
            </a:r>
            <a:r>
              <a:rPr lang="ru-RU" dirty="0"/>
              <a:t> Xeon </a:t>
            </a:r>
            <a:r>
              <a:rPr lang="ru-RU" dirty="0" smtClean="0"/>
              <a:t>Phi</a:t>
            </a:r>
            <a:r>
              <a:rPr lang="en-US" dirty="0" smtClean="0"/>
              <a:t>: vectorized sequential code</a:t>
            </a:r>
            <a:endParaRPr lang="ru-RU" dirty="0" smtClean="0"/>
          </a:p>
        </p:txBody>
      </p:sp>
      <p:sp>
        <p:nvSpPr>
          <p:cNvPr id="53251" name="Содержимое 5"/>
          <p:cNvSpPr>
            <a:spLocks noGrp="1"/>
          </p:cNvSpPr>
          <p:nvPr>
            <p:ph idx="1"/>
          </p:nvPr>
        </p:nvSpPr>
        <p:spPr>
          <a:xfrm>
            <a:off x="273050" y="3068638"/>
            <a:ext cx="9437688" cy="3097212"/>
          </a:xfrm>
        </p:spPr>
        <p:txBody>
          <a:bodyPr/>
          <a:lstStyle/>
          <a:p>
            <a:r>
              <a:rPr lang="en-US" dirty="0" smtClean="0"/>
              <a:t>On Xeon Phi computing in reduced precision </a:t>
            </a:r>
            <a:r>
              <a:rPr lang="en-US" dirty="0"/>
              <a:t>(version 6.2</a:t>
            </a:r>
            <a:r>
              <a:rPr lang="en-US" dirty="0" smtClean="0"/>
              <a:t>) gives not just 23% benefit as on CPU, but 2.3x speedup</a:t>
            </a:r>
            <a:r>
              <a:rPr lang="ru-RU" dirty="0" smtClean="0"/>
              <a:t>. </a:t>
            </a:r>
          </a:p>
          <a:p>
            <a:r>
              <a:rPr lang="en-US" dirty="0" smtClean="0"/>
              <a:t>Warm-up is more important on Xeon Phi (about 60%). which is no surprise considering larger number of threads</a:t>
            </a:r>
            <a:r>
              <a:rPr lang="ru-RU" dirty="0" smtClean="0"/>
              <a:t>. </a:t>
            </a:r>
          </a:p>
          <a:p>
            <a:r>
              <a:rPr lang="en-US" dirty="0" smtClean="0"/>
              <a:t>Version 6.3 achieves close computational time on CPU and Xeon Phi.</a:t>
            </a:r>
            <a:endParaRPr lang="ru-RU" dirty="0" smtClean="0"/>
          </a:p>
        </p:txBody>
      </p:sp>
      <p:graphicFrame>
        <p:nvGraphicFramePr>
          <p:cNvPr id="4" name="Таблица 3"/>
          <p:cNvGraphicFramePr>
            <a:graphicFrameLocks noGrp="1"/>
          </p:cNvGraphicFramePr>
          <p:nvPr>
            <p:extLst>
              <p:ext uri="{D42A27DB-BD31-4B8C-83A1-F6EECF244321}">
                <p14:modId xmlns:p14="http://schemas.microsoft.com/office/powerpoint/2010/main" val="2663275865"/>
              </p:ext>
            </p:extLst>
          </p:nvPr>
        </p:nvGraphicFramePr>
        <p:xfrm>
          <a:off x="128588" y="1125538"/>
          <a:ext cx="9648825" cy="1828800"/>
        </p:xfrm>
        <a:graphic>
          <a:graphicData uri="http://schemas.openxmlformats.org/drawingml/2006/table">
            <a:tbl>
              <a:tblPr/>
              <a:tblGrid>
                <a:gridCol w="1929765"/>
                <a:gridCol w="1929765"/>
                <a:gridCol w="1929765"/>
                <a:gridCol w="1929765"/>
                <a:gridCol w="1929765"/>
              </a:tblGrid>
              <a:tr h="161925">
                <a:tc>
                  <a:txBody>
                    <a:bodyPr/>
                    <a:lstStyle/>
                    <a:p>
                      <a:pPr algn="ctr">
                        <a:spcAft>
                          <a:spcPts val="0"/>
                        </a:spcAft>
                      </a:pPr>
                      <a:r>
                        <a:rPr lang="en-US" sz="2400" dirty="0">
                          <a:solidFill>
                            <a:srgbClr val="000000"/>
                          </a:solidFill>
                          <a:latin typeface="+mj-lt"/>
                          <a:ea typeface="Times New Roman"/>
                          <a:cs typeface="Calibri"/>
                        </a:rPr>
                        <a:t>N</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60 000 000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120 000 000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180 000 000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solidFill>
                            <a:srgbClr val="000000"/>
                          </a:solidFill>
                          <a:latin typeface="+mj-lt"/>
                          <a:ea typeface="Times New Roman"/>
                          <a:cs typeface="Calibri"/>
                        </a:rPr>
                        <a:t>240</a:t>
                      </a:r>
                      <a:r>
                        <a:rPr lang="en-US" sz="2400">
                          <a:solidFill>
                            <a:srgbClr val="000000"/>
                          </a:solidFill>
                          <a:latin typeface="+mj-lt"/>
                          <a:ea typeface="Times New Roman"/>
                          <a:cs typeface="Calibri"/>
                        </a:rPr>
                        <a:t> </a:t>
                      </a:r>
                      <a:r>
                        <a:rPr lang="ru-RU" sz="2400">
                          <a:solidFill>
                            <a:srgbClr val="000000"/>
                          </a:solidFill>
                          <a:latin typeface="+mj-lt"/>
                          <a:ea typeface="Times New Roman"/>
                          <a:cs typeface="Calibri"/>
                        </a:rPr>
                        <a:t>000</a:t>
                      </a:r>
                      <a:r>
                        <a:rPr lang="en-US" sz="2400">
                          <a:solidFill>
                            <a:srgbClr val="000000"/>
                          </a:solidFill>
                          <a:latin typeface="+mj-lt"/>
                          <a:ea typeface="Times New Roman"/>
                          <a:cs typeface="Calibri"/>
                        </a:rPr>
                        <a:t> </a:t>
                      </a:r>
                      <a:r>
                        <a:rPr lang="ru-RU" sz="2400">
                          <a:solidFill>
                            <a:srgbClr val="000000"/>
                          </a:solidFill>
                          <a:latin typeface="+mj-lt"/>
                          <a:ea typeface="Times New Roman"/>
                          <a:cs typeface="Calibri"/>
                        </a:rPr>
                        <a:t>000</a:t>
                      </a:r>
                      <a:endParaRPr lang="ru-RU" sz="240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1925">
                <a:tc>
                  <a:txBody>
                    <a:bodyPr/>
                    <a:lstStyle/>
                    <a:p>
                      <a:pPr algn="ctr">
                        <a:spcAft>
                          <a:spcPts val="0"/>
                        </a:spcAft>
                      </a:pPr>
                      <a:r>
                        <a:rPr lang="en-US" sz="2400" dirty="0" smtClean="0">
                          <a:solidFill>
                            <a:srgbClr val="000000"/>
                          </a:solidFill>
                          <a:latin typeface="+mj-lt"/>
                          <a:ea typeface="Times New Roman"/>
                          <a:cs typeface="Calibri"/>
                        </a:rPr>
                        <a:t>Version</a:t>
                      </a:r>
                      <a:r>
                        <a:rPr lang="en-US" sz="2400" baseline="0" dirty="0" smtClean="0">
                          <a:solidFill>
                            <a:srgbClr val="000000"/>
                          </a:solidFill>
                          <a:latin typeface="+mj-lt"/>
                          <a:ea typeface="Times New Roman"/>
                          <a:cs typeface="Calibri"/>
                        </a:rPr>
                        <a:t> </a:t>
                      </a:r>
                      <a:r>
                        <a:rPr lang="en-US" sz="2400" dirty="0" smtClean="0">
                          <a:solidFill>
                            <a:srgbClr val="000000"/>
                          </a:solidFill>
                          <a:latin typeface="+mj-lt"/>
                          <a:ea typeface="Times New Roman"/>
                          <a:cs typeface="Calibri"/>
                        </a:rPr>
                        <a:t>V6</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1,544</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3,089</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4,633</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6,174</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1925">
                <a:tc>
                  <a:txBody>
                    <a:bodyPr/>
                    <a:lstStyle/>
                    <a:p>
                      <a:pPr algn="ctr">
                        <a:spcAft>
                          <a:spcPts val="0"/>
                        </a:spcAft>
                      </a:pPr>
                      <a:r>
                        <a:rPr lang="en-US" sz="2400" kern="1200" dirty="0" smtClean="0">
                          <a:solidFill>
                            <a:srgbClr val="000000"/>
                          </a:solidFill>
                          <a:latin typeface="+mn-lt"/>
                          <a:ea typeface="Times New Roman"/>
                          <a:cs typeface="Calibri"/>
                        </a:rPr>
                        <a:t>Version</a:t>
                      </a:r>
                      <a:r>
                        <a:rPr lang="en-US" sz="2400" kern="1200" baseline="0" dirty="0" smtClean="0">
                          <a:solidFill>
                            <a:srgbClr val="000000"/>
                          </a:solidFill>
                          <a:latin typeface="+mn-lt"/>
                          <a:ea typeface="Times New Roman"/>
                          <a:cs typeface="Calibri"/>
                        </a:rPr>
                        <a:t> </a:t>
                      </a:r>
                      <a:r>
                        <a:rPr lang="en-US" sz="2400" dirty="0" smtClean="0">
                          <a:solidFill>
                            <a:srgbClr val="000000"/>
                          </a:solidFill>
                          <a:latin typeface="+mj-lt"/>
                          <a:ea typeface="Times New Roman"/>
                          <a:cs typeface="Calibri"/>
                        </a:rPr>
                        <a:t>V6.1</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1,545</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3,091</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4,634</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6,179</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1925">
                <a:tc>
                  <a:txBody>
                    <a:bodyPr/>
                    <a:lstStyle/>
                    <a:p>
                      <a:pPr algn="ctr">
                        <a:spcAft>
                          <a:spcPts val="0"/>
                        </a:spcAft>
                      </a:pPr>
                      <a:r>
                        <a:rPr lang="en-US" sz="2400" kern="1200" dirty="0" smtClean="0">
                          <a:solidFill>
                            <a:srgbClr val="000000"/>
                          </a:solidFill>
                          <a:latin typeface="+mn-lt"/>
                          <a:ea typeface="Times New Roman"/>
                          <a:cs typeface="Calibri"/>
                        </a:rPr>
                        <a:t>Version</a:t>
                      </a:r>
                      <a:r>
                        <a:rPr lang="en-US" sz="2400" kern="1200" baseline="0" dirty="0" smtClean="0">
                          <a:solidFill>
                            <a:srgbClr val="000000"/>
                          </a:solidFill>
                          <a:latin typeface="+mn-lt"/>
                          <a:ea typeface="Times New Roman"/>
                          <a:cs typeface="Calibri"/>
                        </a:rPr>
                        <a:t> </a:t>
                      </a:r>
                      <a:r>
                        <a:rPr lang="en-US" sz="2400" dirty="0" smtClean="0">
                          <a:solidFill>
                            <a:srgbClr val="000000"/>
                          </a:solidFill>
                          <a:latin typeface="+mj-lt"/>
                          <a:ea typeface="Times New Roman"/>
                          <a:cs typeface="Calibri"/>
                        </a:rPr>
                        <a:t>V6.2</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0,676</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1,352</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2,027</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2,703</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1925">
                <a:tc>
                  <a:txBody>
                    <a:bodyPr/>
                    <a:lstStyle/>
                    <a:p>
                      <a:pPr algn="ctr">
                        <a:spcAft>
                          <a:spcPts val="0"/>
                        </a:spcAft>
                      </a:pPr>
                      <a:r>
                        <a:rPr lang="en-US" sz="2400" kern="1200" dirty="0" smtClean="0">
                          <a:solidFill>
                            <a:srgbClr val="000000"/>
                          </a:solidFill>
                          <a:latin typeface="+mn-lt"/>
                          <a:ea typeface="Times New Roman"/>
                          <a:cs typeface="Calibri"/>
                        </a:rPr>
                        <a:t>Version</a:t>
                      </a:r>
                      <a:r>
                        <a:rPr lang="en-US" sz="2400" kern="1200" baseline="0" dirty="0" smtClean="0">
                          <a:solidFill>
                            <a:srgbClr val="000000"/>
                          </a:solidFill>
                          <a:latin typeface="+mn-lt"/>
                          <a:ea typeface="Times New Roman"/>
                          <a:cs typeface="Calibri"/>
                        </a:rPr>
                        <a:t> </a:t>
                      </a:r>
                      <a:r>
                        <a:rPr lang="en-US" sz="2400" dirty="0" smtClean="0">
                          <a:solidFill>
                            <a:srgbClr val="000000"/>
                          </a:solidFill>
                          <a:latin typeface="+mj-lt"/>
                          <a:ea typeface="Times New Roman"/>
                          <a:cs typeface="Calibri"/>
                        </a:rPr>
                        <a:t>V6.</a:t>
                      </a:r>
                      <a:r>
                        <a:rPr lang="ru-RU" sz="2400" dirty="0">
                          <a:solidFill>
                            <a:srgbClr val="000000"/>
                          </a:solidFill>
                          <a:latin typeface="+mj-lt"/>
                          <a:ea typeface="Times New Roman"/>
                          <a:cs typeface="Calibri"/>
                        </a:rPr>
                        <a:t>3</a:t>
                      </a:r>
                      <a:endParaRPr lang="ru-RU" sz="2400" dirty="0">
                        <a:latin typeface="+mj-lt"/>
                        <a:ea typeface="Times New Roman"/>
                      </a:endParaRP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0,422</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0,845</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j-lt"/>
                          <a:ea typeface="Times New Roman"/>
                        </a:rPr>
                        <a:t>1,269</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dirty="0">
                          <a:latin typeface="+mj-lt"/>
                          <a:ea typeface="Times New Roman"/>
                        </a:rPr>
                        <a:t>1,690</a:t>
                      </a:r>
                    </a:p>
                  </a:txBody>
                  <a:tcPr marL="68578" marR="685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Заголовок 1"/>
          <p:cNvSpPr>
            <a:spLocks noGrp="1"/>
          </p:cNvSpPr>
          <p:nvPr>
            <p:ph type="title"/>
          </p:nvPr>
        </p:nvSpPr>
        <p:spPr/>
        <p:txBody>
          <a:bodyPr/>
          <a:lstStyle/>
          <a:p>
            <a:r>
              <a:rPr lang="en-US" dirty="0"/>
              <a:t>Experiments on</a:t>
            </a:r>
            <a:r>
              <a:rPr lang="ru-RU" dirty="0"/>
              <a:t> Xeon Phi</a:t>
            </a:r>
            <a:r>
              <a:rPr lang="en-US" dirty="0"/>
              <a:t>: vectorized </a:t>
            </a:r>
            <a:r>
              <a:rPr lang="en-US" dirty="0" smtClean="0"/>
              <a:t>parallel code…</a:t>
            </a:r>
            <a:endParaRPr lang="ru-RU" dirty="0" smtClean="0"/>
          </a:p>
        </p:txBody>
      </p:sp>
      <p:graphicFrame>
        <p:nvGraphicFramePr>
          <p:cNvPr id="5" name="Таблица 4"/>
          <p:cNvGraphicFramePr>
            <a:graphicFrameLocks noGrp="1"/>
          </p:cNvGraphicFramePr>
          <p:nvPr>
            <p:extLst>
              <p:ext uri="{D42A27DB-BD31-4B8C-83A1-F6EECF244321}">
                <p14:modId xmlns:p14="http://schemas.microsoft.com/office/powerpoint/2010/main" val="2501512436"/>
              </p:ext>
            </p:extLst>
          </p:nvPr>
        </p:nvGraphicFramePr>
        <p:xfrm>
          <a:off x="920750" y="1125538"/>
          <a:ext cx="8861425" cy="1524000"/>
        </p:xfrm>
        <a:graphic>
          <a:graphicData uri="http://schemas.openxmlformats.org/drawingml/2006/table">
            <a:tbl>
              <a:tblPr/>
              <a:tblGrid>
                <a:gridCol w="1732497"/>
                <a:gridCol w="1728225"/>
                <a:gridCol w="1872244"/>
                <a:gridCol w="1728225"/>
                <a:gridCol w="1800234"/>
              </a:tblGrid>
              <a:tr h="161925">
                <a:tc>
                  <a:txBody>
                    <a:bodyPr/>
                    <a:lstStyle/>
                    <a:p>
                      <a:pPr algn="ctr">
                        <a:spcAft>
                          <a:spcPts val="0"/>
                        </a:spcAft>
                      </a:pPr>
                      <a:r>
                        <a:rPr lang="en-US" sz="2000" b="1" dirty="0">
                          <a:solidFill>
                            <a:srgbClr val="000000"/>
                          </a:solidFill>
                          <a:latin typeface="+mj-lt"/>
                          <a:ea typeface="Times New Roman"/>
                          <a:cs typeface="Calibri"/>
                        </a:rPr>
                        <a:t>N</a:t>
                      </a:r>
                      <a:endParaRPr lang="ru-RU" sz="2000" b="1" dirty="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b="1" dirty="0">
                          <a:solidFill>
                            <a:srgbClr val="000000"/>
                          </a:solidFill>
                          <a:latin typeface="+mj-lt"/>
                          <a:ea typeface="Times New Roman"/>
                          <a:cs typeface="Calibri"/>
                        </a:rPr>
                        <a:t>60 000 000</a:t>
                      </a:r>
                      <a:endParaRPr lang="ru-RU" sz="2000" b="1" dirty="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b="1" dirty="0">
                          <a:solidFill>
                            <a:srgbClr val="000000"/>
                          </a:solidFill>
                          <a:latin typeface="+mj-lt"/>
                          <a:ea typeface="Times New Roman"/>
                          <a:cs typeface="Calibri"/>
                        </a:rPr>
                        <a:t>120 000 000</a:t>
                      </a:r>
                      <a:endParaRPr lang="ru-RU" sz="2000" b="1" dirty="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b="1" dirty="0">
                          <a:solidFill>
                            <a:srgbClr val="000000"/>
                          </a:solidFill>
                          <a:latin typeface="+mj-lt"/>
                          <a:ea typeface="Times New Roman"/>
                          <a:cs typeface="Calibri"/>
                        </a:rPr>
                        <a:t>180 000 000</a:t>
                      </a:r>
                      <a:endParaRPr lang="ru-RU" sz="2000" b="1" dirty="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b="1" dirty="0">
                          <a:solidFill>
                            <a:srgbClr val="000000"/>
                          </a:solidFill>
                          <a:latin typeface="+mj-lt"/>
                          <a:ea typeface="Times New Roman"/>
                          <a:cs typeface="Calibri"/>
                        </a:rPr>
                        <a:t>240 000 000</a:t>
                      </a:r>
                      <a:endParaRPr lang="ru-RU" sz="2000" b="1" dirty="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ctr">
                        <a:spcAft>
                          <a:spcPts val="0"/>
                        </a:spcAft>
                      </a:pPr>
                      <a:r>
                        <a:rPr lang="en-US" sz="2000" dirty="0" smtClean="0">
                          <a:solidFill>
                            <a:srgbClr val="000000"/>
                          </a:solidFill>
                          <a:latin typeface="+mj-lt"/>
                          <a:ea typeface="Times New Roman"/>
                          <a:cs typeface="Calibri"/>
                        </a:rPr>
                        <a:t>Version V7</a:t>
                      </a:r>
                      <a:endParaRPr lang="ru-RU" sz="2000" dirty="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j-lt"/>
                          <a:ea typeface="Times New Roman"/>
                          <a:cs typeface="Calibri"/>
                        </a:rPr>
                        <a:t>0,134</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j-lt"/>
                          <a:ea typeface="Times New Roman"/>
                          <a:cs typeface="Calibri"/>
                        </a:rPr>
                        <a:t>0,149</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j-lt"/>
                          <a:ea typeface="Times New Roman"/>
                          <a:cs typeface="Calibri"/>
                        </a:rPr>
                        <a:t>0,164</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j-lt"/>
                          <a:ea typeface="Times New Roman"/>
                          <a:cs typeface="Calibri"/>
                        </a:rPr>
                        <a:t>0,175</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ctr">
                        <a:spcAft>
                          <a:spcPts val="0"/>
                        </a:spcAft>
                      </a:pPr>
                      <a:r>
                        <a:rPr lang="en-US" sz="2000">
                          <a:solidFill>
                            <a:srgbClr val="000000"/>
                          </a:solidFill>
                          <a:latin typeface="+mj-lt"/>
                          <a:ea typeface="Times New Roman"/>
                          <a:cs typeface="Calibri"/>
                        </a:rPr>
                        <a:t>S(V6.2/V7)</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j-lt"/>
                          <a:ea typeface="Times New Roman"/>
                          <a:cs typeface="Calibri"/>
                        </a:rPr>
                        <a:t>5,0336</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j-lt"/>
                          <a:ea typeface="Times New Roman"/>
                          <a:cs typeface="Calibri"/>
                        </a:rPr>
                        <a:t>9,050</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j-lt"/>
                          <a:ea typeface="Times New Roman"/>
                          <a:cs typeface="Calibri"/>
                        </a:rPr>
                        <a:t>12,331</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j-lt"/>
                          <a:ea typeface="Times New Roman"/>
                          <a:cs typeface="Calibri"/>
                        </a:rPr>
                        <a:t>15,437</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ctr">
                        <a:spcAft>
                          <a:spcPts val="0"/>
                        </a:spcAft>
                      </a:pPr>
                      <a:r>
                        <a:rPr lang="en-US" sz="2000" kern="1200" dirty="0" smtClean="0">
                          <a:solidFill>
                            <a:srgbClr val="000000"/>
                          </a:solidFill>
                          <a:latin typeface="+mn-lt"/>
                          <a:ea typeface="Times New Roman"/>
                          <a:cs typeface="Calibri"/>
                        </a:rPr>
                        <a:t>Version </a:t>
                      </a:r>
                      <a:r>
                        <a:rPr lang="en-US" sz="2000" dirty="0" smtClean="0">
                          <a:solidFill>
                            <a:srgbClr val="000000"/>
                          </a:solidFill>
                          <a:latin typeface="+mj-lt"/>
                          <a:ea typeface="Times New Roman"/>
                          <a:cs typeface="Calibri"/>
                        </a:rPr>
                        <a:t>V7.1</a:t>
                      </a:r>
                      <a:endParaRPr lang="ru-RU" sz="2000" dirty="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j-lt"/>
                          <a:ea typeface="Times New Roman"/>
                          <a:cs typeface="Calibri"/>
                        </a:rPr>
                        <a:t>0,008</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j-lt"/>
                          <a:ea typeface="Times New Roman"/>
                          <a:cs typeface="Calibri"/>
                        </a:rPr>
                        <a:t>0,017</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j-lt"/>
                          <a:ea typeface="Times New Roman"/>
                          <a:cs typeface="Calibri"/>
                        </a:rPr>
                        <a:t>0,025</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j-lt"/>
                          <a:ea typeface="Times New Roman"/>
                          <a:cs typeface="Calibri"/>
                        </a:rPr>
                        <a:t>0,033</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ctr">
                        <a:spcAft>
                          <a:spcPts val="0"/>
                        </a:spcAft>
                      </a:pPr>
                      <a:r>
                        <a:rPr lang="en-US" sz="2000">
                          <a:solidFill>
                            <a:srgbClr val="000000"/>
                          </a:solidFill>
                          <a:latin typeface="+mj-lt"/>
                          <a:ea typeface="Times New Roman"/>
                          <a:cs typeface="Calibri"/>
                        </a:rPr>
                        <a:t>S(V6.3/V7.1)</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j-lt"/>
                          <a:ea typeface="Times New Roman"/>
                          <a:cs typeface="Calibri"/>
                        </a:rPr>
                        <a:t>50,585</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j-lt"/>
                          <a:ea typeface="Times New Roman"/>
                          <a:cs typeface="Calibri"/>
                        </a:rPr>
                        <a:t>51,178</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j-lt"/>
                          <a:ea typeface="Times New Roman"/>
                          <a:cs typeface="Calibri"/>
                        </a:rPr>
                        <a:t>51,783</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dirty="0">
                          <a:solidFill>
                            <a:srgbClr val="000000"/>
                          </a:solidFill>
                          <a:latin typeface="+mj-lt"/>
                          <a:ea typeface="Times New Roman"/>
                          <a:cs typeface="Calibri"/>
                        </a:rPr>
                        <a:t>51,546</a:t>
                      </a:r>
                      <a:endParaRPr lang="ru-RU" sz="2000" dirty="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6" name="Таблица 5"/>
          <p:cNvGraphicFramePr>
            <a:graphicFrameLocks noGrp="1"/>
          </p:cNvGraphicFramePr>
          <p:nvPr/>
        </p:nvGraphicFramePr>
        <p:xfrm>
          <a:off x="920750" y="2841625"/>
          <a:ext cx="8861424" cy="1524000"/>
        </p:xfrm>
        <a:graphic>
          <a:graphicData uri="http://schemas.openxmlformats.org/drawingml/2006/table">
            <a:tbl>
              <a:tblPr/>
              <a:tblGrid>
                <a:gridCol w="1732495"/>
                <a:gridCol w="1728225"/>
                <a:gridCol w="1872244"/>
                <a:gridCol w="1728225"/>
                <a:gridCol w="1800235"/>
              </a:tblGrid>
              <a:tr h="161925">
                <a:tc>
                  <a:txBody>
                    <a:bodyPr/>
                    <a:lstStyle/>
                    <a:p>
                      <a:pPr algn="ctr">
                        <a:spcAft>
                          <a:spcPts val="0"/>
                        </a:spcAft>
                      </a:pPr>
                      <a:r>
                        <a:rPr lang="en-US" sz="2000" b="1" dirty="0">
                          <a:solidFill>
                            <a:srgbClr val="000000"/>
                          </a:solidFill>
                          <a:latin typeface="+mj-lt"/>
                          <a:ea typeface="Times New Roman"/>
                          <a:cs typeface="Calibri"/>
                        </a:rPr>
                        <a:t>N</a:t>
                      </a:r>
                      <a:endParaRPr lang="ru-RU" sz="2000" b="1" dirty="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b="1" dirty="0">
                          <a:solidFill>
                            <a:srgbClr val="000000"/>
                          </a:solidFill>
                          <a:latin typeface="+mj-lt"/>
                          <a:ea typeface="Times New Roman"/>
                          <a:cs typeface="Calibri"/>
                        </a:rPr>
                        <a:t>60 000 000</a:t>
                      </a:r>
                      <a:endParaRPr lang="ru-RU" sz="2000" b="1" dirty="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b="1" dirty="0">
                          <a:solidFill>
                            <a:srgbClr val="000000"/>
                          </a:solidFill>
                          <a:latin typeface="+mj-lt"/>
                          <a:ea typeface="Times New Roman"/>
                          <a:cs typeface="Calibri"/>
                        </a:rPr>
                        <a:t>120 000 000</a:t>
                      </a:r>
                      <a:endParaRPr lang="ru-RU" sz="2000" b="1" dirty="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b="1" dirty="0">
                          <a:solidFill>
                            <a:srgbClr val="000000"/>
                          </a:solidFill>
                          <a:latin typeface="+mj-lt"/>
                          <a:ea typeface="Times New Roman"/>
                          <a:cs typeface="Calibri"/>
                        </a:rPr>
                        <a:t>180 000 000</a:t>
                      </a:r>
                      <a:endParaRPr lang="ru-RU" sz="2000" b="1" dirty="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b="1" dirty="0">
                          <a:solidFill>
                            <a:srgbClr val="000000"/>
                          </a:solidFill>
                          <a:latin typeface="+mj-lt"/>
                          <a:ea typeface="Times New Roman"/>
                          <a:cs typeface="Calibri"/>
                        </a:rPr>
                        <a:t>240 000 000</a:t>
                      </a:r>
                      <a:endParaRPr lang="ru-RU" sz="2000" b="1" dirty="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ctr">
                        <a:spcAft>
                          <a:spcPts val="0"/>
                        </a:spcAft>
                      </a:pPr>
                      <a:r>
                        <a:rPr lang="en-US" sz="2000" kern="1200" dirty="0" smtClean="0">
                          <a:solidFill>
                            <a:srgbClr val="000000"/>
                          </a:solidFill>
                          <a:latin typeface="+mn-lt"/>
                          <a:ea typeface="Times New Roman"/>
                          <a:cs typeface="Calibri"/>
                        </a:rPr>
                        <a:t>Version </a:t>
                      </a:r>
                      <a:r>
                        <a:rPr lang="en-US" sz="2000" dirty="0" smtClean="0">
                          <a:solidFill>
                            <a:srgbClr val="000000"/>
                          </a:solidFill>
                          <a:latin typeface="+mj-lt"/>
                          <a:ea typeface="Times New Roman"/>
                          <a:cs typeface="Calibri"/>
                        </a:rPr>
                        <a:t>V7</a:t>
                      </a:r>
                      <a:endParaRPr lang="ru-RU" sz="2000" dirty="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0,234</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0,255</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0,257</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0,255</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ctr">
                        <a:spcAft>
                          <a:spcPts val="0"/>
                        </a:spcAft>
                      </a:pPr>
                      <a:r>
                        <a:rPr lang="en-US" sz="2000">
                          <a:solidFill>
                            <a:srgbClr val="000000"/>
                          </a:solidFill>
                          <a:latin typeface="+mj-lt"/>
                          <a:ea typeface="Times New Roman"/>
                          <a:cs typeface="Calibri"/>
                        </a:rPr>
                        <a:t>S(V6.2/V7)</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2,88</a:t>
                      </a:r>
                      <a:r>
                        <a:rPr lang="en-US" sz="2000">
                          <a:latin typeface="+mj-lt"/>
                          <a:ea typeface="Times New Roman"/>
                        </a:rPr>
                        <a:t>5</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5,303</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7,88</a:t>
                      </a:r>
                      <a:r>
                        <a:rPr lang="en-US" sz="2000">
                          <a:latin typeface="+mj-lt"/>
                          <a:ea typeface="Times New Roman"/>
                        </a:rPr>
                        <a:t>3</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10,590</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ctr">
                        <a:spcAft>
                          <a:spcPts val="0"/>
                        </a:spcAft>
                      </a:pPr>
                      <a:r>
                        <a:rPr lang="en-US" sz="2000" kern="1200" dirty="0" smtClean="0">
                          <a:solidFill>
                            <a:srgbClr val="000000"/>
                          </a:solidFill>
                          <a:latin typeface="+mn-lt"/>
                          <a:ea typeface="Times New Roman"/>
                          <a:cs typeface="Calibri"/>
                        </a:rPr>
                        <a:t>Version </a:t>
                      </a:r>
                      <a:r>
                        <a:rPr lang="en-US" sz="2000" dirty="0" smtClean="0">
                          <a:solidFill>
                            <a:srgbClr val="000000"/>
                          </a:solidFill>
                          <a:latin typeface="+mj-lt"/>
                          <a:ea typeface="Times New Roman"/>
                          <a:cs typeface="Calibri"/>
                        </a:rPr>
                        <a:t>V7.1</a:t>
                      </a:r>
                      <a:endParaRPr lang="ru-RU" sz="2000" dirty="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0,007</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0,014</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0,021</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0,028</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ctr">
                        <a:spcAft>
                          <a:spcPts val="0"/>
                        </a:spcAft>
                      </a:pPr>
                      <a:r>
                        <a:rPr lang="en-US" sz="2000">
                          <a:solidFill>
                            <a:srgbClr val="000000"/>
                          </a:solidFill>
                          <a:latin typeface="+mj-lt"/>
                          <a:ea typeface="Times New Roman"/>
                          <a:cs typeface="Calibri"/>
                        </a:rPr>
                        <a:t>S(V6.3/V7.1)</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59,422</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59,58</a:t>
                      </a:r>
                      <a:r>
                        <a:rPr lang="en-US" sz="2000">
                          <a:latin typeface="+mj-lt"/>
                          <a:ea typeface="Times New Roman"/>
                        </a:rPr>
                        <a:t>7</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60,389</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dirty="0">
                          <a:latin typeface="+mj-lt"/>
                          <a:ea typeface="Times New Roman"/>
                        </a:rPr>
                        <a:t>59,83</a:t>
                      </a:r>
                      <a:r>
                        <a:rPr lang="en-US" sz="2000" dirty="0">
                          <a:latin typeface="+mj-lt"/>
                          <a:ea typeface="Times New Roman"/>
                        </a:rPr>
                        <a:t>9</a:t>
                      </a:r>
                      <a:endParaRPr lang="ru-RU" sz="2000" dirty="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Таблица 6"/>
          <p:cNvGraphicFramePr>
            <a:graphicFrameLocks noGrp="1"/>
          </p:cNvGraphicFramePr>
          <p:nvPr/>
        </p:nvGraphicFramePr>
        <p:xfrm>
          <a:off x="920750" y="4568825"/>
          <a:ext cx="8861426" cy="1524000"/>
        </p:xfrm>
        <a:graphic>
          <a:graphicData uri="http://schemas.openxmlformats.org/drawingml/2006/table">
            <a:tbl>
              <a:tblPr/>
              <a:tblGrid>
                <a:gridCol w="1732499"/>
                <a:gridCol w="1728225"/>
                <a:gridCol w="1872243"/>
                <a:gridCol w="1728225"/>
                <a:gridCol w="1800234"/>
              </a:tblGrid>
              <a:tr h="161925">
                <a:tc>
                  <a:txBody>
                    <a:bodyPr/>
                    <a:lstStyle/>
                    <a:p>
                      <a:pPr algn="ctr">
                        <a:spcAft>
                          <a:spcPts val="0"/>
                        </a:spcAft>
                      </a:pPr>
                      <a:r>
                        <a:rPr lang="en-US" sz="2000" b="1" dirty="0">
                          <a:solidFill>
                            <a:srgbClr val="000000"/>
                          </a:solidFill>
                          <a:latin typeface="+mj-lt"/>
                          <a:ea typeface="Times New Roman"/>
                          <a:cs typeface="Calibri"/>
                        </a:rPr>
                        <a:t>N</a:t>
                      </a:r>
                      <a:endParaRPr lang="ru-RU" sz="2000" b="1" dirty="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b="1" dirty="0">
                          <a:solidFill>
                            <a:srgbClr val="000000"/>
                          </a:solidFill>
                          <a:latin typeface="+mj-lt"/>
                          <a:ea typeface="Times New Roman"/>
                          <a:cs typeface="Calibri"/>
                        </a:rPr>
                        <a:t>60 000 000</a:t>
                      </a:r>
                      <a:endParaRPr lang="ru-RU" sz="2000" b="1" dirty="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b="1" dirty="0">
                          <a:solidFill>
                            <a:srgbClr val="000000"/>
                          </a:solidFill>
                          <a:latin typeface="+mj-lt"/>
                          <a:ea typeface="Times New Roman"/>
                          <a:cs typeface="Calibri"/>
                        </a:rPr>
                        <a:t>120 000 000</a:t>
                      </a:r>
                      <a:endParaRPr lang="ru-RU" sz="2000" b="1" dirty="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b="1" dirty="0">
                          <a:solidFill>
                            <a:srgbClr val="000000"/>
                          </a:solidFill>
                          <a:latin typeface="+mj-lt"/>
                          <a:ea typeface="Times New Roman"/>
                          <a:cs typeface="Calibri"/>
                        </a:rPr>
                        <a:t>180 000 000</a:t>
                      </a:r>
                      <a:endParaRPr lang="ru-RU" sz="2000" b="1" dirty="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b="1" dirty="0">
                          <a:solidFill>
                            <a:srgbClr val="000000"/>
                          </a:solidFill>
                          <a:latin typeface="+mj-lt"/>
                          <a:ea typeface="Times New Roman"/>
                          <a:cs typeface="Calibri"/>
                        </a:rPr>
                        <a:t>240 000 000</a:t>
                      </a:r>
                      <a:endParaRPr lang="ru-RU" sz="2000" b="1" dirty="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ctr">
                        <a:spcAft>
                          <a:spcPts val="0"/>
                        </a:spcAft>
                      </a:pPr>
                      <a:r>
                        <a:rPr lang="en-US" sz="2000" kern="1200" dirty="0" smtClean="0">
                          <a:solidFill>
                            <a:srgbClr val="000000"/>
                          </a:solidFill>
                          <a:latin typeface="+mn-lt"/>
                          <a:ea typeface="Times New Roman"/>
                          <a:cs typeface="Calibri"/>
                        </a:rPr>
                        <a:t>Version </a:t>
                      </a:r>
                      <a:r>
                        <a:rPr lang="en-US" sz="2000" dirty="0" smtClean="0">
                          <a:solidFill>
                            <a:srgbClr val="000000"/>
                          </a:solidFill>
                          <a:latin typeface="+mj-lt"/>
                          <a:ea typeface="Times New Roman"/>
                          <a:cs typeface="Calibri"/>
                        </a:rPr>
                        <a:t>V7</a:t>
                      </a:r>
                      <a:endParaRPr lang="ru-RU" sz="2000" dirty="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0,532</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0,527</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0,533</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0,558</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ctr">
                        <a:spcAft>
                          <a:spcPts val="0"/>
                        </a:spcAft>
                      </a:pPr>
                      <a:r>
                        <a:rPr lang="en-US" sz="2000">
                          <a:solidFill>
                            <a:srgbClr val="000000"/>
                          </a:solidFill>
                          <a:latin typeface="+mj-lt"/>
                          <a:ea typeface="Times New Roman"/>
                          <a:cs typeface="Calibri"/>
                        </a:rPr>
                        <a:t>S(V6.2/V7)</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1,26</a:t>
                      </a:r>
                      <a:r>
                        <a:rPr lang="en-US" sz="2000">
                          <a:latin typeface="+mj-lt"/>
                          <a:ea typeface="Times New Roman"/>
                        </a:rPr>
                        <a:t>9</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2,564</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3,</a:t>
                      </a:r>
                      <a:r>
                        <a:rPr lang="en-US" sz="2000">
                          <a:latin typeface="+mj-lt"/>
                          <a:ea typeface="Times New Roman"/>
                        </a:rPr>
                        <a:t>800</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4,84</a:t>
                      </a:r>
                      <a:r>
                        <a:rPr lang="en-US" sz="2000">
                          <a:latin typeface="+mj-lt"/>
                          <a:ea typeface="Times New Roman"/>
                        </a:rPr>
                        <a:t>2</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ctr">
                        <a:spcAft>
                          <a:spcPts val="0"/>
                        </a:spcAft>
                      </a:pPr>
                      <a:r>
                        <a:rPr lang="en-US" sz="2000" kern="1200" dirty="0" smtClean="0">
                          <a:solidFill>
                            <a:srgbClr val="000000"/>
                          </a:solidFill>
                          <a:latin typeface="+mn-lt"/>
                          <a:ea typeface="Times New Roman"/>
                          <a:cs typeface="Calibri"/>
                        </a:rPr>
                        <a:t>Version </a:t>
                      </a:r>
                      <a:r>
                        <a:rPr lang="en-US" sz="2000" dirty="0" smtClean="0">
                          <a:solidFill>
                            <a:srgbClr val="000000"/>
                          </a:solidFill>
                          <a:latin typeface="+mj-lt"/>
                          <a:ea typeface="Times New Roman"/>
                          <a:cs typeface="Calibri"/>
                        </a:rPr>
                        <a:t>V7.1</a:t>
                      </a:r>
                      <a:endParaRPr lang="ru-RU" sz="2000" dirty="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0,008</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0,016</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0,024</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0,031</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ctr">
                        <a:spcAft>
                          <a:spcPts val="0"/>
                        </a:spcAft>
                      </a:pPr>
                      <a:r>
                        <a:rPr lang="en-US" sz="2000">
                          <a:solidFill>
                            <a:srgbClr val="000000"/>
                          </a:solidFill>
                          <a:latin typeface="+mj-lt"/>
                          <a:ea typeface="Times New Roman"/>
                          <a:cs typeface="Calibri"/>
                        </a:rPr>
                        <a:t>S(V6.3/V7.1)</a:t>
                      </a:r>
                      <a:endParaRPr lang="ru-RU" sz="2000">
                        <a:latin typeface="+mj-lt"/>
                        <a:ea typeface="Times New Roman"/>
                      </a:endParaRP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53,286</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54,248</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53,969</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dirty="0">
                          <a:latin typeface="+mj-lt"/>
                          <a:ea typeface="Times New Roman"/>
                        </a:rPr>
                        <a:t>53,964</a:t>
                      </a:r>
                    </a:p>
                  </a:txBody>
                  <a:tcPr marL="68581" marR="6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Овал 7"/>
          <p:cNvSpPr/>
          <p:nvPr/>
        </p:nvSpPr>
        <p:spPr bwMode="auto">
          <a:xfrm>
            <a:off x="128464" y="1773560"/>
            <a:ext cx="640101" cy="503312"/>
          </a:xfrm>
          <a:prstGeom prst="ellipse">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nchorCtr="1">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defRPr/>
            </a:pPr>
            <a:r>
              <a:rPr lang="en-US" sz="2000" b="1" cap="all" dirty="0">
                <a:ln/>
                <a:solidFill>
                  <a:srgbClr val="FFFF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60</a:t>
            </a:r>
            <a:endParaRPr lang="ru-RU" sz="2000" b="1" cap="all" dirty="0">
              <a:ln/>
              <a:solidFill>
                <a:srgbClr val="FFFF0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9" name="Овал 8"/>
          <p:cNvSpPr/>
          <p:nvPr/>
        </p:nvSpPr>
        <p:spPr bwMode="auto">
          <a:xfrm>
            <a:off x="128464" y="3501752"/>
            <a:ext cx="640101" cy="503312"/>
          </a:xfrm>
          <a:prstGeom prst="ellipse">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nchorCtr="1">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defRPr/>
            </a:pPr>
            <a:r>
              <a:rPr lang="en-US" sz="2000" b="1" cap="all" dirty="0">
                <a:ln/>
                <a:solidFill>
                  <a:srgbClr val="FFFF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120</a:t>
            </a:r>
            <a:endParaRPr lang="ru-RU" sz="2000" b="1" cap="all" dirty="0">
              <a:ln/>
              <a:solidFill>
                <a:srgbClr val="FFFF0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10" name="Овал 9"/>
          <p:cNvSpPr/>
          <p:nvPr/>
        </p:nvSpPr>
        <p:spPr bwMode="auto">
          <a:xfrm>
            <a:off x="128464" y="5229944"/>
            <a:ext cx="640101" cy="503312"/>
          </a:xfrm>
          <a:prstGeom prst="ellipse">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nchorCtr="1">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defRPr/>
            </a:pPr>
            <a:r>
              <a:rPr lang="en-US" sz="2000" b="1" cap="all" dirty="0">
                <a:ln/>
                <a:solidFill>
                  <a:srgbClr val="FFFF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240</a:t>
            </a:r>
            <a:endParaRPr lang="ru-RU" sz="2000" b="1" cap="all" dirty="0">
              <a:ln/>
              <a:solidFill>
                <a:srgbClr val="FFFF0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title"/>
          </p:nvPr>
        </p:nvSpPr>
        <p:spPr/>
        <p:txBody>
          <a:bodyPr/>
          <a:lstStyle/>
          <a:p>
            <a:r>
              <a:rPr lang="en-US" dirty="0" smtClean="0"/>
              <a:t>Objectives</a:t>
            </a:r>
            <a:endParaRPr lang="ru-RU" dirty="0" smtClean="0"/>
          </a:p>
        </p:txBody>
      </p:sp>
      <p:sp>
        <p:nvSpPr>
          <p:cNvPr id="15363" name="Содержимое 2"/>
          <p:cNvSpPr>
            <a:spLocks noGrp="1"/>
          </p:cNvSpPr>
          <p:nvPr>
            <p:ph idx="1"/>
          </p:nvPr>
        </p:nvSpPr>
        <p:spPr>
          <a:xfrm>
            <a:off x="273050" y="1196975"/>
            <a:ext cx="9437688" cy="4968875"/>
          </a:xfrm>
        </p:spPr>
        <p:txBody>
          <a:bodyPr/>
          <a:lstStyle/>
          <a:p>
            <a:pPr>
              <a:buNone/>
            </a:pPr>
            <a:r>
              <a:rPr lang="en-US" b="1" i="1" dirty="0"/>
              <a:t>The objective of this practice</a:t>
            </a:r>
            <a:r>
              <a:rPr lang="en-US" i="1" dirty="0"/>
              <a:t> is to study principles of optimization of computational applications on the example of European option pricing. </a:t>
            </a:r>
            <a:endParaRPr lang="en-US" i="1" dirty="0" smtClean="0"/>
          </a:p>
          <a:p>
            <a:pPr>
              <a:buNone/>
            </a:pPr>
            <a:r>
              <a:rPr lang="en-US" b="1" dirty="0" smtClean="0"/>
              <a:t>Activities</a:t>
            </a:r>
            <a:r>
              <a:rPr lang="ru-RU" dirty="0" smtClean="0"/>
              <a:t>:</a:t>
            </a:r>
          </a:p>
          <a:p>
            <a:r>
              <a:rPr lang="en-US" dirty="0" smtClean="0"/>
              <a:t>Introduction </a:t>
            </a:r>
            <a:r>
              <a:rPr lang="en-US" dirty="0"/>
              <a:t>to a </a:t>
            </a:r>
            <a:r>
              <a:rPr lang="en-US" dirty="0" smtClean="0"/>
              <a:t>financial </a:t>
            </a:r>
            <a:r>
              <a:rPr lang="en-US" dirty="0"/>
              <a:t>market model and basic concepts of financial mathematics.</a:t>
            </a:r>
            <a:r>
              <a:rPr lang="ru-RU" dirty="0" smtClean="0"/>
              <a:t>.</a:t>
            </a:r>
          </a:p>
          <a:p>
            <a:r>
              <a:rPr lang="en-US" dirty="0" smtClean="0"/>
              <a:t>Implementation </a:t>
            </a:r>
            <a:r>
              <a:rPr lang="en-US" dirty="0"/>
              <a:t>of basic version of Black-Scholes European option pricing</a:t>
            </a:r>
            <a:r>
              <a:rPr lang="ru-RU" dirty="0" smtClean="0"/>
              <a:t>.</a:t>
            </a:r>
          </a:p>
          <a:p>
            <a:r>
              <a:rPr lang="en-US" dirty="0" smtClean="0"/>
              <a:t>Step-by-step </a:t>
            </a:r>
            <a:r>
              <a:rPr lang="en-US" dirty="0"/>
              <a:t>optimization and parallelization </a:t>
            </a:r>
            <a:r>
              <a:rPr lang="en-US" dirty="0" smtClean="0"/>
              <a:t>for Xeon and Xeon Phi</a:t>
            </a:r>
            <a:r>
              <a:rPr lang="ru-RU" dirty="0" smtClean="0"/>
              <a:t>.</a:t>
            </a:r>
          </a:p>
          <a:p>
            <a:r>
              <a:rPr lang="en-US" dirty="0" smtClean="0"/>
              <a:t>Analysis </a:t>
            </a:r>
            <a:r>
              <a:rPr lang="en-US" dirty="0"/>
              <a:t>of results of optimization and parallelization</a:t>
            </a:r>
            <a:r>
              <a:rPr lang="ru-RU" dirty="0" smtClean="0"/>
              <a:t>.</a:t>
            </a:r>
          </a:p>
          <a:p>
            <a:pPr>
              <a:buFont typeface="Wingdings" pitchFamily="2" charset="2"/>
              <a:buNone/>
            </a:pPr>
            <a:endParaRPr lang="ru-RU" dirty="0" smtClean="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Заголовок 1"/>
          <p:cNvSpPr>
            <a:spLocks noGrp="1"/>
          </p:cNvSpPr>
          <p:nvPr>
            <p:ph type="title"/>
          </p:nvPr>
        </p:nvSpPr>
        <p:spPr/>
        <p:txBody>
          <a:bodyPr/>
          <a:lstStyle/>
          <a:p>
            <a:r>
              <a:rPr lang="en-US" dirty="0"/>
              <a:t>Experiments on</a:t>
            </a:r>
            <a:r>
              <a:rPr lang="ru-RU" dirty="0"/>
              <a:t> Xeon Phi</a:t>
            </a:r>
            <a:r>
              <a:rPr lang="en-US" dirty="0"/>
              <a:t>: vectorized parallel </a:t>
            </a:r>
            <a:r>
              <a:rPr lang="en-US" dirty="0" smtClean="0"/>
              <a:t>code</a:t>
            </a:r>
            <a:endParaRPr lang="ru-RU" dirty="0" smtClean="0"/>
          </a:p>
        </p:txBody>
      </p:sp>
      <p:sp>
        <p:nvSpPr>
          <p:cNvPr id="55299" name="Содержимое 2"/>
          <p:cNvSpPr>
            <a:spLocks noGrp="1"/>
          </p:cNvSpPr>
          <p:nvPr>
            <p:ph idx="1"/>
          </p:nvPr>
        </p:nvSpPr>
        <p:spPr>
          <a:xfrm>
            <a:off x="272480" y="1196752"/>
            <a:ext cx="9437688" cy="4968875"/>
          </a:xfrm>
        </p:spPr>
        <p:txBody>
          <a:bodyPr/>
          <a:lstStyle/>
          <a:p>
            <a:r>
              <a:rPr lang="en-US" dirty="0" smtClean="0"/>
              <a:t>Version 7 has a rather poor speedup. As for CPUs, overhead on working with threads are comparable to total computational time</a:t>
            </a:r>
            <a:r>
              <a:rPr lang="ru-RU" dirty="0" smtClean="0"/>
              <a:t>. </a:t>
            </a:r>
          </a:p>
          <a:p>
            <a:r>
              <a:rPr lang="en-US" dirty="0" smtClean="0"/>
              <a:t>However, without those overheads (version 7.1) speedup is rather good: from 50.5 to 60.4 times</a:t>
            </a:r>
            <a:r>
              <a:rPr lang="ru-RU" dirty="0" smtClean="0"/>
              <a:t>. </a:t>
            </a:r>
          </a:p>
          <a:p>
            <a:r>
              <a:rPr lang="en-US" dirty="0" smtClean="0"/>
              <a:t>Performance is greater on 120 threads compared to 60, which is explained by hardware reasons</a:t>
            </a:r>
            <a:r>
              <a:rPr lang="ru-RU" dirty="0" smtClean="0"/>
              <a:t>.</a:t>
            </a:r>
          </a:p>
          <a:p>
            <a:endParaRPr lang="ru-RU" dirty="0" smtClean="0"/>
          </a:p>
          <a:p>
            <a:r>
              <a:rPr lang="en-US" b="1" dirty="0" smtClean="0"/>
              <a:t>Can we further improve it?</a:t>
            </a:r>
            <a:endParaRPr lang="ru-RU" b="1" dirty="0" smtClean="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Заголовок 1"/>
          <p:cNvSpPr>
            <a:spLocks noGrp="1"/>
          </p:cNvSpPr>
          <p:nvPr>
            <p:ph type="title"/>
          </p:nvPr>
        </p:nvSpPr>
        <p:spPr>
          <a:xfrm>
            <a:off x="273050" y="207963"/>
            <a:ext cx="9615488" cy="561975"/>
          </a:xfrm>
        </p:spPr>
        <p:txBody>
          <a:bodyPr/>
          <a:lstStyle/>
          <a:p>
            <a:r>
              <a:rPr lang="en-US" dirty="0" smtClean="0"/>
              <a:t>Version </a:t>
            </a:r>
            <a:r>
              <a:rPr lang="ru-RU" dirty="0" smtClean="0"/>
              <a:t>8. </a:t>
            </a:r>
            <a:r>
              <a:rPr lang="en-US" dirty="0" smtClean="0"/>
              <a:t>Cache optimization…</a:t>
            </a:r>
            <a:endParaRPr lang="ru-RU" dirty="0" smtClean="0"/>
          </a:p>
        </p:txBody>
      </p:sp>
      <p:sp>
        <p:nvSpPr>
          <p:cNvPr id="56323" name="Содержимое 2"/>
          <p:cNvSpPr>
            <a:spLocks noGrp="1"/>
          </p:cNvSpPr>
          <p:nvPr>
            <p:ph idx="1"/>
          </p:nvPr>
        </p:nvSpPr>
        <p:spPr>
          <a:xfrm>
            <a:off x="273050" y="1196975"/>
            <a:ext cx="9437688" cy="4968875"/>
          </a:xfrm>
        </p:spPr>
        <p:txBody>
          <a:bodyPr/>
          <a:lstStyle/>
          <a:p>
            <a:r>
              <a:rPr lang="en-US" dirty="0" smtClean="0"/>
              <a:t>There are 4 arrays </a:t>
            </a:r>
            <a:r>
              <a:rPr lang="ru-RU" dirty="0" smtClean="0"/>
              <a:t>(</a:t>
            </a:r>
            <a:r>
              <a:rPr lang="ru-RU" b="1" dirty="0" err="1" smtClean="0"/>
              <a:t>pT</a:t>
            </a:r>
            <a:r>
              <a:rPr lang="ru-RU" dirty="0" smtClean="0"/>
              <a:t>, </a:t>
            </a:r>
            <a:r>
              <a:rPr lang="ru-RU" b="1" dirty="0" err="1" smtClean="0"/>
              <a:t>pK</a:t>
            </a:r>
            <a:r>
              <a:rPr lang="ru-RU" dirty="0" smtClean="0"/>
              <a:t>, </a:t>
            </a:r>
            <a:r>
              <a:rPr lang="ru-RU" b="1" dirty="0" smtClean="0"/>
              <a:t>PS0</a:t>
            </a:r>
            <a:r>
              <a:rPr lang="ru-RU" dirty="0" smtClean="0"/>
              <a:t>, </a:t>
            </a:r>
            <a:r>
              <a:rPr lang="ru-RU" b="1" dirty="0" err="1" smtClean="0"/>
              <a:t>pC</a:t>
            </a:r>
            <a:r>
              <a:rPr lang="ru-RU" dirty="0" smtClean="0"/>
              <a:t>). </a:t>
            </a:r>
            <a:r>
              <a:rPr lang="en-US" dirty="0" smtClean="0"/>
              <a:t>Three of those are used only for reading, </a:t>
            </a:r>
            <a:r>
              <a:rPr lang="ru-RU" b="1" dirty="0" err="1" smtClean="0"/>
              <a:t>pC</a:t>
            </a:r>
            <a:r>
              <a:rPr lang="ru-RU" dirty="0" smtClean="0"/>
              <a:t> </a:t>
            </a:r>
            <a:r>
              <a:rPr lang="en-US" dirty="0" smtClean="0"/>
              <a:t>is </a:t>
            </a:r>
            <a:r>
              <a:rPr lang="en-US" dirty="0"/>
              <a:t>used only for </a:t>
            </a:r>
            <a:r>
              <a:rPr lang="en-US" dirty="0" smtClean="0"/>
              <a:t>writing</a:t>
            </a:r>
            <a:r>
              <a:rPr lang="ru-RU" dirty="0" smtClean="0"/>
              <a:t>. </a:t>
            </a:r>
          </a:p>
          <a:p>
            <a:r>
              <a:rPr lang="en-US" dirty="0" smtClean="0"/>
              <a:t>Values written to </a:t>
            </a:r>
            <a:r>
              <a:rPr lang="ru-RU" b="1" dirty="0" err="1" smtClean="0"/>
              <a:t>pC</a:t>
            </a:r>
            <a:r>
              <a:rPr lang="ru-RU" dirty="0" smtClean="0"/>
              <a:t> </a:t>
            </a:r>
            <a:r>
              <a:rPr lang="en-US" dirty="0" smtClean="0"/>
              <a:t>are not used later in the same loop. Thus, it does not need to be caches (</a:t>
            </a:r>
            <a:r>
              <a:rPr lang="ru-RU" b="1" dirty="0" err="1" smtClean="0"/>
              <a:t>pC</a:t>
            </a:r>
            <a:r>
              <a:rPr lang="ru-RU" dirty="0" smtClean="0"/>
              <a:t> </a:t>
            </a:r>
            <a:r>
              <a:rPr lang="en-US" dirty="0" smtClean="0"/>
              <a:t>is </a:t>
            </a:r>
            <a:r>
              <a:rPr lang="en-US" dirty="0" err="1" smtClean="0"/>
              <a:t>nontemporal</a:t>
            </a:r>
            <a:r>
              <a:rPr lang="en-US" dirty="0" smtClean="0"/>
              <a:t> data</a:t>
            </a:r>
            <a:r>
              <a:rPr lang="ru-RU" dirty="0" smtClean="0"/>
              <a:t>). </a:t>
            </a:r>
          </a:p>
          <a:p>
            <a:r>
              <a:rPr lang="en-US" dirty="0" smtClean="0"/>
              <a:t>Streaming stores are used to write </a:t>
            </a:r>
            <a:r>
              <a:rPr lang="en-US" dirty="0" err="1" smtClean="0"/>
              <a:t>nontemporal</a:t>
            </a:r>
            <a:r>
              <a:rPr lang="en-US" dirty="0" smtClean="0"/>
              <a:t> data directly to memory without cache</a:t>
            </a:r>
            <a:r>
              <a:rPr lang="ru-RU" dirty="0" smtClean="0"/>
              <a:t>.</a:t>
            </a:r>
          </a:p>
          <a:p>
            <a:r>
              <a:rPr lang="en-US" b="1" dirty="0" smtClean="0"/>
              <a:t>#pragma vector </a:t>
            </a:r>
            <a:r>
              <a:rPr lang="en-US" b="1" dirty="0" err="1" smtClean="0"/>
              <a:t>nontemporal</a:t>
            </a:r>
            <a:endParaRPr lang="ru-RU" b="1" dirty="0" smtClean="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Заголовок 1"/>
          <p:cNvSpPr>
            <a:spLocks noGrp="1"/>
          </p:cNvSpPr>
          <p:nvPr>
            <p:ph type="title"/>
          </p:nvPr>
        </p:nvSpPr>
        <p:spPr/>
        <p:txBody>
          <a:bodyPr/>
          <a:lstStyle/>
          <a:p>
            <a:r>
              <a:rPr lang="en-US" dirty="0"/>
              <a:t>Version </a:t>
            </a:r>
            <a:r>
              <a:rPr lang="ru-RU" dirty="0"/>
              <a:t>8. </a:t>
            </a:r>
            <a:r>
              <a:rPr lang="en-US" dirty="0"/>
              <a:t>Cache </a:t>
            </a:r>
            <a:r>
              <a:rPr lang="en-US" dirty="0" smtClean="0"/>
              <a:t>optimization</a:t>
            </a:r>
            <a:endParaRPr lang="ru-RU" dirty="0" smtClean="0"/>
          </a:p>
        </p:txBody>
      </p:sp>
      <p:graphicFrame>
        <p:nvGraphicFramePr>
          <p:cNvPr id="4" name="Содержимое 3"/>
          <p:cNvGraphicFramePr>
            <a:graphicFrameLocks noGrp="1"/>
          </p:cNvGraphicFramePr>
          <p:nvPr>
            <p:ph idx="1"/>
            <p:extLst>
              <p:ext uri="{D42A27DB-BD31-4B8C-83A1-F6EECF244321}">
                <p14:modId xmlns:p14="http://schemas.microsoft.com/office/powerpoint/2010/main" val="3876118932"/>
              </p:ext>
            </p:extLst>
          </p:nvPr>
        </p:nvGraphicFramePr>
        <p:xfrm>
          <a:off x="992188" y="1268413"/>
          <a:ext cx="8785225" cy="914400"/>
        </p:xfrm>
        <a:graphic>
          <a:graphicData uri="http://schemas.openxmlformats.org/drawingml/2006/table">
            <a:tbl>
              <a:tblPr/>
              <a:tblGrid>
                <a:gridCol w="1757045"/>
                <a:gridCol w="1757045"/>
                <a:gridCol w="1757045"/>
                <a:gridCol w="1757045"/>
                <a:gridCol w="1757045"/>
              </a:tblGrid>
              <a:tr h="144462">
                <a:tc>
                  <a:txBody>
                    <a:bodyPr/>
                    <a:lstStyle/>
                    <a:p>
                      <a:pPr algn="ctr">
                        <a:spcAft>
                          <a:spcPts val="0"/>
                        </a:spcAft>
                      </a:pPr>
                      <a:r>
                        <a:rPr lang="en-US" sz="2000" dirty="0">
                          <a:solidFill>
                            <a:srgbClr val="000000"/>
                          </a:solidFill>
                          <a:latin typeface="+mj-lt"/>
                          <a:ea typeface="Times New Roman"/>
                          <a:cs typeface="Calibri"/>
                        </a:rPr>
                        <a:t>N</a:t>
                      </a:r>
                      <a:endParaRPr lang="ru-RU" sz="2000" dirty="0">
                        <a:latin typeface="+mj-lt"/>
                        <a:ea typeface="Times New Roman"/>
                      </a:endParaRPr>
                    </a:p>
                  </a:txBody>
                  <a:tcPr marL="61186" marR="61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j-lt"/>
                          <a:ea typeface="Times New Roman"/>
                          <a:cs typeface="Calibri"/>
                        </a:rPr>
                        <a:t>60 000 000</a:t>
                      </a:r>
                      <a:endParaRPr lang="ru-RU" sz="2000">
                        <a:latin typeface="+mj-lt"/>
                        <a:ea typeface="Times New Roman"/>
                      </a:endParaRPr>
                    </a:p>
                  </a:txBody>
                  <a:tcPr marL="61186" marR="61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j-lt"/>
                          <a:ea typeface="Times New Roman"/>
                          <a:cs typeface="Calibri"/>
                        </a:rPr>
                        <a:t>120 000 000</a:t>
                      </a:r>
                      <a:endParaRPr lang="ru-RU" sz="2000">
                        <a:latin typeface="+mj-lt"/>
                        <a:ea typeface="Times New Roman"/>
                      </a:endParaRPr>
                    </a:p>
                  </a:txBody>
                  <a:tcPr marL="61186" marR="61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j-lt"/>
                          <a:ea typeface="Times New Roman"/>
                          <a:cs typeface="Calibri"/>
                        </a:rPr>
                        <a:t>180 000 000</a:t>
                      </a:r>
                      <a:endParaRPr lang="ru-RU" sz="2000">
                        <a:latin typeface="+mj-lt"/>
                        <a:ea typeface="Times New Roman"/>
                      </a:endParaRPr>
                    </a:p>
                  </a:txBody>
                  <a:tcPr marL="61186" marR="61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j-lt"/>
                          <a:ea typeface="Times New Roman"/>
                          <a:cs typeface="Calibri"/>
                        </a:rPr>
                        <a:t>240 000 000</a:t>
                      </a:r>
                      <a:endParaRPr lang="ru-RU" sz="2000">
                        <a:latin typeface="+mj-lt"/>
                        <a:ea typeface="Times New Roman"/>
                      </a:endParaRPr>
                    </a:p>
                  </a:txBody>
                  <a:tcPr marL="61186" marR="61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4462">
                <a:tc>
                  <a:txBody>
                    <a:bodyPr/>
                    <a:lstStyle/>
                    <a:p>
                      <a:pPr algn="ctr">
                        <a:spcAft>
                          <a:spcPts val="0"/>
                        </a:spcAft>
                      </a:pPr>
                      <a:r>
                        <a:rPr lang="en-US" sz="2000" dirty="0" smtClean="0">
                          <a:solidFill>
                            <a:srgbClr val="000000"/>
                          </a:solidFill>
                          <a:latin typeface="+mj-lt"/>
                          <a:ea typeface="Times New Roman"/>
                          <a:cs typeface="Calibri"/>
                        </a:rPr>
                        <a:t>Version</a:t>
                      </a:r>
                      <a:r>
                        <a:rPr lang="en-US" sz="2000" baseline="0" dirty="0" smtClean="0">
                          <a:solidFill>
                            <a:srgbClr val="000000"/>
                          </a:solidFill>
                          <a:latin typeface="+mj-lt"/>
                          <a:ea typeface="Times New Roman"/>
                          <a:cs typeface="Calibri"/>
                        </a:rPr>
                        <a:t> </a:t>
                      </a:r>
                      <a:r>
                        <a:rPr lang="en-US" sz="2000" dirty="0" smtClean="0">
                          <a:solidFill>
                            <a:srgbClr val="000000"/>
                          </a:solidFill>
                          <a:latin typeface="+mj-lt"/>
                          <a:ea typeface="Times New Roman"/>
                          <a:cs typeface="Calibri"/>
                        </a:rPr>
                        <a:t>V</a:t>
                      </a:r>
                      <a:r>
                        <a:rPr lang="ru-RU" sz="2000" dirty="0">
                          <a:solidFill>
                            <a:srgbClr val="000000"/>
                          </a:solidFill>
                          <a:latin typeface="+mj-lt"/>
                          <a:ea typeface="Times New Roman"/>
                          <a:cs typeface="Calibri"/>
                        </a:rPr>
                        <a:t>8</a:t>
                      </a:r>
                      <a:endParaRPr lang="ru-RU" sz="2000" dirty="0">
                        <a:latin typeface="+mj-lt"/>
                        <a:ea typeface="Times New Roman"/>
                      </a:endParaRPr>
                    </a:p>
                  </a:txBody>
                  <a:tcPr marL="61186" marR="61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0,009</a:t>
                      </a:r>
                    </a:p>
                  </a:txBody>
                  <a:tcPr marL="61186" marR="61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0,018</a:t>
                      </a:r>
                    </a:p>
                  </a:txBody>
                  <a:tcPr marL="61186" marR="61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0,027</a:t>
                      </a:r>
                    </a:p>
                  </a:txBody>
                  <a:tcPr marL="61186" marR="61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0,035</a:t>
                      </a:r>
                    </a:p>
                  </a:txBody>
                  <a:tcPr marL="61186" marR="61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4462">
                <a:tc>
                  <a:txBody>
                    <a:bodyPr/>
                    <a:lstStyle/>
                    <a:p>
                      <a:pPr algn="ctr">
                        <a:spcAft>
                          <a:spcPts val="0"/>
                        </a:spcAft>
                      </a:pPr>
                      <a:r>
                        <a:rPr lang="en-US" sz="2000">
                          <a:solidFill>
                            <a:srgbClr val="000000"/>
                          </a:solidFill>
                          <a:latin typeface="+mj-lt"/>
                          <a:ea typeface="Times New Roman"/>
                          <a:cs typeface="Calibri"/>
                        </a:rPr>
                        <a:t>S(V6.</a:t>
                      </a:r>
                      <a:r>
                        <a:rPr lang="ru-RU" sz="2000">
                          <a:solidFill>
                            <a:srgbClr val="000000"/>
                          </a:solidFill>
                          <a:latin typeface="+mj-lt"/>
                          <a:ea typeface="Times New Roman"/>
                          <a:cs typeface="Calibri"/>
                        </a:rPr>
                        <a:t>3</a:t>
                      </a:r>
                      <a:r>
                        <a:rPr lang="en-US" sz="2000">
                          <a:solidFill>
                            <a:srgbClr val="000000"/>
                          </a:solidFill>
                          <a:latin typeface="+mj-lt"/>
                          <a:ea typeface="Times New Roman"/>
                          <a:cs typeface="Calibri"/>
                        </a:rPr>
                        <a:t>/V</a:t>
                      </a:r>
                      <a:r>
                        <a:rPr lang="ru-RU" sz="2000">
                          <a:solidFill>
                            <a:srgbClr val="000000"/>
                          </a:solidFill>
                          <a:latin typeface="+mj-lt"/>
                          <a:ea typeface="Times New Roman"/>
                          <a:cs typeface="Calibri"/>
                        </a:rPr>
                        <a:t>8</a:t>
                      </a:r>
                      <a:r>
                        <a:rPr lang="en-US" sz="2000">
                          <a:solidFill>
                            <a:srgbClr val="000000"/>
                          </a:solidFill>
                          <a:latin typeface="+mj-lt"/>
                          <a:ea typeface="Times New Roman"/>
                          <a:cs typeface="Calibri"/>
                        </a:rPr>
                        <a:t>)</a:t>
                      </a:r>
                      <a:endParaRPr lang="ru-RU" sz="2000">
                        <a:latin typeface="+mj-lt"/>
                        <a:ea typeface="Times New Roman"/>
                      </a:endParaRPr>
                    </a:p>
                  </a:txBody>
                  <a:tcPr marL="61186" marR="61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46,878</a:t>
                      </a:r>
                    </a:p>
                  </a:txBody>
                  <a:tcPr marL="61186" marR="61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47,505</a:t>
                      </a:r>
                    </a:p>
                  </a:txBody>
                  <a:tcPr marL="61186" marR="61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47,610</a:t>
                      </a:r>
                    </a:p>
                  </a:txBody>
                  <a:tcPr marL="61186" marR="61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dirty="0">
                          <a:latin typeface="+mj-lt"/>
                          <a:ea typeface="Times New Roman"/>
                        </a:rPr>
                        <a:t>47,832</a:t>
                      </a:r>
                    </a:p>
                  </a:txBody>
                  <a:tcPr marL="61186" marR="61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Содержимое 3"/>
          <p:cNvGraphicFramePr>
            <a:graphicFrameLocks/>
          </p:cNvGraphicFramePr>
          <p:nvPr/>
        </p:nvGraphicFramePr>
        <p:xfrm>
          <a:off x="992188" y="2420938"/>
          <a:ext cx="8785225" cy="914400"/>
        </p:xfrm>
        <a:graphic>
          <a:graphicData uri="http://schemas.openxmlformats.org/drawingml/2006/table">
            <a:tbl>
              <a:tblPr/>
              <a:tblGrid>
                <a:gridCol w="1757045"/>
                <a:gridCol w="1757045"/>
                <a:gridCol w="1757045"/>
                <a:gridCol w="1757045"/>
                <a:gridCol w="1757045"/>
              </a:tblGrid>
              <a:tr h="144462">
                <a:tc>
                  <a:txBody>
                    <a:bodyPr/>
                    <a:lstStyle/>
                    <a:p>
                      <a:pPr algn="ctr">
                        <a:spcAft>
                          <a:spcPts val="0"/>
                        </a:spcAft>
                      </a:pPr>
                      <a:r>
                        <a:rPr lang="en-US" sz="2000" dirty="0">
                          <a:solidFill>
                            <a:srgbClr val="000000"/>
                          </a:solidFill>
                          <a:latin typeface="+mj-lt"/>
                          <a:ea typeface="Times New Roman"/>
                          <a:cs typeface="Calibri"/>
                        </a:rPr>
                        <a:t>N</a:t>
                      </a:r>
                      <a:endParaRPr lang="ru-RU" sz="2000" dirty="0">
                        <a:latin typeface="+mj-lt"/>
                        <a:ea typeface="Times New Roman"/>
                      </a:endParaRP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j-lt"/>
                          <a:ea typeface="Times New Roman"/>
                          <a:cs typeface="Calibri"/>
                        </a:rPr>
                        <a:t>60 000 000</a:t>
                      </a:r>
                      <a:endParaRPr lang="ru-RU" sz="2000">
                        <a:latin typeface="+mj-lt"/>
                        <a:ea typeface="Times New Roman"/>
                      </a:endParaRP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j-lt"/>
                          <a:ea typeface="Times New Roman"/>
                          <a:cs typeface="Calibri"/>
                        </a:rPr>
                        <a:t>120 000 000</a:t>
                      </a:r>
                      <a:endParaRPr lang="ru-RU" sz="2000">
                        <a:latin typeface="+mj-lt"/>
                        <a:ea typeface="Times New Roman"/>
                      </a:endParaRP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j-lt"/>
                          <a:ea typeface="Times New Roman"/>
                          <a:cs typeface="Calibri"/>
                        </a:rPr>
                        <a:t>180 000 000</a:t>
                      </a:r>
                      <a:endParaRPr lang="ru-RU" sz="2000">
                        <a:latin typeface="+mj-lt"/>
                        <a:ea typeface="Times New Roman"/>
                      </a:endParaRP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j-lt"/>
                          <a:ea typeface="Times New Roman"/>
                          <a:cs typeface="Calibri"/>
                        </a:rPr>
                        <a:t>240 000 000</a:t>
                      </a:r>
                      <a:endParaRPr lang="ru-RU" sz="2000">
                        <a:latin typeface="+mj-lt"/>
                        <a:ea typeface="Times New Roman"/>
                      </a:endParaRP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4462">
                <a:tc>
                  <a:txBody>
                    <a:bodyPr/>
                    <a:lstStyle/>
                    <a:p>
                      <a:pPr algn="ctr">
                        <a:spcAft>
                          <a:spcPts val="0"/>
                        </a:spcAft>
                      </a:pPr>
                      <a:r>
                        <a:rPr lang="en-US" sz="2000" kern="1200" dirty="0" smtClean="0">
                          <a:solidFill>
                            <a:srgbClr val="000000"/>
                          </a:solidFill>
                          <a:latin typeface="+mn-lt"/>
                          <a:ea typeface="Times New Roman"/>
                          <a:cs typeface="Calibri"/>
                        </a:rPr>
                        <a:t>Version</a:t>
                      </a:r>
                      <a:r>
                        <a:rPr lang="en-US" sz="2000" kern="1200" baseline="0" dirty="0" smtClean="0">
                          <a:solidFill>
                            <a:srgbClr val="000000"/>
                          </a:solidFill>
                          <a:latin typeface="+mn-lt"/>
                          <a:ea typeface="Times New Roman"/>
                          <a:cs typeface="Calibri"/>
                        </a:rPr>
                        <a:t> </a:t>
                      </a:r>
                      <a:r>
                        <a:rPr lang="en-US" sz="2000" dirty="0" smtClean="0">
                          <a:solidFill>
                            <a:srgbClr val="000000"/>
                          </a:solidFill>
                          <a:latin typeface="+mj-lt"/>
                          <a:ea typeface="Times New Roman"/>
                          <a:cs typeface="Calibri"/>
                        </a:rPr>
                        <a:t>V</a:t>
                      </a:r>
                      <a:r>
                        <a:rPr lang="ru-RU" sz="2000" dirty="0">
                          <a:solidFill>
                            <a:srgbClr val="000000"/>
                          </a:solidFill>
                          <a:latin typeface="+mj-lt"/>
                          <a:ea typeface="Times New Roman"/>
                          <a:cs typeface="Calibri"/>
                        </a:rPr>
                        <a:t>8</a:t>
                      </a:r>
                      <a:endParaRPr lang="ru-RU" sz="2000" dirty="0">
                        <a:latin typeface="+mj-lt"/>
                        <a:ea typeface="Times New Roman"/>
                      </a:endParaRP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0,007</a:t>
                      </a: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0,013</a:t>
                      </a: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0,019</a:t>
                      </a: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0,026</a:t>
                      </a: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4462">
                <a:tc>
                  <a:txBody>
                    <a:bodyPr/>
                    <a:lstStyle/>
                    <a:p>
                      <a:pPr algn="ctr">
                        <a:spcAft>
                          <a:spcPts val="0"/>
                        </a:spcAft>
                      </a:pPr>
                      <a:r>
                        <a:rPr lang="en-US" sz="2000">
                          <a:solidFill>
                            <a:srgbClr val="000000"/>
                          </a:solidFill>
                          <a:latin typeface="+mj-lt"/>
                          <a:ea typeface="Times New Roman"/>
                          <a:cs typeface="Calibri"/>
                        </a:rPr>
                        <a:t>S(V6.</a:t>
                      </a:r>
                      <a:r>
                        <a:rPr lang="ru-RU" sz="2000">
                          <a:solidFill>
                            <a:srgbClr val="000000"/>
                          </a:solidFill>
                          <a:latin typeface="+mj-lt"/>
                          <a:ea typeface="Times New Roman"/>
                          <a:cs typeface="Calibri"/>
                        </a:rPr>
                        <a:t>3</a:t>
                      </a:r>
                      <a:r>
                        <a:rPr lang="en-US" sz="2000">
                          <a:solidFill>
                            <a:srgbClr val="000000"/>
                          </a:solidFill>
                          <a:latin typeface="+mj-lt"/>
                          <a:ea typeface="Times New Roman"/>
                          <a:cs typeface="Calibri"/>
                        </a:rPr>
                        <a:t>/V</a:t>
                      </a:r>
                      <a:r>
                        <a:rPr lang="ru-RU" sz="2000">
                          <a:solidFill>
                            <a:srgbClr val="000000"/>
                          </a:solidFill>
                          <a:latin typeface="+mj-lt"/>
                          <a:ea typeface="Times New Roman"/>
                          <a:cs typeface="Calibri"/>
                        </a:rPr>
                        <a:t>8</a:t>
                      </a:r>
                      <a:r>
                        <a:rPr lang="en-US" sz="2000">
                          <a:solidFill>
                            <a:srgbClr val="000000"/>
                          </a:solidFill>
                          <a:latin typeface="+mj-lt"/>
                          <a:ea typeface="Times New Roman"/>
                          <a:cs typeface="Calibri"/>
                        </a:rPr>
                        <a:t>)</a:t>
                      </a:r>
                      <a:endParaRPr lang="ru-RU" sz="2000">
                        <a:latin typeface="+mj-lt"/>
                        <a:ea typeface="Times New Roman"/>
                      </a:endParaRP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63,873</a:t>
                      </a: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65,048</a:t>
                      </a: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j-lt"/>
                          <a:ea typeface="Times New Roman"/>
                        </a:rPr>
                        <a:t>65,426</a:t>
                      </a: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dirty="0">
                          <a:latin typeface="+mj-lt"/>
                          <a:ea typeface="Times New Roman"/>
                        </a:rPr>
                        <a:t>65,887</a:t>
                      </a: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6" name="Содержимое 3"/>
          <p:cNvGraphicFramePr>
            <a:graphicFrameLocks/>
          </p:cNvGraphicFramePr>
          <p:nvPr/>
        </p:nvGraphicFramePr>
        <p:xfrm>
          <a:off x="992188" y="3573463"/>
          <a:ext cx="8785225" cy="914400"/>
        </p:xfrm>
        <a:graphic>
          <a:graphicData uri="http://schemas.openxmlformats.org/drawingml/2006/table">
            <a:tbl>
              <a:tblPr/>
              <a:tblGrid>
                <a:gridCol w="1757045"/>
                <a:gridCol w="1757045"/>
                <a:gridCol w="1757045"/>
                <a:gridCol w="1757045"/>
                <a:gridCol w="1757045"/>
              </a:tblGrid>
              <a:tr h="144462">
                <a:tc>
                  <a:txBody>
                    <a:bodyPr/>
                    <a:lstStyle/>
                    <a:p>
                      <a:pPr algn="ctr">
                        <a:spcAft>
                          <a:spcPts val="0"/>
                        </a:spcAft>
                      </a:pPr>
                      <a:r>
                        <a:rPr lang="en-US" sz="2000" dirty="0">
                          <a:solidFill>
                            <a:srgbClr val="000000"/>
                          </a:solidFill>
                          <a:latin typeface="+mn-lt"/>
                          <a:ea typeface="Times New Roman"/>
                          <a:cs typeface="Calibri"/>
                        </a:rPr>
                        <a:t>N</a:t>
                      </a:r>
                      <a:endParaRPr lang="ru-RU" sz="2000" dirty="0">
                        <a:latin typeface="+mn-lt"/>
                        <a:ea typeface="Times New Roman"/>
                      </a:endParaRP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n-lt"/>
                          <a:ea typeface="Times New Roman"/>
                          <a:cs typeface="Calibri"/>
                        </a:rPr>
                        <a:t>60 000 000</a:t>
                      </a:r>
                      <a:endParaRPr lang="ru-RU" sz="2000">
                        <a:latin typeface="+mn-lt"/>
                        <a:ea typeface="Times New Roman"/>
                      </a:endParaRP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n-lt"/>
                          <a:ea typeface="Times New Roman"/>
                          <a:cs typeface="Calibri"/>
                        </a:rPr>
                        <a:t>120 000 000</a:t>
                      </a:r>
                      <a:endParaRPr lang="ru-RU" sz="2000">
                        <a:latin typeface="+mn-lt"/>
                        <a:ea typeface="Times New Roman"/>
                      </a:endParaRP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n-lt"/>
                          <a:ea typeface="Times New Roman"/>
                          <a:cs typeface="Calibri"/>
                        </a:rPr>
                        <a:t>180 000 000</a:t>
                      </a:r>
                      <a:endParaRPr lang="ru-RU" sz="2000">
                        <a:latin typeface="+mn-lt"/>
                        <a:ea typeface="Times New Roman"/>
                      </a:endParaRP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solidFill>
                            <a:srgbClr val="000000"/>
                          </a:solidFill>
                          <a:latin typeface="+mn-lt"/>
                          <a:ea typeface="Times New Roman"/>
                          <a:cs typeface="Calibri"/>
                        </a:rPr>
                        <a:t>240 000 000</a:t>
                      </a:r>
                      <a:endParaRPr lang="ru-RU" sz="2000">
                        <a:latin typeface="+mn-lt"/>
                        <a:ea typeface="Times New Roman"/>
                      </a:endParaRP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4462">
                <a:tc>
                  <a:txBody>
                    <a:bodyPr/>
                    <a:lstStyle/>
                    <a:p>
                      <a:pPr algn="ctr">
                        <a:spcAft>
                          <a:spcPts val="0"/>
                        </a:spcAft>
                      </a:pPr>
                      <a:r>
                        <a:rPr lang="en-US" sz="2000" kern="1200" dirty="0" smtClean="0">
                          <a:solidFill>
                            <a:srgbClr val="000000"/>
                          </a:solidFill>
                          <a:latin typeface="+mn-lt"/>
                          <a:ea typeface="Times New Roman"/>
                          <a:cs typeface="Calibri"/>
                        </a:rPr>
                        <a:t>Version</a:t>
                      </a:r>
                      <a:r>
                        <a:rPr lang="en-US" sz="2000" kern="1200" baseline="0" dirty="0" smtClean="0">
                          <a:solidFill>
                            <a:srgbClr val="000000"/>
                          </a:solidFill>
                          <a:latin typeface="+mn-lt"/>
                          <a:ea typeface="Times New Roman"/>
                          <a:cs typeface="Calibri"/>
                        </a:rPr>
                        <a:t> </a:t>
                      </a:r>
                      <a:r>
                        <a:rPr lang="en-US" sz="2000" dirty="0" smtClean="0">
                          <a:solidFill>
                            <a:srgbClr val="000000"/>
                          </a:solidFill>
                          <a:latin typeface="+mn-lt"/>
                          <a:ea typeface="Times New Roman"/>
                          <a:cs typeface="Calibri"/>
                        </a:rPr>
                        <a:t>V</a:t>
                      </a:r>
                      <a:r>
                        <a:rPr lang="ru-RU" sz="2000" dirty="0">
                          <a:solidFill>
                            <a:srgbClr val="000000"/>
                          </a:solidFill>
                          <a:latin typeface="+mn-lt"/>
                          <a:ea typeface="Times New Roman"/>
                          <a:cs typeface="Calibri"/>
                        </a:rPr>
                        <a:t>8</a:t>
                      </a:r>
                      <a:endParaRPr lang="ru-RU" sz="2000" dirty="0">
                        <a:latin typeface="+mn-lt"/>
                        <a:ea typeface="Times New Roman"/>
                      </a:endParaRP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n-lt"/>
                          <a:ea typeface="Times New Roman"/>
                        </a:rPr>
                        <a:t>0,007</a:t>
                      </a: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n-lt"/>
                          <a:ea typeface="Times New Roman"/>
                        </a:rPr>
                        <a:t>0,013</a:t>
                      </a: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n-lt"/>
                          <a:ea typeface="Times New Roman"/>
                        </a:rPr>
                        <a:t>0,019</a:t>
                      </a: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a:latin typeface="+mn-lt"/>
                          <a:ea typeface="Times New Roman"/>
                        </a:rPr>
                        <a:t>0,026</a:t>
                      </a: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4462">
                <a:tc>
                  <a:txBody>
                    <a:bodyPr/>
                    <a:lstStyle/>
                    <a:p>
                      <a:pPr algn="ctr">
                        <a:spcAft>
                          <a:spcPts val="0"/>
                        </a:spcAft>
                      </a:pPr>
                      <a:r>
                        <a:rPr lang="en-US" sz="2000" dirty="0">
                          <a:solidFill>
                            <a:srgbClr val="000000"/>
                          </a:solidFill>
                          <a:latin typeface="+mn-lt"/>
                          <a:ea typeface="Times New Roman"/>
                          <a:cs typeface="Calibri"/>
                        </a:rPr>
                        <a:t>S(V6.</a:t>
                      </a:r>
                      <a:r>
                        <a:rPr lang="ru-RU" sz="2000" dirty="0">
                          <a:solidFill>
                            <a:srgbClr val="000000"/>
                          </a:solidFill>
                          <a:latin typeface="+mn-lt"/>
                          <a:ea typeface="Times New Roman"/>
                          <a:cs typeface="Calibri"/>
                        </a:rPr>
                        <a:t>3</a:t>
                      </a:r>
                      <a:r>
                        <a:rPr lang="en-US" sz="2000" dirty="0">
                          <a:solidFill>
                            <a:srgbClr val="000000"/>
                          </a:solidFill>
                          <a:latin typeface="+mn-lt"/>
                          <a:ea typeface="Times New Roman"/>
                          <a:cs typeface="Calibri"/>
                        </a:rPr>
                        <a:t>/V</a:t>
                      </a:r>
                      <a:r>
                        <a:rPr lang="ru-RU" sz="2000" dirty="0">
                          <a:solidFill>
                            <a:srgbClr val="000000"/>
                          </a:solidFill>
                          <a:latin typeface="+mn-lt"/>
                          <a:ea typeface="Times New Roman"/>
                          <a:cs typeface="Calibri"/>
                        </a:rPr>
                        <a:t>8</a:t>
                      </a:r>
                      <a:r>
                        <a:rPr lang="en-US" sz="2000" dirty="0">
                          <a:solidFill>
                            <a:srgbClr val="000000"/>
                          </a:solidFill>
                          <a:latin typeface="+mn-lt"/>
                          <a:ea typeface="Times New Roman"/>
                          <a:cs typeface="Calibri"/>
                        </a:rPr>
                        <a:t>)</a:t>
                      </a:r>
                      <a:endParaRPr lang="ru-RU" sz="2000" dirty="0">
                        <a:latin typeface="+mn-lt"/>
                        <a:ea typeface="Times New Roman"/>
                      </a:endParaRP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dirty="0">
                          <a:latin typeface="+mn-lt"/>
                          <a:ea typeface="Times New Roman"/>
                        </a:rPr>
                        <a:t>63,222</a:t>
                      </a: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dirty="0">
                          <a:latin typeface="+mn-lt"/>
                          <a:ea typeface="Times New Roman"/>
                        </a:rPr>
                        <a:t>64,768</a:t>
                      </a: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dirty="0">
                          <a:latin typeface="+mn-lt"/>
                          <a:ea typeface="Times New Roman"/>
                        </a:rPr>
                        <a:t>65,379</a:t>
                      </a: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dirty="0">
                          <a:latin typeface="+mn-lt"/>
                          <a:ea typeface="Times New Roman"/>
                        </a:rPr>
                        <a:t>65,420</a:t>
                      </a:r>
                    </a:p>
                  </a:txBody>
                  <a:tcPr marL="68582" marR="68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Овал 6"/>
          <p:cNvSpPr/>
          <p:nvPr/>
        </p:nvSpPr>
        <p:spPr bwMode="auto">
          <a:xfrm>
            <a:off x="200472" y="1484784"/>
            <a:ext cx="640101" cy="503312"/>
          </a:xfrm>
          <a:prstGeom prst="ellipse">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nchorCtr="1">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defRPr/>
            </a:pPr>
            <a:r>
              <a:rPr lang="en-US" sz="2000" b="1" cap="all" dirty="0">
                <a:ln/>
                <a:solidFill>
                  <a:srgbClr val="FFFF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60</a:t>
            </a:r>
            <a:endParaRPr lang="ru-RU" sz="2000" b="1" cap="all" dirty="0">
              <a:ln/>
              <a:solidFill>
                <a:srgbClr val="FFFF0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8" name="Овал 7"/>
          <p:cNvSpPr/>
          <p:nvPr/>
        </p:nvSpPr>
        <p:spPr bwMode="auto">
          <a:xfrm>
            <a:off x="200472" y="2636912"/>
            <a:ext cx="640101" cy="503312"/>
          </a:xfrm>
          <a:prstGeom prst="ellipse">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nchorCtr="1">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defRPr/>
            </a:pPr>
            <a:r>
              <a:rPr lang="en-US" sz="2000" b="1" cap="all" dirty="0">
                <a:ln/>
                <a:solidFill>
                  <a:srgbClr val="FFFF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120</a:t>
            </a:r>
            <a:endParaRPr lang="ru-RU" sz="2000" b="1" cap="all" dirty="0">
              <a:ln/>
              <a:solidFill>
                <a:srgbClr val="FFFF0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9" name="Овал 8"/>
          <p:cNvSpPr/>
          <p:nvPr/>
        </p:nvSpPr>
        <p:spPr bwMode="auto">
          <a:xfrm>
            <a:off x="200472" y="3789040"/>
            <a:ext cx="640101" cy="503312"/>
          </a:xfrm>
          <a:prstGeom prst="ellipse">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nchorCtr="1">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defRPr/>
            </a:pPr>
            <a:r>
              <a:rPr lang="en-US" sz="2000" b="1" cap="all" dirty="0">
                <a:ln/>
                <a:solidFill>
                  <a:srgbClr val="FFFF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240</a:t>
            </a:r>
            <a:endParaRPr lang="ru-RU" sz="2000" b="1" cap="all" dirty="0">
              <a:ln/>
              <a:solidFill>
                <a:srgbClr val="FFFF0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10" name="Вертикальный свиток 9"/>
          <p:cNvSpPr/>
          <p:nvPr/>
        </p:nvSpPr>
        <p:spPr bwMode="auto">
          <a:xfrm>
            <a:off x="848544" y="4653137"/>
            <a:ext cx="7128792" cy="1584098"/>
          </a:xfrm>
          <a:prstGeom prst="verticalScroll">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endParaRPr lang="ru-RU" sz="2400" b="1" spc="50" dirty="0">
              <a:ln w="11430"/>
              <a:solidFill>
                <a:srgbClr val="350DB3"/>
              </a:soli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endParaRPr>
          </a:p>
          <a:p>
            <a:pPr algn="ctr">
              <a:defRPr/>
            </a:pPr>
            <a:r>
              <a:rPr lang="en-US" sz="2400" b="1" spc="50" dirty="0" smtClean="0">
                <a:ln w="11430"/>
                <a:solidFill>
                  <a:srgbClr val="350DB3"/>
                </a:soli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rPr>
              <a:t>Speedup grows from </a:t>
            </a:r>
            <a:r>
              <a:rPr lang="ru-RU" sz="2400" b="1" spc="50" dirty="0" smtClean="0">
                <a:ln w="11430"/>
                <a:solidFill>
                  <a:srgbClr val="350DB3"/>
                </a:soli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rPr>
              <a:t>54</a:t>
            </a:r>
            <a:r>
              <a:rPr lang="en-US" sz="2400" b="1" spc="50" dirty="0" smtClean="0">
                <a:ln w="11430"/>
                <a:solidFill>
                  <a:srgbClr val="350DB3"/>
                </a:soli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rPr>
              <a:t>x</a:t>
            </a:r>
            <a:r>
              <a:rPr lang="ru-RU" sz="2400" b="1" spc="50" dirty="0" smtClean="0">
                <a:ln w="11430"/>
                <a:solidFill>
                  <a:srgbClr val="350DB3"/>
                </a:soli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rPr>
              <a:t> </a:t>
            </a:r>
            <a:r>
              <a:rPr lang="en-US" sz="2400" b="1" spc="50" dirty="0" smtClean="0">
                <a:ln w="11430"/>
                <a:solidFill>
                  <a:srgbClr val="350DB3"/>
                </a:soli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rPr>
              <a:t>to</a:t>
            </a:r>
            <a:r>
              <a:rPr lang="ru-RU" sz="2400" b="1" spc="50" dirty="0" smtClean="0">
                <a:ln w="11430"/>
                <a:solidFill>
                  <a:srgbClr val="350DB3"/>
                </a:soli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rPr>
              <a:t> 65</a:t>
            </a:r>
            <a:r>
              <a:rPr lang="en-US" sz="2400" b="1" spc="50" dirty="0" smtClean="0">
                <a:ln w="11430"/>
                <a:solidFill>
                  <a:srgbClr val="350DB3"/>
                </a:soli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rPr>
              <a:t>x</a:t>
            </a:r>
            <a:r>
              <a:rPr lang="ru-RU" sz="2400" b="1" spc="50" dirty="0" smtClean="0">
                <a:ln w="11430"/>
                <a:solidFill>
                  <a:srgbClr val="350DB3"/>
                </a:soli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rPr>
              <a:t>.</a:t>
            </a:r>
            <a:endParaRPr lang="ru-RU" sz="2400" b="1" spc="50" dirty="0">
              <a:ln w="11430"/>
              <a:solidFill>
                <a:srgbClr val="350DB3"/>
              </a:solidFill>
              <a:effectLst>
                <a:outerShdw blurRad="76200" dist="50800" dir="5400000" algn="tl" rotWithShape="0">
                  <a:srgbClr val="000000">
                    <a:alpha val="65000"/>
                  </a:srgbClr>
                </a:outerShdw>
              </a:effectLst>
              <a:latin typeface="Verdana" pitchFamily="34" charset="0"/>
              <a:ea typeface="Verdana" pitchFamily="34" charset="0"/>
              <a:cs typeface="Verdana" pitchFamily="34" charset="0"/>
            </a:endParaRPr>
          </a:p>
        </p:txBody>
      </p:sp>
      <p:pic>
        <p:nvPicPr>
          <p:cNvPr id="57429" name="Picture 2" descr="C:\Users\Iosif\AppData\Local\Microsoft\Windows\Temporary Internet Files\Content.IE5\8EDIX7LH\MC90025168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66113" y="4652963"/>
            <a:ext cx="1223962" cy="153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Заголовок 1"/>
          <p:cNvSpPr>
            <a:spLocks noGrp="1"/>
          </p:cNvSpPr>
          <p:nvPr>
            <p:ph type="title"/>
          </p:nvPr>
        </p:nvSpPr>
        <p:spPr/>
        <p:txBody>
          <a:bodyPr/>
          <a:lstStyle/>
          <a:p>
            <a:r>
              <a:rPr lang="en-US" smtClean="0"/>
              <a:t>Xeon vs. Xeon Phi</a:t>
            </a:r>
            <a:endParaRPr lang="ru-RU" smtClean="0"/>
          </a:p>
        </p:txBody>
      </p:sp>
      <p:graphicFrame>
        <p:nvGraphicFramePr>
          <p:cNvPr id="4" name="Таблица 3"/>
          <p:cNvGraphicFramePr>
            <a:graphicFrameLocks noGrp="1"/>
          </p:cNvGraphicFramePr>
          <p:nvPr/>
        </p:nvGraphicFramePr>
        <p:xfrm>
          <a:off x="273050" y="2133600"/>
          <a:ext cx="9432925" cy="1097280"/>
        </p:xfrm>
        <a:graphic>
          <a:graphicData uri="http://schemas.openxmlformats.org/drawingml/2006/table">
            <a:tbl>
              <a:tblPr/>
              <a:tblGrid>
                <a:gridCol w="1886585"/>
                <a:gridCol w="1886585"/>
                <a:gridCol w="1886585"/>
                <a:gridCol w="1886585"/>
                <a:gridCol w="1886585"/>
              </a:tblGrid>
              <a:tr h="365654">
                <a:tc>
                  <a:txBody>
                    <a:bodyPr/>
                    <a:lstStyle/>
                    <a:p>
                      <a:pPr algn="ctr">
                        <a:spcAft>
                          <a:spcPts val="0"/>
                        </a:spcAft>
                      </a:pPr>
                      <a:r>
                        <a:rPr lang="en-US" sz="2400" b="1" dirty="0">
                          <a:solidFill>
                            <a:srgbClr val="000000"/>
                          </a:solidFill>
                          <a:latin typeface="+mn-lt"/>
                          <a:ea typeface="Times New Roman"/>
                          <a:cs typeface="Calibri"/>
                        </a:rPr>
                        <a:t>N</a:t>
                      </a:r>
                      <a:endParaRPr lang="ru-RU" sz="2400" b="1" dirty="0">
                        <a:latin typeface="+mn-lt"/>
                        <a:ea typeface="Times New Roman"/>
                      </a:endParaRPr>
                    </a:p>
                  </a:txBody>
                  <a:tcPr marL="68579" marR="685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solidFill>
                            <a:srgbClr val="000000"/>
                          </a:solidFill>
                          <a:latin typeface="+mn-lt"/>
                          <a:ea typeface="Times New Roman"/>
                          <a:cs typeface="Calibri"/>
                        </a:rPr>
                        <a:t>60 000 000</a:t>
                      </a:r>
                      <a:endParaRPr lang="ru-RU" sz="2400" b="1" dirty="0">
                        <a:latin typeface="+mn-lt"/>
                        <a:ea typeface="Times New Roman"/>
                      </a:endParaRPr>
                    </a:p>
                  </a:txBody>
                  <a:tcPr marL="68579" marR="685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solidFill>
                            <a:srgbClr val="000000"/>
                          </a:solidFill>
                          <a:latin typeface="+mn-lt"/>
                          <a:ea typeface="Times New Roman"/>
                          <a:cs typeface="Calibri"/>
                        </a:rPr>
                        <a:t>120 000 000</a:t>
                      </a:r>
                      <a:endParaRPr lang="ru-RU" sz="2400" b="1" dirty="0">
                        <a:latin typeface="+mn-lt"/>
                        <a:ea typeface="Times New Roman"/>
                      </a:endParaRPr>
                    </a:p>
                  </a:txBody>
                  <a:tcPr marL="68579" marR="685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solidFill>
                            <a:srgbClr val="000000"/>
                          </a:solidFill>
                          <a:latin typeface="+mn-lt"/>
                          <a:ea typeface="Times New Roman"/>
                          <a:cs typeface="Calibri"/>
                        </a:rPr>
                        <a:t>180 000 000</a:t>
                      </a:r>
                      <a:endParaRPr lang="ru-RU" sz="2400" b="1" dirty="0">
                        <a:latin typeface="+mn-lt"/>
                        <a:ea typeface="Times New Roman"/>
                      </a:endParaRPr>
                    </a:p>
                  </a:txBody>
                  <a:tcPr marL="68579" marR="685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b="1" dirty="0">
                          <a:solidFill>
                            <a:srgbClr val="000000"/>
                          </a:solidFill>
                          <a:latin typeface="+mn-lt"/>
                          <a:ea typeface="Times New Roman"/>
                          <a:cs typeface="Calibri"/>
                        </a:rPr>
                        <a:t>240</a:t>
                      </a:r>
                      <a:r>
                        <a:rPr lang="en-US" sz="2400" b="1" dirty="0">
                          <a:solidFill>
                            <a:srgbClr val="000000"/>
                          </a:solidFill>
                          <a:latin typeface="+mn-lt"/>
                          <a:ea typeface="Times New Roman"/>
                          <a:cs typeface="Calibri"/>
                        </a:rPr>
                        <a:t> </a:t>
                      </a:r>
                      <a:r>
                        <a:rPr lang="ru-RU" sz="2400" b="1" dirty="0">
                          <a:solidFill>
                            <a:srgbClr val="000000"/>
                          </a:solidFill>
                          <a:latin typeface="+mn-lt"/>
                          <a:ea typeface="Times New Roman"/>
                          <a:cs typeface="Calibri"/>
                        </a:rPr>
                        <a:t>000</a:t>
                      </a:r>
                      <a:r>
                        <a:rPr lang="en-US" sz="2400" b="1" dirty="0">
                          <a:solidFill>
                            <a:srgbClr val="000000"/>
                          </a:solidFill>
                          <a:latin typeface="+mn-lt"/>
                          <a:ea typeface="Times New Roman"/>
                          <a:cs typeface="Calibri"/>
                        </a:rPr>
                        <a:t> </a:t>
                      </a:r>
                      <a:r>
                        <a:rPr lang="ru-RU" sz="2400" b="1" dirty="0">
                          <a:solidFill>
                            <a:srgbClr val="000000"/>
                          </a:solidFill>
                          <a:latin typeface="+mn-lt"/>
                          <a:ea typeface="Times New Roman"/>
                          <a:cs typeface="Calibri"/>
                        </a:rPr>
                        <a:t>000</a:t>
                      </a:r>
                      <a:endParaRPr lang="ru-RU" sz="2400" b="1" dirty="0">
                        <a:latin typeface="+mn-lt"/>
                        <a:ea typeface="Times New Roman"/>
                      </a:endParaRPr>
                    </a:p>
                  </a:txBody>
                  <a:tcPr marL="68579" marR="685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654">
                <a:tc>
                  <a:txBody>
                    <a:bodyPr/>
                    <a:lstStyle/>
                    <a:p>
                      <a:pPr algn="ctr">
                        <a:spcAft>
                          <a:spcPts val="0"/>
                        </a:spcAft>
                      </a:pPr>
                      <a:r>
                        <a:rPr lang="ru-RU" sz="2400">
                          <a:solidFill>
                            <a:srgbClr val="000000"/>
                          </a:solidFill>
                          <a:latin typeface="+mn-lt"/>
                          <a:ea typeface="Times New Roman"/>
                          <a:cs typeface="Calibri"/>
                        </a:rPr>
                        <a:t>Xeon</a:t>
                      </a:r>
                      <a:endParaRPr lang="ru-RU" sz="2400">
                        <a:latin typeface="+mn-lt"/>
                        <a:ea typeface="Times New Roman"/>
                      </a:endParaRPr>
                    </a:p>
                  </a:txBody>
                  <a:tcPr marL="68579" marR="685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n-lt"/>
                          <a:ea typeface="Times New Roman"/>
                        </a:rPr>
                        <a:t>0,030</a:t>
                      </a:r>
                    </a:p>
                  </a:txBody>
                  <a:tcPr marL="68579" marR="685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n-lt"/>
                          <a:ea typeface="Times New Roman"/>
                        </a:rPr>
                        <a:t>0,061</a:t>
                      </a:r>
                    </a:p>
                  </a:txBody>
                  <a:tcPr marL="68579" marR="685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n-lt"/>
                          <a:ea typeface="Times New Roman"/>
                        </a:rPr>
                        <a:t>0,090</a:t>
                      </a:r>
                    </a:p>
                  </a:txBody>
                  <a:tcPr marL="68579" marR="685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n-lt"/>
                          <a:ea typeface="Times New Roman"/>
                        </a:rPr>
                        <a:t>0,116</a:t>
                      </a:r>
                    </a:p>
                  </a:txBody>
                  <a:tcPr marL="68579" marR="685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654">
                <a:tc>
                  <a:txBody>
                    <a:bodyPr/>
                    <a:lstStyle/>
                    <a:p>
                      <a:pPr algn="ctr">
                        <a:spcAft>
                          <a:spcPts val="0"/>
                        </a:spcAft>
                      </a:pPr>
                      <a:r>
                        <a:rPr lang="en-US" sz="2400">
                          <a:solidFill>
                            <a:srgbClr val="000000"/>
                          </a:solidFill>
                          <a:latin typeface="+mn-lt"/>
                          <a:ea typeface="Times New Roman"/>
                          <a:cs typeface="Calibri"/>
                        </a:rPr>
                        <a:t>Xeon Phi</a:t>
                      </a:r>
                      <a:endParaRPr lang="ru-RU" sz="2400">
                        <a:latin typeface="+mn-lt"/>
                        <a:ea typeface="Times New Roman"/>
                      </a:endParaRPr>
                    </a:p>
                  </a:txBody>
                  <a:tcPr marL="68579" marR="685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n-lt"/>
                          <a:ea typeface="Times New Roman"/>
                        </a:rPr>
                        <a:t>0,007</a:t>
                      </a:r>
                    </a:p>
                  </a:txBody>
                  <a:tcPr marL="68579" marR="685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n-lt"/>
                          <a:ea typeface="Times New Roman"/>
                        </a:rPr>
                        <a:t>0,013</a:t>
                      </a:r>
                    </a:p>
                  </a:txBody>
                  <a:tcPr marL="68579" marR="685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a:latin typeface="+mn-lt"/>
                          <a:ea typeface="Times New Roman"/>
                        </a:rPr>
                        <a:t>0,019</a:t>
                      </a:r>
                    </a:p>
                  </a:txBody>
                  <a:tcPr marL="68579" marR="685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2400" dirty="0">
                          <a:latin typeface="+mn-lt"/>
                          <a:ea typeface="Times New Roman"/>
                        </a:rPr>
                        <a:t>0,026</a:t>
                      </a:r>
                    </a:p>
                  </a:txBody>
                  <a:tcPr marL="68579" marR="685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Заголовок 1"/>
          <p:cNvSpPr>
            <a:spLocks noGrp="1"/>
          </p:cNvSpPr>
          <p:nvPr>
            <p:ph type="title"/>
          </p:nvPr>
        </p:nvSpPr>
        <p:spPr/>
        <p:txBody>
          <a:bodyPr/>
          <a:lstStyle/>
          <a:p>
            <a:r>
              <a:rPr lang="en-US" dirty="0" smtClean="0"/>
              <a:t>Individual work</a:t>
            </a:r>
            <a:endParaRPr lang="ru-RU" dirty="0" smtClean="0"/>
          </a:p>
        </p:txBody>
      </p:sp>
      <p:sp>
        <p:nvSpPr>
          <p:cNvPr id="59395" name="Содержимое 2"/>
          <p:cNvSpPr>
            <a:spLocks noGrp="1"/>
          </p:cNvSpPr>
          <p:nvPr>
            <p:ph idx="1"/>
          </p:nvPr>
        </p:nvSpPr>
        <p:spPr>
          <a:xfrm>
            <a:off x="273050" y="1196975"/>
            <a:ext cx="9437688" cy="4968875"/>
          </a:xfrm>
        </p:spPr>
        <p:txBody>
          <a:bodyPr/>
          <a:lstStyle/>
          <a:p>
            <a:pPr lvl="0"/>
            <a:r>
              <a:rPr lang="en-US" dirty="0"/>
              <a:t>Compare </a:t>
            </a:r>
            <a:r>
              <a:rPr lang="en-US" dirty="0" err="1"/>
              <a:t>AoS</a:t>
            </a:r>
            <a:r>
              <a:rPr lang="en-US" dirty="0"/>
              <a:t> and </a:t>
            </a:r>
            <a:r>
              <a:rPr lang="en-US" dirty="0" err="1"/>
              <a:t>SoA</a:t>
            </a:r>
            <a:r>
              <a:rPr lang="en-US" dirty="0"/>
              <a:t> data layouts in Black-Scholes computation.</a:t>
            </a:r>
            <a:endParaRPr lang="ru-RU" dirty="0"/>
          </a:p>
          <a:p>
            <a:pPr lvl="0"/>
            <a:r>
              <a:rPr lang="en-US" dirty="0"/>
              <a:t>Modify our implementation to computing Call and Put option prices. Experiment with different versions of the code and evaluate influence of our optimizations on performance on CPU and Xeon Phi in this case. Prove that memory bus on Xeon Phi is overloaded if many threads are used.</a:t>
            </a:r>
            <a:endParaRPr lang="ru-RU" dirty="0"/>
          </a:p>
          <a:p>
            <a:pPr lvl="0"/>
            <a:r>
              <a:rPr lang="en-US" dirty="0"/>
              <a:t>Try different amount of threads on Xeon Phi. Find the optimal configuration</a:t>
            </a:r>
            <a:r>
              <a:rPr lang="ru-RU" dirty="0"/>
              <a:t>.</a:t>
            </a:r>
          </a:p>
          <a:p>
            <a:pPr lvl="0"/>
            <a:r>
              <a:rPr lang="en-US" dirty="0"/>
              <a:t>Explain speedup from vectorization on CPU and Xeon Phi.</a:t>
            </a:r>
            <a:endParaRPr lang="ru-RU"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Заголовок 1"/>
          <p:cNvSpPr>
            <a:spLocks noGrp="1"/>
          </p:cNvSpPr>
          <p:nvPr>
            <p:ph type="title"/>
          </p:nvPr>
        </p:nvSpPr>
        <p:spPr/>
        <p:txBody>
          <a:bodyPr/>
          <a:lstStyle/>
          <a:p>
            <a:r>
              <a:rPr lang="en-US" dirty="0" smtClean="0"/>
              <a:t>References</a:t>
            </a:r>
            <a:endParaRPr lang="ru-RU" dirty="0" smtClean="0"/>
          </a:p>
        </p:txBody>
      </p:sp>
      <p:sp>
        <p:nvSpPr>
          <p:cNvPr id="60419" name="Содержимое 2"/>
          <p:cNvSpPr>
            <a:spLocks noGrp="1"/>
          </p:cNvSpPr>
          <p:nvPr>
            <p:ph idx="1"/>
          </p:nvPr>
        </p:nvSpPr>
        <p:spPr>
          <a:xfrm>
            <a:off x="273050" y="1196975"/>
            <a:ext cx="9437688" cy="4968875"/>
          </a:xfrm>
        </p:spPr>
        <p:txBody>
          <a:bodyPr/>
          <a:lstStyle/>
          <a:p>
            <a:pPr lvl="0"/>
            <a:r>
              <a:rPr lang="en-US" dirty="0"/>
              <a:t>MIC developer zone. URL: [http://software.intel.com/mic-developer]</a:t>
            </a:r>
            <a:endParaRPr lang="ru-RU" dirty="0"/>
          </a:p>
          <a:p>
            <a:pPr lvl="0"/>
            <a:r>
              <a:rPr lang="en-US" dirty="0"/>
              <a:t>Common Best Known Methods for Parallel Performance, from Intel® Xeon® to Intel® Xeon Phi™ Processors. URL: [https://software.intel.com/ru-ru/articles/common-best-known-methods-for-parallel-performance-from-intel-xeon-to-intel-xeon-phi] </a:t>
            </a:r>
            <a:endParaRPr lang="ru-RU" dirty="0"/>
          </a:p>
          <a:p>
            <a:pPr lvl="0"/>
            <a:r>
              <a:rPr lang="en-US" dirty="0"/>
              <a:t>Jeffers J., </a:t>
            </a:r>
            <a:r>
              <a:rPr lang="en-US" dirty="0" err="1"/>
              <a:t>Reinders</a:t>
            </a:r>
            <a:r>
              <a:rPr lang="en-US" dirty="0"/>
              <a:t> J. Intel Xeon Phi Coprocessor High Performance Programming. – Morgan Kaufmann, 2013.</a:t>
            </a:r>
            <a:endParaRPr lang="ru-RU"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Заголовок 1"/>
          <p:cNvSpPr>
            <a:spLocks noGrp="1"/>
          </p:cNvSpPr>
          <p:nvPr>
            <p:ph type="title"/>
          </p:nvPr>
        </p:nvSpPr>
        <p:spPr/>
        <p:txBody>
          <a:bodyPr/>
          <a:lstStyle/>
          <a:p>
            <a:pPr eaLnBrk="1" hangingPunct="1"/>
            <a:r>
              <a:rPr lang="en-US" dirty="0" smtClean="0"/>
              <a:t>Authors</a:t>
            </a:r>
            <a:endParaRPr lang="ru-RU" dirty="0" smtClean="0"/>
          </a:p>
        </p:txBody>
      </p:sp>
      <p:sp>
        <p:nvSpPr>
          <p:cNvPr id="61443" name="Содержимое 2"/>
          <p:cNvSpPr>
            <a:spLocks noGrp="1"/>
          </p:cNvSpPr>
          <p:nvPr>
            <p:ph idx="1"/>
          </p:nvPr>
        </p:nvSpPr>
        <p:spPr>
          <a:xfrm>
            <a:off x="273050" y="1196975"/>
            <a:ext cx="9437688" cy="4968875"/>
          </a:xfrm>
        </p:spPr>
        <p:txBody>
          <a:bodyPr/>
          <a:lstStyle/>
          <a:p>
            <a:pPr eaLnBrk="1" hangingPunct="1"/>
            <a:r>
              <a:rPr lang="en-US" dirty="0"/>
              <a:t>I.B. </a:t>
            </a:r>
            <a:r>
              <a:rPr lang="en-US" dirty="0" err="1"/>
              <a:t>Meyerov</a:t>
            </a:r>
            <a:r>
              <a:rPr lang="ru-RU" dirty="0"/>
              <a:t>, </a:t>
            </a:r>
            <a:br>
              <a:rPr lang="ru-RU" dirty="0"/>
            </a:br>
            <a:r>
              <a:rPr lang="en-US" dirty="0"/>
              <a:t>PhD, associate professor, vice-head of the Software department of CMC faculty </a:t>
            </a:r>
            <a:br>
              <a:rPr lang="en-US" dirty="0"/>
            </a:br>
            <a:r>
              <a:rPr lang="en-US" dirty="0">
                <a:hlinkClick r:id="rId2"/>
              </a:rPr>
              <a:t>meerov@vmk.unn.ru</a:t>
            </a:r>
            <a:r>
              <a:rPr lang="en-US" dirty="0"/>
              <a:t> </a:t>
            </a:r>
            <a:endParaRPr lang="ru-RU" dirty="0"/>
          </a:p>
          <a:p>
            <a:r>
              <a:rPr lang="en-US" dirty="0"/>
              <a:t>S.I. Bastrakov</a:t>
            </a:r>
            <a:r>
              <a:rPr lang="ru-RU" dirty="0"/>
              <a:t>,</a:t>
            </a:r>
          </a:p>
          <a:p>
            <a:pPr marL="361950" indent="0" eaLnBrk="1" hangingPunct="1">
              <a:buNone/>
            </a:pPr>
            <a:r>
              <a:rPr lang="en-US" dirty="0"/>
              <a:t>Assistant of Software department, CMC faculty</a:t>
            </a:r>
            <a:endParaRPr lang="ru-RU" dirty="0"/>
          </a:p>
          <a:p>
            <a:pPr marL="361950" indent="-361950">
              <a:buNone/>
            </a:pPr>
            <a:r>
              <a:rPr lang="ru-RU" dirty="0"/>
              <a:t>	</a:t>
            </a:r>
            <a:r>
              <a:rPr lang="en-US" dirty="0">
                <a:hlinkClick r:id="rId3"/>
              </a:rPr>
              <a:t>bastrakov@vmk.unn.ru</a:t>
            </a:r>
            <a:r>
              <a:rPr lang="ru-RU" dirty="0"/>
              <a:t> </a:t>
            </a:r>
            <a:endParaRPr lang="ru-RU"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p:nvPr>
        </p:nvSpPr>
        <p:spPr/>
        <p:txBody>
          <a:bodyPr/>
          <a:lstStyle/>
          <a:p>
            <a:endParaRPr lang="ru-RU" smtClean="0"/>
          </a:p>
        </p:txBody>
      </p:sp>
      <p:sp>
        <p:nvSpPr>
          <p:cNvPr id="17411" name="Содержимое 2"/>
          <p:cNvSpPr>
            <a:spLocks noGrp="1"/>
          </p:cNvSpPr>
          <p:nvPr>
            <p:ph idx="1"/>
          </p:nvPr>
        </p:nvSpPr>
        <p:spPr>
          <a:xfrm>
            <a:off x="273050" y="1196975"/>
            <a:ext cx="9437688" cy="4968875"/>
          </a:xfrm>
        </p:spPr>
        <p:txBody>
          <a:bodyPr/>
          <a:lstStyle/>
          <a:p>
            <a:pPr>
              <a:buFont typeface="Wingdings" pitchFamily="2" charset="2"/>
              <a:buNone/>
            </a:pPr>
            <a:endParaRPr lang="ru-RU" dirty="0" smtClean="0"/>
          </a:p>
          <a:p>
            <a:pPr>
              <a:buFont typeface="Wingdings" pitchFamily="2" charset="2"/>
              <a:buNone/>
            </a:pPr>
            <a:endParaRPr lang="ru-RU" dirty="0" smtClean="0"/>
          </a:p>
          <a:p>
            <a:pPr>
              <a:buFont typeface="Wingdings" pitchFamily="2" charset="2"/>
              <a:buNone/>
            </a:pPr>
            <a:endParaRPr lang="ru-RU" dirty="0" smtClean="0"/>
          </a:p>
          <a:p>
            <a:pPr>
              <a:buFont typeface="Wingdings" pitchFamily="2" charset="2"/>
              <a:buNone/>
            </a:pPr>
            <a:endParaRPr lang="ru-RU" dirty="0" smtClean="0"/>
          </a:p>
          <a:p>
            <a:pPr algn="ctr">
              <a:buNone/>
            </a:pPr>
            <a:r>
              <a:rPr lang="en-US" sz="4000" b="1" dirty="0">
                <a:solidFill>
                  <a:srgbClr val="0969CD"/>
                </a:solidFill>
              </a:rPr>
              <a:t>2. European option pricing</a:t>
            </a:r>
          </a:p>
          <a:p>
            <a:pPr algn="ctr">
              <a:buFont typeface="Wingdings" pitchFamily="2" charset="2"/>
              <a:buNone/>
            </a:pPr>
            <a:endParaRPr lang="ru-RU" sz="4000" b="1" dirty="0" smtClean="0">
              <a:solidFill>
                <a:srgbClr val="0969CD"/>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Скругленный прямоугольник 15"/>
          <p:cNvSpPr/>
          <p:nvPr/>
        </p:nvSpPr>
        <p:spPr bwMode="auto">
          <a:xfrm>
            <a:off x="200025" y="1052513"/>
            <a:ext cx="9361488" cy="1428750"/>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lstStyle/>
          <a:p>
            <a:pPr>
              <a:defRPr/>
            </a:pPr>
            <a:endParaRPr lang="ru-RU">
              <a:solidFill>
                <a:schemeClr val="tx1"/>
              </a:solidFill>
              <a:latin typeface="Bernard MT Condensed" pitchFamily="18" charset="0"/>
            </a:endParaRPr>
          </a:p>
        </p:txBody>
      </p:sp>
      <p:sp>
        <p:nvSpPr>
          <p:cNvPr id="1036" name="Заголовок 1"/>
          <p:cNvSpPr>
            <a:spLocks noGrp="1"/>
          </p:cNvSpPr>
          <p:nvPr>
            <p:ph type="title"/>
          </p:nvPr>
        </p:nvSpPr>
        <p:spPr/>
        <p:txBody>
          <a:bodyPr/>
          <a:lstStyle/>
          <a:p>
            <a:r>
              <a:rPr lang="en-US" dirty="0" smtClean="0"/>
              <a:t>Model of financial market</a:t>
            </a:r>
            <a:endParaRPr lang="ru-RU" dirty="0" smtClean="0"/>
          </a:p>
        </p:txBody>
      </p:sp>
      <p:sp>
        <p:nvSpPr>
          <p:cNvPr id="6156" name="Содержимое 2"/>
          <p:cNvSpPr>
            <a:spLocks noGrp="1"/>
          </p:cNvSpPr>
          <p:nvPr>
            <p:ph idx="1"/>
          </p:nvPr>
        </p:nvSpPr>
        <p:spPr>
          <a:xfrm>
            <a:off x="273050" y="1125538"/>
            <a:ext cx="9437688" cy="5040312"/>
          </a:xfrm>
        </p:spPr>
        <p:txBody>
          <a:bodyPr/>
          <a:lstStyle/>
          <a:p>
            <a:pPr algn="ctr">
              <a:buFont typeface="Wingdings" pitchFamily="2" charset="2"/>
              <a:buNone/>
              <a:defRPr/>
            </a:pPr>
            <a:r>
              <a:rPr lang="en-US" b="1" dirty="0" smtClean="0"/>
              <a:t>	Black-Scholes model</a:t>
            </a:r>
            <a:endParaRPr lang="ru-RU" b="1" dirty="0" smtClean="0"/>
          </a:p>
          <a:p>
            <a:pPr>
              <a:buFont typeface="Wingdings" pitchFamily="2" charset="2"/>
              <a:buNone/>
              <a:defRPr/>
            </a:pPr>
            <a:r>
              <a:rPr lang="ru-RU" b="1" dirty="0" smtClean="0">
                <a:solidFill>
                  <a:srgbClr val="002060"/>
                </a:solidFill>
              </a:rPr>
              <a:t>                                                                                      (1)</a:t>
            </a:r>
          </a:p>
          <a:p>
            <a:pPr>
              <a:buFont typeface="Wingdings" pitchFamily="2" charset="2"/>
              <a:buNone/>
              <a:defRPr/>
            </a:pPr>
            <a:r>
              <a:rPr lang="ru-RU" b="1" dirty="0" smtClean="0">
                <a:solidFill>
                  <a:srgbClr val="002060"/>
                </a:solidFill>
              </a:rPr>
              <a:t>                                                                                      (2)</a:t>
            </a:r>
          </a:p>
          <a:p>
            <a:pPr>
              <a:defRPr/>
            </a:pPr>
            <a:r>
              <a:rPr lang="en-US" dirty="0" smtClean="0"/>
              <a:t>     - </a:t>
            </a:r>
            <a:r>
              <a:rPr lang="en-US" dirty="0"/>
              <a:t>stock price </a:t>
            </a:r>
            <a:r>
              <a:rPr lang="en-US" dirty="0" smtClean="0"/>
              <a:t>at time </a:t>
            </a:r>
            <a:r>
              <a:rPr lang="en-US" i="1" dirty="0" smtClean="0"/>
              <a:t>t</a:t>
            </a:r>
          </a:p>
          <a:p>
            <a:pPr>
              <a:defRPr/>
            </a:pPr>
            <a:r>
              <a:rPr lang="en-US" i="1" baseline="-25000" dirty="0" smtClean="0"/>
              <a:t>       </a:t>
            </a:r>
            <a:r>
              <a:rPr lang="en-US" dirty="0" smtClean="0"/>
              <a:t>-</a:t>
            </a:r>
            <a:r>
              <a:rPr lang="en-US" i="1" baseline="-25000" dirty="0" smtClean="0"/>
              <a:t> </a:t>
            </a:r>
            <a:r>
              <a:rPr lang="en-US" dirty="0" smtClean="0"/>
              <a:t>obligation price at time </a:t>
            </a:r>
            <a:r>
              <a:rPr lang="en-US" i="1" dirty="0" smtClean="0"/>
              <a:t>t</a:t>
            </a:r>
            <a:endParaRPr lang="ru-RU" i="1" dirty="0" smtClean="0"/>
          </a:p>
          <a:p>
            <a:pPr>
              <a:defRPr/>
            </a:pPr>
            <a:r>
              <a:rPr lang="en-US" dirty="0" smtClean="0"/>
              <a:t>     - percentage rate </a:t>
            </a:r>
            <a:r>
              <a:rPr lang="ru-RU" dirty="0" smtClean="0"/>
              <a:t>(</a:t>
            </a:r>
            <a:r>
              <a:rPr lang="en-US" dirty="0" smtClean="0"/>
              <a:t>assume constant</a:t>
            </a:r>
            <a:r>
              <a:rPr lang="ru-RU" dirty="0" smtClean="0"/>
              <a:t>)</a:t>
            </a:r>
          </a:p>
          <a:p>
            <a:pPr>
              <a:defRPr/>
            </a:pPr>
            <a:r>
              <a:rPr lang="ru-RU" dirty="0" smtClean="0"/>
              <a:t>     - </a:t>
            </a:r>
            <a:r>
              <a:rPr lang="en-US" dirty="0" smtClean="0"/>
              <a:t>volatility</a:t>
            </a:r>
            <a:r>
              <a:rPr lang="ru-RU" dirty="0" smtClean="0"/>
              <a:t> (</a:t>
            </a:r>
            <a:r>
              <a:rPr lang="en-US" dirty="0" smtClean="0"/>
              <a:t>assume constant</a:t>
            </a:r>
            <a:r>
              <a:rPr lang="ru-RU" dirty="0" smtClean="0"/>
              <a:t>)</a:t>
            </a:r>
          </a:p>
          <a:p>
            <a:pPr>
              <a:defRPr/>
            </a:pPr>
            <a:r>
              <a:rPr lang="ru-RU" dirty="0" smtClean="0"/>
              <a:t>     - </a:t>
            </a:r>
            <a:r>
              <a:rPr lang="en-US" dirty="0" smtClean="0"/>
              <a:t>dividend rate </a:t>
            </a:r>
            <a:r>
              <a:rPr lang="ru-RU" dirty="0" smtClean="0"/>
              <a:t>(</a:t>
            </a:r>
            <a:r>
              <a:rPr lang="en-US" dirty="0" smtClean="0"/>
              <a:t>assume zero</a:t>
            </a:r>
            <a:r>
              <a:rPr lang="ru-RU" dirty="0" smtClean="0"/>
              <a:t>)</a:t>
            </a:r>
          </a:p>
          <a:p>
            <a:pPr>
              <a:defRPr/>
            </a:pPr>
            <a:r>
              <a:rPr lang="en-US" dirty="0" smtClean="0"/>
              <a:t>    </a:t>
            </a:r>
            <a:r>
              <a:rPr lang="ru-RU" dirty="0" smtClean="0"/>
              <a:t>                 </a:t>
            </a:r>
            <a:r>
              <a:rPr lang="ru-RU" spc="-110" dirty="0" smtClean="0"/>
              <a:t>- </a:t>
            </a:r>
            <a:r>
              <a:rPr lang="en-US" spc="-110" dirty="0" smtClean="0"/>
              <a:t>Wiener process</a:t>
            </a:r>
            <a:r>
              <a:rPr lang="ru-RU" spc="-110" dirty="0" smtClean="0"/>
              <a:t> </a:t>
            </a:r>
            <a:r>
              <a:rPr lang="en-US" spc="-110" dirty="0" smtClean="0"/>
              <a:t> </a:t>
            </a:r>
            <a:r>
              <a:rPr lang="ru-RU" spc="-110" dirty="0" smtClean="0"/>
              <a:t>(</a:t>
            </a:r>
            <a:r>
              <a:rPr lang="en-US" spc="-110" dirty="0" smtClean="0"/>
              <a:t>E=0 with</a:t>
            </a:r>
            <a:r>
              <a:rPr lang="ru-RU" spc="-110" dirty="0" smtClean="0"/>
              <a:t> </a:t>
            </a:r>
            <a:r>
              <a:rPr lang="en-US" spc="-110" dirty="0" smtClean="0"/>
              <a:t>P=1, independent increments,</a:t>
            </a:r>
            <a:r>
              <a:rPr lang="ru-RU" spc="-110" dirty="0" smtClean="0"/>
              <a:t> </a:t>
            </a:r>
            <a:r>
              <a:rPr lang="en-US" i="1" spc="-110" dirty="0" err="1" smtClean="0"/>
              <a:t>W</a:t>
            </a:r>
            <a:r>
              <a:rPr lang="en-US" i="1" spc="-110" baseline="-25000" dirty="0" err="1" smtClean="0"/>
              <a:t>t</a:t>
            </a:r>
            <a:r>
              <a:rPr lang="ru-RU" i="1" spc="-110" dirty="0" smtClean="0"/>
              <a:t> – </a:t>
            </a:r>
            <a:r>
              <a:rPr lang="en-US" i="1" spc="-110" dirty="0" smtClean="0"/>
              <a:t>W</a:t>
            </a:r>
            <a:r>
              <a:rPr lang="en-US" i="1" spc="-110" baseline="-25000" dirty="0" smtClean="0"/>
              <a:t>s</a:t>
            </a:r>
            <a:r>
              <a:rPr lang="ru-RU" i="1" spc="-110" dirty="0" smtClean="0"/>
              <a:t> ~ </a:t>
            </a:r>
            <a:r>
              <a:rPr lang="en-US" i="1" spc="-110" dirty="0" smtClean="0"/>
              <a:t>N</a:t>
            </a:r>
            <a:r>
              <a:rPr lang="ru-RU" spc="-110" dirty="0" smtClean="0"/>
              <a:t>(0, </a:t>
            </a:r>
            <a:r>
              <a:rPr lang="en-US" i="1" spc="-110" dirty="0" smtClean="0"/>
              <a:t>t</a:t>
            </a:r>
            <a:r>
              <a:rPr lang="ru-RU" i="1" spc="-110" dirty="0" smtClean="0"/>
              <a:t>-</a:t>
            </a:r>
            <a:r>
              <a:rPr lang="en-US" i="1" spc="-110" dirty="0" smtClean="0"/>
              <a:t>s</a:t>
            </a:r>
            <a:r>
              <a:rPr lang="ru-RU" spc="-110" dirty="0" smtClean="0"/>
              <a:t>) </a:t>
            </a:r>
            <a:r>
              <a:rPr lang="en-US" spc="-110" dirty="0" smtClean="0"/>
              <a:t>for</a:t>
            </a:r>
            <a:r>
              <a:rPr lang="ru-RU" spc="-110" dirty="0" smtClean="0"/>
              <a:t> </a:t>
            </a:r>
            <a:r>
              <a:rPr lang="en-US" i="1" spc="-110" dirty="0" smtClean="0"/>
              <a:t>s</a:t>
            </a:r>
            <a:r>
              <a:rPr lang="ru-RU" spc="-110" dirty="0" smtClean="0"/>
              <a:t> &lt; </a:t>
            </a:r>
            <a:r>
              <a:rPr lang="en-US" i="1" spc="-110" dirty="0" smtClean="0"/>
              <a:t>t</a:t>
            </a:r>
            <a:r>
              <a:rPr lang="en-US" spc="-110" dirty="0" smtClean="0"/>
              <a:t>)</a:t>
            </a:r>
            <a:r>
              <a:rPr lang="en-US" i="1" spc="-110" dirty="0" smtClean="0"/>
              <a:t>, </a:t>
            </a:r>
            <a:r>
              <a:rPr lang="en-US" spc="-110" dirty="0" smtClean="0"/>
              <a:t>trajectories of </a:t>
            </a:r>
            <a:r>
              <a:rPr lang="en-US" i="1" spc="-110" dirty="0" err="1" smtClean="0"/>
              <a:t>W</a:t>
            </a:r>
            <a:r>
              <a:rPr lang="en-US" i="1" spc="-110" baseline="-25000" dirty="0" err="1" smtClean="0"/>
              <a:t>t</a:t>
            </a:r>
            <a:r>
              <a:rPr lang="en-US" spc="-110" dirty="0" smtClean="0"/>
              <a:t> </a:t>
            </a:r>
            <a:r>
              <a:rPr lang="ru-RU" spc="-110" dirty="0" smtClean="0"/>
              <a:t>(</a:t>
            </a:r>
            <a:r>
              <a:rPr lang="ru-RU" i="1" spc="-110" dirty="0" smtClean="0"/>
              <a:t>ω</a:t>
            </a:r>
            <a:r>
              <a:rPr lang="ru-RU" spc="-110" dirty="0" smtClean="0"/>
              <a:t>) </a:t>
            </a:r>
            <a:r>
              <a:rPr lang="en-US" spc="-110" dirty="0" smtClean="0"/>
              <a:t>are continuous functions with P=</a:t>
            </a:r>
            <a:r>
              <a:rPr lang="ru-RU" spc="-110" dirty="0" smtClean="0"/>
              <a:t>1</a:t>
            </a:r>
            <a:r>
              <a:rPr lang="en-US" spc="-110" dirty="0" smtClean="0"/>
              <a:t>.</a:t>
            </a:r>
            <a:endParaRPr lang="ru-RU" spc="-110" dirty="0" smtClean="0"/>
          </a:p>
          <a:p>
            <a:pPr>
              <a:defRPr/>
            </a:pPr>
            <a:r>
              <a:rPr lang="en-US" dirty="0" smtClean="0"/>
              <a:t>          are given</a:t>
            </a:r>
            <a:r>
              <a:rPr lang="ru-RU" dirty="0" smtClean="0"/>
              <a:t>.</a:t>
            </a:r>
          </a:p>
          <a:p>
            <a:pPr>
              <a:buFont typeface="Wingdings" pitchFamily="2" charset="2"/>
              <a:buNone/>
              <a:defRPr/>
            </a:pPr>
            <a:endParaRPr lang="ru-RU" dirty="0" smtClean="0"/>
          </a:p>
          <a:p>
            <a:pPr>
              <a:defRPr/>
            </a:pPr>
            <a:endParaRPr lang="ru-RU" dirty="0" smtClean="0"/>
          </a:p>
        </p:txBody>
      </p:sp>
      <p:sp>
        <p:nvSpPr>
          <p:cNvPr id="1038" name="Rectangle 2"/>
          <p:cNvSpPr>
            <a:spLocks noChangeArrowheads="1"/>
          </p:cNvSpPr>
          <p:nvPr/>
        </p:nvSpPr>
        <p:spPr bwMode="auto">
          <a:xfrm>
            <a:off x="0" y="0"/>
            <a:ext cx="9906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ru-RU"/>
          </a:p>
        </p:txBody>
      </p:sp>
      <p:graphicFrame>
        <p:nvGraphicFramePr>
          <p:cNvPr id="1026" name="Object 1"/>
          <p:cNvGraphicFramePr>
            <a:graphicFrameLocks noChangeAspect="1"/>
          </p:cNvGraphicFramePr>
          <p:nvPr/>
        </p:nvGraphicFramePr>
        <p:xfrm>
          <a:off x="1898650" y="1497013"/>
          <a:ext cx="2940050" cy="503237"/>
        </p:xfrm>
        <a:graphic>
          <a:graphicData uri="http://schemas.openxmlformats.org/presentationml/2006/ole">
            <mc:AlternateContent xmlns:mc="http://schemas.openxmlformats.org/markup-compatibility/2006">
              <mc:Choice xmlns:v="urn:schemas-microsoft-com:vml" Requires="v">
                <p:oleObj spid="_x0000_s1653" name="Equation" r:id="rId3" imgW="1333500" imgH="228600" progId="Equation.3">
                  <p:embed/>
                </p:oleObj>
              </mc:Choice>
              <mc:Fallback>
                <p:oleObj name="Equation" r:id="rId3" imgW="1333500" imgH="228600" progId="Equation.3">
                  <p:embed/>
                  <p:pic>
                    <p:nvPicPr>
                      <p:cNvPr id="0"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8650" y="1497013"/>
                        <a:ext cx="2940050" cy="503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9" name="Rectangle 4"/>
          <p:cNvSpPr>
            <a:spLocks noChangeArrowheads="1"/>
          </p:cNvSpPr>
          <p:nvPr/>
        </p:nvSpPr>
        <p:spPr bwMode="auto">
          <a:xfrm>
            <a:off x="0" y="0"/>
            <a:ext cx="9906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ru-RU"/>
          </a:p>
        </p:txBody>
      </p:sp>
      <p:graphicFrame>
        <p:nvGraphicFramePr>
          <p:cNvPr id="1027" name="Object 3"/>
          <p:cNvGraphicFramePr>
            <a:graphicFrameLocks noChangeAspect="1"/>
          </p:cNvGraphicFramePr>
          <p:nvPr/>
        </p:nvGraphicFramePr>
        <p:xfrm>
          <a:off x="1898650" y="1920875"/>
          <a:ext cx="4879975" cy="522288"/>
        </p:xfrm>
        <a:graphic>
          <a:graphicData uri="http://schemas.openxmlformats.org/presentationml/2006/ole">
            <mc:AlternateContent xmlns:mc="http://schemas.openxmlformats.org/markup-compatibility/2006">
              <mc:Choice xmlns:v="urn:schemas-microsoft-com:vml" Requires="v">
                <p:oleObj spid="_x0000_s1654" name="Equation" r:id="rId5" imgW="2133600" imgH="228600" progId="Equation.3">
                  <p:embed/>
                </p:oleObj>
              </mc:Choice>
              <mc:Fallback>
                <p:oleObj name="Equation" r:id="rId5" imgW="2133600" imgH="228600" progId="Equation.3">
                  <p:embed/>
                  <p:pic>
                    <p:nvPicPr>
                      <p:cNvPr id="0" name="Picture 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98650" y="1920875"/>
                        <a:ext cx="4879975" cy="522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8" name="Object 5"/>
          <p:cNvGraphicFramePr>
            <a:graphicFrameLocks noChangeAspect="1"/>
          </p:cNvGraphicFramePr>
          <p:nvPr/>
        </p:nvGraphicFramePr>
        <p:xfrm>
          <a:off x="704850" y="2492375"/>
          <a:ext cx="377825" cy="523875"/>
        </p:xfrm>
        <a:graphic>
          <a:graphicData uri="http://schemas.openxmlformats.org/presentationml/2006/ole">
            <mc:AlternateContent xmlns:mc="http://schemas.openxmlformats.org/markup-compatibility/2006">
              <mc:Choice xmlns:v="urn:schemas-microsoft-com:vml" Requires="v">
                <p:oleObj spid="_x0000_s1655" name="Equation" r:id="rId7" imgW="165028" imgH="228501" progId="Equation.3">
                  <p:embed/>
                </p:oleObj>
              </mc:Choice>
              <mc:Fallback>
                <p:oleObj name="Equation" r:id="rId7" imgW="165028" imgH="228501" progId="Equation.3">
                  <p:embed/>
                  <p:pic>
                    <p:nvPicPr>
                      <p:cNvPr id="0" name="Picture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4850" y="2492375"/>
                        <a:ext cx="377825" cy="523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9" name="Object 6"/>
          <p:cNvGraphicFramePr>
            <a:graphicFrameLocks noChangeAspect="1"/>
          </p:cNvGraphicFramePr>
          <p:nvPr/>
        </p:nvGraphicFramePr>
        <p:xfrm>
          <a:off x="704850" y="2894013"/>
          <a:ext cx="415925" cy="534987"/>
        </p:xfrm>
        <a:graphic>
          <a:graphicData uri="http://schemas.openxmlformats.org/presentationml/2006/ole">
            <mc:AlternateContent xmlns:mc="http://schemas.openxmlformats.org/markup-compatibility/2006">
              <mc:Choice xmlns:v="urn:schemas-microsoft-com:vml" Requires="v">
                <p:oleObj spid="_x0000_s1656" name="Equation" r:id="rId9" imgW="177646" imgH="228402" progId="Equation.3">
                  <p:embed/>
                </p:oleObj>
              </mc:Choice>
              <mc:Fallback>
                <p:oleObj name="Equation" r:id="rId9" imgW="177646" imgH="228402" progId="Equation.3">
                  <p:embed/>
                  <p:pic>
                    <p:nvPicPr>
                      <p:cNvPr id="0" name="Picture 2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04850" y="2894013"/>
                        <a:ext cx="415925" cy="534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30" name="Object 8"/>
          <p:cNvGraphicFramePr>
            <a:graphicFrameLocks noChangeAspect="1"/>
          </p:cNvGraphicFramePr>
          <p:nvPr/>
        </p:nvGraphicFramePr>
        <p:xfrm>
          <a:off x="704850" y="3490913"/>
          <a:ext cx="300038" cy="331787"/>
        </p:xfrm>
        <a:graphic>
          <a:graphicData uri="http://schemas.openxmlformats.org/presentationml/2006/ole">
            <mc:AlternateContent xmlns:mc="http://schemas.openxmlformats.org/markup-compatibility/2006">
              <mc:Choice xmlns:v="urn:schemas-microsoft-com:vml" Requires="v">
                <p:oleObj spid="_x0000_s1657" name="Equation" r:id="rId11" imgW="114102" imgH="126780" progId="Equation.3">
                  <p:embed/>
                </p:oleObj>
              </mc:Choice>
              <mc:Fallback>
                <p:oleObj name="Equation" r:id="rId11" imgW="114102" imgH="126780" progId="Equation.3">
                  <p:embed/>
                  <p:pic>
                    <p:nvPicPr>
                      <p:cNvPr id="0" name="Picture 2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04850" y="3490913"/>
                        <a:ext cx="300038" cy="331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31" name="Object 9"/>
          <p:cNvGraphicFramePr>
            <a:graphicFrameLocks noChangeAspect="1"/>
          </p:cNvGraphicFramePr>
          <p:nvPr/>
        </p:nvGraphicFramePr>
        <p:xfrm>
          <a:off x="704850" y="3917950"/>
          <a:ext cx="400050" cy="365125"/>
        </p:xfrm>
        <a:graphic>
          <a:graphicData uri="http://schemas.openxmlformats.org/presentationml/2006/ole">
            <mc:AlternateContent xmlns:mc="http://schemas.openxmlformats.org/markup-compatibility/2006">
              <mc:Choice xmlns:v="urn:schemas-microsoft-com:vml" Requires="v">
                <p:oleObj spid="_x0000_s1658" name="Equation" r:id="rId13" imgW="152334" imgH="139639" progId="Equation.3">
                  <p:embed/>
                </p:oleObj>
              </mc:Choice>
              <mc:Fallback>
                <p:oleObj name="Equation" r:id="rId13" imgW="152334" imgH="139639" progId="Equation.3">
                  <p:embed/>
                  <p:pic>
                    <p:nvPicPr>
                      <p:cNvPr id="0" name="Picture 2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04850" y="3917950"/>
                        <a:ext cx="400050"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32" name="Object 11"/>
          <p:cNvGraphicFramePr>
            <a:graphicFrameLocks noChangeAspect="1"/>
          </p:cNvGraphicFramePr>
          <p:nvPr/>
        </p:nvGraphicFramePr>
        <p:xfrm>
          <a:off x="698500" y="4310063"/>
          <a:ext cx="366713" cy="465137"/>
        </p:xfrm>
        <a:graphic>
          <a:graphicData uri="http://schemas.openxmlformats.org/presentationml/2006/ole">
            <mc:AlternateContent xmlns:mc="http://schemas.openxmlformats.org/markup-compatibility/2006">
              <mc:Choice xmlns:v="urn:schemas-microsoft-com:vml" Requires="v">
                <p:oleObj spid="_x0000_s1659" name="Equation" r:id="rId15" imgW="139579" imgH="177646" progId="Equation.3">
                  <p:embed/>
                </p:oleObj>
              </mc:Choice>
              <mc:Fallback>
                <p:oleObj name="Equation" r:id="rId15" imgW="139579" imgH="177646" progId="Equation.3">
                  <p:embed/>
                  <p:pic>
                    <p:nvPicPr>
                      <p:cNvPr id="0" name="Picture 2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98500" y="4310063"/>
                        <a:ext cx="366713"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40" name="Rectangle 13"/>
          <p:cNvSpPr>
            <a:spLocks noChangeArrowheads="1"/>
          </p:cNvSpPr>
          <p:nvPr/>
        </p:nvSpPr>
        <p:spPr bwMode="auto">
          <a:xfrm>
            <a:off x="0" y="0"/>
            <a:ext cx="9906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ru-RU"/>
          </a:p>
        </p:txBody>
      </p:sp>
      <p:graphicFrame>
        <p:nvGraphicFramePr>
          <p:cNvPr id="1033" name="Object 12"/>
          <p:cNvGraphicFramePr>
            <a:graphicFrameLocks noChangeAspect="1"/>
          </p:cNvGraphicFramePr>
          <p:nvPr/>
        </p:nvGraphicFramePr>
        <p:xfrm>
          <a:off x="704850" y="4667250"/>
          <a:ext cx="1701800" cy="549275"/>
        </p:xfrm>
        <a:graphic>
          <a:graphicData uri="http://schemas.openxmlformats.org/presentationml/2006/ole">
            <mc:AlternateContent xmlns:mc="http://schemas.openxmlformats.org/markup-compatibility/2006">
              <mc:Choice xmlns:v="urn:schemas-microsoft-com:vml" Requires="v">
                <p:oleObj spid="_x0000_s1660" name="Equation" r:id="rId17" imgW="774364" imgH="253890" progId="Equation.3">
                  <p:embed/>
                </p:oleObj>
              </mc:Choice>
              <mc:Fallback>
                <p:oleObj name="Equation" r:id="rId17" imgW="774364" imgH="253890" progId="Equation.3">
                  <p:embed/>
                  <p:pic>
                    <p:nvPicPr>
                      <p:cNvPr id="0" name="Picture 24"/>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04850" y="4667250"/>
                        <a:ext cx="1701800" cy="549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34" name="Object 15"/>
          <p:cNvGraphicFramePr>
            <a:graphicFrameLocks noChangeAspect="1"/>
          </p:cNvGraphicFramePr>
          <p:nvPr/>
        </p:nvGraphicFramePr>
        <p:xfrm>
          <a:off x="704850" y="5840413"/>
          <a:ext cx="850900" cy="511175"/>
        </p:xfrm>
        <a:graphic>
          <a:graphicData uri="http://schemas.openxmlformats.org/presentationml/2006/ole">
            <mc:AlternateContent xmlns:mc="http://schemas.openxmlformats.org/markup-compatibility/2006">
              <mc:Choice xmlns:v="urn:schemas-microsoft-com:vml" Requires="v">
                <p:oleObj spid="_x0000_s1661" name="Equation" r:id="rId19" imgW="381000" imgH="228600" progId="Equation.3">
                  <p:embed/>
                </p:oleObj>
              </mc:Choice>
              <mc:Fallback>
                <p:oleObj name="Equation" r:id="rId19" imgW="381000" imgH="228600" progId="Equation.3">
                  <p:embed/>
                  <p:pic>
                    <p:nvPicPr>
                      <p:cNvPr id="0" name="Picture 25"/>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04850" y="5840413"/>
                        <a:ext cx="850900" cy="511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Заголовок 1"/>
          <p:cNvSpPr>
            <a:spLocks noGrp="1"/>
          </p:cNvSpPr>
          <p:nvPr>
            <p:ph type="title"/>
          </p:nvPr>
        </p:nvSpPr>
        <p:spPr/>
        <p:txBody>
          <a:bodyPr/>
          <a:lstStyle/>
          <a:p>
            <a:r>
              <a:rPr lang="en-US" dirty="0"/>
              <a:t>Model of financial market</a:t>
            </a:r>
            <a:endParaRPr lang="ru-RU" dirty="0" smtClean="0"/>
          </a:p>
        </p:txBody>
      </p:sp>
      <p:sp>
        <p:nvSpPr>
          <p:cNvPr id="2053" name="Содержимое 2"/>
          <p:cNvSpPr>
            <a:spLocks noGrp="1"/>
          </p:cNvSpPr>
          <p:nvPr>
            <p:ph idx="1"/>
          </p:nvPr>
        </p:nvSpPr>
        <p:spPr>
          <a:xfrm>
            <a:off x="273050" y="1196975"/>
            <a:ext cx="9437688" cy="4968875"/>
          </a:xfrm>
        </p:spPr>
        <p:txBody>
          <a:bodyPr/>
          <a:lstStyle/>
          <a:p>
            <a:r>
              <a:rPr lang="en-US" b="1" dirty="0" smtClean="0"/>
              <a:t>Black-Scholes model</a:t>
            </a:r>
            <a:endParaRPr lang="ru-RU" b="1" dirty="0" smtClean="0"/>
          </a:p>
          <a:p>
            <a:endParaRPr lang="ru-RU" b="1" dirty="0" smtClean="0"/>
          </a:p>
          <a:p>
            <a:endParaRPr lang="ru-RU" b="1" dirty="0" smtClean="0"/>
          </a:p>
          <a:p>
            <a:endParaRPr lang="ru-RU" b="1" dirty="0" smtClean="0"/>
          </a:p>
          <a:p>
            <a:r>
              <a:rPr lang="en-US" dirty="0" smtClean="0"/>
              <a:t>A system of stochastic differential equations</a:t>
            </a:r>
            <a:r>
              <a:rPr lang="ru-RU" dirty="0" smtClean="0"/>
              <a:t>. </a:t>
            </a:r>
          </a:p>
          <a:p>
            <a:r>
              <a:rPr lang="en-US" dirty="0" smtClean="0"/>
              <a:t>Generally </a:t>
            </a:r>
            <a:r>
              <a:rPr lang="en-US" i="1" dirty="0" smtClean="0"/>
              <a:t>S</a:t>
            </a:r>
            <a:r>
              <a:rPr lang="en-US" dirty="0" smtClean="0"/>
              <a:t> is a vector of prices of shares</a:t>
            </a:r>
            <a:r>
              <a:rPr lang="ru-RU" dirty="0" smtClean="0"/>
              <a:t>.</a:t>
            </a:r>
            <a:r>
              <a:rPr lang="en-US" dirty="0" smtClean="0"/>
              <a:t> For simplicity assume S is scalar (consider single share)</a:t>
            </a:r>
            <a:r>
              <a:rPr lang="ru-RU" dirty="0" smtClean="0"/>
              <a:t>.</a:t>
            </a:r>
          </a:p>
          <a:p>
            <a:r>
              <a:rPr lang="en-US" dirty="0" smtClean="0"/>
              <a:t>In this case there are some simplifications in formulas and code without modification of computational scheme</a:t>
            </a:r>
            <a:r>
              <a:rPr lang="ru-RU" dirty="0" smtClean="0"/>
              <a:t>.</a:t>
            </a:r>
          </a:p>
          <a:p>
            <a:endParaRPr lang="ru-RU" dirty="0" smtClean="0"/>
          </a:p>
          <a:p>
            <a:endParaRPr lang="ru-RU" dirty="0" smtClean="0"/>
          </a:p>
          <a:p>
            <a:pPr>
              <a:buFont typeface="Wingdings" pitchFamily="2" charset="2"/>
              <a:buNone/>
            </a:pPr>
            <a:endParaRPr lang="ru-RU" dirty="0" smtClean="0"/>
          </a:p>
          <a:p>
            <a:endParaRPr lang="ru-RU" dirty="0" smtClean="0"/>
          </a:p>
        </p:txBody>
      </p:sp>
      <p:sp>
        <p:nvSpPr>
          <p:cNvPr id="2054" name="Rectangle 2"/>
          <p:cNvSpPr>
            <a:spLocks noChangeArrowheads="1"/>
          </p:cNvSpPr>
          <p:nvPr/>
        </p:nvSpPr>
        <p:spPr bwMode="auto">
          <a:xfrm>
            <a:off x="0" y="0"/>
            <a:ext cx="9906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ru-RU"/>
          </a:p>
        </p:txBody>
      </p:sp>
      <p:graphicFrame>
        <p:nvGraphicFramePr>
          <p:cNvPr id="2050" name="Object 1"/>
          <p:cNvGraphicFramePr>
            <a:graphicFrameLocks noChangeAspect="1"/>
          </p:cNvGraphicFramePr>
          <p:nvPr/>
        </p:nvGraphicFramePr>
        <p:xfrm>
          <a:off x="920750" y="1692275"/>
          <a:ext cx="2940050" cy="503238"/>
        </p:xfrm>
        <a:graphic>
          <a:graphicData uri="http://schemas.openxmlformats.org/presentationml/2006/ole">
            <mc:AlternateContent xmlns:mc="http://schemas.openxmlformats.org/markup-compatibility/2006">
              <mc:Choice xmlns:v="urn:schemas-microsoft-com:vml" Requires="v">
                <p:oleObj spid="_x0000_s2193" name="Equation" r:id="rId3" imgW="1333500" imgH="228600" progId="Equation.3">
                  <p:embed/>
                </p:oleObj>
              </mc:Choice>
              <mc:Fallback>
                <p:oleObj name="Equation" r:id="rId3" imgW="1333500" imgH="228600" progId="Equation.3">
                  <p:embed/>
                  <p:pic>
                    <p:nvPicPr>
                      <p:cNvPr id="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750" y="1692275"/>
                        <a:ext cx="2940050" cy="503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5" name="Rectangle 4"/>
          <p:cNvSpPr>
            <a:spLocks noChangeArrowheads="1"/>
          </p:cNvSpPr>
          <p:nvPr/>
        </p:nvSpPr>
        <p:spPr bwMode="auto">
          <a:xfrm>
            <a:off x="0" y="0"/>
            <a:ext cx="9906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ru-RU"/>
          </a:p>
        </p:txBody>
      </p:sp>
      <p:graphicFrame>
        <p:nvGraphicFramePr>
          <p:cNvPr id="2051" name="Object 3"/>
          <p:cNvGraphicFramePr>
            <a:graphicFrameLocks noChangeAspect="1"/>
          </p:cNvGraphicFramePr>
          <p:nvPr/>
        </p:nvGraphicFramePr>
        <p:xfrm>
          <a:off x="920750" y="2133600"/>
          <a:ext cx="4325938" cy="550863"/>
        </p:xfrm>
        <a:graphic>
          <a:graphicData uri="http://schemas.openxmlformats.org/presentationml/2006/ole">
            <mc:AlternateContent xmlns:mc="http://schemas.openxmlformats.org/markup-compatibility/2006">
              <mc:Choice xmlns:v="urn:schemas-microsoft-com:vml" Requires="v">
                <p:oleObj spid="_x0000_s2194" name="Equation" r:id="rId5" imgW="1790700" imgH="228600" progId="Equation.3">
                  <p:embed/>
                </p:oleObj>
              </mc:Choice>
              <mc:Fallback>
                <p:oleObj name="Equation" r:id="rId5" imgW="1790700" imgH="228600" progId="Equation.3">
                  <p:embed/>
                  <p:pic>
                    <p:nvPicPr>
                      <p:cNvPr id="0"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0750" y="2133600"/>
                        <a:ext cx="4325938" cy="5508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6" name="Rectangle 13"/>
          <p:cNvSpPr>
            <a:spLocks noChangeArrowheads="1"/>
          </p:cNvSpPr>
          <p:nvPr/>
        </p:nvSpPr>
        <p:spPr bwMode="auto">
          <a:xfrm>
            <a:off x="0" y="0"/>
            <a:ext cx="9906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ru-RU"/>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Заголовок 1"/>
          <p:cNvSpPr>
            <a:spLocks noGrp="1"/>
          </p:cNvSpPr>
          <p:nvPr>
            <p:ph type="title"/>
          </p:nvPr>
        </p:nvSpPr>
        <p:spPr/>
        <p:txBody>
          <a:bodyPr/>
          <a:lstStyle/>
          <a:p>
            <a:r>
              <a:rPr lang="en-US" dirty="0"/>
              <a:t>Model of financial market</a:t>
            </a:r>
            <a:endParaRPr lang="ru-RU" dirty="0" smtClean="0"/>
          </a:p>
        </p:txBody>
      </p:sp>
      <p:sp>
        <p:nvSpPr>
          <p:cNvPr id="3077" name="Содержимое 2"/>
          <p:cNvSpPr>
            <a:spLocks noGrp="1"/>
          </p:cNvSpPr>
          <p:nvPr>
            <p:ph idx="1"/>
          </p:nvPr>
        </p:nvSpPr>
        <p:spPr>
          <a:xfrm>
            <a:off x="273050" y="1196975"/>
            <a:ext cx="9437688" cy="4968875"/>
          </a:xfrm>
        </p:spPr>
        <p:txBody>
          <a:bodyPr/>
          <a:lstStyle/>
          <a:p>
            <a:r>
              <a:rPr lang="en-US" b="1" dirty="0" smtClean="0"/>
              <a:t>Black-Scholes model, equation </a:t>
            </a:r>
            <a:r>
              <a:rPr lang="en-US" b="1" dirty="0"/>
              <a:t>for stock price</a:t>
            </a:r>
            <a:endParaRPr lang="ru-RU" b="1" dirty="0" smtClean="0"/>
          </a:p>
          <a:p>
            <a:endParaRPr lang="ru-RU" b="1" dirty="0" smtClean="0"/>
          </a:p>
          <a:p>
            <a:endParaRPr lang="ru-RU" dirty="0" smtClean="0"/>
          </a:p>
          <a:p>
            <a:r>
              <a:rPr lang="en-US" dirty="0" smtClean="0"/>
              <a:t>Has analytical solution for constant parameters:</a:t>
            </a:r>
            <a:endParaRPr lang="ru-RU" dirty="0" smtClean="0"/>
          </a:p>
          <a:p>
            <a:endParaRPr lang="ru-RU" dirty="0" smtClean="0"/>
          </a:p>
          <a:p>
            <a:pPr>
              <a:buFont typeface="Wingdings" pitchFamily="2" charset="2"/>
              <a:buNone/>
            </a:pPr>
            <a:r>
              <a:rPr lang="ru-RU" dirty="0" smtClean="0"/>
              <a:t>                                                                         (3)</a:t>
            </a:r>
          </a:p>
          <a:p>
            <a:r>
              <a:rPr lang="en-US" dirty="0" smtClean="0"/>
              <a:t>Otherwise can be solved by time integration (e.g. </a:t>
            </a:r>
            <a:r>
              <a:rPr lang="en-US" dirty="0" err="1" smtClean="0"/>
              <a:t>Runge-Kutta</a:t>
            </a:r>
            <a:r>
              <a:rPr lang="en-US" dirty="0" smtClean="0"/>
              <a:t>),</a:t>
            </a:r>
            <a:r>
              <a:rPr lang="ru-RU" dirty="0" smtClean="0"/>
              <a:t> </a:t>
            </a:r>
            <a:r>
              <a:rPr lang="en-US" i="1" dirty="0" err="1" smtClean="0"/>
              <a:t>W</a:t>
            </a:r>
            <a:r>
              <a:rPr lang="en-US" i="1" baseline="-25000" dirty="0" err="1" smtClean="0"/>
              <a:t>t</a:t>
            </a:r>
            <a:r>
              <a:rPr lang="ru-RU" dirty="0" smtClean="0"/>
              <a:t> </a:t>
            </a:r>
            <a:r>
              <a:rPr lang="en-US" dirty="0" smtClean="0"/>
              <a:t>is obtained from </a:t>
            </a:r>
            <a:r>
              <a:rPr lang="en-US" i="1" dirty="0" smtClean="0"/>
              <a:t>N</a:t>
            </a:r>
            <a:r>
              <a:rPr lang="en-US" dirty="0" smtClean="0"/>
              <a:t>(</a:t>
            </a:r>
            <a:r>
              <a:rPr lang="en-US" i="1" dirty="0" smtClean="0"/>
              <a:t>0, t</a:t>
            </a:r>
            <a:r>
              <a:rPr lang="ru-RU" dirty="0" smtClean="0"/>
              <a:t>)</a:t>
            </a:r>
            <a:r>
              <a:rPr lang="en-US" dirty="0" smtClean="0"/>
              <a:t>.</a:t>
            </a:r>
            <a:endParaRPr lang="ru-RU" dirty="0" smtClean="0"/>
          </a:p>
          <a:p>
            <a:pPr>
              <a:buFont typeface="Wingdings" pitchFamily="2" charset="2"/>
              <a:buNone/>
            </a:pPr>
            <a:endParaRPr lang="ru-RU" dirty="0" smtClean="0"/>
          </a:p>
          <a:p>
            <a:endParaRPr lang="ru-RU" dirty="0" smtClean="0"/>
          </a:p>
        </p:txBody>
      </p:sp>
      <p:sp>
        <p:nvSpPr>
          <p:cNvPr id="3078" name="Rectangle 2"/>
          <p:cNvSpPr>
            <a:spLocks noChangeArrowheads="1"/>
          </p:cNvSpPr>
          <p:nvPr/>
        </p:nvSpPr>
        <p:spPr bwMode="auto">
          <a:xfrm>
            <a:off x="0" y="0"/>
            <a:ext cx="9906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ru-RU"/>
          </a:p>
        </p:txBody>
      </p:sp>
      <p:sp>
        <p:nvSpPr>
          <p:cNvPr id="3079" name="Rectangle 4"/>
          <p:cNvSpPr>
            <a:spLocks noChangeArrowheads="1"/>
          </p:cNvSpPr>
          <p:nvPr/>
        </p:nvSpPr>
        <p:spPr bwMode="auto">
          <a:xfrm>
            <a:off x="0" y="0"/>
            <a:ext cx="9906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ru-RU"/>
          </a:p>
        </p:txBody>
      </p:sp>
      <p:graphicFrame>
        <p:nvGraphicFramePr>
          <p:cNvPr id="3074" name="Object 3"/>
          <p:cNvGraphicFramePr>
            <a:graphicFrameLocks noChangeAspect="1"/>
          </p:cNvGraphicFramePr>
          <p:nvPr/>
        </p:nvGraphicFramePr>
        <p:xfrm>
          <a:off x="1349375" y="1798638"/>
          <a:ext cx="4325938" cy="550862"/>
        </p:xfrm>
        <a:graphic>
          <a:graphicData uri="http://schemas.openxmlformats.org/presentationml/2006/ole">
            <mc:AlternateContent xmlns:mc="http://schemas.openxmlformats.org/markup-compatibility/2006">
              <mc:Choice xmlns:v="urn:schemas-microsoft-com:vml" Requires="v">
                <p:oleObj spid="_x0000_s3218" name="Equation" r:id="rId3" imgW="1790700" imgH="228600" progId="Equation.3">
                  <p:embed/>
                </p:oleObj>
              </mc:Choice>
              <mc:Fallback>
                <p:oleObj name="Equation" r:id="rId3" imgW="1790700" imgH="228600" progId="Equation.3">
                  <p:embed/>
                  <p:pic>
                    <p:nvPicPr>
                      <p:cNvPr id="0"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9375" y="1798638"/>
                        <a:ext cx="4325938" cy="550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0" name="Rectangle 13"/>
          <p:cNvSpPr>
            <a:spLocks noChangeArrowheads="1"/>
          </p:cNvSpPr>
          <p:nvPr/>
        </p:nvSpPr>
        <p:spPr bwMode="auto">
          <a:xfrm>
            <a:off x="0" y="0"/>
            <a:ext cx="9906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ru-RU"/>
          </a:p>
        </p:txBody>
      </p:sp>
      <p:sp>
        <p:nvSpPr>
          <p:cNvPr id="3081" name="Rectangle 5"/>
          <p:cNvSpPr>
            <a:spLocks noChangeArrowheads="1"/>
          </p:cNvSpPr>
          <p:nvPr/>
        </p:nvSpPr>
        <p:spPr bwMode="auto">
          <a:xfrm>
            <a:off x="0" y="0"/>
            <a:ext cx="9906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ru-RU"/>
          </a:p>
        </p:txBody>
      </p:sp>
      <p:graphicFrame>
        <p:nvGraphicFramePr>
          <p:cNvPr id="3075" name="Object 4"/>
          <p:cNvGraphicFramePr>
            <a:graphicFrameLocks noChangeAspect="1"/>
          </p:cNvGraphicFramePr>
          <p:nvPr>
            <p:extLst>
              <p:ext uri="{D42A27DB-BD31-4B8C-83A1-F6EECF244321}">
                <p14:modId xmlns:p14="http://schemas.microsoft.com/office/powerpoint/2010/main" val="2971680142"/>
              </p:ext>
            </p:extLst>
          </p:nvPr>
        </p:nvGraphicFramePr>
        <p:xfrm>
          <a:off x="2000250" y="2852936"/>
          <a:ext cx="2890838" cy="1079500"/>
        </p:xfrm>
        <a:graphic>
          <a:graphicData uri="http://schemas.openxmlformats.org/presentationml/2006/ole">
            <mc:AlternateContent xmlns:mc="http://schemas.openxmlformats.org/markup-compatibility/2006">
              <mc:Choice xmlns:v="urn:schemas-microsoft-com:vml" Requires="v">
                <p:oleObj spid="_x0000_s3219" name="Equation" r:id="rId5" imgW="1117600" imgH="419100" progId="Equation.3">
                  <p:embed/>
                </p:oleObj>
              </mc:Choice>
              <mc:Fallback>
                <p:oleObj name="Equation" r:id="rId5" imgW="1117600" imgH="419100" progId="Equation.3">
                  <p:embed/>
                  <p:pic>
                    <p:nvPicPr>
                      <p:cNvPr id="0"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00250" y="2852936"/>
                        <a:ext cx="2890838" cy="1079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theme/theme1.xml><?xml version="1.0" encoding="utf-8"?>
<a:theme xmlns:a="http://schemas.openxmlformats.org/drawingml/2006/main" name="itlab">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pitchFamily="34"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7877</TotalTime>
  <Words>4143</Words>
  <Application>Microsoft Office PowerPoint</Application>
  <PresentationFormat>Лист A4 (210x297 мм)</PresentationFormat>
  <Paragraphs>955</Paragraphs>
  <Slides>56</Slides>
  <Notes>2</Notes>
  <HiddenSlides>0</HiddenSlides>
  <MMClips>0</MMClips>
  <ScaleCrop>false</ScaleCrop>
  <HeadingPairs>
    <vt:vector size="6" baseType="variant">
      <vt:variant>
        <vt:lpstr>Тема</vt:lpstr>
      </vt:variant>
      <vt:variant>
        <vt:i4>1</vt:i4>
      </vt:variant>
      <vt:variant>
        <vt:lpstr>Внедренные серверы OLE</vt:lpstr>
      </vt:variant>
      <vt:variant>
        <vt:i4>3</vt:i4>
      </vt:variant>
      <vt:variant>
        <vt:lpstr>Заголовки слайдов</vt:lpstr>
      </vt:variant>
      <vt:variant>
        <vt:i4>56</vt:i4>
      </vt:variant>
    </vt:vector>
  </HeadingPairs>
  <TitlesOfParts>
    <vt:vector size="60" baseType="lpstr">
      <vt:lpstr>itlab</vt:lpstr>
      <vt:lpstr>Equation</vt:lpstr>
      <vt:lpstr>Диаграмма Microsoft Excel</vt:lpstr>
      <vt:lpstr>Формула</vt:lpstr>
      <vt:lpstr>Презентация PowerPoint</vt:lpstr>
      <vt:lpstr>08 Practice Optimization of European option pricing</vt:lpstr>
      <vt:lpstr>Contents</vt:lpstr>
      <vt:lpstr>Презентация PowerPoint</vt:lpstr>
      <vt:lpstr>Objectives</vt:lpstr>
      <vt:lpstr>Презентация PowerPoint</vt:lpstr>
      <vt:lpstr>Model of financial market</vt:lpstr>
      <vt:lpstr>Model of financial market</vt:lpstr>
      <vt:lpstr>Model of financial market</vt:lpstr>
      <vt:lpstr>How does the formula work?</vt:lpstr>
      <vt:lpstr>European option…</vt:lpstr>
      <vt:lpstr>European option…</vt:lpstr>
      <vt:lpstr>European option</vt:lpstr>
      <vt:lpstr>European option pricing</vt:lpstr>
      <vt:lpstr>Презентация PowerPoint</vt:lpstr>
      <vt:lpstr>A set of options</vt:lpstr>
      <vt:lpstr>Scheme of information dependencies</vt:lpstr>
      <vt:lpstr>Презентация PowerPoint</vt:lpstr>
      <vt:lpstr>Data structures</vt:lpstr>
      <vt:lpstr>Implementation of analytical solution…</vt:lpstr>
      <vt:lpstr>Implementation of analytical solution</vt:lpstr>
      <vt:lpstr>Baseline version…</vt:lpstr>
      <vt:lpstr>Baseline version…</vt:lpstr>
      <vt:lpstr>Baseline version</vt:lpstr>
      <vt:lpstr>Version 1. Eliminating type casts…</vt:lpstr>
      <vt:lpstr>Version 1. Eliminating type casts</vt:lpstr>
      <vt:lpstr>Version 2. Equivalent transform of cdfnorm() to erf()…</vt:lpstr>
      <vt:lpstr>Version 2. Equivalent transform of cdfnorm() to erf()…</vt:lpstr>
      <vt:lpstr>Version 2. Equivalent transform of cdfnorm() to erf()</vt:lpstr>
      <vt:lpstr>Version 3. Vectorization: using restrict…</vt:lpstr>
      <vt:lpstr>Version 3. Vectorization: using restrict…</vt:lpstr>
      <vt:lpstr>Version 3. Vectorization: using restrict…</vt:lpstr>
      <vt:lpstr>Version 4. Vectorization: using #pragma simd</vt:lpstr>
      <vt:lpstr>Version 4*. Vectorization: using #pragma ivdep and #pragma vectoralways</vt:lpstr>
      <vt:lpstr>Versions 3-4. Vectorization</vt:lpstr>
      <vt:lpstr>Discussion</vt:lpstr>
      <vt:lpstr>Version 5. Carrying out invariants…</vt:lpstr>
      <vt:lpstr>Version 5. Carrying out invariants</vt:lpstr>
      <vt:lpstr>Version 6. Equivalent transformations: inverse square root…</vt:lpstr>
      <vt:lpstr>Version 6. Equivalent transformations: inverse square root</vt:lpstr>
      <vt:lpstr>Version 6.1. Data alignment</vt:lpstr>
      <vt:lpstr>Version 6.2. Reduced precision</vt:lpstr>
      <vt:lpstr>Version 7. Parallelization</vt:lpstr>
      <vt:lpstr>Version 7.1. Warm-up…</vt:lpstr>
      <vt:lpstr>Version 7.1. Warm-up…</vt:lpstr>
      <vt:lpstr>Version 7.1. Warm-up</vt:lpstr>
      <vt:lpstr>Experiments on Xeon Phi…</vt:lpstr>
      <vt:lpstr>Experiments on Xeon Phi: vectorized sequential code</vt:lpstr>
      <vt:lpstr>Experiments on Xeon Phi: vectorized parallel code…</vt:lpstr>
      <vt:lpstr>Experiments on Xeon Phi: vectorized parallel code</vt:lpstr>
      <vt:lpstr>Version 8. Cache optimization…</vt:lpstr>
      <vt:lpstr>Version 8. Cache optimization</vt:lpstr>
      <vt:lpstr>Xeon vs. Xeon Phi</vt:lpstr>
      <vt:lpstr>Individual work</vt:lpstr>
      <vt:lpstr>References</vt:lpstr>
      <vt:lpstr>Authors</vt:lpstr>
    </vt:vector>
  </TitlesOfParts>
  <Company>Нижегородский университет</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Лабораторная работа 4 Оптимизация расчетов на примере задачи вычисления справедливой цены  опциона Европейского типа</dc:title>
  <cp:lastModifiedBy>sergey</cp:lastModifiedBy>
  <cp:revision>1543</cp:revision>
  <dcterms:created xsi:type="dcterms:W3CDTF">2004-08-14T10:27:56Z</dcterms:created>
  <dcterms:modified xsi:type="dcterms:W3CDTF">2014-12-05T15:36:24Z</dcterms:modified>
</cp:coreProperties>
</file>