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9"/>
  </p:notesMasterIdLst>
  <p:handoutMasterIdLst>
    <p:handoutMasterId r:id="rId60"/>
  </p:handoutMasterIdLst>
  <p:sldIdLst>
    <p:sldId id="774" r:id="rId2"/>
    <p:sldId id="478" r:id="rId3"/>
    <p:sldId id="639" r:id="rId4"/>
    <p:sldId id="724" r:id="rId5"/>
    <p:sldId id="725" r:id="rId6"/>
    <p:sldId id="726" r:id="rId7"/>
    <p:sldId id="727" r:id="rId8"/>
    <p:sldId id="728" r:id="rId9"/>
    <p:sldId id="729" r:id="rId10"/>
    <p:sldId id="730" r:id="rId11"/>
    <p:sldId id="731" r:id="rId12"/>
    <p:sldId id="732" r:id="rId13"/>
    <p:sldId id="733" r:id="rId14"/>
    <p:sldId id="734" r:id="rId15"/>
    <p:sldId id="735" r:id="rId16"/>
    <p:sldId id="736" r:id="rId17"/>
    <p:sldId id="737" r:id="rId18"/>
    <p:sldId id="738" r:id="rId19"/>
    <p:sldId id="739" r:id="rId20"/>
    <p:sldId id="740" r:id="rId21"/>
    <p:sldId id="741" r:id="rId22"/>
    <p:sldId id="742" r:id="rId23"/>
    <p:sldId id="743" r:id="rId24"/>
    <p:sldId id="744" r:id="rId25"/>
    <p:sldId id="745" r:id="rId26"/>
    <p:sldId id="747" r:id="rId27"/>
    <p:sldId id="748" r:id="rId28"/>
    <p:sldId id="749" r:id="rId29"/>
    <p:sldId id="750" r:id="rId30"/>
    <p:sldId id="751" r:id="rId31"/>
    <p:sldId id="752" r:id="rId32"/>
    <p:sldId id="753" r:id="rId33"/>
    <p:sldId id="754" r:id="rId34"/>
    <p:sldId id="755" r:id="rId35"/>
    <p:sldId id="756" r:id="rId36"/>
    <p:sldId id="757" r:id="rId37"/>
    <p:sldId id="759" r:id="rId38"/>
    <p:sldId id="758" r:id="rId39"/>
    <p:sldId id="760" r:id="rId40"/>
    <p:sldId id="761" r:id="rId41"/>
    <p:sldId id="762" r:id="rId42"/>
    <p:sldId id="763" r:id="rId43"/>
    <p:sldId id="764" r:id="rId44"/>
    <p:sldId id="765" r:id="rId45"/>
    <p:sldId id="766" r:id="rId46"/>
    <p:sldId id="767" r:id="rId47"/>
    <p:sldId id="768" r:id="rId48"/>
    <p:sldId id="769" r:id="rId49"/>
    <p:sldId id="770" r:id="rId50"/>
    <p:sldId id="771" r:id="rId51"/>
    <p:sldId id="772" r:id="rId52"/>
    <p:sldId id="773" r:id="rId53"/>
    <p:sldId id="720" r:id="rId54"/>
    <p:sldId id="721" r:id="rId55"/>
    <p:sldId id="722" r:id="rId56"/>
    <p:sldId id="723" r:id="rId57"/>
    <p:sldId id="513" r:id="rId58"/>
  </p:sldIdLst>
  <p:sldSz cx="9906000" cy="6858000" type="A4"/>
  <p:notesSz cx="6858000" cy="9144000"/>
  <p:defaultTextStyle>
    <a:defPPr>
      <a:defRPr lang="ru-RU"/>
    </a:defPPr>
    <a:lvl1pPr algn="l" rtl="0" fontAlgn="base">
      <a:spcBef>
        <a:spcPct val="0"/>
      </a:spcBef>
      <a:spcAft>
        <a:spcPct val="0"/>
      </a:spcAft>
      <a:defRPr kern="1200">
        <a:solidFill>
          <a:schemeClr val="tx1"/>
        </a:solidFill>
        <a:latin typeface="Bernard MT Condensed" pitchFamily="18" charset="0"/>
        <a:ea typeface="+mn-ea"/>
        <a:cs typeface="Arial" pitchFamily="34" charset="0"/>
      </a:defRPr>
    </a:lvl1pPr>
    <a:lvl2pPr marL="457200" algn="l" rtl="0" fontAlgn="base">
      <a:spcBef>
        <a:spcPct val="0"/>
      </a:spcBef>
      <a:spcAft>
        <a:spcPct val="0"/>
      </a:spcAft>
      <a:defRPr kern="1200">
        <a:solidFill>
          <a:schemeClr val="tx1"/>
        </a:solidFill>
        <a:latin typeface="Bernard MT Condensed" pitchFamily="18" charset="0"/>
        <a:ea typeface="+mn-ea"/>
        <a:cs typeface="Arial" pitchFamily="34" charset="0"/>
      </a:defRPr>
    </a:lvl2pPr>
    <a:lvl3pPr marL="914400" algn="l" rtl="0" fontAlgn="base">
      <a:spcBef>
        <a:spcPct val="0"/>
      </a:spcBef>
      <a:spcAft>
        <a:spcPct val="0"/>
      </a:spcAft>
      <a:defRPr kern="1200">
        <a:solidFill>
          <a:schemeClr val="tx1"/>
        </a:solidFill>
        <a:latin typeface="Bernard MT Condensed" pitchFamily="18" charset="0"/>
        <a:ea typeface="+mn-ea"/>
        <a:cs typeface="Arial" pitchFamily="34" charset="0"/>
      </a:defRPr>
    </a:lvl3pPr>
    <a:lvl4pPr marL="1371600" algn="l" rtl="0" fontAlgn="base">
      <a:spcBef>
        <a:spcPct val="0"/>
      </a:spcBef>
      <a:spcAft>
        <a:spcPct val="0"/>
      </a:spcAft>
      <a:defRPr kern="1200">
        <a:solidFill>
          <a:schemeClr val="tx1"/>
        </a:solidFill>
        <a:latin typeface="Bernard MT Condensed" pitchFamily="18" charset="0"/>
        <a:ea typeface="+mn-ea"/>
        <a:cs typeface="Arial" pitchFamily="34" charset="0"/>
      </a:defRPr>
    </a:lvl4pPr>
    <a:lvl5pPr marL="1828800" algn="l" rtl="0" fontAlgn="base">
      <a:spcBef>
        <a:spcPct val="0"/>
      </a:spcBef>
      <a:spcAft>
        <a:spcPct val="0"/>
      </a:spcAft>
      <a:defRPr kern="1200">
        <a:solidFill>
          <a:schemeClr val="tx1"/>
        </a:solidFill>
        <a:latin typeface="Bernard MT Condensed" pitchFamily="18" charset="0"/>
        <a:ea typeface="+mn-ea"/>
        <a:cs typeface="Arial" pitchFamily="34" charset="0"/>
      </a:defRPr>
    </a:lvl5pPr>
    <a:lvl6pPr marL="2286000" algn="l" defTabSz="914400" rtl="0" eaLnBrk="1" latinLnBrk="0" hangingPunct="1">
      <a:defRPr kern="1200">
        <a:solidFill>
          <a:schemeClr val="tx1"/>
        </a:solidFill>
        <a:latin typeface="Bernard MT Condensed" pitchFamily="18" charset="0"/>
        <a:ea typeface="+mn-ea"/>
        <a:cs typeface="Arial" pitchFamily="34" charset="0"/>
      </a:defRPr>
    </a:lvl6pPr>
    <a:lvl7pPr marL="2743200" algn="l" defTabSz="914400" rtl="0" eaLnBrk="1" latinLnBrk="0" hangingPunct="1">
      <a:defRPr kern="1200">
        <a:solidFill>
          <a:schemeClr val="tx1"/>
        </a:solidFill>
        <a:latin typeface="Bernard MT Condensed" pitchFamily="18" charset="0"/>
        <a:ea typeface="+mn-ea"/>
        <a:cs typeface="Arial" pitchFamily="34" charset="0"/>
      </a:defRPr>
    </a:lvl7pPr>
    <a:lvl8pPr marL="3200400" algn="l" defTabSz="914400" rtl="0" eaLnBrk="1" latinLnBrk="0" hangingPunct="1">
      <a:defRPr kern="1200">
        <a:solidFill>
          <a:schemeClr val="tx1"/>
        </a:solidFill>
        <a:latin typeface="Bernard MT Condensed" pitchFamily="18" charset="0"/>
        <a:ea typeface="+mn-ea"/>
        <a:cs typeface="Arial" pitchFamily="34" charset="0"/>
      </a:defRPr>
    </a:lvl8pPr>
    <a:lvl9pPr marL="3657600" algn="l" defTabSz="914400" rtl="0" eaLnBrk="1" latinLnBrk="0" hangingPunct="1">
      <a:defRPr kern="1200">
        <a:solidFill>
          <a:schemeClr val="tx1"/>
        </a:solidFill>
        <a:latin typeface="Bernard MT Condensed" pitchFamily="18"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312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rshkov, Anton V" initials="GAV"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63D"/>
    <a:srgbClr val="0969CD"/>
    <a:srgbClr val="CCCCCC"/>
    <a:srgbClr val="FF0000"/>
    <a:srgbClr val="FFFF00"/>
    <a:srgbClr val="CC0000"/>
    <a:srgbClr val="808080"/>
    <a:srgbClr val="7575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5" autoAdjust="0"/>
    <p:restoredTop sz="99857" autoAdjust="0"/>
  </p:normalViewPr>
  <p:slideViewPr>
    <p:cSldViewPr>
      <p:cViewPr varScale="1">
        <p:scale>
          <a:sx n="88" d="100"/>
          <a:sy n="88" d="100"/>
        </p:scale>
        <p:origin x="-972" y="-10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7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ru-RU"/>
          </a:p>
        </p:txBody>
      </p:sp>
      <p:sp>
        <p:nvSpPr>
          <p:cNvPr id="92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ru-RU"/>
          </a:p>
        </p:txBody>
      </p:sp>
      <p:sp>
        <p:nvSpPr>
          <p:cNvPr id="92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endParaRPr lang="ru-RU"/>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C9D4218E-6DFE-42AD-9790-967D7A8D9207}" type="slidenum">
              <a:rPr lang="ru-RU"/>
              <a:pPr>
                <a:defRPr/>
              </a:pPr>
              <a:t>‹#›</a:t>
            </a:fld>
            <a:endParaRPr lang="ru-RU"/>
          </a:p>
        </p:txBody>
      </p:sp>
    </p:spTree>
    <p:extLst>
      <p:ext uri="{BB962C8B-B14F-4D97-AF65-F5344CB8AC3E}">
        <p14:creationId xmlns:p14="http://schemas.microsoft.com/office/powerpoint/2010/main" val="38538725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ru-RU"/>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ru-RU"/>
          </a:p>
        </p:txBody>
      </p:sp>
      <p:sp>
        <p:nvSpPr>
          <p:cNvPr id="61444"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endParaRPr lang="ru-RU"/>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E38E410D-2ABD-4C83-BFC3-9DE8C5C7109F}" type="slidenum">
              <a:rPr lang="ru-RU"/>
              <a:pPr>
                <a:defRPr/>
              </a:pPr>
              <a:t>‹#›</a:t>
            </a:fld>
            <a:endParaRPr lang="ru-RU"/>
          </a:p>
        </p:txBody>
      </p:sp>
    </p:spTree>
    <p:extLst>
      <p:ext uri="{BB962C8B-B14F-4D97-AF65-F5344CB8AC3E}">
        <p14:creationId xmlns:p14="http://schemas.microsoft.com/office/powerpoint/2010/main" val="17296455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miter lim="800000"/>
            <a:headEnd/>
            <a:tailEnd/>
          </a:ln>
        </p:spPr>
        <p:txBody>
          <a:bodyPr/>
          <a:lstStyle/>
          <a:p>
            <a:fld id="{6A7B3B1F-CA54-4011-80B1-C873B6AF2239}" type="slidenum">
              <a:rPr lang="ru-RU" smtClean="0">
                <a:solidFill>
                  <a:srgbClr val="000000"/>
                </a:solidFill>
              </a:rPr>
              <a:pPr/>
              <a:t>1</a:t>
            </a:fld>
            <a:endParaRPr lang="ru-RU" smtClean="0">
              <a:solidFill>
                <a:srgbClr val="000000"/>
              </a:solidFill>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itchFamily="34" charset="0"/>
                <a:cs typeface="Arial" pitchFamily="34" charset="0"/>
              </a:defRPr>
            </a:lvl1pPr>
            <a:lvl2pPr marL="742950" indent="-285750">
              <a:defRPr sz="1200">
                <a:solidFill>
                  <a:schemeClr val="tx1"/>
                </a:solidFill>
                <a:latin typeface="Arial" pitchFamily="34" charset="0"/>
                <a:cs typeface="Arial" pitchFamily="34" charset="0"/>
              </a:defRPr>
            </a:lvl2pPr>
            <a:lvl3pPr marL="1143000" indent="-228600">
              <a:defRPr sz="1200">
                <a:solidFill>
                  <a:schemeClr val="tx1"/>
                </a:solidFill>
                <a:latin typeface="Arial" pitchFamily="34" charset="0"/>
                <a:cs typeface="Arial" pitchFamily="34" charset="0"/>
              </a:defRPr>
            </a:lvl3pPr>
            <a:lvl4pPr marL="1600200" indent="-228600">
              <a:defRPr sz="1200">
                <a:solidFill>
                  <a:schemeClr val="tx1"/>
                </a:solidFill>
                <a:latin typeface="Arial" pitchFamily="34" charset="0"/>
                <a:cs typeface="Arial" pitchFamily="34" charset="0"/>
              </a:defRPr>
            </a:lvl4pPr>
            <a:lvl5pPr marL="2057400" indent="-228600">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fld id="{54C4AB2F-764F-4E52-8CC6-75AE2973E417}" type="slidenum">
              <a:rPr lang="ru-RU" altLang="ru-RU" smtClean="0"/>
              <a:pPr/>
              <a:t>2</a:t>
            </a:fld>
            <a:endParaRPr lang="ru-RU" altLang="ru-RU" smtClean="0"/>
          </a:p>
        </p:txBody>
      </p:sp>
      <p:sp>
        <p:nvSpPr>
          <p:cNvPr id="62467" name="Rectangle 2"/>
          <p:cNvSpPr>
            <a:spLocks noGrp="1" noRot="1" noChangeAspect="1" noChangeArrowheads="1" noTextEdit="1"/>
          </p:cNvSpPr>
          <p:nvPr>
            <p:ph type="sldImg"/>
          </p:nvPr>
        </p:nvSpPr>
        <p:spPr>
          <a:solidFill>
            <a:srgbClr val="FFFFFF"/>
          </a:solidFill>
          <a:ln/>
        </p:spPr>
      </p:sp>
      <p:sp>
        <p:nvSpPr>
          <p:cNvPr id="6246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ru-RU" smtClean="0">
              <a:latin typeface="Arial" pitchFamily="34" charset="0"/>
              <a:cs typeface="Arial" pitchFamily="34" charset="0"/>
            </a:endParaRPr>
          </a:p>
        </p:txBody>
      </p:sp>
    </p:spTree>
    <p:extLst>
      <p:ext uri="{BB962C8B-B14F-4D97-AF65-F5344CB8AC3E}">
        <p14:creationId xmlns:p14="http://schemas.microsoft.com/office/powerpoint/2010/main" val="553241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Образ слайда 1"/>
          <p:cNvSpPr>
            <a:spLocks noGrp="1" noRot="1" noChangeAspect="1" noTextEdit="1"/>
          </p:cNvSpPr>
          <p:nvPr>
            <p:ph type="sldImg"/>
          </p:nvPr>
        </p:nvSpPr>
        <p:spPr>
          <a:ln/>
        </p:spPr>
      </p:sp>
      <p:sp>
        <p:nvSpPr>
          <p:cNvPr id="63491"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ru-RU" smtClean="0">
              <a:latin typeface="Arial" pitchFamily="34" charset="0"/>
              <a:cs typeface="Arial" pitchFamily="34" charset="0"/>
            </a:endParaRPr>
          </a:p>
        </p:txBody>
      </p:sp>
      <p:sp>
        <p:nvSpPr>
          <p:cNvPr id="63492"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itchFamily="34" charset="0"/>
                <a:cs typeface="Arial" pitchFamily="34" charset="0"/>
              </a:defRPr>
            </a:lvl1pPr>
            <a:lvl2pPr marL="742950" indent="-285750">
              <a:defRPr sz="1200">
                <a:solidFill>
                  <a:schemeClr val="tx1"/>
                </a:solidFill>
                <a:latin typeface="Arial" pitchFamily="34" charset="0"/>
                <a:cs typeface="Arial" pitchFamily="34" charset="0"/>
              </a:defRPr>
            </a:lvl2pPr>
            <a:lvl3pPr marL="1143000" indent="-228600">
              <a:defRPr sz="1200">
                <a:solidFill>
                  <a:schemeClr val="tx1"/>
                </a:solidFill>
                <a:latin typeface="Arial" pitchFamily="34" charset="0"/>
                <a:cs typeface="Arial" pitchFamily="34" charset="0"/>
              </a:defRPr>
            </a:lvl3pPr>
            <a:lvl4pPr marL="1600200" indent="-228600">
              <a:defRPr sz="1200">
                <a:solidFill>
                  <a:schemeClr val="tx1"/>
                </a:solidFill>
                <a:latin typeface="Arial" pitchFamily="34" charset="0"/>
                <a:cs typeface="Arial" pitchFamily="34" charset="0"/>
              </a:defRPr>
            </a:lvl4pPr>
            <a:lvl5pPr marL="2057400" indent="-228600">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fld id="{1CCE29AF-BE87-4ECF-B002-5FBFDB0C4E00}" type="slidenum">
              <a:rPr lang="ru-RU" altLang="ru-RU" smtClean="0"/>
              <a:pPr/>
              <a:t>3</a:t>
            </a:fld>
            <a:endParaRPr lang="ru-RU" altLang="ru-RU" smtClean="0"/>
          </a:p>
        </p:txBody>
      </p:sp>
    </p:spTree>
    <p:extLst>
      <p:ext uri="{BB962C8B-B14F-4D97-AF65-F5344CB8AC3E}">
        <p14:creationId xmlns:p14="http://schemas.microsoft.com/office/powerpoint/2010/main" val="3277206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Образ слайда 1"/>
          <p:cNvSpPr>
            <a:spLocks noGrp="1" noRot="1" noChangeAspect="1" noTextEdit="1"/>
          </p:cNvSpPr>
          <p:nvPr>
            <p:ph type="sldImg"/>
          </p:nvPr>
        </p:nvSpPr>
        <p:spPr>
          <a:ln/>
        </p:spPr>
      </p:sp>
      <p:sp>
        <p:nvSpPr>
          <p:cNvPr id="6451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ru-RU" smtClean="0">
              <a:latin typeface="Arial" pitchFamily="34" charset="0"/>
              <a:cs typeface="Arial" pitchFamily="34" charset="0"/>
            </a:endParaRPr>
          </a:p>
        </p:txBody>
      </p:sp>
      <p:sp>
        <p:nvSpPr>
          <p:cNvPr id="6451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itchFamily="34" charset="0"/>
                <a:cs typeface="Arial" pitchFamily="34" charset="0"/>
              </a:defRPr>
            </a:lvl1pPr>
            <a:lvl2pPr marL="742950" indent="-285750">
              <a:defRPr sz="1200">
                <a:solidFill>
                  <a:schemeClr val="tx1"/>
                </a:solidFill>
                <a:latin typeface="Arial" pitchFamily="34" charset="0"/>
                <a:cs typeface="Arial" pitchFamily="34" charset="0"/>
              </a:defRPr>
            </a:lvl2pPr>
            <a:lvl3pPr marL="1143000" indent="-228600">
              <a:defRPr sz="1200">
                <a:solidFill>
                  <a:schemeClr val="tx1"/>
                </a:solidFill>
                <a:latin typeface="Arial" pitchFamily="34" charset="0"/>
                <a:cs typeface="Arial" pitchFamily="34" charset="0"/>
              </a:defRPr>
            </a:lvl3pPr>
            <a:lvl4pPr marL="1600200" indent="-228600">
              <a:defRPr sz="1200">
                <a:solidFill>
                  <a:schemeClr val="tx1"/>
                </a:solidFill>
                <a:latin typeface="Arial" pitchFamily="34" charset="0"/>
                <a:cs typeface="Arial" pitchFamily="34" charset="0"/>
              </a:defRPr>
            </a:lvl4pPr>
            <a:lvl5pPr marL="2057400" indent="-228600">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fld id="{1E188908-76B8-4DB8-A4A2-02FFC5AB1380}" type="slidenum">
              <a:rPr lang="ru-RU" altLang="ru-RU" smtClean="0"/>
              <a:pPr/>
              <a:t>57</a:t>
            </a:fld>
            <a:endParaRPr lang="ru-RU" altLang="ru-RU" smtClean="0"/>
          </a:p>
        </p:txBody>
      </p:sp>
    </p:spTree>
    <p:extLst>
      <p:ext uri="{BB962C8B-B14F-4D97-AF65-F5344CB8AC3E}">
        <p14:creationId xmlns:p14="http://schemas.microsoft.com/office/powerpoint/2010/main" val="26496002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Text Box 1033"/>
          <p:cNvSpPr txBox="1">
            <a:spLocks noChangeArrowheads="1"/>
          </p:cNvSpPr>
          <p:nvPr/>
        </p:nvSpPr>
        <p:spPr bwMode="auto">
          <a:xfrm>
            <a:off x="0" y="115888"/>
            <a:ext cx="9945688" cy="944810"/>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eaLnBrk="0" fontAlgn="base" hangingPunct="0">
              <a:spcBef>
                <a:spcPct val="0"/>
              </a:spcBef>
              <a:spcAft>
                <a:spcPct val="0"/>
              </a:spcAft>
              <a:defRPr>
                <a:solidFill>
                  <a:schemeClr val="tx1"/>
                </a:solidFill>
                <a:latin typeface="Bernard MT Condensed" pitchFamily="18" charset="0"/>
                <a:cs typeface="Arial" charset="0"/>
              </a:defRPr>
            </a:lvl9pPr>
          </a:lstStyle>
          <a:p>
            <a:pPr marL="0" marR="0" lvl="0" indent="0" algn="ctr" defTabSz="914400" rtl="0" eaLnBrk="1" fontAlgn="base" latinLnBrk="0" hangingPunct="1">
              <a:lnSpc>
                <a:spcPct val="120000"/>
              </a:lnSpc>
              <a:spcBef>
                <a:spcPct val="0"/>
              </a:spcBef>
              <a:spcAft>
                <a:spcPct val="20000"/>
              </a:spcAft>
              <a:buClrTx/>
              <a:buSzTx/>
              <a:buFontTx/>
              <a:buNone/>
              <a:tabLst/>
              <a:defRPr/>
            </a:pPr>
            <a:r>
              <a:rPr kumimoji="0" lang="en-US" sz="2400" b="1" i="0" u="none" strike="noStrike" kern="1200" cap="none" spc="0" normalizeH="0" baseline="0" noProof="0" dirty="0" err="1" smtClean="0">
                <a:ln>
                  <a:noFill/>
                </a:ln>
                <a:solidFill>
                  <a:srgbClr val="000000"/>
                </a:solidFill>
                <a:effectLst/>
                <a:uLnTx/>
                <a:uFillTx/>
                <a:latin typeface="Arial" charset="0"/>
                <a:ea typeface="+mn-ea"/>
                <a:cs typeface="Arial"/>
              </a:rPr>
              <a:t>Lobachevsky</a:t>
            </a:r>
            <a:r>
              <a:rPr kumimoji="0" lang="en-US" sz="2400" b="1" i="0" u="none" strike="noStrike" kern="1200" cap="none" spc="0" normalizeH="0" baseline="0" noProof="0" dirty="0" smtClean="0">
                <a:ln>
                  <a:noFill/>
                </a:ln>
                <a:solidFill>
                  <a:srgbClr val="000000"/>
                </a:solidFill>
                <a:effectLst/>
                <a:uLnTx/>
                <a:uFillTx/>
                <a:latin typeface="Arial" charset="0"/>
                <a:ea typeface="+mn-ea"/>
                <a:cs typeface="Arial"/>
              </a:rPr>
              <a:t> State University of </a:t>
            </a:r>
            <a:r>
              <a:rPr kumimoji="0" lang="en-US" sz="2400" b="1" i="0" u="none" strike="noStrike" kern="1200" cap="none" spc="0" normalizeH="0" baseline="0" noProof="0" dirty="0" err="1" smtClean="0">
                <a:ln>
                  <a:noFill/>
                </a:ln>
                <a:solidFill>
                  <a:srgbClr val="000000"/>
                </a:solidFill>
                <a:effectLst/>
                <a:uLnTx/>
                <a:uFillTx/>
                <a:latin typeface="Arial" charset="0"/>
                <a:ea typeface="+mn-ea"/>
                <a:cs typeface="Arial"/>
              </a:rPr>
              <a:t>Nizhni</a:t>
            </a:r>
            <a:r>
              <a:rPr kumimoji="0" lang="en-US" sz="2400" b="1" i="0" u="none" strike="noStrike" kern="1200" cap="none" spc="0" normalizeH="0" baseline="0" noProof="0" dirty="0" smtClean="0">
                <a:ln>
                  <a:noFill/>
                </a:ln>
                <a:solidFill>
                  <a:srgbClr val="000000"/>
                </a:solidFill>
                <a:effectLst/>
                <a:uLnTx/>
                <a:uFillTx/>
                <a:latin typeface="Arial" charset="0"/>
                <a:ea typeface="+mn-ea"/>
                <a:cs typeface="Arial"/>
              </a:rPr>
              <a:t> Novgorod</a:t>
            </a:r>
            <a:endParaRPr kumimoji="0" lang="ru-RU" sz="2400" b="1" i="0" u="none" strike="noStrike" kern="1200" cap="none" spc="0" normalizeH="0" baseline="0" noProof="0" dirty="0" smtClean="0">
              <a:ln>
                <a:noFill/>
              </a:ln>
              <a:solidFill>
                <a:srgbClr val="000000"/>
              </a:solidFill>
              <a:effectLst/>
              <a:uLnTx/>
              <a:uFillTx/>
              <a:latin typeface="Arial" charset="0"/>
              <a:ea typeface="+mn-ea"/>
              <a:cs typeface="Arial"/>
            </a:endParaRPr>
          </a:p>
          <a:p>
            <a:pPr marL="0" marR="0" lvl="0" indent="0" algn="ctr" defTabSz="914400" rtl="0" eaLnBrk="1" fontAlgn="base" latinLnBrk="0" hangingPunct="1">
              <a:lnSpc>
                <a:spcPct val="120000"/>
              </a:lnSpc>
              <a:spcBef>
                <a:spcPct val="0"/>
              </a:spcBef>
              <a:spcAft>
                <a:spcPct val="20000"/>
              </a:spcAft>
              <a:buClrTx/>
              <a:buSzTx/>
              <a:buFontTx/>
              <a:buNone/>
              <a:tabLst/>
              <a:defRPr/>
            </a:pPr>
            <a:r>
              <a:rPr kumimoji="0" lang="en-US" sz="2000" b="1" i="1" u="none" strike="noStrike" kern="1200" cap="none" spc="0" normalizeH="0" baseline="0" noProof="0" dirty="0" smtClean="0">
                <a:ln>
                  <a:noFill/>
                </a:ln>
                <a:solidFill>
                  <a:srgbClr val="000000"/>
                </a:solidFill>
                <a:effectLst/>
                <a:uLnTx/>
                <a:uFillTx/>
                <a:latin typeface="Arial" charset="0"/>
                <a:ea typeface="+mn-ea"/>
                <a:cs typeface="Arial"/>
              </a:rPr>
              <a:t>Faculty of Computational mathematics and cybernetics</a:t>
            </a:r>
          </a:p>
        </p:txBody>
      </p:sp>
      <p:pic>
        <p:nvPicPr>
          <p:cNvPr id="5" name="Picture 13" descr="NNGU_Logo_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28588" y="260350"/>
            <a:ext cx="10080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Rectangle 1026"/>
          <p:cNvSpPr>
            <a:spLocks noGrp="1" noChangeArrowheads="1"/>
          </p:cNvSpPr>
          <p:nvPr>
            <p:ph type="ctrTitle"/>
          </p:nvPr>
        </p:nvSpPr>
        <p:spPr>
          <a:xfrm>
            <a:off x="742950" y="2130425"/>
            <a:ext cx="8420100" cy="1470025"/>
          </a:xfrm>
        </p:spPr>
        <p:txBody>
          <a:bodyPr/>
          <a:lstStyle>
            <a:lvl1pPr>
              <a:defRPr/>
            </a:lvl1pPr>
          </a:lstStyle>
          <a:p>
            <a:r>
              <a:rPr lang="ru-RU"/>
              <a:t>Образец заголовка</a:t>
            </a:r>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
        <p:nvSpPr>
          <p:cNvPr id="8" name="Rectangle 1030"/>
          <p:cNvSpPr>
            <a:spLocks noGrp="1" noChangeArrowheads="1"/>
          </p:cNvSpPr>
          <p:nvPr>
            <p:ph type="sldNum" sz="quarter" idx="12"/>
          </p:nvPr>
        </p:nvSpPr>
        <p:spPr>
          <a:xfrm>
            <a:off x="7099300" y="6245225"/>
            <a:ext cx="2311400" cy="476250"/>
          </a:xfrm>
        </p:spPr>
        <p:txBody>
          <a:bodyPr/>
          <a:lstStyle>
            <a:lvl1pPr algn="l">
              <a:lnSpc>
                <a:spcPct val="100000"/>
              </a:lnSpc>
              <a:defRPr sz="1200"/>
            </a:lvl1pPr>
          </a:lstStyle>
          <a:p>
            <a:pPr>
              <a:defRPr/>
            </a:pPr>
            <a:endParaRPr lang="ru-RU"/>
          </a:p>
        </p:txBody>
      </p:sp>
    </p:spTree>
    <p:extLst>
      <p:ext uri="{BB962C8B-B14F-4D97-AF65-F5344CB8AC3E}">
        <p14:creationId xmlns:p14="http://schemas.microsoft.com/office/powerpoint/2010/main" val="1017985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138" y="6381750"/>
            <a:ext cx="8737600" cy="0"/>
          </a:xfrm>
          <a:prstGeom prst="line">
            <a:avLst/>
          </a:prstGeom>
          <a:noFill/>
          <a:ln w="38100">
            <a:solidFill>
              <a:srgbClr val="0969CD"/>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5" name="Line 12"/>
          <p:cNvSpPr>
            <a:spLocks noChangeShapeType="1"/>
          </p:cNvSpPr>
          <p:nvPr/>
        </p:nvSpPr>
        <p:spPr bwMode="auto">
          <a:xfrm>
            <a:off x="131763" y="960438"/>
            <a:ext cx="9440862" cy="0"/>
          </a:xfrm>
          <a:prstGeom prst="line">
            <a:avLst/>
          </a:prstGeom>
          <a:noFill/>
          <a:ln w="38100">
            <a:solidFill>
              <a:srgbClr val="0969CD"/>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 name="Line 13"/>
          <p:cNvSpPr>
            <a:spLocks noChangeShapeType="1"/>
          </p:cNvSpPr>
          <p:nvPr/>
        </p:nvSpPr>
        <p:spPr bwMode="auto">
          <a:xfrm>
            <a:off x="131763" y="109538"/>
            <a:ext cx="0" cy="863600"/>
          </a:xfrm>
          <a:prstGeom prst="line">
            <a:avLst/>
          </a:prstGeom>
          <a:noFill/>
          <a:ln w="38100">
            <a:solidFill>
              <a:srgbClr val="0969CD"/>
            </a:solidFill>
            <a:round/>
            <a:headEnd/>
            <a:tailEnd/>
          </a:ln>
          <a:extLst>
            <a:ext uri="{909E8E84-426E-40DD-AFC4-6F175D3DCCD1}">
              <a14:hiddenFill xmlns:a14="http://schemas.microsoft.com/office/drawing/2010/main">
                <a:noFill/>
              </a14:hiddenFill>
            </a:ext>
          </a:extLst>
        </p:spPr>
        <p:txBody>
          <a:bodyPr/>
          <a:lstStyle/>
          <a:p>
            <a:endParaRPr lang="ru-RU"/>
          </a:p>
        </p:txBody>
      </p:sp>
      <p:pic>
        <p:nvPicPr>
          <p:cNvPr id="7" name="Picture 13" descr="NNGU_Logo_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150" y="6092825"/>
            <a:ext cx="7207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lvl2pPr>
              <a:defRPr sz="2200"/>
            </a:lvl2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9" name="Номер слайда 14"/>
          <p:cNvSpPr>
            <a:spLocks noGrp="1"/>
          </p:cNvSpPr>
          <p:nvPr>
            <p:ph type="sldNum" sz="quarter" idx="11"/>
          </p:nvPr>
        </p:nvSpPr>
        <p:spPr/>
        <p:txBody>
          <a:bodyPr/>
          <a:lstStyle>
            <a:lvl1pPr>
              <a:defRPr smtClean="0"/>
            </a:lvl1pPr>
          </a:lstStyle>
          <a:p>
            <a:pPr>
              <a:defRPr/>
            </a:pPr>
            <a:fld id="{881C8E35-9D23-421A-BBDE-E8B2FCFBFCC4}" type="slidenum">
              <a:rPr lang="ru-RU" smtClean="0"/>
              <a:pPr>
                <a:defRPr/>
              </a:pPr>
              <a:t>‹#›</a:t>
            </a:fld>
            <a:endParaRPr lang="ru-RU" dirty="0"/>
          </a:p>
        </p:txBody>
      </p:sp>
    </p:spTree>
    <p:extLst>
      <p:ext uri="{BB962C8B-B14F-4D97-AF65-F5344CB8AC3E}">
        <p14:creationId xmlns:p14="http://schemas.microsoft.com/office/powerpoint/2010/main" val="4073668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95300" y="1196975"/>
            <a:ext cx="43815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29200" y="1196975"/>
            <a:ext cx="43815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A0D839D-6A5D-44CF-9016-615094A2BB65}" type="slidenum">
              <a:rPr lang="ru-RU" smtClean="0"/>
              <a:pPr>
                <a:defRPr/>
              </a:pPr>
              <a:t>‹#›</a:t>
            </a:fld>
            <a:endParaRPr lang="ru-RU" dirty="0"/>
          </a:p>
        </p:txBody>
      </p:sp>
    </p:spTree>
    <p:extLst>
      <p:ext uri="{BB962C8B-B14F-4D97-AF65-F5344CB8AC3E}">
        <p14:creationId xmlns:p14="http://schemas.microsoft.com/office/powerpoint/2010/main" val="4177966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Титульный слайд">
    <p:spTree>
      <p:nvGrpSpPr>
        <p:cNvPr id="1" name=""/>
        <p:cNvGrpSpPr/>
        <p:nvPr/>
      </p:nvGrpSpPr>
      <p:grpSpPr>
        <a:xfrm>
          <a:off x="0" y="0"/>
          <a:ext cx="0" cy="0"/>
          <a:chOff x="0" y="0"/>
          <a:chExt cx="0" cy="0"/>
        </a:xfrm>
      </p:grpSpPr>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Tree>
    <p:extLst>
      <p:ext uri="{BB962C8B-B14F-4D97-AF65-F5344CB8AC3E}">
        <p14:creationId xmlns:p14="http://schemas.microsoft.com/office/powerpoint/2010/main" val="13358735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73050" y="207963"/>
            <a:ext cx="9083675"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Введение</a:t>
            </a:r>
          </a:p>
        </p:txBody>
      </p:sp>
      <p:sp>
        <p:nvSpPr>
          <p:cNvPr id="1027" name="Rectangle 3"/>
          <p:cNvSpPr>
            <a:spLocks noGrp="1" noChangeArrowheads="1"/>
          </p:cNvSpPr>
          <p:nvPr>
            <p:ph type="body" idx="1"/>
          </p:nvPr>
        </p:nvSpPr>
        <p:spPr bwMode="auto">
          <a:xfrm>
            <a:off x="495300" y="1196975"/>
            <a:ext cx="89154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30" name="Rectangle 6"/>
          <p:cNvSpPr>
            <a:spLocks noGrp="1" noChangeArrowheads="1"/>
          </p:cNvSpPr>
          <p:nvPr>
            <p:ph type="sldNum" sz="quarter" idx="4"/>
          </p:nvPr>
        </p:nvSpPr>
        <p:spPr bwMode="auto">
          <a:xfrm>
            <a:off x="8843963" y="6408738"/>
            <a:ext cx="93503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50000"/>
              </a:lnSpc>
              <a:defRPr sz="1000" smtClean="0">
                <a:latin typeface="Arial" charset="0"/>
                <a:cs typeface="Arial" charset="0"/>
              </a:defRPr>
            </a:lvl1pPr>
          </a:lstStyle>
          <a:p>
            <a:pPr>
              <a:defRPr/>
            </a:pPr>
            <a:fld id="{14975B66-8D39-4E3A-9127-B73DCCB99E9B}" type="slidenum">
              <a:rPr lang="ru-RU" smtClean="0"/>
              <a:pPr>
                <a:defRPr/>
              </a:pPr>
              <a:t>‹#›</a:t>
            </a:fld>
            <a:endParaRPr lang="ru-RU" dirty="0"/>
          </a:p>
        </p:txBody>
      </p:sp>
      <p:sp>
        <p:nvSpPr>
          <p:cNvPr id="1031" name="Line 9"/>
          <p:cNvSpPr>
            <a:spLocks noChangeShapeType="1"/>
          </p:cNvSpPr>
          <p:nvPr/>
        </p:nvSpPr>
        <p:spPr bwMode="auto">
          <a:xfrm>
            <a:off x="973138" y="6381750"/>
            <a:ext cx="8737600" cy="0"/>
          </a:xfrm>
          <a:prstGeom prst="line">
            <a:avLst/>
          </a:prstGeom>
          <a:noFill/>
          <a:ln w="38100">
            <a:solidFill>
              <a:srgbClr val="0969CD"/>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32" name="Line 12"/>
          <p:cNvSpPr>
            <a:spLocks noChangeShapeType="1"/>
          </p:cNvSpPr>
          <p:nvPr/>
        </p:nvSpPr>
        <p:spPr bwMode="auto">
          <a:xfrm>
            <a:off x="131763" y="960438"/>
            <a:ext cx="9440862" cy="0"/>
          </a:xfrm>
          <a:prstGeom prst="line">
            <a:avLst/>
          </a:prstGeom>
          <a:noFill/>
          <a:ln w="38100">
            <a:solidFill>
              <a:srgbClr val="0969CD"/>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33" name="Line 13"/>
          <p:cNvSpPr>
            <a:spLocks noChangeShapeType="1"/>
          </p:cNvSpPr>
          <p:nvPr/>
        </p:nvSpPr>
        <p:spPr bwMode="auto">
          <a:xfrm>
            <a:off x="131763" y="109538"/>
            <a:ext cx="0" cy="863600"/>
          </a:xfrm>
          <a:prstGeom prst="line">
            <a:avLst/>
          </a:prstGeom>
          <a:noFill/>
          <a:ln w="38100">
            <a:solidFill>
              <a:srgbClr val="0969CD"/>
            </a:solidFill>
            <a:round/>
            <a:headEnd/>
            <a:tailEnd/>
          </a:ln>
          <a:extLst>
            <a:ext uri="{909E8E84-426E-40DD-AFC4-6F175D3DCCD1}">
              <a14:hiddenFill xmlns:a14="http://schemas.microsoft.com/office/drawing/2010/main">
                <a:noFill/>
              </a14:hiddenFill>
            </a:ext>
          </a:extLst>
        </p:spPr>
        <p:txBody>
          <a:bodyPr/>
          <a:lstStyle/>
          <a:p>
            <a:endParaRPr lang="ru-RU"/>
          </a:p>
        </p:txBody>
      </p:sp>
      <p:pic>
        <p:nvPicPr>
          <p:cNvPr id="1034" name="Picture 13" descr="NNGU_Logo_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50" y="6092825"/>
            <a:ext cx="7207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19" r:id="rId1"/>
    <p:sldLayoutId id="2147484020" r:id="rId2"/>
    <p:sldLayoutId id="2147484018" r:id="rId3"/>
    <p:sldLayoutId id="2147484021" r:id="rId4"/>
  </p:sldLayoutIdLst>
  <p:timing>
    <p:tnLst>
      <p:par>
        <p:cTn id="1" dur="indefinite" restart="never" nodeType="tmRoot"/>
      </p:par>
    </p:tnLst>
  </p:timing>
  <p:hf hdr="0" dt="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charset="0"/>
          <a:cs typeface="Arial" charset="0"/>
        </a:defRPr>
      </a:lvl2pPr>
      <a:lvl3pPr algn="l" rtl="0" eaLnBrk="0" fontAlgn="base" hangingPunct="0">
        <a:spcBef>
          <a:spcPct val="0"/>
        </a:spcBef>
        <a:spcAft>
          <a:spcPct val="0"/>
        </a:spcAft>
        <a:defRPr sz="3000" b="1">
          <a:solidFill>
            <a:schemeClr val="tx2"/>
          </a:solidFill>
          <a:latin typeface="Arial" charset="0"/>
          <a:cs typeface="Arial" charset="0"/>
        </a:defRPr>
      </a:lvl3pPr>
      <a:lvl4pPr algn="l" rtl="0" eaLnBrk="0" fontAlgn="base" hangingPunct="0">
        <a:spcBef>
          <a:spcPct val="0"/>
        </a:spcBef>
        <a:spcAft>
          <a:spcPct val="0"/>
        </a:spcAft>
        <a:defRPr sz="3000" b="1">
          <a:solidFill>
            <a:schemeClr val="tx2"/>
          </a:solidFill>
          <a:latin typeface="Arial" charset="0"/>
          <a:cs typeface="Arial" charset="0"/>
        </a:defRPr>
      </a:lvl4pPr>
      <a:lvl5pPr algn="l" rtl="0" eaLnBrk="0" fontAlgn="base" hangingPunct="0">
        <a:spcBef>
          <a:spcPct val="0"/>
        </a:spcBef>
        <a:spcAft>
          <a:spcPct val="0"/>
        </a:spcAft>
        <a:defRPr sz="3000" b="1">
          <a:solidFill>
            <a:schemeClr val="tx2"/>
          </a:solidFill>
          <a:latin typeface="Arial" charset="0"/>
          <a:cs typeface="Arial" charset="0"/>
        </a:defRPr>
      </a:lvl5pPr>
      <a:lvl6pPr marL="457200" algn="l" rtl="0" fontAlgn="base">
        <a:spcBef>
          <a:spcPct val="0"/>
        </a:spcBef>
        <a:spcAft>
          <a:spcPct val="0"/>
        </a:spcAft>
        <a:defRPr sz="3000" b="1">
          <a:solidFill>
            <a:schemeClr val="tx2"/>
          </a:solidFill>
          <a:latin typeface="Arial" charset="0"/>
          <a:cs typeface="Arial" charset="0"/>
        </a:defRPr>
      </a:lvl6pPr>
      <a:lvl7pPr marL="914400" algn="l" rtl="0" fontAlgn="base">
        <a:spcBef>
          <a:spcPct val="0"/>
        </a:spcBef>
        <a:spcAft>
          <a:spcPct val="0"/>
        </a:spcAft>
        <a:defRPr sz="3000" b="1">
          <a:solidFill>
            <a:schemeClr val="tx2"/>
          </a:solidFill>
          <a:latin typeface="Arial" charset="0"/>
          <a:cs typeface="Arial" charset="0"/>
        </a:defRPr>
      </a:lvl7pPr>
      <a:lvl8pPr marL="1371600" algn="l" rtl="0" fontAlgn="base">
        <a:spcBef>
          <a:spcPct val="0"/>
        </a:spcBef>
        <a:spcAft>
          <a:spcPct val="0"/>
        </a:spcAft>
        <a:defRPr sz="3000" b="1">
          <a:solidFill>
            <a:schemeClr val="tx2"/>
          </a:solidFill>
          <a:latin typeface="Arial" charset="0"/>
          <a:cs typeface="Arial" charset="0"/>
        </a:defRPr>
      </a:lvl8pPr>
      <a:lvl9pPr marL="1828800" algn="l" rtl="0" fontAlgn="base">
        <a:spcBef>
          <a:spcPct val="0"/>
        </a:spcBef>
        <a:spcAft>
          <a:spcPct val="0"/>
        </a:spcAft>
        <a:defRPr sz="30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3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 Id="rId5" Type="http://schemas.openxmlformats.org/officeDocument/2006/relationships/image" Target="../media/image37.emf"/><Relationship Id="rId4" Type="http://schemas.openxmlformats.org/officeDocument/2006/relationships/image" Target="../media/image36.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oftware.intel.com/ru-ru/videos/intel-vtune-amplifier-xe-video-tutorial-5-using-the-command-line"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oftware.intel.com/en-us/articles/optimization-and-performance-tuning-for-intel-xeon-phi-coprocessors-part-2-understanding" TargetMode="External"/><Relationship Id="rId2" Type="http://schemas.openxmlformats.org/officeDocument/2006/relationships/hyperlink" Target="http://software.intel.com/en-us/articles/optimization-and-performance-tuning-for-intel-xeon-phi-coprocessors-part-1-optimization"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oftware.intel.com/en-us/mic-developer" TargetMode="External"/><Relationship Id="rId2" Type="http://schemas.openxmlformats.org/officeDocument/2006/relationships/hyperlink" Target="http://software.intel.com/en-us/articles/intel-math-kernel-library-documentation" TargetMode="External"/><Relationship Id="rId1" Type="http://schemas.openxmlformats.org/officeDocument/2006/relationships/slideLayout" Target="../slideLayouts/slideLayout2.xml"/><Relationship Id="rId4" Type="http://schemas.openxmlformats.org/officeDocument/2006/relationships/hyperlink" Target="http://software.intel.com/sites/products/documentation/studio/composer/en-us/2011Update/compiler_c/optaps/common/optaps_openmp_thread_affinity.htm" TargetMode="External"/></Relationships>
</file>

<file path=ppt/slides/_rels/slide56.xml.rels><?xml version="1.0" encoding="UTF-8" standalone="yes"?>
<Relationships xmlns="http://schemas.openxmlformats.org/package/2006/relationships"><Relationship Id="rId2" Type="http://schemas.openxmlformats.org/officeDocument/2006/relationships/hyperlink" Target="http://software.intel.com/sites/default/files/forum/278102/intelr-xeon-phitm-pmu-rev1.01.pdf"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mailto:meerov@vmk.unn.r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kozinov@vmk.unn.r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0" y="0"/>
            <a:ext cx="9925050" cy="6877050"/>
          </a:xfrm>
          <a:prstGeom prst="rect">
            <a:avLst/>
          </a:prstGeom>
          <a:noFill/>
          <a:ln w="9525">
            <a:noFill/>
            <a:miter lim="800000"/>
            <a:headEnd/>
            <a:tailEnd/>
          </a:ln>
        </p:spPr>
      </p:pic>
      <p:pic>
        <p:nvPicPr>
          <p:cNvPr id="4099" name="Picture 4"/>
          <p:cNvPicPr>
            <a:picLocks noChangeAspect="1" noChangeArrowheads="1"/>
          </p:cNvPicPr>
          <p:nvPr/>
        </p:nvPicPr>
        <p:blipFill>
          <a:blip r:embed="rId4"/>
          <a:srcRect/>
          <a:stretch>
            <a:fillRect/>
          </a:stretch>
        </p:blipFill>
        <p:spPr bwMode="auto">
          <a:xfrm>
            <a:off x="7615238" y="87313"/>
            <a:ext cx="2238375" cy="1565275"/>
          </a:xfrm>
          <a:prstGeom prst="rect">
            <a:avLst/>
          </a:prstGeom>
          <a:noFill/>
          <a:ln w="9525">
            <a:noFill/>
            <a:miter lim="800000"/>
            <a:headEnd/>
            <a:tailEnd/>
          </a:ln>
        </p:spPr>
      </p:pic>
      <p:pic>
        <p:nvPicPr>
          <p:cNvPr id="4100" name="Picture 6"/>
          <p:cNvPicPr>
            <a:picLocks noChangeAspect="1" noChangeArrowheads="1"/>
          </p:cNvPicPr>
          <p:nvPr/>
        </p:nvPicPr>
        <p:blipFill>
          <a:blip r:embed="rId5"/>
          <a:srcRect/>
          <a:stretch>
            <a:fillRect/>
          </a:stretch>
        </p:blipFill>
        <p:spPr bwMode="auto">
          <a:xfrm>
            <a:off x="71438" y="87313"/>
            <a:ext cx="2286000" cy="1604962"/>
          </a:xfrm>
          <a:prstGeom prst="rect">
            <a:avLst/>
          </a:prstGeom>
          <a:noFill/>
          <a:ln w="9525">
            <a:noFill/>
            <a:miter lim="800000"/>
            <a:headEnd/>
            <a:tailEnd/>
          </a:ln>
        </p:spPr>
      </p:pic>
      <p:pic>
        <p:nvPicPr>
          <p:cNvPr id="4101" name="Picture 7"/>
          <p:cNvPicPr>
            <a:picLocks noChangeAspect="1" noChangeArrowheads="1"/>
          </p:cNvPicPr>
          <p:nvPr/>
        </p:nvPicPr>
        <p:blipFill>
          <a:blip r:embed="rId6"/>
          <a:srcRect/>
          <a:stretch>
            <a:fillRect/>
          </a:stretch>
        </p:blipFill>
        <p:spPr bwMode="auto">
          <a:xfrm>
            <a:off x="5167313" y="87313"/>
            <a:ext cx="2400300" cy="1600200"/>
          </a:xfrm>
          <a:prstGeom prst="rect">
            <a:avLst/>
          </a:prstGeom>
          <a:noFill/>
          <a:ln w="9525">
            <a:noFill/>
            <a:miter lim="800000"/>
            <a:headEnd/>
            <a:tailEnd/>
          </a:ln>
        </p:spPr>
      </p:pic>
      <p:pic>
        <p:nvPicPr>
          <p:cNvPr id="4102" name="Picture 8"/>
          <p:cNvPicPr>
            <a:picLocks noChangeAspect="1" noChangeArrowheads="1"/>
          </p:cNvPicPr>
          <p:nvPr/>
        </p:nvPicPr>
        <p:blipFill>
          <a:blip r:embed="rId7"/>
          <a:srcRect/>
          <a:stretch>
            <a:fillRect/>
          </a:stretch>
        </p:blipFill>
        <p:spPr bwMode="auto">
          <a:xfrm>
            <a:off x="2439988" y="87313"/>
            <a:ext cx="2655887" cy="1571625"/>
          </a:xfrm>
          <a:prstGeom prst="rect">
            <a:avLst/>
          </a:prstGeom>
          <a:noFill/>
          <a:ln w="9525">
            <a:noFill/>
            <a:miter lim="800000"/>
            <a:headEnd/>
            <a:tailEnd/>
          </a:ln>
        </p:spPr>
      </p:pic>
      <p:pic>
        <p:nvPicPr>
          <p:cNvPr id="4103" name="Picture 9"/>
          <p:cNvPicPr>
            <a:picLocks noChangeAspect="1" noChangeArrowheads="1"/>
          </p:cNvPicPr>
          <p:nvPr/>
        </p:nvPicPr>
        <p:blipFill>
          <a:blip r:embed="rId8"/>
          <a:srcRect/>
          <a:stretch>
            <a:fillRect/>
          </a:stretch>
        </p:blipFill>
        <p:spPr bwMode="auto">
          <a:xfrm>
            <a:off x="239693" y="1785926"/>
            <a:ext cx="1855787" cy="1643063"/>
          </a:xfrm>
          <a:prstGeom prst="rect">
            <a:avLst/>
          </a:prstGeom>
          <a:noFill/>
          <a:ln w="9525">
            <a:noFill/>
            <a:miter lim="800000"/>
            <a:headEnd/>
            <a:tailEnd/>
          </a:ln>
        </p:spPr>
      </p:pic>
      <p:sp>
        <p:nvSpPr>
          <p:cNvPr id="9" name="Прямоугольник 8"/>
          <p:cNvSpPr/>
          <p:nvPr/>
        </p:nvSpPr>
        <p:spPr>
          <a:xfrm>
            <a:off x="1809728" y="1603511"/>
            <a:ext cx="8096272" cy="5001369"/>
          </a:xfrm>
          <a:prstGeom prst="rect">
            <a:avLst/>
          </a:prstGeom>
          <a:noFill/>
          <a:scene3d>
            <a:camera prst="orthographicFront"/>
            <a:lightRig rig="threePt" dir="t"/>
          </a:scene3d>
          <a:sp3d>
            <a:bevelT w="165100" prst="coolSlant"/>
          </a:sp3d>
        </p:spPr>
        <p:txBody>
          <a:bodyPr wrap="square">
            <a:spAutoFit/>
          </a:bodyPr>
          <a:lstStyle/>
          <a:p>
            <a:pPr algn="ctr">
              <a:spcBef>
                <a:spcPts val="0"/>
              </a:spcBef>
              <a:defRPr/>
            </a:pPr>
            <a:r>
              <a:rPr lang="en-US" b="1" cap="small" dirty="0" err="1" smtClean="0">
                <a:solidFill>
                  <a:srgbClr val="FFFFFF"/>
                </a:solidFill>
                <a:effectLst>
                  <a:glow rad="139700">
                    <a:srgbClr val="000000">
                      <a:satMod val="175000"/>
                      <a:alpha val="40000"/>
                    </a:srgbClr>
                  </a:glow>
                </a:effectLst>
                <a:latin typeface="Times New Roman" pitchFamily="18" charset="0"/>
                <a:cs typeface="Times New Roman" pitchFamily="18" charset="0"/>
              </a:rPr>
              <a:t>Lobachevsky</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 State University of </a:t>
            </a:r>
            <a:r>
              <a:rPr lang="en-US" b="1" cap="small" dirty="0" err="1" smtClean="0">
                <a:solidFill>
                  <a:srgbClr val="FFFFFF"/>
                </a:solidFill>
                <a:effectLst>
                  <a:glow rad="139700">
                    <a:srgbClr val="000000">
                      <a:satMod val="175000"/>
                      <a:alpha val="40000"/>
                    </a:srgbClr>
                  </a:glow>
                </a:effectLst>
                <a:latin typeface="Times New Roman" pitchFamily="18" charset="0"/>
                <a:cs typeface="Times New Roman" pitchFamily="18" charset="0"/>
              </a:rPr>
              <a:t>Nizhni</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 Novgorod </a:t>
            </a:r>
          </a:p>
          <a:p>
            <a:pPr algn="ctr">
              <a:spcBef>
                <a:spcPts val="600"/>
              </a:spcBef>
              <a:defRPr/>
            </a:pP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Computing Mathematics and Cybernetics faculty</a:t>
            </a:r>
          </a:p>
          <a:p>
            <a:pPr algn="ctr">
              <a:spcBef>
                <a:spcPts val="1200"/>
              </a:spcBef>
              <a:defRPr/>
            </a:pP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The competitiveness enhancement program </a:t>
            </a:r>
            <a:b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b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of the </a:t>
            </a:r>
            <a:r>
              <a:rPr lang="en-US" b="1" cap="small" dirty="0" err="1" smtClean="0">
                <a:solidFill>
                  <a:srgbClr val="FFFFFF"/>
                </a:solidFill>
                <a:effectLst>
                  <a:glow rad="139700">
                    <a:srgbClr val="000000">
                      <a:satMod val="175000"/>
                      <a:alpha val="40000"/>
                    </a:srgbClr>
                  </a:glow>
                </a:effectLst>
                <a:latin typeface="Times New Roman" pitchFamily="18" charset="0"/>
                <a:cs typeface="Times New Roman" pitchFamily="18" charset="0"/>
              </a:rPr>
              <a:t>Lobachevsky</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 State University of </a:t>
            </a:r>
            <a:r>
              <a:rPr lang="en-US" b="1" cap="small" dirty="0" err="1" smtClean="0">
                <a:solidFill>
                  <a:srgbClr val="FFFFFF"/>
                </a:solidFill>
                <a:effectLst>
                  <a:glow rad="139700">
                    <a:srgbClr val="000000">
                      <a:satMod val="175000"/>
                      <a:alpha val="40000"/>
                    </a:srgbClr>
                  </a:glow>
                </a:effectLst>
                <a:latin typeface="Times New Roman" pitchFamily="18" charset="0"/>
                <a:cs typeface="Times New Roman" pitchFamily="18" charset="0"/>
              </a:rPr>
              <a:t>Nizhni</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 Novgorod </a:t>
            </a:r>
            <a:b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b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among the world's research and education centers</a:t>
            </a:r>
          </a:p>
          <a:p>
            <a:pPr algn="ctr">
              <a:spcBef>
                <a:spcPts val="1200"/>
              </a:spcBef>
              <a:defRPr/>
            </a:pP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Strategic initiative “Achieving leading positions in the field </a:t>
            </a:r>
            <a:b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b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of supercomputer technology and high-performance computing”</a:t>
            </a:r>
          </a:p>
          <a:p>
            <a:pPr algn="ctr">
              <a:spcBef>
                <a:spcPts val="1200"/>
              </a:spcBef>
              <a:defRPr/>
            </a:pPr>
            <a:endPar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endPar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endPar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endPar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endPar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r>
              <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rPr>
              <a:t>Supported by </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Intel</a:t>
            </a:r>
            <a:endPar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endParaRPr>
          </a:p>
        </p:txBody>
      </p:sp>
      <p:pic>
        <p:nvPicPr>
          <p:cNvPr id="125953" name="Picture 1"/>
          <p:cNvPicPr>
            <a:picLocks noChangeAspect="1" noChangeArrowheads="1"/>
          </p:cNvPicPr>
          <p:nvPr/>
        </p:nvPicPr>
        <p:blipFill>
          <a:blip r:embed="rId9"/>
          <a:srcRect/>
          <a:stretch>
            <a:fillRect/>
          </a:stretch>
        </p:blipFill>
        <p:spPr bwMode="auto">
          <a:xfrm>
            <a:off x="614340" y="3643314"/>
            <a:ext cx="1123950" cy="447675"/>
          </a:xfrm>
          <a:prstGeom prst="rect">
            <a:avLst/>
          </a:prstGeom>
          <a:noFill/>
          <a:ln w="9525">
            <a:noFill/>
            <a:miter lim="800000"/>
            <a:headEnd/>
            <a:tailEnd/>
          </a:ln>
        </p:spPr>
      </p:pic>
    </p:spTree>
    <p:extLst>
      <p:ext uri="{BB962C8B-B14F-4D97-AF65-F5344CB8AC3E}">
        <p14:creationId xmlns:p14="http://schemas.microsoft.com/office/powerpoint/2010/main" val="36424934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r>
              <a:rPr lang="en-US" altLang="ru-RU" smtClean="0"/>
              <a:t>Intel MKL</a:t>
            </a:r>
            <a:r>
              <a:rPr lang="ru-RU" altLang="ru-RU" smtClean="0"/>
              <a:t>: </a:t>
            </a:r>
            <a:r>
              <a:rPr lang="en-US" altLang="ru-RU" smtClean="0"/>
              <a:t>Automatic Offload</a:t>
            </a:r>
            <a:r>
              <a:rPr lang="ru-RU" altLang="ru-RU" smtClean="0"/>
              <a:t>…</a:t>
            </a:r>
          </a:p>
        </p:txBody>
      </p:sp>
      <p:sp>
        <p:nvSpPr>
          <p:cNvPr id="12291" name="Объект 2"/>
          <p:cNvSpPr>
            <a:spLocks noGrp="1"/>
          </p:cNvSpPr>
          <p:nvPr>
            <p:ph idx="1"/>
          </p:nvPr>
        </p:nvSpPr>
        <p:spPr/>
        <p:txBody>
          <a:bodyPr/>
          <a:lstStyle/>
          <a:p>
            <a:pPr algn="just"/>
            <a:r>
              <a:rPr lang="en-US" dirty="0" smtClean="0"/>
              <a:t>The </a:t>
            </a:r>
            <a:r>
              <a:rPr lang="en-US" dirty="0"/>
              <a:t>simplest way to use MKL on systems with one or several </a:t>
            </a:r>
            <a:r>
              <a:rPr lang="en-US" dirty="0" smtClean="0"/>
              <a:t>coprocessors</a:t>
            </a:r>
            <a:r>
              <a:rPr lang="en-US" dirty="0"/>
              <a:t>:</a:t>
            </a:r>
            <a:endParaRPr lang="ru-RU" altLang="ru-RU" dirty="0" smtClean="0"/>
          </a:p>
          <a:p>
            <a:pPr lvl="1" algn="just"/>
            <a:r>
              <a:rPr lang="en-US" dirty="0" smtClean="0"/>
              <a:t>Minimal </a:t>
            </a:r>
            <a:r>
              <a:rPr lang="en-US" dirty="0"/>
              <a:t>code change for porting to Xeon </a:t>
            </a:r>
            <a:r>
              <a:rPr lang="en-US" dirty="0" smtClean="0"/>
              <a:t>Phi</a:t>
            </a:r>
          </a:p>
          <a:p>
            <a:pPr lvl="1" algn="just"/>
            <a:r>
              <a:rPr lang="en-US" dirty="0"/>
              <a:t>Coprocessor is used automatically for calls to MKL routines, including automatic data transfers between host and coprocessor memory</a:t>
            </a:r>
            <a:endParaRPr lang="ru-RU" altLang="ru-RU" dirty="0" smtClean="0"/>
          </a:p>
          <a:p>
            <a:pPr lvl="1" algn="just"/>
            <a:r>
              <a:rPr lang="en-US" dirty="0"/>
              <a:t>The library provides load balancing between CPU and Xeon Phi to achieve maximum </a:t>
            </a:r>
            <a:r>
              <a:rPr lang="en-US" dirty="0" smtClean="0"/>
              <a:t>performance</a:t>
            </a:r>
            <a:endParaRPr lang="ru-RU" alt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10</a:t>
            </a:fld>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r>
              <a:rPr lang="en-US" altLang="ru-RU" smtClean="0"/>
              <a:t>Intel MKL</a:t>
            </a:r>
            <a:r>
              <a:rPr lang="ru-RU" altLang="ru-RU" smtClean="0"/>
              <a:t>: </a:t>
            </a:r>
            <a:r>
              <a:rPr lang="en-US" altLang="ru-RU" smtClean="0"/>
              <a:t>Automatic Offload</a:t>
            </a:r>
            <a:r>
              <a:rPr lang="ru-RU" altLang="ru-RU" smtClean="0"/>
              <a:t>…</a:t>
            </a:r>
          </a:p>
        </p:txBody>
      </p:sp>
      <p:sp>
        <p:nvSpPr>
          <p:cNvPr id="13315" name="Объект 2"/>
          <p:cNvSpPr>
            <a:spLocks noGrp="1"/>
          </p:cNvSpPr>
          <p:nvPr>
            <p:ph idx="1"/>
          </p:nvPr>
        </p:nvSpPr>
        <p:spPr>
          <a:xfrm>
            <a:off x="495300" y="1196975"/>
            <a:ext cx="8915400" cy="1295400"/>
          </a:xfrm>
        </p:spPr>
        <p:txBody>
          <a:bodyPr/>
          <a:lstStyle/>
          <a:p>
            <a:pPr algn="just"/>
            <a:r>
              <a:rPr lang="en-US" altLang="ru-RU" dirty="0" smtClean="0"/>
              <a:t>To enable AO</a:t>
            </a:r>
            <a:r>
              <a:rPr lang="ru-RU" altLang="ru-RU" dirty="0" smtClean="0"/>
              <a:t>:</a:t>
            </a:r>
          </a:p>
          <a:p>
            <a:pPr lvl="1" algn="just"/>
            <a:r>
              <a:rPr lang="en-US" altLang="ru-RU" dirty="0" smtClean="0"/>
              <a:t>Call function</a:t>
            </a:r>
            <a:endParaRPr lang="ru-RU" altLang="ru-RU" dirty="0" smtClean="0"/>
          </a:p>
        </p:txBody>
      </p:sp>
      <p:pic>
        <p:nvPicPr>
          <p:cNvPr id="133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2188" y="2060848"/>
            <a:ext cx="8497887" cy="439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Объект 2"/>
          <p:cNvSpPr txBox="1">
            <a:spLocks/>
          </p:cNvSpPr>
          <p:nvPr/>
        </p:nvSpPr>
        <p:spPr bwMode="auto">
          <a:xfrm>
            <a:off x="501650" y="2348880"/>
            <a:ext cx="89154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lvl="1" algn="just">
              <a:defRPr/>
            </a:pPr>
            <a:r>
              <a:rPr lang="en-US" dirty="0" smtClean="0"/>
              <a:t>Or set environment variable</a:t>
            </a:r>
            <a:endParaRPr lang="ru-RU" kern="0" dirty="0"/>
          </a:p>
        </p:txBody>
      </p:sp>
      <p:pic>
        <p:nvPicPr>
          <p:cNvPr id="1332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2188" y="2800226"/>
            <a:ext cx="8497887"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Объект 2"/>
          <p:cNvSpPr txBox="1">
            <a:spLocks/>
          </p:cNvSpPr>
          <p:nvPr/>
        </p:nvSpPr>
        <p:spPr bwMode="auto">
          <a:xfrm>
            <a:off x="501650" y="3140968"/>
            <a:ext cx="89154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algn="just">
              <a:defRPr/>
            </a:pPr>
            <a:r>
              <a:rPr lang="en-US" dirty="0" smtClean="0"/>
              <a:t>If there are no Xeon Phi available, MKL will work on CPU as usual</a:t>
            </a:r>
            <a:r>
              <a:rPr lang="ru-RU" dirty="0" smtClean="0"/>
              <a:t>.</a:t>
            </a:r>
            <a:endParaRPr lang="ru-RU" kern="0" dirty="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11</a:t>
            </a:fld>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r>
              <a:rPr lang="en-US" altLang="ru-RU" smtClean="0"/>
              <a:t>Intel MKL</a:t>
            </a:r>
            <a:r>
              <a:rPr lang="ru-RU" altLang="ru-RU" smtClean="0"/>
              <a:t>: </a:t>
            </a:r>
            <a:r>
              <a:rPr lang="en-US" altLang="ru-RU" smtClean="0"/>
              <a:t>Automatic Offload</a:t>
            </a:r>
            <a:r>
              <a:rPr lang="ru-RU" altLang="ru-RU" smtClean="0"/>
              <a:t>…</a:t>
            </a:r>
          </a:p>
        </p:txBody>
      </p:sp>
      <p:sp>
        <p:nvSpPr>
          <p:cNvPr id="14339" name="Объект 2"/>
          <p:cNvSpPr>
            <a:spLocks noGrp="1"/>
          </p:cNvSpPr>
          <p:nvPr>
            <p:ph idx="1"/>
          </p:nvPr>
        </p:nvSpPr>
        <p:spPr/>
        <p:txBody>
          <a:bodyPr/>
          <a:lstStyle/>
          <a:p>
            <a:pPr algn="just"/>
            <a:r>
              <a:rPr lang="en-US" altLang="ru-RU" dirty="0" smtClean="0"/>
              <a:t>Intel MKL</a:t>
            </a:r>
            <a:r>
              <a:rPr lang="ru-RU" altLang="ru-RU" dirty="0" smtClean="0"/>
              <a:t> 11.0 </a:t>
            </a:r>
            <a:r>
              <a:rPr lang="en-US" altLang="ru-RU" dirty="0" smtClean="0"/>
              <a:t>can execute on Xeon Phi in AO mode only 3</a:t>
            </a:r>
            <a:r>
              <a:rPr lang="en-US" altLang="ru-RU" baseline="30000" dirty="0" smtClean="0"/>
              <a:t>rd</a:t>
            </a:r>
            <a:r>
              <a:rPr lang="en-US" altLang="ru-RU" dirty="0" smtClean="0"/>
              <a:t> level BLAS routines </a:t>
            </a:r>
            <a:r>
              <a:rPr lang="ru-RU" altLang="ru-RU" dirty="0" smtClean="0"/>
              <a:t>*</a:t>
            </a:r>
            <a:r>
              <a:rPr lang="en-US" altLang="ru-RU" dirty="0" smtClean="0"/>
              <a:t>GEMM</a:t>
            </a:r>
            <a:r>
              <a:rPr lang="ru-RU" altLang="ru-RU" dirty="0" smtClean="0"/>
              <a:t>, *</a:t>
            </a:r>
            <a:r>
              <a:rPr lang="en-US" altLang="ru-RU" dirty="0" smtClean="0"/>
              <a:t>TRSM and</a:t>
            </a:r>
            <a:r>
              <a:rPr lang="ru-RU" altLang="ru-RU" dirty="0" smtClean="0"/>
              <a:t> *</a:t>
            </a:r>
            <a:r>
              <a:rPr lang="en-US" altLang="ru-RU" dirty="0" smtClean="0"/>
              <a:t>TRMM</a:t>
            </a:r>
            <a:r>
              <a:rPr lang="ru-RU" altLang="ru-RU" dirty="0" smtClean="0"/>
              <a:t>:</a:t>
            </a:r>
          </a:p>
          <a:p>
            <a:pPr lvl="1" algn="just"/>
            <a:r>
              <a:rPr lang="ru-RU" altLang="ru-RU" dirty="0" smtClean="0"/>
              <a:t>*</a:t>
            </a:r>
            <a:r>
              <a:rPr lang="en-US" altLang="ru-RU" dirty="0" smtClean="0"/>
              <a:t>GEMM</a:t>
            </a:r>
            <a:r>
              <a:rPr lang="ru-RU" altLang="ru-RU" dirty="0" smtClean="0"/>
              <a:t> (</a:t>
            </a:r>
            <a:r>
              <a:rPr lang="en-US" altLang="ru-RU" dirty="0" smtClean="0"/>
              <a:t>dense matrix multiplication</a:t>
            </a:r>
            <a:r>
              <a:rPr lang="ru-RU" altLang="ru-RU" dirty="0" smtClean="0"/>
              <a:t>)</a:t>
            </a:r>
            <a:r>
              <a:rPr lang="en-US" altLang="ru-RU" dirty="0" smtClean="0"/>
              <a:t> is performed on Xeon Phi for M</a:t>
            </a:r>
            <a:r>
              <a:rPr lang="ru-RU" altLang="ru-RU" dirty="0" smtClean="0"/>
              <a:t>, </a:t>
            </a:r>
            <a:r>
              <a:rPr lang="en-US" altLang="ru-RU" dirty="0" smtClean="0"/>
              <a:t>N</a:t>
            </a:r>
            <a:r>
              <a:rPr lang="ru-RU" altLang="ru-RU" dirty="0" smtClean="0"/>
              <a:t> &gt; 2048</a:t>
            </a:r>
          </a:p>
          <a:p>
            <a:pPr lvl="1" algn="just"/>
            <a:r>
              <a:rPr lang="ru-RU" altLang="ru-RU" dirty="0" smtClean="0"/>
              <a:t>*</a:t>
            </a:r>
            <a:r>
              <a:rPr lang="en-US" altLang="ru-RU" dirty="0" smtClean="0"/>
              <a:t>TRMM</a:t>
            </a:r>
            <a:r>
              <a:rPr lang="ru-RU" altLang="ru-RU" dirty="0" smtClean="0"/>
              <a:t> (</a:t>
            </a:r>
            <a:r>
              <a:rPr lang="en-US" altLang="ru-RU" dirty="0" smtClean="0"/>
              <a:t>matrix multiplication of dense and triangular matrices</a:t>
            </a:r>
            <a:r>
              <a:rPr lang="ru-RU" altLang="ru-RU" dirty="0" smtClean="0"/>
              <a:t>)</a:t>
            </a:r>
            <a:r>
              <a:rPr lang="en-US" altLang="ru-RU" dirty="0"/>
              <a:t> </a:t>
            </a:r>
            <a:r>
              <a:rPr lang="en-US" altLang="ru-RU" dirty="0" smtClean="0"/>
              <a:t>is </a:t>
            </a:r>
            <a:r>
              <a:rPr lang="en-US" altLang="ru-RU" dirty="0"/>
              <a:t>performed on Xeon Phi for</a:t>
            </a:r>
            <a:r>
              <a:rPr lang="ru-RU" altLang="ru-RU" dirty="0" smtClean="0"/>
              <a:t> </a:t>
            </a:r>
            <a:r>
              <a:rPr lang="en-US" altLang="ru-RU" dirty="0" smtClean="0"/>
              <a:t>M</a:t>
            </a:r>
            <a:r>
              <a:rPr lang="ru-RU" altLang="ru-RU" dirty="0" smtClean="0"/>
              <a:t>, </a:t>
            </a:r>
            <a:r>
              <a:rPr lang="en-US" altLang="ru-RU" dirty="0" smtClean="0"/>
              <a:t>N</a:t>
            </a:r>
            <a:r>
              <a:rPr lang="ru-RU" altLang="ru-RU" dirty="0" smtClean="0"/>
              <a:t> &gt; 3072</a:t>
            </a:r>
          </a:p>
          <a:p>
            <a:pPr lvl="1" algn="just"/>
            <a:r>
              <a:rPr lang="ru-RU" altLang="ru-RU" dirty="0" smtClean="0"/>
              <a:t>*</a:t>
            </a:r>
            <a:r>
              <a:rPr lang="en-US" altLang="ru-RU" dirty="0" smtClean="0"/>
              <a:t>TRSM</a:t>
            </a:r>
            <a:r>
              <a:rPr lang="ru-RU" altLang="ru-RU" dirty="0" smtClean="0"/>
              <a:t> (</a:t>
            </a:r>
            <a:r>
              <a:rPr lang="en-US" altLang="ru-RU" dirty="0" smtClean="0"/>
              <a:t>solving matrix SLA</a:t>
            </a:r>
            <a:r>
              <a:rPr lang="ru-RU" altLang="ru-RU" dirty="0" smtClean="0"/>
              <a:t> </a:t>
            </a:r>
            <a:r>
              <a:rPr lang="en-US" altLang="ru-RU" dirty="0" smtClean="0"/>
              <a:t>A*X=B</a:t>
            </a:r>
            <a:r>
              <a:rPr lang="ru-RU" altLang="ru-RU" dirty="0" smtClean="0"/>
              <a:t>, </a:t>
            </a:r>
            <a:r>
              <a:rPr lang="en-US" altLang="ru-RU" dirty="0" smtClean="0"/>
              <a:t>one of matrices is triangular</a:t>
            </a:r>
            <a:r>
              <a:rPr lang="ru-RU" altLang="ru-RU" dirty="0" smtClean="0"/>
              <a:t>)</a:t>
            </a:r>
            <a:r>
              <a:rPr lang="en-US" altLang="ru-RU" dirty="0"/>
              <a:t> is performed on Xeon Phi for</a:t>
            </a:r>
            <a:r>
              <a:rPr lang="ru-RU" altLang="ru-RU" dirty="0" smtClean="0"/>
              <a:t> </a:t>
            </a:r>
            <a:r>
              <a:rPr lang="en-US" altLang="ru-RU" dirty="0" smtClean="0"/>
              <a:t>M</a:t>
            </a:r>
            <a:r>
              <a:rPr lang="ru-RU" altLang="ru-RU" dirty="0" smtClean="0"/>
              <a:t>, </a:t>
            </a:r>
            <a:r>
              <a:rPr lang="en-US" altLang="ru-RU" dirty="0" smtClean="0"/>
              <a:t>N</a:t>
            </a:r>
            <a:r>
              <a:rPr lang="ru-RU" altLang="ru-RU" dirty="0" smtClean="0"/>
              <a:t> &gt; 3072</a:t>
            </a:r>
          </a:p>
          <a:p>
            <a:pPr lvl="1" algn="just"/>
            <a:r>
              <a:rPr lang="en-US" altLang="ru-RU" dirty="0" smtClean="0"/>
              <a:t>Speedup is larger for square matrices</a:t>
            </a:r>
            <a:endParaRPr lang="ru-RU" alt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12</a:t>
            </a:fld>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r>
              <a:rPr lang="en-US" altLang="ru-RU" smtClean="0"/>
              <a:t>Intel MKL</a:t>
            </a:r>
            <a:r>
              <a:rPr lang="ru-RU" altLang="ru-RU" smtClean="0"/>
              <a:t>: </a:t>
            </a:r>
            <a:r>
              <a:rPr lang="en-US" altLang="ru-RU" smtClean="0"/>
              <a:t>Automatic Offload</a:t>
            </a:r>
            <a:r>
              <a:rPr lang="ru-RU" altLang="ru-RU" smtClean="0"/>
              <a:t>…</a:t>
            </a:r>
          </a:p>
        </p:txBody>
      </p:sp>
      <p:sp>
        <p:nvSpPr>
          <p:cNvPr id="15363" name="Объект 2"/>
          <p:cNvSpPr>
            <a:spLocks noGrp="1"/>
          </p:cNvSpPr>
          <p:nvPr>
            <p:ph idx="1"/>
          </p:nvPr>
        </p:nvSpPr>
        <p:spPr>
          <a:xfrm>
            <a:off x="495300" y="1196975"/>
            <a:ext cx="8915400" cy="1223963"/>
          </a:xfrm>
        </p:spPr>
        <p:txBody>
          <a:bodyPr/>
          <a:lstStyle/>
          <a:p>
            <a:pPr algn="just"/>
            <a:r>
              <a:rPr lang="en-US" altLang="ru-RU" dirty="0" smtClean="0"/>
              <a:t>Workload division can be manually set by</a:t>
            </a:r>
            <a:r>
              <a:rPr lang="ru-RU" altLang="ru-RU" dirty="0" smtClean="0"/>
              <a:t>:</a:t>
            </a:r>
          </a:p>
          <a:p>
            <a:pPr lvl="1" algn="just"/>
            <a:r>
              <a:rPr lang="en-US" altLang="ru-RU" dirty="0" smtClean="0"/>
              <a:t>Calling function</a:t>
            </a:r>
            <a:endParaRPr lang="ru-RU" altLang="ru-RU" dirty="0" smtClean="0"/>
          </a:p>
        </p:txBody>
      </p:sp>
      <p:pic>
        <p:nvPicPr>
          <p:cNvPr id="153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0750" y="2060848"/>
            <a:ext cx="8353425"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Объект 2"/>
          <p:cNvSpPr txBox="1">
            <a:spLocks/>
          </p:cNvSpPr>
          <p:nvPr/>
        </p:nvSpPr>
        <p:spPr bwMode="auto">
          <a:xfrm>
            <a:off x="501650" y="2348880"/>
            <a:ext cx="89154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lvl="1" algn="just">
              <a:defRPr/>
            </a:pPr>
            <a:r>
              <a:rPr lang="en-US" dirty="0" smtClean="0"/>
              <a:t>Setting environment variable</a:t>
            </a:r>
            <a:endParaRPr lang="ru-RU" kern="0" dirty="0" smtClean="0"/>
          </a:p>
        </p:txBody>
      </p:sp>
      <p:pic>
        <p:nvPicPr>
          <p:cNvPr id="1536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2338" y="2852936"/>
            <a:ext cx="8351837"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Объект 2"/>
          <p:cNvSpPr txBox="1">
            <a:spLocks/>
          </p:cNvSpPr>
          <p:nvPr/>
        </p:nvSpPr>
        <p:spPr bwMode="auto">
          <a:xfrm>
            <a:off x="501650" y="3212976"/>
            <a:ext cx="89154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lvl="1" algn="just">
              <a:defRPr/>
            </a:pPr>
            <a:r>
              <a:rPr lang="en-US" dirty="0" smtClean="0"/>
              <a:t>These commands are recommendations, so an actual workload division may differ.</a:t>
            </a:r>
            <a:endParaRPr lang="ru-RU" kern="0"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13</a:t>
            </a:fld>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r>
              <a:rPr lang="en-US" altLang="ru-RU" smtClean="0"/>
              <a:t>Intel MKL</a:t>
            </a:r>
            <a:r>
              <a:rPr lang="ru-RU" altLang="ru-RU" smtClean="0"/>
              <a:t>: </a:t>
            </a:r>
            <a:r>
              <a:rPr lang="en-US" altLang="ru-RU" smtClean="0"/>
              <a:t>Automatic Offload</a:t>
            </a:r>
            <a:endParaRPr lang="ru-RU" altLang="ru-RU" smtClean="0"/>
          </a:p>
        </p:txBody>
      </p:sp>
      <p:sp>
        <p:nvSpPr>
          <p:cNvPr id="16387" name="Объект 2"/>
          <p:cNvSpPr>
            <a:spLocks noGrp="1"/>
          </p:cNvSpPr>
          <p:nvPr>
            <p:ph idx="1"/>
          </p:nvPr>
        </p:nvSpPr>
        <p:spPr>
          <a:xfrm>
            <a:off x="495300" y="1196975"/>
            <a:ext cx="8915400" cy="863600"/>
          </a:xfrm>
        </p:spPr>
        <p:txBody>
          <a:bodyPr/>
          <a:lstStyle/>
          <a:p>
            <a:pPr algn="just"/>
            <a:r>
              <a:rPr lang="en-US" altLang="ru-RU" dirty="0" smtClean="0"/>
              <a:t>Disabling</a:t>
            </a:r>
            <a:r>
              <a:rPr lang="ru-RU" altLang="ru-RU" dirty="0" smtClean="0"/>
              <a:t> </a:t>
            </a:r>
            <a:r>
              <a:rPr lang="en-US" altLang="ru-RU" dirty="0" smtClean="0"/>
              <a:t>AO</a:t>
            </a:r>
            <a:r>
              <a:rPr lang="ru-RU" altLang="ru-RU" dirty="0" smtClean="0"/>
              <a:t>:</a:t>
            </a:r>
            <a:endParaRPr lang="en-US" altLang="ru-RU" dirty="0" smtClean="0"/>
          </a:p>
          <a:p>
            <a:pPr lvl="1" algn="just"/>
            <a:r>
              <a:rPr lang="en-US" altLang="ru-RU" dirty="0" smtClean="0"/>
              <a:t>Calling function</a:t>
            </a:r>
            <a:endParaRPr lang="ru-RU" altLang="ru-RU" dirty="0" smtClean="0"/>
          </a:p>
        </p:txBody>
      </p:sp>
      <p:sp>
        <p:nvSpPr>
          <p:cNvPr id="9" name="Объект 2"/>
          <p:cNvSpPr txBox="1">
            <a:spLocks/>
          </p:cNvSpPr>
          <p:nvPr/>
        </p:nvSpPr>
        <p:spPr bwMode="auto">
          <a:xfrm>
            <a:off x="501650" y="2538413"/>
            <a:ext cx="891540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lvl="1" algn="just">
              <a:defRPr/>
            </a:pPr>
            <a:r>
              <a:rPr lang="en-US" dirty="0" smtClean="0"/>
              <a:t>Putting all workload on CPU</a:t>
            </a:r>
            <a:endParaRPr lang="ru-RU" kern="0" dirty="0" smtClean="0"/>
          </a:p>
        </p:txBody>
      </p:sp>
      <p:pic>
        <p:nvPicPr>
          <p:cNvPr id="1639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2338" y="2133600"/>
            <a:ext cx="8351837" cy="404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9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2338" y="2924944"/>
            <a:ext cx="8351837"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Объект 2"/>
          <p:cNvSpPr txBox="1">
            <a:spLocks/>
          </p:cNvSpPr>
          <p:nvPr/>
        </p:nvSpPr>
        <p:spPr bwMode="auto">
          <a:xfrm>
            <a:off x="501650" y="3140968"/>
            <a:ext cx="891540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marL="457200" lvl="1" indent="0" algn="just">
              <a:buFontTx/>
              <a:buNone/>
              <a:defRPr/>
            </a:pPr>
            <a:r>
              <a:rPr lang="ru-RU" dirty="0" smtClean="0"/>
              <a:t>    </a:t>
            </a:r>
            <a:r>
              <a:rPr lang="en-US" dirty="0" smtClean="0"/>
              <a:t>or</a:t>
            </a:r>
            <a:endParaRPr lang="ru-RU" kern="0" dirty="0" smtClean="0"/>
          </a:p>
        </p:txBody>
      </p:sp>
      <p:pic>
        <p:nvPicPr>
          <p:cNvPr id="1639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0750" y="3645024"/>
            <a:ext cx="8353425"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Объект 2"/>
          <p:cNvSpPr txBox="1">
            <a:spLocks/>
          </p:cNvSpPr>
          <p:nvPr/>
        </p:nvSpPr>
        <p:spPr bwMode="auto">
          <a:xfrm>
            <a:off x="501650" y="4005064"/>
            <a:ext cx="891540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lvl="1" algn="just">
              <a:defRPr/>
            </a:pPr>
            <a:r>
              <a:rPr lang="en-US" dirty="0" smtClean="0"/>
              <a:t>Setting environment variable</a:t>
            </a:r>
            <a:endParaRPr lang="ru-RU" kern="0" dirty="0" smtClean="0"/>
          </a:p>
        </p:txBody>
      </p:sp>
      <p:pic>
        <p:nvPicPr>
          <p:cNvPr id="16396"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0750" y="4509120"/>
            <a:ext cx="8353425"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14</a:t>
            </a:fld>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r>
              <a:rPr lang="en-US" altLang="ru-RU" smtClean="0"/>
              <a:t>Intel MKL</a:t>
            </a:r>
            <a:r>
              <a:rPr lang="ru-RU" altLang="ru-RU" smtClean="0"/>
              <a:t>: </a:t>
            </a:r>
            <a:r>
              <a:rPr lang="en-US" altLang="ru-RU" smtClean="0"/>
              <a:t>Compiler Assisted Offload…</a:t>
            </a:r>
            <a:endParaRPr lang="ru-RU" altLang="ru-RU" smtClean="0"/>
          </a:p>
        </p:txBody>
      </p:sp>
      <p:sp>
        <p:nvSpPr>
          <p:cNvPr id="17411" name="Объект 2"/>
          <p:cNvSpPr>
            <a:spLocks noGrp="1"/>
          </p:cNvSpPr>
          <p:nvPr>
            <p:ph idx="1"/>
          </p:nvPr>
        </p:nvSpPr>
        <p:spPr>
          <a:xfrm>
            <a:off x="495300" y="1196975"/>
            <a:ext cx="8915400" cy="5040313"/>
          </a:xfrm>
        </p:spPr>
        <p:txBody>
          <a:bodyPr/>
          <a:lstStyle/>
          <a:p>
            <a:pPr algn="just"/>
            <a:r>
              <a:rPr lang="en-US" dirty="0" smtClean="0"/>
              <a:t>Software developer </a:t>
            </a:r>
            <a:r>
              <a:rPr lang="en-US" dirty="0"/>
              <a:t>controls offload via compiler </a:t>
            </a:r>
            <a:r>
              <a:rPr lang="en-US" dirty="0" smtClean="0"/>
              <a:t>directives</a:t>
            </a:r>
          </a:p>
          <a:p>
            <a:pPr algn="just"/>
            <a:r>
              <a:rPr lang="en-US" dirty="0" smtClean="0"/>
              <a:t>Essentially </a:t>
            </a:r>
            <a:r>
              <a:rPr lang="en-US" dirty="0"/>
              <a:t>offload mode of Xeon Phi programming with support for all MKL </a:t>
            </a:r>
            <a:r>
              <a:rPr lang="en-US" dirty="0" smtClean="0"/>
              <a:t>functions</a:t>
            </a:r>
          </a:p>
          <a:p>
            <a:pPr algn="just"/>
            <a:r>
              <a:rPr lang="en-US" dirty="0"/>
              <a:t>However, speedup on Xeon Phi over CPU is not guaranteed</a:t>
            </a:r>
          </a:p>
          <a:p>
            <a:pPr algn="just"/>
            <a:r>
              <a:rPr lang="en-US" dirty="0" smtClean="0"/>
              <a:t>All </a:t>
            </a:r>
            <a:r>
              <a:rPr lang="en-US" dirty="0"/>
              <a:t>offload capabilities can be used to optimize performance, including explicit data transfers between host and coprocessor memory</a:t>
            </a:r>
            <a:endParaRPr lang="en-US" dirty="0" smtClean="0"/>
          </a:p>
          <a:p>
            <a:pPr algn="just"/>
            <a:endParaRPr lang="en-US" alt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15</a:t>
            </a:fld>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p:txBody>
          <a:bodyPr/>
          <a:lstStyle/>
          <a:p>
            <a:r>
              <a:rPr lang="en-US" altLang="ru-RU" smtClean="0"/>
              <a:t>Intel MKL</a:t>
            </a:r>
            <a:r>
              <a:rPr lang="ru-RU" altLang="ru-RU" smtClean="0"/>
              <a:t>: </a:t>
            </a:r>
            <a:r>
              <a:rPr lang="en-US" altLang="ru-RU" smtClean="0"/>
              <a:t>Compiler Assisted Offload…</a:t>
            </a:r>
            <a:endParaRPr lang="ru-RU" altLang="ru-RU" smtClean="0"/>
          </a:p>
        </p:txBody>
      </p:sp>
      <p:pic>
        <p:nvPicPr>
          <p:cNvPr id="1843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025" y="1873250"/>
            <a:ext cx="9601200" cy="321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16</a:t>
            </a:fld>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p:txBody>
          <a:bodyPr/>
          <a:lstStyle/>
          <a:p>
            <a:r>
              <a:rPr lang="en-US" altLang="ru-RU" dirty="0" smtClean="0"/>
              <a:t>Intel MKL</a:t>
            </a:r>
            <a:r>
              <a:rPr lang="ru-RU" altLang="ru-RU" dirty="0" smtClean="0"/>
              <a:t>: </a:t>
            </a:r>
            <a:r>
              <a:rPr lang="en-US" altLang="ru-RU" dirty="0" smtClean="0"/>
              <a:t>Compiler Assisted Offload – reusing memory </a:t>
            </a:r>
            <a:r>
              <a:rPr lang="ru-RU" altLang="ru-RU" dirty="0" smtClean="0"/>
              <a:t>…</a:t>
            </a:r>
          </a:p>
        </p:txBody>
      </p:sp>
      <p:pic>
        <p:nvPicPr>
          <p:cNvPr id="1946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025" y="1484313"/>
            <a:ext cx="9550400" cy="410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17</a:t>
            </a:fld>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p:txBody>
          <a:bodyPr/>
          <a:lstStyle/>
          <a:p>
            <a:r>
              <a:rPr lang="en-US" altLang="ru-RU" dirty="0"/>
              <a:t>Intel MKL</a:t>
            </a:r>
            <a:r>
              <a:rPr lang="ru-RU" altLang="ru-RU" dirty="0"/>
              <a:t>: </a:t>
            </a:r>
            <a:r>
              <a:rPr lang="en-US" altLang="ru-RU" dirty="0"/>
              <a:t>Compiler Assisted Offload – reusing </a:t>
            </a:r>
            <a:r>
              <a:rPr lang="en-US" altLang="ru-RU" dirty="0" smtClean="0"/>
              <a:t>memory</a:t>
            </a:r>
            <a:endParaRPr lang="ru-RU" altLang="ru-RU" dirty="0" smtClean="0"/>
          </a:p>
        </p:txBody>
      </p:sp>
      <p:pic>
        <p:nvPicPr>
          <p:cNvPr id="2048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8950" y="1052513"/>
            <a:ext cx="9072563" cy="534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18</a:t>
            </a:fld>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p:txBody>
          <a:bodyPr/>
          <a:lstStyle/>
          <a:p>
            <a:r>
              <a:rPr lang="en-US" altLang="ru-RU" smtClean="0"/>
              <a:t>Intel MKL</a:t>
            </a:r>
            <a:r>
              <a:rPr lang="ru-RU" altLang="ru-RU" smtClean="0"/>
              <a:t>: </a:t>
            </a:r>
            <a:r>
              <a:rPr lang="en-US" altLang="ru-RU" smtClean="0"/>
              <a:t>Compiler Assisted Offload</a:t>
            </a:r>
            <a:endParaRPr lang="ru-RU" altLang="ru-RU" smtClean="0"/>
          </a:p>
        </p:txBody>
      </p:sp>
      <p:sp>
        <p:nvSpPr>
          <p:cNvPr id="21507" name="Объект 2"/>
          <p:cNvSpPr>
            <a:spLocks noGrp="1"/>
          </p:cNvSpPr>
          <p:nvPr>
            <p:ph idx="1"/>
          </p:nvPr>
        </p:nvSpPr>
        <p:spPr>
          <a:xfrm>
            <a:off x="495300" y="1196975"/>
            <a:ext cx="8915400" cy="2592388"/>
          </a:xfrm>
        </p:spPr>
        <p:txBody>
          <a:bodyPr/>
          <a:lstStyle/>
          <a:p>
            <a:pPr algn="just"/>
            <a:r>
              <a:rPr lang="en-US" dirty="0" smtClean="0"/>
              <a:t>Additional notes on </a:t>
            </a:r>
            <a:r>
              <a:rPr lang="en-US" altLang="ru-RU" dirty="0" smtClean="0"/>
              <a:t>CAO:</a:t>
            </a:r>
          </a:p>
          <a:p>
            <a:pPr lvl="1" algn="just"/>
            <a:r>
              <a:rPr lang="en-US" altLang="ru-RU" dirty="0" smtClean="0"/>
              <a:t>Avoid unnecessary data transfers between host and coprocessor (as we did in the previous example)</a:t>
            </a:r>
          </a:p>
          <a:p>
            <a:pPr lvl="1" algn="just"/>
            <a:r>
              <a:rPr lang="en-US" altLang="ru-RU" dirty="0" smtClean="0"/>
              <a:t>It usually makes sense to increase page size to 2 MB</a:t>
            </a:r>
            <a:r>
              <a:rPr lang="ru-RU" altLang="ru-RU" dirty="0" smtClean="0"/>
              <a:t>:</a:t>
            </a:r>
            <a:endParaRPr lang="en-US" altLang="ru-RU" dirty="0" smtClean="0"/>
          </a:p>
        </p:txBody>
      </p:sp>
      <p:pic>
        <p:nvPicPr>
          <p:cNvPr id="215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0750" y="2852936"/>
            <a:ext cx="8569325"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Объект 2"/>
          <p:cNvSpPr txBox="1">
            <a:spLocks/>
          </p:cNvSpPr>
          <p:nvPr/>
        </p:nvSpPr>
        <p:spPr bwMode="auto">
          <a:xfrm>
            <a:off x="501650" y="3212976"/>
            <a:ext cx="8915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lvl="1" algn="just">
              <a:defRPr/>
            </a:pPr>
            <a:r>
              <a:rPr lang="en-US" dirty="0" smtClean="0"/>
              <a:t>It </a:t>
            </a:r>
            <a:r>
              <a:rPr lang="en-US" dirty="0"/>
              <a:t>is possible to use both models in the same program</a:t>
            </a:r>
            <a:r>
              <a:rPr lang="ru-RU" dirty="0" smtClean="0"/>
              <a:t>.</a:t>
            </a:r>
            <a:r>
              <a:rPr lang="en-US" dirty="0" smtClean="0"/>
              <a:t> Some </a:t>
            </a:r>
            <a:r>
              <a:rPr lang="en-US" dirty="0"/>
              <a:t>calls might be done in Automatic Offload mode while others in Compiler Assisted Offload mode</a:t>
            </a:r>
            <a:r>
              <a:rPr lang="en-US" dirty="0" smtClean="0"/>
              <a:t>. The </a:t>
            </a:r>
            <a:r>
              <a:rPr lang="en-US" dirty="0"/>
              <a:t>only limitation is that one has to specify workload distribution between CPU and Xeon Phi for code in Automatic Offload, otherwise only CPU is used.</a:t>
            </a:r>
            <a:endParaRPr lang="en-US" kern="0"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19</a:t>
            </a:fld>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76288" y="2965450"/>
            <a:ext cx="8420100" cy="1200329"/>
          </a:xfrm>
        </p:spPr>
        <p:txBody>
          <a:bodyPr>
            <a:spAutoFit/>
          </a:bodyPr>
          <a:lstStyle/>
          <a:p>
            <a:pPr algn="ctr" eaLnBrk="1" hangingPunct="1"/>
            <a:r>
              <a:rPr lang="ru-RU" altLang="ru-RU" sz="2400" dirty="0" smtClean="0"/>
              <a:t>09 </a:t>
            </a:r>
            <a:r>
              <a:rPr lang="en-US" altLang="ru-RU" sz="2400" dirty="0" smtClean="0"/>
              <a:t>Lecture</a:t>
            </a:r>
            <a:br>
              <a:rPr lang="en-US" altLang="ru-RU" sz="2400" dirty="0" smtClean="0"/>
            </a:br>
            <a:r>
              <a:rPr lang="en-US" sz="2400" dirty="0"/>
              <a:t>Optimization of applications for Intel Xeon Phi: Intel MKL, Intel </a:t>
            </a:r>
            <a:r>
              <a:rPr lang="en-US" sz="2400" dirty="0" err="1"/>
              <a:t>VTune</a:t>
            </a:r>
            <a:r>
              <a:rPr lang="en-US" sz="2400" dirty="0"/>
              <a:t> Amplifier XE</a:t>
            </a:r>
            <a:endParaRPr lang="ru-RU" altLang="ru-RU" sz="2400" dirty="0" smtClean="0"/>
          </a:p>
        </p:txBody>
      </p:sp>
      <p:sp>
        <p:nvSpPr>
          <p:cNvPr id="408579" name="Rectangle 3"/>
          <p:cNvSpPr>
            <a:spLocks noGrp="1" noChangeArrowheads="1"/>
          </p:cNvSpPr>
          <p:nvPr>
            <p:ph type="subTitle" idx="1"/>
          </p:nvPr>
        </p:nvSpPr>
        <p:spPr>
          <a:xfrm>
            <a:off x="428625" y="2205038"/>
            <a:ext cx="9047163" cy="461962"/>
          </a:xfrm>
        </p:spPr>
        <p:txBody>
          <a:bodyPr>
            <a:spAutoFit/>
          </a:bodyPr>
          <a:lstStyle/>
          <a:p>
            <a:pPr eaLnBrk="1" hangingPunct="1">
              <a:defRPr/>
            </a:pPr>
            <a:r>
              <a:rPr lang="en-US" b="1" i="1" dirty="0" smtClean="0">
                <a:effectLst>
                  <a:outerShdw blurRad="38100" dist="38100" dir="2700000" algn="tl">
                    <a:srgbClr val="C0C0C0"/>
                  </a:outerShdw>
                </a:effectLst>
              </a:rPr>
              <a:t>Programming for</a:t>
            </a:r>
            <a:r>
              <a:rPr lang="ru-RU" b="1" i="1" dirty="0" smtClean="0">
                <a:effectLst>
                  <a:outerShdw blurRad="38100" dist="38100" dir="2700000" algn="tl">
                    <a:srgbClr val="C0C0C0"/>
                  </a:outerShdw>
                </a:effectLst>
              </a:rPr>
              <a:t> </a:t>
            </a:r>
            <a:r>
              <a:rPr lang="en-US" b="1" i="1" dirty="0" smtClean="0">
                <a:effectLst>
                  <a:outerShdw blurRad="38100" dist="38100" dir="2700000" algn="tl">
                    <a:srgbClr val="C0C0C0"/>
                  </a:outerShdw>
                </a:effectLst>
              </a:rPr>
              <a:t>Intel Xeon Phi</a:t>
            </a:r>
            <a:endParaRPr lang="ru-RU" b="1" i="1" dirty="0" smtClean="0">
              <a:effectLst>
                <a:outerShdw blurRad="38100" dist="38100" dir="2700000" algn="tl">
                  <a:srgbClr val="C0C0C0"/>
                </a:outerShdw>
              </a:effectLst>
            </a:endParaRPr>
          </a:p>
        </p:txBody>
      </p:sp>
      <p:sp>
        <p:nvSpPr>
          <p:cNvPr id="4100" name="Rectangle 4"/>
          <p:cNvSpPr>
            <a:spLocks noChangeArrowheads="1"/>
          </p:cNvSpPr>
          <p:nvPr/>
        </p:nvSpPr>
        <p:spPr bwMode="auto">
          <a:xfrm>
            <a:off x="5961111" y="5591244"/>
            <a:ext cx="374486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r>
              <a:rPr lang="en-US" altLang="ru-RU" sz="2000" dirty="0" smtClean="0">
                <a:latin typeface="Arial" pitchFamily="34" charset="0"/>
              </a:rPr>
              <a:t>I.B. </a:t>
            </a:r>
            <a:r>
              <a:rPr lang="en-US" altLang="ru-RU" sz="2000" dirty="0" err="1" smtClean="0">
                <a:latin typeface="Arial" pitchFamily="34" charset="0"/>
              </a:rPr>
              <a:t>Meyerov</a:t>
            </a:r>
            <a:r>
              <a:rPr lang="en-US" altLang="ru-RU" sz="2000" dirty="0" smtClean="0">
                <a:latin typeface="Arial" pitchFamily="34" charset="0"/>
              </a:rPr>
              <a:t>, S.I. Bastrakov</a:t>
            </a:r>
          </a:p>
          <a:p>
            <a:r>
              <a:rPr lang="en-US" altLang="ru-RU" sz="2000" dirty="0" smtClean="0">
                <a:latin typeface="Arial" pitchFamily="34" charset="0"/>
              </a:rPr>
              <a:t>Software department</a:t>
            </a:r>
            <a:endParaRPr lang="en-US" altLang="ru-RU" sz="2000" dirty="0" smtClean="0">
              <a:latin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p:txBody>
          <a:bodyPr/>
          <a:lstStyle/>
          <a:p>
            <a:r>
              <a:rPr lang="en-US" altLang="ru-RU" smtClean="0"/>
              <a:t>Intel MKL</a:t>
            </a:r>
            <a:r>
              <a:rPr lang="ru-RU" altLang="ru-RU" smtClean="0"/>
              <a:t>: </a:t>
            </a:r>
            <a:r>
              <a:rPr lang="en-US" altLang="ru-RU" smtClean="0"/>
              <a:t>Native Execution</a:t>
            </a:r>
            <a:endParaRPr lang="ru-RU" altLang="ru-RU" smtClean="0"/>
          </a:p>
        </p:txBody>
      </p:sp>
      <p:sp>
        <p:nvSpPr>
          <p:cNvPr id="22531" name="Объект 2"/>
          <p:cNvSpPr>
            <a:spLocks noGrp="1"/>
          </p:cNvSpPr>
          <p:nvPr>
            <p:ph idx="1"/>
          </p:nvPr>
        </p:nvSpPr>
        <p:spPr>
          <a:xfrm>
            <a:off x="495300" y="1196975"/>
            <a:ext cx="8915400" cy="5040313"/>
          </a:xfrm>
        </p:spPr>
        <p:txBody>
          <a:bodyPr/>
          <a:lstStyle/>
          <a:p>
            <a:pPr algn="just"/>
            <a:r>
              <a:rPr lang="en-US" altLang="ru-RU" dirty="0" smtClean="0"/>
              <a:t>Using only coprocessors, CPUs are not used.</a:t>
            </a:r>
          </a:p>
          <a:p>
            <a:pPr algn="just"/>
            <a:r>
              <a:rPr lang="en-US" altLang="ru-RU" dirty="0" smtClean="0"/>
              <a:t>Each Xeon Phi is a separate node that can exchange data via MPI.</a:t>
            </a:r>
          </a:p>
          <a:p>
            <a:pPr algn="just"/>
            <a:r>
              <a:rPr lang="en-US" altLang="ru-RU" dirty="0" smtClean="0"/>
              <a:t>Programs are written as usual for multicore CPUs and compiled with </a:t>
            </a:r>
            <a:r>
              <a:rPr lang="ru-RU" altLang="ru-RU" dirty="0" smtClean="0"/>
              <a:t>–</a:t>
            </a:r>
            <a:r>
              <a:rPr lang="en-US" altLang="ru-RU" dirty="0" err="1" smtClean="0"/>
              <a:t>mmic</a:t>
            </a:r>
            <a:r>
              <a:rPr lang="en-US" altLang="ru-RU" dirty="0"/>
              <a:t> </a:t>
            </a:r>
            <a:r>
              <a:rPr lang="en-US" altLang="ru-RU" dirty="0" smtClean="0"/>
              <a:t>option.</a:t>
            </a:r>
          </a:p>
          <a:p>
            <a:pPr algn="just"/>
            <a:r>
              <a:rPr lang="en-US" altLang="ru-RU" dirty="0" smtClean="0"/>
              <a:t>Binary is launched from coprocessor</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20</a:t>
            </a:fld>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p:txBody>
          <a:bodyPr/>
          <a:lstStyle/>
          <a:p>
            <a:r>
              <a:rPr lang="en-US" altLang="ru-RU" dirty="0" smtClean="0"/>
              <a:t>Intel MKL</a:t>
            </a:r>
            <a:r>
              <a:rPr lang="ru-RU" altLang="ru-RU" dirty="0" smtClean="0"/>
              <a:t>: </a:t>
            </a:r>
            <a:r>
              <a:rPr lang="en-US" altLang="ru-RU" dirty="0" smtClean="0"/>
              <a:t>recommendations</a:t>
            </a:r>
            <a:endParaRPr lang="ru-RU" altLang="ru-RU" dirty="0" smtClean="0"/>
          </a:p>
        </p:txBody>
      </p:sp>
      <p:sp>
        <p:nvSpPr>
          <p:cNvPr id="23555" name="Объект 2"/>
          <p:cNvSpPr>
            <a:spLocks noGrp="1"/>
          </p:cNvSpPr>
          <p:nvPr>
            <p:ph idx="1"/>
          </p:nvPr>
        </p:nvSpPr>
        <p:spPr>
          <a:xfrm>
            <a:off x="495300" y="1196975"/>
            <a:ext cx="8915400" cy="5040313"/>
          </a:xfrm>
        </p:spPr>
        <p:txBody>
          <a:bodyPr/>
          <a:lstStyle/>
          <a:p>
            <a:pPr algn="just"/>
            <a:r>
              <a:rPr lang="en-US" altLang="ru-RU" dirty="0" smtClean="0"/>
              <a:t>For codes with high degree of parallelism it makes sense to use native execution</a:t>
            </a:r>
          </a:p>
          <a:p>
            <a:pPr algn="just"/>
            <a:r>
              <a:rPr lang="en-US" altLang="ru-RU" dirty="0" smtClean="0"/>
              <a:t>For codes with large portions of time spend in </a:t>
            </a:r>
            <a:r>
              <a:rPr lang="ru-RU" altLang="ru-RU" dirty="0" smtClean="0"/>
              <a:t>*</a:t>
            </a:r>
            <a:r>
              <a:rPr lang="en-US" altLang="ru-RU" dirty="0" smtClean="0"/>
              <a:t>GEMM</a:t>
            </a:r>
            <a:r>
              <a:rPr lang="ru-RU" altLang="ru-RU" dirty="0" smtClean="0"/>
              <a:t>, *</a:t>
            </a:r>
            <a:r>
              <a:rPr lang="en-US" altLang="ru-RU" dirty="0" smtClean="0"/>
              <a:t>TRMM</a:t>
            </a:r>
            <a:r>
              <a:rPr lang="ru-RU" altLang="ru-RU" dirty="0" smtClean="0"/>
              <a:t>, *</a:t>
            </a:r>
            <a:r>
              <a:rPr lang="en-US" altLang="ru-RU" dirty="0" smtClean="0"/>
              <a:t>TRSM or</a:t>
            </a:r>
            <a:r>
              <a:rPr lang="ru-RU" altLang="ru-RU" dirty="0" smtClean="0"/>
              <a:t> </a:t>
            </a:r>
            <a:r>
              <a:rPr lang="en-US" altLang="ru-RU" dirty="0" smtClean="0"/>
              <a:t>LU and</a:t>
            </a:r>
            <a:r>
              <a:rPr lang="ru-RU" altLang="ru-RU" dirty="0" smtClean="0"/>
              <a:t> </a:t>
            </a:r>
            <a:r>
              <a:rPr lang="en-US" altLang="ru-RU" dirty="0" smtClean="0"/>
              <a:t>QR factorization</a:t>
            </a:r>
            <a:r>
              <a:rPr lang="ru-RU" altLang="ru-RU" dirty="0" smtClean="0"/>
              <a:t> (</a:t>
            </a:r>
            <a:r>
              <a:rPr lang="en-US" altLang="ru-RU" dirty="0" smtClean="0"/>
              <a:t>will be added in the next releases</a:t>
            </a:r>
            <a:r>
              <a:rPr lang="ru-RU" altLang="ru-RU" dirty="0" smtClean="0"/>
              <a:t>), </a:t>
            </a:r>
            <a:r>
              <a:rPr lang="en-US" altLang="ru-RU" dirty="0" smtClean="0"/>
              <a:t>Automatic Offload is preferable</a:t>
            </a:r>
            <a:endParaRPr lang="ru-RU" altLang="ru-RU" dirty="0" smtClean="0"/>
          </a:p>
          <a:p>
            <a:pPr algn="just"/>
            <a:r>
              <a:rPr lang="en-US" altLang="ru-RU" dirty="0" smtClean="0"/>
              <a:t>For codes with potential to overlap computations and communications or memory reusing on coprocessor, Compiler Assisted Offload is recommended</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21</a:t>
            </a:fld>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ъект 2"/>
          <p:cNvSpPr>
            <a:spLocks noGrp="1"/>
          </p:cNvSpPr>
          <p:nvPr>
            <p:ph idx="1"/>
          </p:nvPr>
        </p:nvSpPr>
        <p:spPr>
          <a:xfrm>
            <a:off x="495300" y="3141663"/>
            <a:ext cx="9137650" cy="1008062"/>
          </a:xfrm>
        </p:spPr>
        <p:txBody>
          <a:bodyPr/>
          <a:lstStyle/>
          <a:p>
            <a:pPr marL="0" indent="0" algn="ctr">
              <a:buNone/>
            </a:pPr>
            <a:r>
              <a:rPr lang="ru-RU" altLang="ru-RU" sz="3200" dirty="0" smtClean="0"/>
              <a:t>2</a:t>
            </a:r>
            <a:r>
              <a:rPr lang="en-US" altLang="ru-RU" sz="3200" dirty="0" smtClean="0"/>
              <a:t>. </a:t>
            </a:r>
            <a:r>
              <a:rPr lang="en-US" altLang="ru-RU" sz="3200" dirty="0"/>
              <a:t>Performance optimization </a:t>
            </a:r>
            <a:r>
              <a:rPr lang="en-US" altLang="ru-RU" sz="3200" dirty="0" smtClean="0"/>
              <a:t>using Intel </a:t>
            </a:r>
            <a:r>
              <a:rPr lang="en-US" altLang="ru-RU" sz="3200" dirty="0" err="1" smtClean="0"/>
              <a:t>VTune</a:t>
            </a:r>
            <a:r>
              <a:rPr lang="en-US" altLang="ru-RU" sz="3200" dirty="0" smtClean="0"/>
              <a:t> Amplifier XE</a:t>
            </a:r>
            <a:endParaRPr lang="ru-RU" altLang="ru-RU" sz="3200"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22</a:t>
            </a:fld>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r>
              <a:rPr lang="en-US" altLang="ru-RU" dirty="0" smtClean="0"/>
              <a:t>Intel </a:t>
            </a:r>
            <a:r>
              <a:rPr lang="en-US" altLang="ru-RU" dirty="0" err="1" smtClean="0"/>
              <a:t>VTune</a:t>
            </a:r>
            <a:r>
              <a:rPr lang="en-US" altLang="ru-RU" dirty="0" smtClean="0"/>
              <a:t> Amplifier XE</a:t>
            </a:r>
            <a:r>
              <a:rPr lang="ru-RU" altLang="ru-RU" dirty="0" smtClean="0"/>
              <a:t>: </a:t>
            </a:r>
            <a:r>
              <a:rPr lang="en-US" altLang="ru-RU" dirty="0" smtClean="0"/>
              <a:t>overview …</a:t>
            </a:r>
            <a:endParaRPr lang="ru-RU" altLang="ru-RU" dirty="0" smtClean="0"/>
          </a:p>
        </p:txBody>
      </p:sp>
      <p:sp>
        <p:nvSpPr>
          <p:cNvPr id="25603" name="Объект 2"/>
          <p:cNvSpPr>
            <a:spLocks noGrp="1"/>
          </p:cNvSpPr>
          <p:nvPr>
            <p:ph idx="1"/>
          </p:nvPr>
        </p:nvSpPr>
        <p:spPr/>
        <p:txBody>
          <a:bodyPr/>
          <a:lstStyle/>
          <a:p>
            <a:pPr algn="just"/>
            <a:r>
              <a:rPr lang="en-US" altLang="ru-RU" dirty="0" smtClean="0"/>
              <a:t>Includes Intel tools for building, debugging and optimization</a:t>
            </a:r>
            <a:r>
              <a:rPr lang="ru-RU" altLang="ru-RU" dirty="0" smtClean="0"/>
              <a:t>:</a:t>
            </a:r>
          </a:p>
          <a:p>
            <a:pPr lvl="1" algn="just"/>
            <a:r>
              <a:rPr lang="en-US" altLang="ru-RU" dirty="0" smtClean="0"/>
              <a:t>Intel C/C++ Composer consists of compiler and several high performance libraries that are vectorized and parallelized</a:t>
            </a:r>
            <a:endParaRPr lang="ru-RU" altLang="ru-RU" dirty="0" smtClean="0"/>
          </a:p>
          <a:p>
            <a:pPr lvl="2" algn="just"/>
            <a:r>
              <a:rPr lang="en-US" altLang="ru-RU" dirty="0" smtClean="0"/>
              <a:t>Loop profiler detects the most time consuming loops and functions</a:t>
            </a:r>
            <a:r>
              <a:rPr lang="ru-RU" altLang="ru-RU" dirty="0" smtClean="0"/>
              <a:t> (-</a:t>
            </a:r>
            <a:r>
              <a:rPr lang="en-US" altLang="ru-RU" dirty="0" smtClean="0"/>
              <a:t>profile-*</a:t>
            </a:r>
            <a:r>
              <a:rPr lang="ru-RU" altLang="ru-RU" dirty="0" smtClean="0"/>
              <a:t>)</a:t>
            </a:r>
            <a:endParaRPr lang="en-US" altLang="ru-RU" dirty="0" smtClean="0"/>
          </a:p>
          <a:p>
            <a:pPr lvl="1" algn="just"/>
            <a:r>
              <a:rPr lang="en-US" altLang="ru-RU" dirty="0" smtClean="0"/>
              <a:t>Intel Inspector XE detects errors in memory access and multithreading</a:t>
            </a:r>
            <a:endParaRPr lang="ru-RU" altLang="ru-RU" dirty="0" smtClean="0"/>
          </a:p>
          <a:p>
            <a:pPr lvl="1" algn="just"/>
            <a:r>
              <a:rPr lang="en-US" altLang="ru-RU" dirty="0" smtClean="0"/>
              <a:t>Intel </a:t>
            </a:r>
            <a:r>
              <a:rPr lang="en-US" altLang="ru-RU" dirty="0" err="1" smtClean="0"/>
              <a:t>VTune</a:t>
            </a:r>
            <a:r>
              <a:rPr lang="en-US" altLang="ru-RU" dirty="0" smtClean="0"/>
              <a:t> Amplifier XE analyses performance efficiency</a:t>
            </a:r>
            <a:endParaRPr lang="ru-RU" altLang="ru-RU" dirty="0" smtClean="0"/>
          </a:p>
          <a:p>
            <a:endParaRPr lang="ru-RU" alt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23</a:t>
            </a:fld>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overview …</a:t>
            </a:r>
            <a:endParaRPr lang="ru-RU" altLang="ru-RU" dirty="0" smtClean="0"/>
          </a:p>
        </p:txBody>
      </p:sp>
      <p:sp>
        <p:nvSpPr>
          <p:cNvPr id="26627" name="Объект 2"/>
          <p:cNvSpPr>
            <a:spLocks noGrp="1"/>
          </p:cNvSpPr>
          <p:nvPr>
            <p:ph idx="1"/>
          </p:nvPr>
        </p:nvSpPr>
        <p:spPr/>
        <p:txBody>
          <a:bodyPr/>
          <a:lstStyle/>
          <a:p>
            <a:pPr algn="just"/>
            <a:r>
              <a:rPr lang="en-US" dirty="0"/>
              <a:t>We strongly recommend to first optimize an application for CPU using Amplifier to detect hot spots</a:t>
            </a:r>
            <a:r>
              <a:rPr lang="ru-RU" altLang="ru-RU" dirty="0" smtClean="0"/>
              <a:t>.</a:t>
            </a:r>
          </a:p>
          <a:p>
            <a:pPr algn="just"/>
            <a:r>
              <a:rPr lang="en-US" dirty="0"/>
              <a:t>Use Inspector with disabled offload to detect data races and deadlocks. After these issues are resolved, proceed to debugging on Xeon Phi with enabled </a:t>
            </a:r>
            <a:r>
              <a:rPr lang="en-US" dirty="0" smtClean="0"/>
              <a:t>offload.</a:t>
            </a:r>
            <a:endParaRPr lang="en-US" altLang="ru-RU" dirty="0" smtClean="0"/>
          </a:p>
          <a:p>
            <a:pPr algn="just"/>
            <a:r>
              <a:rPr lang="en-US" dirty="0"/>
              <a:t>Use Amplifier for multithreaded analysis with disabled offload. After all issues are resolved, proceed to optimization on Xeon Phi with enabled offload. Pay special attention to thread synchronization and load balancing, as number of threads on Xeon Phi is significantly larger compared to CPU</a:t>
            </a:r>
            <a:r>
              <a:rPr lang="ru-RU" alt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24</a:t>
            </a:fld>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overview …</a:t>
            </a:r>
            <a:endParaRPr lang="ru-RU" altLang="ru-RU" dirty="0" smtClean="0"/>
          </a:p>
        </p:txBody>
      </p:sp>
      <p:sp>
        <p:nvSpPr>
          <p:cNvPr id="27651" name="Объект 2"/>
          <p:cNvSpPr>
            <a:spLocks noGrp="1"/>
          </p:cNvSpPr>
          <p:nvPr>
            <p:ph idx="1"/>
          </p:nvPr>
        </p:nvSpPr>
        <p:spPr/>
        <p:txBody>
          <a:bodyPr/>
          <a:lstStyle/>
          <a:p>
            <a:pPr algn="just"/>
            <a:r>
              <a:rPr lang="en-US" altLang="ru-RU" sz="2200" dirty="0" smtClean="0"/>
              <a:t>Intel </a:t>
            </a:r>
            <a:r>
              <a:rPr lang="en-US" altLang="ru-RU" sz="2200" dirty="0" err="1" smtClean="0"/>
              <a:t>VTune</a:t>
            </a:r>
            <a:r>
              <a:rPr lang="en-US" altLang="ru-RU" sz="2200" dirty="0" smtClean="0"/>
              <a:t> Amplifier XE is profiler for multicore systems</a:t>
            </a:r>
            <a:endParaRPr lang="ru-RU" altLang="ru-RU" sz="2200" dirty="0" smtClean="0"/>
          </a:p>
          <a:p>
            <a:pPr algn="just"/>
            <a:r>
              <a:rPr lang="en-US" altLang="ru-RU" sz="2200" dirty="0" smtClean="0"/>
              <a:t>Part of Intel Parallel Studio XE</a:t>
            </a:r>
            <a:r>
              <a:rPr lang="ru-RU" altLang="ru-RU" sz="2200" dirty="0" smtClean="0"/>
              <a:t>.</a:t>
            </a:r>
          </a:p>
          <a:p>
            <a:pPr algn="just"/>
            <a:r>
              <a:rPr lang="en-US" altLang="ru-RU" sz="2200" dirty="0" smtClean="0"/>
              <a:t>Its features include</a:t>
            </a:r>
            <a:r>
              <a:rPr lang="ru-RU" altLang="ru-RU" sz="2200" dirty="0" smtClean="0"/>
              <a:t>:</a:t>
            </a:r>
          </a:p>
          <a:p>
            <a:pPr lvl="1" algn="just"/>
            <a:r>
              <a:rPr lang="en-US" sz="2000" dirty="0"/>
              <a:t>Detecting functions and pieces of code that take most computational time. Analyzing call stack and source </a:t>
            </a:r>
            <a:r>
              <a:rPr lang="en-US" sz="2000" dirty="0" smtClean="0"/>
              <a:t>code;</a:t>
            </a:r>
            <a:endParaRPr lang="ru-RU" altLang="ru-RU" sz="2100" dirty="0" smtClean="0"/>
          </a:p>
          <a:p>
            <a:pPr lvl="1" algn="just"/>
            <a:r>
              <a:rPr lang="en-US" sz="2000" dirty="0"/>
              <a:t>Measuring processor events that influence performance, e.g. cache misses, branch </a:t>
            </a:r>
            <a:r>
              <a:rPr lang="en-US" sz="2000" dirty="0" err="1" smtClean="0"/>
              <a:t>mispredictions</a:t>
            </a:r>
            <a:r>
              <a:rPr lang="en-US" sz="2000" dirty="0" smtClean="0"/>
              <a:t>;</a:t>
            </a:r>
          </a:p>
          <a:p>
            <a:pPr lvl="1" algn="just"/>
            <a:r>
              <a:rPr lang="en-US" sz="2000" dirty="0"/>
              <a:t>Measuring waiting time in synchronization and CPU load</a:t>
            </a:r>
            <a:endParaRPr lang="ru-RU" altLang="ru-RU" sz="2100"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25</a:t>
            </a:fld>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smtClean="0"/>
              <a:t>overview</a:t>
            </a:r>
            <a:endParaRPr lang="ru-RU" altLang="ru-RU" dirty="0" smtClean="0"/>
          </a:p>
        </p:txBody>
      </p:sp>
      <p:sp>
        <p:nvSpPr>
          <p:cNvPr id="28675" name="Объект 2"/>
          <p:cNvSpPr>
            <a:spLocks noGrp="1"/>
          </p:cNvSpPr>
          <p:nvPr>
            <p:ph idx="1"/>
          </p:nvPr>
        </p:nvSpPr>
        <p:spPr/>
        <p:txBody>
          <a:bodyPr/>
          <a:lstStyle/>
          <a:p>
            <a:pPr algn="just"/>
            <a:r>
              <a:rPr lang="en-US" altLang="ru-RU" dirty="0" smtClean="0"/>
              <a:t>Main analysis types</a:t>
            </a:r>
            <a:r>
              <a:rPr lang="ru-RU" altLang="ru-RU" dirty="0" smtClean="0"/>
              <a:t>:</a:t>
            </a:r>
          </a:p>
          <a:p>
            <a:pPr lvl="1" algn="just"/>
            <a:r>
              <a:rPr lang="en-US" altLang="ru-RU" b="1" dirty="0" smtClean="0"/>
              <a:t>Hotspots</a:t>
            </a:r>
            <a:r>
              <a:rPr lang="ru-RU" altLang="ru-RU" dirty="0" smtClean="0"/>
              <a:t>. </a:t>
            </a:r>
            <a:r>
              <a:rPr lang="en-US" dirty="0"/>
              <a:t>Detects computational bottlenecks, most time consuming functions and pieces of code. Is mostly used in the first stage of optimization.</a:t>
            </a:r>
            <a:endParaRPr lang="ru-RU" dirty="0"/>
          </a:p>
          <a:p>
            <a:pPr lvl="1" algn="just"/>
            <a:r>
              <a:rPr lang="en-US" altLang="ru-RU" b="1" dirty="0" smtClean="0"/>
              <a:t>Concurrency</a:t>
            </a:r>
            <a:r>
              <a:rPr lang="ru-RU" altLang="ru-RU" dirty="0" smtClean="0"/>
              <a:t>. </a:t>
            </a:r>
            <a:r>
              <a:rPr lang="en-US" dirty="0"/>
              <a:t>Shows efficiency of utilization of cores, demonstrates quality of parallelization and pieces of code that need parallelization</a:t>
            </a:r>
            <a:r>
              <a:rPr lang="ru-RU" altLang="ru-RU" dirty="0" smtClean="0"/>
              <a:t>.</a:t>
            </a:r>
          </a:p>
          <a:p>
            <a:pPr lvl="1" algn="just"/>
            <a:r>
              <a:rPr lang="en-US" altLang="ru-RU" b="1" dirty="0" smtClean="0"/>
              <a:t>Locks and Waits</a:t>
            </a:r>
            <a:r>
              <a:rPr lang="ru-RU" altLang="ru-RU" dirty="0" smtClean="0"/>
              <a:t>. </a:t>
            </a:r>
            <a:r>
              <a:rPr lang="en-US" dirty="0"/>
              <a:t>Shows thread synchronization points and evaluates efficiency of synchronization</a:t>
            </a:r>
            <a:r>
              <a:rPr lang="ru-RU" alt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26</a:t>
            </a:fld>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p:cNvSpPr>
            <a:spLocks noGrp="1"/>
          </p:cNvSpPr>
          <p:nvPr>
            <p:ph type="title"/>
          </p:nvPr>
        </p:nvSpPr>
        <p:spPr>
          <a:xfrm>
            <a:off x="273050" y="207963"/>
            <a:ext cx="9216454" cy="561975"/>
          </a:xfrm>
        </p:spPr>
        <p:txBody>
          <a:bodyPr/>
          <a:lstStyle/>
          <a:p>
            <a:r>
              <a:rPr lang="en-US" altLang="ru-RU" dirty="0" smtClean="0"/>
              <a:t>Intel </a:t>
            </a:r>
            <a:r>
              <a:rPr lang="en-US" altLang="ru-RU" dirty="0" err="1" smtClean="0"/>
              <a:t>VTune</a:t>
            </a:r>
            <a:r>
              <a:rPr lang="en-US" altLang="ru-RU" dirty="0" smtClean="0"/>
              <a:t> Amplifier XE</a:t>
            </a:r>
            <a:r>
              <a:rPr lang="ru-RU" altLang="ru-RU" dirty="0" smtClean="0"/>
              <a:t>: </a:t>
            </a:r>
            <a:r>
              <a:rPr lang="en-US" altLang="ru-RU" dirty="0" smtClean="0"/>
              <a:t>profiling on Xeon Phi …</a:t>
            </a:r>
            <a:endParaRPr lang="ru-RU" altLang="ru-RU" dirty="0" smtClean="0"/>
          </a:p>
        </p:txBody>
      </p:sp>
      <p:sp>
        <p:nvSpPr>
          <p:cNvPr id="29699" name="Объект 2"/>
          <p:cNvSpPr>
            <a:spLocks noGrp="1"/>
          </p:cNvSpPr>
          <p:nvPr>
            <p:ph idx="1"/>
          </p:nvPr>
        </p:nvSpPr>
        <p:spPr/>
        <p:txBody>
          <a:bodyPr/>
          <a:lstStyle/>
          <a:p>
            <a:pPr algn="just"/>
            <a:r>
              <a:rPr lang="en-US" altLang="ru-RU" dirty="0" smtClean="0"/>
              <a:t>Main analysis types</a:t>
            </a:r>
            <a:r>
              <a:rPr lang="ru-RU" altLang="ru-RU" dirty="0" smtClean="0"/>
              <a:t>:</a:t>
            </a:r>
          </a:p>
          <a:p>
            <a:pPr lvl="1" algn="just"/>
            <a:r>
              <a:rPr lang="en-US" altLang="ru-RU" b="1" dirty="0" smtClean="0"/>
              <a:t>Lightweight Hotspots</a:t>
            </a:r>
            <a:r>
              <a:rPr lang="ru-RU" altLang="ru-RU" b="1" dirty="0" smtClean="0"/>
              <a:t>.</a:t>
            </a:r>
            <a:r>
              <a:rPr lang="ru-RU" altLang="ru-RU" dirty="0" smtClean="0"/>
              <a:t> </a:t>
            </a:r>
            <a:r>
              <a:rPr lang="en-US" dirty="0"/>
              <a:t>Detects most time consuming functions and pieces of code on Xeon </a:t>
            </a:r>
            <a:r>
              <a:rPr lang="en-US" dirty="0" smtClean="0"/>
              <a:t>Phi</a:t>
            </a:r>
            <a:r>
              <a:rPr lang="ru-RU" altLang="ru-RU" dirty="0" smtClean="0"/>
              <a:t>. </a:t>
            </a:r>
            <a:r>
              <a:rPr lang="en-US" altLang="ru-RU" dirty="0" smtClean="0"/>
              <a:t>Is somewhat similar to Hotspots</a:t>
            </a:r>
            <a:r>
              <a:rPr lang="ru-RU" altLang="ru-RU" dirty="0" smtClean="0"/>
              <a:t>, </a:t>
            </a:r>
            <a:r>
              <a:rPr lang="en-US" altLang="ru-RU" dirty="0" smtClean="0"/>
              <a:t>but statistics is gathered from special registers.</a:t>
            </a:r>
          </a:p>
          <a:p>
            <a:pPr lvl="1" algn="just"/>
            <a:r>
              <a:rPr lang="en-US" altLang="ru-RU" b="1" dirty="0" smtClean="0"/>
              <a:t>General Exploration</a:t>
            </a:r>
            <a:r>
              <a:rPr lang="ru-RU" altLang="ru-RU" b="1" dirty="0" smtClean="0"/>
              <a:t>.</a:t>
            </a:r>
            <a:r>
              <a:rPr lang="ru-RU" altLang="ru-RU" dirty="0" smtClean="0"/>
              <a:t> </a:t>
            </a:r>
            <a:r>
              <a:rPr lang="en-US" dirty="0"/>
              <a:t>Detects </a:t>
            </a:r>
            <a:r>
              <a:rPr lang="en-US" dirty="0" err="1"/>
              <a:t>microarchitectural</a:t>
            </a:r>
            <a:r>
              <a:rPr lang="en-US" dirty="0"/>
              <a:t> reasons of performance degradation on Xeon Phi</a:t>
            </a:r>
            <a:r>
              <a:rPr lang="ru-RU" altLang="ru-RU" dirty="0" smtClean="0"/>
              <a:t>. </a:t>
            </a:r>
            <a:r>
              <a:rPr lang="en-US" altLang="ru-RU" dirty="0" smtClean="0"/>
              <a:t>These include frequent L</a:t>
            </a:r>
            <a:r>
              <a:rPr lang="ru-RU" altLang="ru-RU" dirty="0" smtClean="0"/>
              <a:t>1</a:t>
            </a:r>
            <a:r>
              <a:rPr lang="en-US" altLang="ru-RU" dirty="0" smtClean="0"/>
              <a:t>,</a:t>
            </a:r>
            <a:r>
              <a:rPr lang="ru-RU" altLang="ru-RU" dirty="0" smtClean="0"/>
              <a:t> </a:t>
            </a:r>
            <a:r>
              <a:rPr lang="en-US" altLang="ru-RU" dirty="0" smtClean="0"/>
              <a:t>L</a:t>
            </a:r>
            <a:r>
              <a:rPr lang="ru-RU" altLang="ru-RU" dirty="0" smtClean="0"/>
              <a:t>2</a:t>
            </a:r>
            <a:r>
              <a:rPr lang="en-US" altLang="ru-RU" dirty="0" smtClean="0"/>
              <a:t> and TLB</a:t>
            </a:r>
            <a:r>
              <a:rPr lang="ru-RU" altLang="ru-RU" dirty="0" smtClean="0"/>
              <a:t> </a:t>
            </a:r>
            <a:r>
              <a:rPr lang="en-US" altLang="ru-RU" dirty="0" smtClean="0"/>
              <a:t>cache misses, or poor vectorization</a:t>
            </a:r>
            <a:r>
              <a:rPr lang="ru-RU" altLang="ru-RU" dirty="0" smtClean="0"/>
              <a:t>.</a:t>
            </a:r>
          </a:p>
          <a:p>
            <a:pPr lvl="1" algn="just"/>
            <a:r>
              <a:rPr lang="en-US" altLang="ru-RU" b="1" dirty="0" smtClean="0"/>
              <a:t>Bandwidth</a:t>
            </a:r>
            <a:r>
              <a:rPr lang="ru-RU" altLang="ru-RU" b="1" dirty="0" smtClean="0"/>
              <a:t>.</a:t>
            </a:r>
            <a:r>
              <a:rPr lang="ru-RU" altLang="ru-RU" dirty="0" smtClean="0"/>
              <a:t> </a:t>
            </a:r>
            <a:r>
              <a:rPr lang="en-US" altLang="ru-RU" dirty="0" smtClean="0"/>
              <a:t>Analyses memory bandwidth</a:t>
            </a:r>
            <a:r>
              <a:rPr lang="ru-RU" alt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27</a:t>
            </a:fld>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Заголовок 1"/>
          <p:cNvSpPr>
            <a:spLocks noGrp="1"/>
          </p:cNvSpPr>
          <p:nvPr>
            <p:ph type="title"/>
          </p:nvPr>
        </p:nvSpPr>
        <p:spPr>
          <a:xfrm>
            <a:off x="416496" y="188640"/>
            <a:ext cx="9217024" cy="561975"/>
          </a:xfrm>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profiling on Xeon Phi …</a:t>
            </a:r>
            <a:endParaRPr lang="ru-RU" altLang="ru-RU" dirty="0" smtClean="0"/>
          </a:p>
        </p:txBody>
      </p:sp>
      <p:sp>
        <p:nvSpPr>
          <p:cNvPr id="30723" name="Объект 2"/>
          <p:cNvSpPr>
            <a:spLocks noGrp="1"/>
          </p:cNvSpPr>
          <p:nvPr>
            <p:ph idx="1"/>
          </p:nvPr>
        </p:nvSpPr>
        <p:spPr/>
        <p:txBody>
          <a:bodyPr/>
          <a:lstStyle/>
          <a:p>
            <a:pPr algn="just"/>
            <a:r>
              <a:rPr lang="en-US" altLang="ru-RU" dirty="0" smtClean="0"/>
              <a:t>Only Event</a:t>
            </a:r>
            <a:r>
              <a:rPr lang="ru-RU" altLang="ru-RU" dirty="0" smtClean="0"/>
              <a:t>-</a:t>
            </a:r>
            <a:r>
              <a:rPr lang="en-US" altLang="ru-RU" dirty="0" smtClean="0"/>
              <a:t>Based Sampling is supported</a:t>
            </a:r>
            <a:r>
              <a:rPr lang="ru-RU" altLang="ru-RU" dirty="0" smtClean="0"/>
              <a:t>.</a:t>
            </a:r>
          </a:p>
          <a:p>
            <a:pPr algn="just"/>
            <a:r>
              <a:rPr lang="en-US" altLang="ru-RU" dirty="0" smtClean="0"/>
              <a:t>On current Xeon Phi coprocessors there are 2 registers per core to collect information about core and thread events. There are additionally 4 external registers that do not have information of threads and cores</a:t>
            </a:r>
            <a:r>
              <a:rPr lang="ru-RU" altLang="ru-RU" dirty="0" smtClean="0"/>
              <a:t>.</a:t>
            </a:r>
          </a:p>
          <a:p>
            <a:pPr algn="just"/>
            <a:r>
              <a:rPr lang="en-US" altLang="ru-RU" dirty="0" smtClean="0"/>
              <a:t>Thus, for one launch one can collect at most 2 core events and 4 external events</a:t>
            </a:r>
            <a:r>
              <a:rPr lang="ru-RU" alt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28</a:t>
            </a:fld>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profiling on Xeon Phi </a:t>
            </a:r>
            <a:r>
              <a:rPr lang="ru-RU" altLang="ru-RU" dirty="0" smtClean="0"/>
              <a:t>–</a:t>
            </a:r>
            <a:r>
              <a:rPr lang="en-US" altLang="ru-RU" dirty="0" smtClean="0"/>
              <a:t>offload mode</a:t>
            </a:r>
            <a:endParaRPr lang="ru-RU" altLang="ru-RU" dirty="0" smtClean="0"/>
          </a:p>
        </p:txBody>
      </p:sp>
      <p:sp>
        <p:nvSpPr>
          <p:cNvPr id="31747" name="Объект 2"/>
          <p:cNvSpPr>
            <a:spLocks noGrp="1"/>
          </p:cNvSpPr>
          <p:nvPr>
            <p:ph idx="1"/>
          </p:nvPr>
        </p:nvSpPr>
        <p:spPr>
          <a:xfrm>
            <a:off x="495300" y="1196975"/>
            <a:ext cx="8915400" cy="3024188"/>
          </a:xfrm>
        </p:spPr>
        <p:txBody>
          <a:bodyPr/>
          <a:lstStyle/>
          <a:p>
            <a:pPr algn="just"/>
            <a:r>
              <a:rPr lang="en-US" altLang="ru-RU" dirty="0" smtClean="0"/>
              <a:t>Create a new project</a:t>
            </a:r>
            <a:r>
              <a:rPr lang="ru-RU" altLang="ru-RU" dirty="0" smtClean="0"/>
              <a:t>:</a:t>
            </a:r>
          </a:p>
          <a:p>
            <a:pPr lvl="1" algn="just"/>
            <a:r>
              <a:rPr lang="en-US" altLang="ru-RU" b="1" dirty="0" smtClean="0"/>
              <a:t>Application</a:t>
            </a:r>
            <a:r>
              <a:rPr lang="ru-RU" altLang="ru-RU" dirty="0" smtClean="0"/>
              <a:t>: </a:t>
            </a:r>
            <a:r>
              <a:rPr lang="en-US" altLang="ru-RU" dirty="0" smtClean="0"/>
              <a:t>full path to binary</a:t>
            </a:r>
            <a:r>
              <a:rPr lang="ru-RU" altLang="ru-RU" dirty="0" smtClean="0"/>
              <a:t>;</a:t>
            </a:r>
          </a:p>
          <a:p>
            <a:pPr lvl="1" algn="just"/>
            <a:r>
              <a:rPr lang="en-US" altLang="ru-RU" b="1" dirty="0" smtClean="0"/>
              <a:t>Application parameters</a:t>
            </a:r>
            <a:r>
              <a:rPr lang="ru-RU" altLang="ru-RU" dirty="0" smtClean="0"/>
              <a:t>: </a:t>
            </a:r>
            <a:r>
              <a:rPr lang="en-US" altLang="ru-RU" dirty="0" smtClean="0"/>
              <a:t>parameters of application</a:t>
            </a:r>
            <a:r>
              <a:rPr lang="ru-RU" altLang="ru-RU" dirty="0" smtClean="0"/>
              <a:t>;</a:t>
            </a:r>
          </a:p>
          <a:p>
            <a:pPr lvl="1" algn="just"/>
            <a:r>
              <a:rPr lang="en-US" altLang="ru-RU" b="1" dirty="0" smtClean="0"/>
              <a:t>Working directory</a:t>
            </a:r>
            <a:r>
              <a:rPr lang="ru-RU" altLang="ru-RU" dirty="0" smtClean="0"/>
              <a:t>: </a:t>
            </a:r>
            <a:r>
              <a:rPr lang="en-US" altLang="ru-RU" dirty="0" smtClean="0"/>
              <a:t>path to working directory where results of profiling will be stored</a:t>
            </a:r>
            <a:r>
              <a:rPr lang="ru-RU" altLang="ru-RU" dirty="0" smtClean="0"/>
              <a:t>.</a:t>
            </a:r>
          </a:p>
        </p:txBody>
      </p:sp>
      <p:pic>
        <p:nvPicPr>
          <p:cNvPr id="317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313" y="3356992"/>
            <a:ext cx="8783637"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208584" y="5661248"/>
            <a:ext cx="8208912" cy="461665"/>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Image source: Intel Corporation. Advanced Intel Xeon Phi Coprocessor Workshop</a:t>
            </a:r>
            <a:r>
              <a:rPr lang="en-US" sz="1200" i="1" dirty="0" smtClean="0">
                <a:latin typeface="Times New Roman" panose="02020603050405020304" pitchFamily="18" charset="0"/>
                <a:cs typeface="Times New Roman" panose="02020603050405020304" pitchFamily="18" charset="0"/>
              </a:rPr>
              <a:t>, Performance </a:t>
            </a:r>
            <a:r>
              <a:rPr lang="en-US" sz="1200" i="1" dirty="0">
                <a:latin typeface="Times New Roman" panose="02020603050405020304" pitchFamily="18" charset="0"/>
                <a:cs typeface="Times New Roman" panose="02020603050405020304" pitchFamily="18" charset="0"/>
              </a:rPr>
              <a:t>Tuning for Intel Xeon Phi Coprocessors, September 2012.</a:t>
            </a:r>
            <a:endParaRPr lang="ru-RU" sz="1200" i="1" dirty="0">
              <a:latin typeface="Times New Roman" panose="02020603050405020304" pitchFamily="18" charset="0"/>
              <a:cs typeface="Times New Roman" panose="02020603050405020304" pitchFamily="18" charset="0"/>
            </a:endParaRPr>
          </a:p>
        </p:txBody>
      </p:sp>
      <p:sp>
        <p:nvSpPr>
          <p:cNvPr id="3" name="Номер слайда 2"/>
          <p:cNvSpPr>
            <a:spLocks noGrp="1"/>
          </p:cNvSpPr>
          <p:nvPr>
            <p:ph type="sldNum" sz="quarter" idx="11"/>
          </p:nvPr>
        </p:nvSpPr>
        <p:spPr/>
        <p:txBody>
          <a:bodyPr/>
          <a:lstStyle/>
          <a:p>
            <a:pPr>
              <a:defRPr/>
            </a:pPr>
            <a:fld id="{881C8E35-9D23-421A-BBDE-E8B2FCFBFCC4}" type="slidenum">
              <a:rPr lang="ru-RU" smtClean="0"/>
              <a:pPr>
                <a:defRPr/>
              </a:pPr>
              <a:t>29</a:t>
            </a:fld>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p:txBody>
          <a:bodyPr/>
          <a:lstStyle/>
          <a:p>
            <a:r>
              <a:rPr lang="en-US" altLang="ru-RU" dirty="0" smtClean="0"/>
              <a:t>Contents</a:t>
            </a:r>
            <a:endParaRPr lang="ru-RU" altLang="ru-RU" dirty="0" smtClean="0"/>
          </a:p>
        </p:txBody>
      </p:sp>
      <p:sp>
        <p:nvSpPr>
          <p:cNvPr id="5123" name="Содержимое 2"/>
          <p:cNvSpPr>
            <a:spLocks noGrp="1"/>
          </p:cNvSpPr>
          <p:nvPr>
            <p:ph idx="1"/>
          </p:nvPr>
        </p:nvSpPr>
        <p:spPr>
          <a:xfrm>
            <a:off x="495300" y="1196975"/>
            <a:ext cx="9066213" cy="4968875"/>
          </a:xfrm>
        </p:spPr>
        <p:txBody>
          <a:bodyPr/>
          <a:lstStyle/>
          <a:p>
            <a:r>
              <a:rPr lang="en-US" altLang="ru-RU" sz="2200" dirty="0" smtClean="0"/>
              <a:t>Using Intel MKL on Xeon Phi</a:t>
            </a:r>
          </a:p>
          <a:p>
            <a:pPr lvl="1"/>
            <a:r>
              <a:rPr lang="en-US" altLang="ru-RU" sz="2000" dirty="0" smtClean="0"/>
              <a:t>Automatic Offload (AO)</a:t>
            </a:r>
          </a:p>
          <a:p>
            <a:pPr lvl="1"/>
            <a:r>
              <a:rPr lang="en-US" altLang="ru-RU" sz="2000" dirty="0" smtClean="0"/>
              <a:t>Compiler Assisted Offload (CAO)</a:t>
            </a:r>
          </a:p>
          <a:p>
            <a:pPr lvl="1"/>
            <a:r>
              <a:rPr lang="en-US" altLang="ru-RU" sz="2000" dirty="0" smtClean="0"/>
              <a:t>Running on coprocessor</a:t>
            </a:r>
          </a:p>
          <a:p>
            <a:pPr lvl="1"/>
            <a:r>
              <a:rPr lang="en-US" altLang="ru-RU" sz="2000" dirty="0" smtClean="0"/>
              <a:t>Recommendations</a:t>
            </a:r>
            <a:endParaRPr lang="ru-RU" altLang="ru-RU" sz="2000" dirty="0" smtClean="0"/>
          </a:p>
          <a:p>
            <a:r>
              <a:rPr lang="en-US" altLang="ru-RU" sz="2200" dirty="0" smtClean="0"/>
              <a:t>Performance optimization using Intel </a:t>
            </a:r>
            <a:r>
              <a:rPr lang="en-US" altLang="ru-RU" sz="2200" dirty="0" err="1" smtClean="0"/>
              <a:t>VTune</a:t>
            </a:r>
            <a:r>
              <a:rPr lang="en-US" altLang="ru-RU" sz="2200" dirty="0" smtClean="0"/>
              <a:t> Amplifier XE</a:t>
            </a:r>
            <a:endParaRPr lang="ru-RU" altLang="ru-RU" sz="2200" dirty="0" smtClean="0"/>
          </a:p>
          <a:p>
            <a:pPr lvl="1"/>
            <a:r>
              <a:rPr lang="en-US" altLang="ru-RU" sz="2000" dirty="0" smtClean="0"/>
              <a:t>Overview of Intel </a:t>
            </a:r>
            <a:r>
              <a:rPr lang="en-US" altLang="ru-RU" sz="2000" dirty="0" err="1" smtClean="0"/>
              <a:t>VTune</a:t>
            </a:r>
            <a:r>
              <a:rPr lang="en-US" altLang="ru-RU" sz="2000" dirty="0" smtClean="0"/>
              <a:t> Amplifier XE</a:t>
            </a:r>
          </a:p>
          <a:p>
            <a:pPr lvl="1"/>
            <a:r>
              <a:rPr lang="en-US" altLang="ru-RU" sz="2000" dirty="0" smtClean="0"/>
              <a:t>Analysis of performance efficiency on Intel Xeon Phi</a:t>
            </a:r>
          </a:p>
          <a:p>
            <a:r>
              <a:rPr lang="en-US" altLang="ru-RU" sz="2200" dirty="0" smtClean="0"/>
              <a:t>Performance evaluation metrics on Intel Xeon Phi</a:t>
            </a:r>
          </a:p>
          <a:p>
            <a:r>
              <a:rPr lang="en-US" altLang="ru-RU" sz="2200" dirty="0" smtClean="0"/>
              <a:t>References</a:t>
            </a:r>
            <a:endParaRPr lang="ru-RU" altLang="ru-RU" sz="2200"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a:t>
            </a:fld>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profiling on Xeon Phi </a:t>
            </a:r>
            <a:r>
              <a:rPr lang="ru-RU" altLang="ru-RU" dirty="0" smtClean="0"/>
              <a:t>–</a:t>
            </a:r>
            <a:r>
              <a:rPr lang="en-US" altLang="ru-RU" dirty="0" smtClean="0"/>
              <a:t>native mode</a:t>
            </a:r>
            <a:endParaRPr lang="ru-RU" altLang="ru-RU" dirty="0" smtClean="0"/>
          </a:p>
        </p:txBody>
      </p:sp>
      <p:sp>
        <p:nvSpPr>
          <p:cNvPr id="32771" name="Объект 2"/>
          <p:cNvSpPr>
            <a:spLocks noGrp="1"/>
          </p:cNvSpPr>
          <p:nvPr>
            <p:ph idx="1"/>
          </p:nvPr>
        </p:nvSpPr>
        <p:spPr>
          <a:xfrm>
            <a:off x="495300" y="1196975"/>
            <a:ext cx="8915400" cy="2303463"/>
          </a:xfrm>
        </p:spPr>
        <p:txBody>
          <a:bodyPr/>
          <a:lstStyle/>
          <a:p>
            <a:pPr algn="just"/>
            <a:r>
              <a:rPr lang="en-US" altLang="ru-RU" dirty="0" smtClean="0"/>
              <a:t>Create a new project</a:t>
            </a:r>
            <a:r>
              <a:rPr lang="ru-RU" altLang="ru-RU" dirty="0" smtClean="0"/>
              <a:t>:</a:t>
            </a:r>
          </a:p>
          <a:p>
            <a:pPr lvl="1" algn="just"/>
            <a:r>
              <a:rPr lang="en-US" altLang="ru-RU" b="1" dirty="0" smtClean="0"/>
              <a:t>Application</a:t>
            </a:r>
            <a:r>
              <a:rPr lang="ru-RU" altLang="ru-RU" dirty="0" smtClean="0"/>
              <a:t>: </a:t>
            </a:r>
            <a:r>
              <a:rPr lang="en-US" altLang="ru-RU" dirty="0" err="1" smtClean="0"/>
              <a:t>ssh</a:t>
            </a:r>
            <a:r>
              <a:rPr lang="ru-RU" altLang="ru-RU" dirty="0" smtClean="0"/>
              <a:t>;</a:t>
            </a:r>
          </a:p>
          <a:p>
            <a:pPr lvl="1" algn="just"/>
            <a:r>
              <a:rPr lang="en-US" altLang="ru-RU" b="1" dirty="0" smtClean="0"/>
              <a:t>Application parameters</a:t>
            </a:r>
            <a:r>
              <a:rPr lang="ru-RU" altLang="ru-RU" dirty="0" smtClean="0"/>
              <a:t>: </a:t>
            </a:r>
            <a:r>
              <a:rPr lang="en-US" altLang="ru-RU" dirty="0" smtClean="0"/>
              <a:t>mic0 </a:t>
            </a:r>
            <a:r>
              <a:rPr lang="ru-RU" altLang="ru-RU" dirty="0" smtClean="0"/>
              <a:t>+ </a:t>
            </a:r>
            <a:r>
              <a:rPr lang="en-US" altLang="ru-RU" dirty="0" smtClean="0"/>
              <a:t>application name</a:t>
            </a:r>
            <a:r>
              <a:rPr lang="ru-RU" altLang="ru-RU" dirty="0" smtClean="0"/>
              <a:t> + </a:t>
            </a:r>
            <a:r>
              <a:rPr lang="en-US" altLang="ru-RU" dirty="0" smtClean="0"/>
              <a:t>parameters</a:t>
            </a:r>
            <a:r>
              <a:rPr lang="ru-RU" altLang="ru-RU" dirty="0" smtClean="0"/>
              <a:t>;</a:t>
            </a:r>
          </a:p>
          <a:p>
            <a:pPr lvl="1" algn="just"/>
            <a:r>
              <a:rPr lang="en-US" altLang="ru-RU" b="1" dirty="0" smtClean="0"/>
              <a:t>Working directory</a:t>
            </a:r>
            <a:r>
              <a:rPr lang="ru-RU" altLang="ru-RU" dirty="0" smtClean="0"/>
              <a:t>: </a:t>
            </a:r>
            <a:r>
              <a:rPr lang="en-US" altLang="ru-RU" dirty="0"/>
              <a:t>path to working </a:t>
            </a:r>
            <a:r>
              <a:rPr lang="en-US" altLang="ru-RU" dirty="0" smtClean="0"/>
              <a:t>directory.</a:t>
            </a:r>
            <a:endParaRPr lang="ru-RU" altLang="ru-RU" dirty="0" smtClean="0"/>
          </a:p>
        </p:txBody>
      </p:sp>
      <p:pic>
        <p:nvPicPr>
          <p:cNvPr id="327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3988" y="3212976"/>
            <a:ext cx="7273925"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136576" y="5919663"/>
            <a:ext cx="8208912" cy="461665"/>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Image source: Intel Corporation. Advanced Intel Xeon Phi Coprocessor Workshop</a:t>
            </a:r>
            <a:r>
              <a:rPr lang="en-US" sz="1200" i="1" dirty="0" smtClean="0">
                <a:latin typeface="Times New Roman" panose="02020603050405020304" pitchFamily="18" charset="0"/>
                <a:cs typeface="Times New Roman" panose="02020603050405020304" pitchFamily="18" charset="0"/>
              </a:rPr>
              <a:t>, Performance </a:t>
            </a:r>
            <a:r>
              <a:rPr lang="en-US" sz="1200" i="1" dirty="0">
                <a:latin typeface="Times New Roman" panose="02020603050405020304" pitchFamily="18" charset="0"/>
                <a:cs typeface="Times New Roman" panose="02020603050405020304" pitchFamily="18" charset="0"/>
              </a:rPr>
              <a:t>Tuning for Intel Xeon Phi Coprocessors, September 2012.</a:t>
            </a:r>
            <a:endParaRPr lang="ru-RU" sz="1200" i="1" dirty="0">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30</a:t>
            </a:fld>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profiling on Xeon Phi </a:t>
            </a:r>
            <a:r>
              <a:rPr lang="ru-RU" altLang="ru-RU" dirty="0" smtClean="0"/>
              <a:t>–</a:t>
            </a:r>
            <a:r>
              <a:rPr lang="en-US" altLang="ru-RU" dirty="0" smtClean="0"/>
              <a:t>starting profiling</a:t>
            </a:r>
            <a:endParaRPr lang="ru-RU" altLang="ru-RU" dirty="0" smtClean="0"/>
          </a:p>
        </p:txBody>
      </p:sp>
      <p:pic>
        <p:nvPicPr>
          <p:cNvPr id="3379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925" y="1155700"/>
            <a:ext cx="9217025"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31</a:t>
            </a:fld>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profiling on Xeon Phi </a:t>
            </a:r>
            <a:r>
              <a:rPr lang="ru-RU" altLang="ru-RU" dirty="0" smtClean="0"/>
              <a:t>–</a:t>
            </a:r>
            <a:r>
              <a:rPr lang="en-US" altLang="ru-RU" dirty="0" smtClean="0"/>
              <a:t>profiling results</a:t>
            </a:r>
            <a:endParaRPr lang="ru-RU" altLang="ru-RU" dirty="0" smtClean="0"/>
          </a:p>
        </p:txBody>
      </p:sp>
      <p:pic>
        <p:nvPicPr>
          <p:cNvPr id="348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50" y="1125538"/>
            <a:ext cx="9359900" cy="498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32</a:t>
            </a:fld>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profiling on Xeon Phi </a:t>
            </a:r>
            <a:r>
              <a:rPr lang="ru-RU" altLang="ru-RU" dirty="0" smtClean="0"/>
              <a:t>–</a:t>
            </a:r>
            <a:r>
              <a:rPr lang="en-US" altLang="ru-RU" dirty="0" smtClean="0"/>
              <a:t>command line …</a:t>
            </a:r>
            <a:endParaRPr lang="ru-RU" altLang="ru-RU" dirty="0" smtClean="0"/>
          </a:p>
        </p:txBody>
      </p:sp>
      <p:sp>
        <p:nvSpPr>
          <p:cNvPr id="35843" name="Объект 9"/>
          <p:cNvSpPr>
            <a:spLocks noGrp="1"/>
          </p:cNvSpPr>
          <p:nvPr>
            <p:ph idx="1"/>
          </p:nvPr>
        </p:nvSpPr>
        <p:spPr>
          <a:xfrm>
            <a:off x="495300" y="1196975"/>
            <a:ext cx="8915400" cy="503238"/>
          </a:xfrm>
        </p:spPr>
        <p:txBody>
          <a:bodyPr/>
          <a:lstStyle/>
          <a:p>
            <a:r>
              <a:rPr lang="en-US" altLang="ru-RU" dirty="0" smtClean="0"/>
              <a:t>Environment variables</a:t>
            </a:r>
            <a:r>
              <a:rPr lang="ru-RU" altLang="ru-RU" dirty="0" smtClean="0"/>
              <a:t>:</a:t>
            </a:r>
          </a:p>
        </p:txBody>
      </p:sp>
      <p:pic>
        <p:nvPicPr>
          <p:cNvPr id="3584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1825" y="1700213"/>
            <a:ext cx="8785225"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Объект 9"/>
          <p:cNvSpPr txBox="1">
            <a:spLocks/>
          </p:cNvSpPr>
          <p:nvPr/>
        </p:nvSpPr>
        <p:spPr bwMode="auto">
          <a:xfrm>
            <a:off x="501650" y="1989138"/>
            <a:ext cx="89154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a:defRPr/>
            </a:pPr>
            <a:r>
              <a:rPr lang="en-US" kern="0" dirty="0" smtClean="0"/>
              <a:t>Starting profiling in offload mode</a:t>
            </a:r>
            <a:r>
              <a:rPr lang="ru-RU" kern="0" dirty="0" smtClean="0"/>
              <a:t>:</a:t>
            </a:r>
            <a:endParaRPr lang="ru-RU" kern="0" dirty="0"/>
          </a:p>
        </p:txBody>
      </p:sp>
      <p:pic>
        <p:nvPicPr>
          <p:cNvPr id="358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1825" y="2505075"/>
            <a:ext cx="87852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Объект 9"/>
          <p:cNvSpPr txBox="1">
            <a:spLocks/>
          </p:cNvSpPr>
          <p:nvPr/>
        </p:nvSpPr>
        <p:spPr bwMode="auto">
          <a:xfrm>
            <a:off x="501650" y="3068638"/>
            <a:ext cx="89154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a:defRPr/>
            </a:pPr>
            <a:r>
              <a:rPr lang="en-US" kern="0" dirty="0" smtClean="0"/>
              <a:t>Starting profiling in native mode</a:t>
            </a:r>
            <a:r>
              <a:rPr lang="ru-RU" kern="0" dirty="0" smtClean="0"/>
              <a:t>:</a:t>
            </a:r>
            <a:endParaRPr lang="ru-RU" kern="0" dirty="0"/>
          </a:p>
        </p:txBody>
      </p:sp>
      <p:pic>
        <p:nvPicPr>
          <p:cNvPr id="35850"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1825" y="3605213"/>
            <a:ext cx="8785225" cy="126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33</a:t>
            </a:fld>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profiling on Xeon Phi </a:t>
            </a:r>
            <a:r>
              <a:rPr lang="ru-RU" altLang="ru-RU" dirty="0"/>
              <a:t>–</a:t>
            </a:r>
            <a:r>
              <a:rPr lang="en-US" altLang="ru-RU" dirty="0"/>
              <a:t>command </a:t>
            </a:r>
            <a:r>
              <a:rPr lang="en-US" altLang="ru-RU" dirty="0" smtClean="0"/>
              <a:t>line</a:t>
            </a:r>
            <a:endParaRPr lang="ru-RU" altLang="ru-RU" dirty="0" smtClean="0"/>
          </a:p>
        </p:txBody>
      </p:sp>
      <p:sp>
        <p:nvSpPr>
          <p:cNvPr id="36867" name="Объект 9"/>
          <p:cNvSpPr>
            <a:spLocks noGrp="1"/>
          </p:cNvSpPr>
          <p:nvPr>
            <p:ph idx="1"/>
          </p:nvPr>
        </p:nvSpPr>
        <p:spPr>
          <a:xfrm>
            <a:off x="495300" y="1196975"/>
            <a:ext cx="8915400" cy="503238"/>
          </a:xfrm>
        </p:spPr>
        <p:txBody>
          <a:bodyPr/>
          <a:lstStyle/>
          <a:p>
            <a:r>
              <a:rPr lang="en-US" altLang="ru-RU" dirty="0" smtClean="0"/>
              <a:t>Starting profiling in custom mode</a:t>
            </a:r>
            <a:r>
              <a:rPr lang="ru-RU" altLang="ru-RU" dirty="0" smtClean="0"/>
              <a:t>:</a:t>
            </a:r>
          </a:p>
        </p:txBody>
      </p:sp>
      <p:pic>
        <p:nvPicPr>
          <p:cNvPr id="368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0388" y="1700213"/>
            <a:ext cx="9001125" cy="158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Объект 9"/>
          <p:cNvSpPr txBox="1">
            <a:spLocks/>
          </p:cNvSpPr>
          <p:nvPr/>
        </p:nvSpPr>
        <p:spPr bwMode="auto">
          <a:xfrm>
            <a:off x="501650" y="3141663"/>
            <a:ext cx="89154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a:defRPr/>
            </a:pPr>
            <a:r>
              <a:rPr lang="en-US" dirty="0" smtClean="0"/>
              <a:t>Help on arguments of</a:t>
            </a:r>
            <a:r>
              <a:rPr lang="ru-RU" dirty="0" smtClean="0"/>
              <a:t> </a:t>
            </a:r>
            <a:r>
              <a:rPr lang="en-US" dirty="0"/>
              <a:t>ample</a:t>
            </a:r>
            <a:r>
              <a:rPr lang="ru-RU" dirty="0"/>
              <a:t>-</a:t>
            </a:r>
            <a:r>
              <a:rPr lang="en-US" dirty="0" smtClean="0"/>
              <a:t>cl</a:t>
            </a:r>
            <a:endParaRPr lang="ru-RU" kern="0" dirty="0"/>
          </a:p>
        </p:txBody>
      </p:sp>
      <p:pic>
        <p:nvPicPr>
          <p:cNvPr id="3687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388" y="3717032"/>
            <a:ext cx="9001125"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34</a:t>
            </a:fld>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profiling on Xeon </a:t>
            </a:r>
            <a:r>
              <a:rPr lang="en-US" altLang="ru-RU" dirty="0" smtClean="0"/>
              <a:t>Phi </a:t>
            </a:r>
            <a:r>
              <a:rPr lang="ru-RU" altLang="ru-RU" dirty="0" smtClean="0"/>
              <a:t>– </a:t>
            </a:r>
            <a:r>
              <a:rPr lang="en-US" altLang="ru-RU" dirty="0" smtClean="0"/>
              <a:t>results </a:t>
            </a:r>
            <a:r>
              <a:rPr lang="ru-RU" altLang="ru-RU" dirty="0" smtClean="0"/>
              <a:t>…</a:t>
            </a:r>
          </a:p>
        </p:txBody>
      </p:sp>
      <p:sp>
        <p:nvSpPr>
          <p:cNvPr id="37891" name="Объект 9"/>
          <p:cNvSpPr>
            <a:spLocks noGrp="1"/>
          </p:cNvSpPr>
          <p:nvPr>
            <p:ph idx="1"/>
          </p:nvPr>
        </p:nvSpPr>
        <p:spPr>
          <a:xfrm>
            <a:off x="495300" y="1196975"/>
            <a:ext cx="8915400" cy="3527425"/>
          </a:xfrm>
        </p:spPr>
        <p:txBody>
          <a:bodyPr/>
          <a:lstStyle/>
          <a:p>
            <a:pPr algn="just"/>
            <a:r>
              <a:rPr lang="en-US" altLang="ru-RU" dirty="0" smtClean="0"/>
              <a:t>The first way is to use GUI application. Copy profiling results to a machine with GUI application, and open </a:t>
            </a:r>
            <a:r>
              <a:rPr lang="ru-RU" altLang="ru-RU" dirty="0"/>
              <a:t>*.</a:t>
            </a:r>
            <a:r>
              <a:rPr lang="en-US" altLang="ru-RU" dirty="0" err="1"/>
              <a:t>amplxe</a:t>
            </a:r>
            <a:r>
              <a:rPr lang="en-US" altLang="ru-RU" dirty="0"/>
              <a:t> </a:t>
            </a:r>
            <a:r>
              <a:rPr lang="en-US" altLang="ru-RU" dirty="0" smtClean="0"/>
              <a:t>file from</a:t>
            </a:r>
            <a:r>
              <a:rPr lang="ru-RU" altLang="ru-RU" dirty="0" smtClean="0"/>
              <a:t> </a:t>
            </a:r>
            <a:r>
              <a:rPr lang="en-US" altLang="ru-RU" dirty="0" smtClean="0"/>
              <a:t>Intel </a:t>
            </a:r>
            <a:r>
              <a:rPr lang="en-US" altLang="ru-RU" dirty="0" err="1"/>
              <a:t>VTune</a:t>
            </a:r>
            <a:r>
              <a:rPr lang="en-US" altLang="ru-RU" dirty="0"/>
              <a:t> Amplifier </a:t>
            </a:r>
            <a:r>
              <a:rPr lang="en-US" altLang="ru-RU" dirty="0" smtClean="0"/>
              <a:t>XE. This is recommended way.</a:t>
            </a:r>
          </a:p>
          <a:p>
            <a:pPr algn="just"/>
            <a:r>
              <a:rPr lang="en-US" altLang="ru-RU" dirty="0" smtClean="0"/>
              <a:t>Another way is to run it from command line</a:t>
            </a:r>
            <a:r>
              <a:rPr lang="ru-RU" altLang="ru-RU" dirty="0" smtClean="0"/>
              <a:t>.</a:t>
            </a:r>
          </a:p>
          <a:p>
            <a:pPr algn="just"/>
            <a:r>
              <a:rPr lang="en-US" altLang="ru-RU" dirty="0" smtClean="0"/>
              <a:t>To retrieve general statistics of a launch</a:t>
            </a:r>
            <a:r>
              <a:rPr lang="ru-RU" altLang="ru-RU" dirty="0" smtClean="0"/>
              <a:t>:</a:t>
            </a:r>
          </a:p>
        </p:txBody>
      </p:sp>
      <p:pic>
        <p:nvPicPr>
          <p:cNvPr id="378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1825" y="3429000"/>
            <a:ext cx="8929688"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35</a:t>
            </a:fld>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p:txBody>
          <a:bodyPr/>
          <a:lstStyle/>
          <a:p>
            <a:r>
              <a:rPr lang="en-US" altLang="ru-RU" dirty="0"/>
              <a:t>Intel </a:t>
            </a:r>
            <a:r>
              <a:rPr lang="en-US" altLang="ru-RU" dirty="0" err="1"/>
              <a:t>VTune</a:t>
            </a:r>
            <a:r>
              <a:rPr lang="en-US" altLang="ru-RU" dirty="0"/>
              <a:t> Amplifier XE</a:t>
            </a:r>
            <a:r>
              <a:rPr lang="ru-RU" altLang="ru-RU" dirty="0"/>
              <a:t>: </a:t>
            </a:r>
            <a:r>
              <a:rPr lang="en-US" altLang="ru-RU" dirty="0"/>
              <a:t>profiling on Xeon Phi </a:t>
            </a:r>
            <a:r>
              <a:rPr lang="ru-RU" altLang="ru-RU" dirty="0"/>
              <a:t>– </a:t>
            </a:r>
            <a:r>
              <a:rPr lang="en-US" altLang="ru-RU" dirty="0"/>
              <a:t>results</a:t>
            </a:r>
            <a:endParaRPr lang="ru-RU" altLang="ru-RU" dirty="0" smtClean="0"/>
          </a:p>
        </p:txBody>
      </p:sp>
      <p:sp>
        <p:nvSpPr>
          <p:cNvPr id="38915" name="Объект 9"/>
          <p:cNvSpPr>
            <a:spLocks noGrp="1"/>
          </p:cNvSpPr>
          <p:nvPr>
            <p:ph idx="1"/>
          </p:nvPr>
        </p:nvSpPr>
        <p:spPr>
          <a:xfrm>
            <a:off x="495300" y="1196975"/>
            <a:ext cx="8915400" cy="863600"/>
          </a:xfrm>
        </p:spPr>
        <p:txBody>
          <a:bodyPr/>
          <a:lstStyle/>
          <a:p>
            <a:pPr algn="just"/>
            <a:r>
              <a:rPr lang="en-US" altLang="ru-RU" dirty="0" smtClean="0"/>
              <a:t>The list of hotspots</a:t>
            </a:r>
            <a:r>
              <a:rPr lang="ru-RU" altLang="ru-RU" dirty="0" smtClean="0"/>
              <a:t>:</a:t>
            </a:r>
          </a:p>
        </p:txBody>
      </p:sp>
      <p:pic>
        <p:nvPicPr>
          <p:cNvPr id="389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1825" y="1700808"/>
            <a:ext cx="878522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Объект 9"/>
          <p:cNvSpPr txBox="1">
            <a:spLocks/>
          </p:cNvSpPr>
          <p:nvPr/>
        </p:nvSpPr>
        <p:spPr bwMode="auto">
          <a:xfrm>
            <a:off x="501650" y="2060848"/>
            <a:ext cx="89154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algn="just">
              <a:defRPr/>
            </a:pPr>
            <a:r>
              <a:rPr lang="en-US" dirty="0" smtClean="0"/>
              <a:t>Information about hardware events</a:t>
            </a:r>
            <a:r>
              <a:rPr lang="ru-RU" dirty="0" smtClean="0"/>
              <a:t>:</a:t>
            </a:r>
            <a:endParaRPr lang="ru-RU" kern="0" dirty="0"/>
          </a:p>
        </p:txBody>
      </p:sp>
      <p:pic>
        <p:nvPicPr>
          <p:cNvPr id="3892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88" y="2636912"/>
            <a:ext cx="8805862"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Объект 9"/>
          <p:cNvSpPr txBox="1">
            <a:spLocks/>
          </p:cNvSpPr>
          <p:nvPr/>
        </p:nvSpPr>
        <p:spPr bwMode="auto">
          <a:xfrm>
            <a:off x="501650" y="3068960"/>
            <a:ext cx="89154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algn="just">
              <a:defRPr/>
            </a:pPr>
            <a:r>
              <a:rPr lang="en-US" dirty="0" smtClean="0"/>
              <a:t>Results can be filtered by process or module name</a:t>
            </a:r>
            <a:r>
              <a:rPr lang="ru-RU" dirty="0" smtClean="0"/>
              <a:t>:</a:t>
            </a:r>
            <a:endParaRPr lang="ru-RU" kern="0" dirty="0"/>
          </a:p>
        </p:txBody>
      </p:sp>
      <p:pic>
        <p:nvPicPr>
          <p:cNvPr id="3892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1825" y="3645024"/>
            <a:ext cx="87852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Объект 9"/>
          <p:cNvSpPr txBox="1">
            <a:spLocks/>
          </p:cNvSpPr>
          <p:nvPr/>
        </p:nvSpPr>
        <p:spPr bwMode="auto">
          <a:xfrm>
            <a:off x="501650" y="4365104"/>
            <a:ext cx="89154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a:lstStyle>
          <a:p>
            <a:pPr algn="just">
              <a:defRPr/>
            </a:pPr>
            <a:r>
              <a:rPr lang="en-US" dirty="0" smtClean="0"/>
              <a:t>Output can be written to file</a:t>
            </a:r>
            <a:r>
              <a:rPr lang="ru-RU" dirty="0" smtClean="0"/>
              <a:t>:</a:t>
            </a:r>
            <a:endParaRPr lang="ru-RU" kern="0" dirty="0"/>
          </a:p>
        </p:txBody>
      </p:sp>
      <p:pic>
        <p:nvPicPr>
          <p:cNvPr id="38924"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1825" y="4869160"/>
            <a:ext cx="8785225"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36</a:t>
            </a:fld>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ъект 2"/>
          <p:cNvSpPr>
            <a:spLocks noGrp="1"/>
          </p:cNvSpPr>
          <p:nvPr>
            <p:ph idx="1"/>
          </p:nvPr>
        </p:nvSpPr>
        <p:spPr>
          <a:xfrm>
            <a:off x="495300" y="3141663"/>
            <a:ext cx="9137650" cy="1008062"/>
          </a:xfrm>
        </p:spPr>
        <p:txBody>
          <a:bodyPr/>
          <a:lstStyle/>
          <a:p>
            <a:pPr marL="0" indent="0" algn="ctr">
              <a:buFont typeface="Wingdings" pitchFamily="2" charset="2"/>
              <a:buNone/>
            </a:pPr>
            <a:r>
              <a:rPr lang="ru-RU" altLang="ru-RU" sz="3200" dirty="0" smtClean="0"/>
              <a:t>2</a:t>
            </a:r>
            <a:r>
              <a:rPr lang="en-US" altLang="ru-RU" sz="3200" dirty="0" smtClean="0"/>
              <a:t>. Performance evaluation metrics</a:t>
            </a:r>
            <a:endParaRPr lang="ru-RU" altLang="ru-RU" sz="3200"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37</a:t>
            </a:fld>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Заголовок 1"/>
          <p:cNvSpPr>
            <a:spLocks noGrp="1"/>
          </p:cNvSpPr>
          <p:nvPr>
            <p:ph type="title"/>
          </p:nvPr>
        </p:nvSpPr>
        <p:spPr/>
        <p:txBody>
          <a:bodyPr/>
          <a:lstStyle/>
          <a:p>
            <a:r>
              <a:rPr lang="en-US" altLang="ru-RU" dirty="0" smtClean="0"/>
              <a:t>Cycles</a:t>
            </a:r>
            <a:r>
              <a:rPr lang="ru-RU" altLang="ru-RU" dirty="0" smtClean="0"/>
              <a:t> </a:t>
            </a:r>
            <a:r>
              <a:rPr lang="en-US" altLang="ru-RU" dirty="0" smtClean="0"/>
              <a:t>per instruction</a:t>
            </a:r>
            <a:r>
              <a:rPr lang="ru-RU" altLang="ru-RU" dirty="0" smtClean="0"/>
              <a:t>, CPI</a:t>
            </a:r>
            <a:r>
              <a:rPr lang="en-US" altLang="ru-RU" dirty="0" smtClean="0"/>
              <a:t>…</a:t>
            </a:r>
            <a:endParaRPr lang="ru-RU" altLang="ru-RU" dirty="0" smtClean="0"/>
          </a:p>
        </p:txBody>
      </p:sp>
      <p:sp>
        <p:nvSpPr>
          <p:cNvPr id="40963" name="Объект 9"/>
          <p:cNvSpPr>
            <a:spLocks noGrp="1"/>
          </p:cNvSpPr>
          <p:nvPr>
            <p:ph idx="1"/>
          </p:nvPr>
        </p:nvSpPr>
        <p:spPr>
          <a:xfrm>
            <a:off x="495300" y="1196975"/>
            <a:ext cx="8915400" cy="2016125"/>
          </a:xfrm>
        </p:spPr>
        <p:txBody>
          <a:bodyPr/>
          <a:lstStyle/>
          <a:p>
            <a:pPr algn="just"/>
            <a:r>
              <a:rPr lang="en-US" dirty="0" smtClean="0"/>
              <a:t>Average number of cycles per to execute one instruction</a:t>
            </a:r>
            <a:r>
              <a:rPr lang="ru-RU" dirty="0" smtClean="0"/>
              <a:t>.</a:t>
            </a:r>
          </a:p>
          <a:p>
            <a:pPr algn="just"/>
            <a:r>
              <a:rPr lang="en-US" dirty="0"/>
              <a:t>Indicates how memory latency influences performance</a:t>
            </a:r>
            <a:r>
              <a:rPr lang="ru-RU" dirty="0" smtClean="0"/>
              <a:t>.</a:t>
            </a:r>
            <a:endParaRPr lang="ru-RU" altLang="ru-RU" b="1" dirty="0" smtClean="0"/>
          </a:p>
        </p:txBody>
      </p:sp>
      <p:graphicFrame>
        <p:nvGraphicFramePr>
          <p:cNvPr id="2" name="Таблица 1"/>
          <p:cNvGraphicFramePr>
            <a:graphicFrameLocks noGrp="1"/>
          </p:cNvGraphicFramePr>
          <p:nvPr>
            <p:extLst>
              <p:ext uri="{D42A27DB-BD31-4B8C-83A1-F6EECF244321}">
                <p14:modId xmlns:p14="http://schemas.microsoft.com/office/powerpoint/2010/main" val="2742669394"/>
              </p:ext>
            </p:extLst>
          </p:nvPr>
        </p:nvGraphicFramePr>
        <p:xfrm>
          <a:off x="344488" y="2492896"/>
          <a:ext cx="9217026" cy="2663827"/>
        </p:xfrm>
        <a:graphic>
          <a:graphicData uri="http://schemas.openxmlformats.org/drawingml/2006/table">
            <a:tbl>
              <a:tblPr firstRow="1" firstCol="1" bandRow="1">
                <a:tableStyleId>{C4B1156A-380E-4F78-BDF5-A606A8083BF9}</a:tableStyleId>
              </a:tblPr>
              <a:tblGrid>
                <a:gridCol w="2801976"/>
                <a:gridCol w="3170657"/>
                <a:gridCol w="3244393"/>
              </a:tblGrid>
              <a:tr h="1230951">
                <a:tc>
                  <a:txBody>
                    <a:bodyPr/>
                    <a:lstStyle/>
                    <a:p>
                      <a:pPr algn="just">
                        <a:spcAft>
                          <a:spcPts val="600"/>
                        </a:spcAft>
                      </a:pPr>
                      <a:r>
                        <a:rPr lang="en-US" sz="2200" dirty="0" smtClean="0">
                          <a:effectLst/>
                        </a:rPr>
                        <a:t>Threads per core</a:t>
                      </a:r>
                      <a:endParaRPr lang="ru-RU" sz="2200" dirty="0">
                        <a:effectLst/>
                        <a:latin typeface="Times New Roman"/>
                        <a:ea typeface="Times New Roman"/>
                      </a:endParaRPr>
                    </a:p>
                  </a:txBody>
                  <a:tcPr marL="68580" marR="68580" marT="0" marB="0"/>
                </a:tc>
                <a:tc>
                  <a:txBody>
                    <a:bodyPr/>
                    <a:lstStyle/>
                    <a:p>
                      <a:pPr algn="just">
                        <a:spcAft>
                          <a:spcPts val="600"/>
                        </a:spcAft>
                      </a:pPr>
                      <a:r>
                        <a:rPr lang="en-US" sz="2200" dirty="0" smtClean="0">
                          <a:effectLst/>
                        </a:rPr>
                        <a:t>Min (best) CPI per core</a:t>
                      </a:r>
                      <a:endParaRPr lang="ru-RU" sz="2200" dirty="0">
                        <a:effectLst/>
                        <a:latin typeface="Times New Roman"/>
                        <a:ea typeface="Times New Roman"/>
                      </a:endParaRPr>
                    </a:p>
                  </a:txBody>
                  <a:tcPr marL="68580" marR="68580" marT="0" marB="0"/>
                </a:tc>
                <a:tc>
                  <a:txBody>
                    <a:bodyPr/>
                    <a:lstStyle/>
                    <a:p>
                      <a:pPr algn="just">
                        <a:spcAft>
                          <a:spcPts val="600"/>
                        </a:spcAft>
                      </a:pPr>
                      <a:r>
                        <a:rPr lang="en-US" sz="2200" dirty="0" smtClean="0">
                          <a:effectLst/>
                        </a:rPr>
                        <a:t>Min (best) CPI per thread</a:t>
                      </a:r>
                      <a:endParaRPr lang="ru-RU" sz="2200" dirty="0">
                        <a:effectLst/>
                        <a:latin typeface="Times New Roman"/>
                        <a:ea typeface="Times New Roman"/>
                      </a:endParaRPr>
                    </a:p>
                  </a:txBody>
                  <a:tcPr marL="68580" marR="68580" marT="0" marB="0"/>
                </a:tc>
              </a:tr>
              <a:tr h="358219">
                <a:tc>
                  <a:txBody>
                    <a:bodyPr/>
                    <a:lstStyle/>
                    <a:p>
                      <a:pPr algn="just">
                        <a:spcAft>
                          <a:spcPts val="600"/>
                        </a:spcAft>
                      </a:pPr>
                      <a:r>
                        <a:rPr lang="ru-RU" sz="2200">
                          <a:effectLst/>
                        </a:rPr>
                        <a:t>1</a:t>
                      </a:r>
                      <a:endParaRPr lang="ru-RU" sz="2200">
                        <a:effectLst/>
                        <a:latin typeface="Times New Roman"/>
                        <a:ea typeface="Times New Roman"/>
                      </a:endParaRPr>
                    </a:p>
                  </a:txBody>
                  <a:tcPr marL="68580" marR="68580" marT="0" marB="0"/>
                </a:tc>
                <a:tc>
                  <a:txBody>
                    <a:bodyPr/>
                    <a:lstStyle/>
                    <a:p>
                      <a:pPr algn="just">
                        <a:spcAft>
                          <a:spcPts val="600"/>
                        </a:spcAft>
                      </a:pPr>
                      <a:r>
                        <a:rPr lang="ru-RU" sz="2200" dirty="0">
                          <a:effectLst/>
                        </a:rPr>
                        <a:t>1.0</a:t>
                      </a:r>
                      <a:endParaRPr lang="ru-RU" sz="2200" dirty="0">
                        <a:effectLst/>
                        <a:latin typeface="Times New Roman"/>
                        <a:ea typeface="Times New Roman"/>
                      </a:endParaRPr>
                    </a:p>
                  </a:txBody>
                  <a:tcPr marL="68580" marR="68580" marT="0" marB="0"/>
                </a:tc>
                <a:tc>
                  <a:txBody>
                    <a:bodyPr/>
                    <a:lstStyle/>
                    <a:p>
                      <a:pPr algn="just">
                        <a:spcAft>
                          <a:spcPts val="600"/>
                        </a:spcAft>
                      </a:pPr>
                      <a:r>
                        <a:rPr lang="ru-RU" sz="2200" dirty="0">
                          <a:effectLst/>
                        </a:rPr>
                        <a:t>1.0</a:t>
                      </a:r>
                      <a:endParaRPr lang="ru-RU" sz="2200" dirty="0">
                        <a:effectLst/>
                        <a:latin typeface="Times New Roman"/>
                        <a:ea typeface="Times New Roman"/>
                      </a:endParaRPr>
                    </a:p>
                  </a:txBody>
                  <a:tcPr marL="68580" marR="68580" marT="0" marB="0"/>
                </a:tc>
              </a:tr>
              <a:tr h="358219">
                <a:tc>
                  <a:txBody>
                    <a:bodyPr/>
                    <a:lstStyle/>
                    <a:p>
                      <a:pPr algn="just">
                        <a:spcAft>
                          <a:spcPts val="600"/>
                        </a:spcAft>
                      </a:pPr>
                      <a:r>
                        <a:rPr lang="ru-RU" sz="2200">
                          <a:effectLst/>
                        </a:rPr>
                        <a:t>2</a:t>
                      </a:r>
                      <a:endParaRPr lang="ru-RU" sz="2200">
                        <a:effectLst/>
                        <a:latin typeface="Times New Roman"/>
                        <a:ea typeface="Times New Roman"/>
                      </a:endParaRPr>
                    </a:p>
                  </a:txBody>
                  <a:tcPr marL="68580" marR="68580" marT="0" marB="0"/>
                </a:tc>
                <a:tc>
                  <a:txBody>
                    <a:bodyPr/>
                    <a:lstStyle/>
                    <a:p>
                      <a:pPr algn="just">
                        <a:spcAft>
                          <a:spcPts val="600"/>
                        </a:spcAft>
                      </a:pPr>
                      <a:r>
                        <a:rPr lang="ru-RU" sz="2200" dirty="0">
                          <a:effectLst/>
                        </a:rPr>
                        <a:t>0.5</a:t>
                      </a:r>
                      <a:endParaRPr lang="ru-RU" sz="2200" dirty="0">
                        <a:effectLst/>
                        <a:latin typeface="Times New Roman"/>
                        <a:ea typeface="Times New Roman"/>
                      </a:endParaRPr>
                    </a:p>
                  </a:txBody>
                  <a:tcPr marL="68580" marR="68580" marT="0" marB="0"/>
                </a:tc>
                <a:tc>
                  <a:txBody>
                    <a:bodyPr/>
                    <a:lstStyle/>
                    <a:p>
                      <a:pPr algn="just">
                        <a:spcAft>
                          <a:spcPts val="600"/>
                        </a:spcAft>
                      </a:pPr>
                      <a:r>
                        <a:rPr lang="ru-RU" sz="2200" dirty="0">
                          <a:effectLst/>
                        </a:rPr>
                        <a:t>1.0</a:t>
                      </a:r>
                      <a:endParaRPr lang="ru-RU" sz="2200" dirty="0">
                        <a:effectLst/>
                        <a:latin typeface="Times New Roman"/>
                        <a:ea typeface="Times New Roman"/>
                      </a:endParaRPr>
                    </a:p>
                  </a:txBody>
                  <a:tcPr marL="68580" marR="68580" marT="0" marB="0"/>
                </a:tc>
              </a:tr>
              <a:tr h="358219">
                <a:tc>
                  <a:txBody>
                    <a:bodyPr/>
                    <a:lstStyle/>
                    <a:p>
                      <a:pPr algn="just">
                        <a:spcAft>
                          <a:spcPts val="600"/>
                        </a:spcAft>
                      </a:pPr>
                      <a:r>
                        <a:rPr lang="ru-RU" sz="2200">
                          <a:effectLst/>
                        </a:rPr>
                        <a:t>3</a:t>
                      </a:r>
                      <a:endParaRPr lang="ru-RU" sz="2200">
                        <a:effectLst/>
                        <a:latin typeface="Times New Roman"/>
                        <a:ea typeface="Times New Roman"/>
                      </a:endParaRPr>
                    </a:p>
                  </a:txBody>
                  <a:tcPr marL="68580" marR="68580" marT="0" marB="0"/>
                </a:tc>
                <a:tc>
                  <a:txBody>
                    <a:bodyPr/>
                    <a:lstStyle/>
                    <a:p>
                      <a:pPr algn="just">
                        <a:spcAft>
                          <a:spcPts val="600"/>
                        </a:spcAft>
                      </a:pPr>
                      <a:r>
                        <a:rPr lang="ru-RU" sz="2200">
                          <a:effectLst/>
                        </a:rPr>
                        <a:t>0.5</a:t>
                      </a:r>
                      <a:endParaRPr lang="ru-RU" sz="2200">
                        <a:effectLst/>
                        <a:latin typeface="Times New Roman"/>
                        <a:ea typeface="Times New Roman"/>
                      </a:endParaRPr>
                    </a:p>
                  </a:txBody>
                  <a:tcPr marL="68580" marR="68580" marT="0" marB="0"/>
                </a:tc>
                <a:tc>
                  <a:txBody>
                    <a:bodyPr/>
                    <a:lstStyle/>
                    <a:p>
                      <a:pPr algn="just">
                        <a:spcAft>
                          <a:spcPts val="600"/>
                        </a:spcAft>
                      </a:pPr>
                      <a:r>
                        <a:rPr lang="ru-RU" sz="2200" dirty="0">
                          <a:effectLst/>
                        </a:rPr>
                        <a:t>1.5</a:t>
                      </a:r>
                      <a:endParaRPr lang="ru-RU" sz="2200" dirty="0">
                        <a:effectLst/>
                        <a:latin typeface="Times New Roman"/>
                        <a:ea typeface="Times New Roman"/>
                      </a:endParaRPr>
                    </a:p>
                  </a:txBody>
                  <a:tcPr marL="68580" marR="68580" marT="0" marB="0"/>
                </a:tc>
              </a:tr>
              <a:tr h="358219">
                <a:tc>
                  <a:txBody>
                    <a:bodyPr/>
                    <a:lstStyle/>
                    <a:p>
                      <a:pPr algn="just">
                        <a:spcAft>
                          <a:spcPts val="600"/>
                        </a:spcAft>
                      </a:pPr>
                      <a:r>
                        <a:rPr lang="ru-RU" sz="2200">
                          <a:effectLst/>
                        </a:rPr>
                        <a:t>4</a:t>
                      </a:r>
                      <a:endParaRPr lang="ru-RU" sz="2200">
                        <a:effectLst/>
                        <a:latin typeface="Times New Roman"/>
                        <a:ea typeface="Times New Roman"/>
                      </a:endParaRPr>
                    </a:p>
                  </a:txBody>
                  <a:tcPr marL="68580" marR="68580" marT="0" marB="0"/>
                </a:tc>
                <a:tc>
                  <a:txBody>
                    <a:bodyPr/>
                    <a:lstStyle/>
                    <a:p>
                      <a:pPr algn="just">
                        <a:spcAft>
                          <a:spcPts val="600"/>
                        </a:spcAft>
                      </a:pPr>
                      <a:r>
                        <a:rPr lang="ru-RU" sz="2200" dirty="0">
                          <a:effectLst/>
                        </a:rPr>
                        <a:t>0.5</a:t>
                      </a:r>
                      <a:endParaRPr lang="ru-RU" sz="2200" dirty="0">
                        <a:effectLst/>
                        <a:latin typeface="Times New Roman"/>
                        <a:ea typeface="Times New Roman"/>
                      </a:endParaRPr>
                    </a:p>
                  </a:txBody>
                  <a:tcPr marL="68580" marR="68580" marT="0" marB="0"/>
                </a:tc>
                <a:tc>
                  <a:txBody>
                    <a:bodyPr/>
                    <a:lstStyle/>
                    <a:p>
                      <a:pPr algn="just">
                        <a:spcAft>
                          <a:spcPts val="600"/>
                        </a:spcAft>
                      </a:pPr>
                      <a:r>
                        <a:rPr lang="ru-RU" sz="2200" dirty="0">
                          <a:effectLst/>
                        </a:rPr>
                        <a:t>2.0</a:t>
                      </a:r>
                      <a:endParaRPr lang="ru-RU" sz="2200" dirty="0">
                        <a:effectLst/>
                        <a:latin typeface="Times New Roman"/>
                        <a:ea typeface="Times New Roman"/>
                      </a:endParaRPr>
                    </a:p>
                  </a:txBody>
                  <a:tcPr marL="68580" marR="68580" marT="0" marB="0"/>
                </a:tc>
              </a:tr>
            </a:tbl>
          </a:graphicData>
        </a:graphic>
      </p:graphicFrame>
      <p:sp>
        <p:nvSpPr>
          <p:cNvPr id="3" name="Номер слайда 2"/>
          <p:cNvSpPr>
            <a:spLocks noGrp="1"/>
          </p:cNvSpPr>
          <p:nvPr>
            <p:ph type="sldNum" sz="quarter" idx="11"/>
          </p:nvPr>
        </p:nvSpPr>
        <p:spPr/>
        <p:txBody>
          <a:bodyPr/>
          <a:lstStyle/>
          <a:p>
            <a:pPr>
              <a:defRPr/>
            </a:pPr>
            <a:fld id="{881C8E35-9D23-421A-BBDE-E8B2FCFBFCC4}" type="slidenum">
              <a:rPr lang="ru-RU" smtClean="0"/>
              <a:pPr>
                <a:defRPr/>
              </a:pPr>
              <a:t>38</a:t>
            </a:fld>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p:nvPr>
        </p:nvSpPr>
        <p:spPr/>
        <p:txBody>
          <a:bodyPr/>
          <a:lstStyle/>
          <a:p>
            <a:r>
              <a:rPr lang="en-US" altLang="ru-RU" smtClean="0"/>
              <a:t>Cycles</a:t>
            </a:r>
            <a:r>
              <a:rPr lang="ru-RU" altLang="ru-RU" smtClean="0"/>
              <a:t> </a:t>
            </a:r>
            <a:r>
              <a:rPr lang="en-US" altLang="ru-RU" smtClean="0"/>
              <a:t>per instruction</a:t>
            </a:r>
            <a:r>
              <a:rPr lang="ru-RU" altLang="ru-RU" smtClean="0"/>
              <a:t>, CPI</a:t>
            </a:r>
          </a:p>
        </p:txBody>
      </p:sp>
      <p:sp>
        <p:nvSpPr>
          <p:cNvPr id="41987" name="Объект 9"/>
          <p:cNvSpPr>
            <a:spLocks noGrp="1"/>
          </p:cNvSpPr>
          <p:nvPr>
            <p:ph idx="1"/>
          </p:nvPr>
        </p:nvSpPr>
        <p:spPr/>
        <p:txBody>
          <a:bodyPr/>
          <a:lstStyle/>
          <a:p>
            <a:pPr algn="just"/>
            <a:r>
              <a:rPr lang="en-US" altLang="ru-RU" dirty="0" smtClean="0"/>
              <a:t>CPI computing</a:t>
            </a:r>
            <a:r>
              <a:rPr lang="ru-RU" altLang="ru-RU" dirty="0" smtClean="0"/>
              <a:t>:</a:t>
            </a:r>
          </a:p>
          <a:p>
            <a:pPr lvl="1" algn="just"/>
            <a:r>
              <a:rPr lang="en-US" dirty="0" smtClean="0"/>
              <a:t>CPI Per Thread = CPU_CLK_UNHALTED / INSTRUCTIONS_EXECUTED</a:t>
            </a:r>
            <a:endParaRPr lang="ru-RU" dirty="0" smtClean="0"/>
          </a:p>
          <a:p>
            <a:pPr lvl="1" algn="just"/>
            <a:r>
              <a:rPr lang="en-US" dirty="0" smtClean="0"/>
              <a:t>CPI Per Core</a:t>
            </a:r>
            <a:r>
              <a:rPr lang="ru-RU" dirty="0" smtClean="0"/>
              <a:t> = (</a:t>
            </a:r>
            <a:r>
              <a:rPr lang="en-US" dirty="0" smtClean="0"/>
              <a:t>CPI Per Thread</a:t>
            </a:r>
            <a:r>
              <a:rPr lang="ru-RU" dirty="0" smtClean="0"/>
              <a:t>) / (</a:t>
            </a:r>
            <a:r>
              <a:rPr lang="en-US" dirty="0" smtClean="0"/>
              <a:t>number of threads per core</a:t>
            </a:r>
            <a:r>
              <a:rPr lang="ru-RU" dirty="0" smtClean="0"/>
              <a:t>)</a:t>
            </a:r>
          </a:p>
          <a:p>
            <a:pPr algn="just"/>
            <a:r>
              <a:rPr lang="en-US" dirty="0" smtClean="0"/>
              <a:t>Reasonably good values of CPI are</a:t>
            </a:r>
            <a:r>
              <a:rPr lang="ru-RU" dirty="0" smtClean="0"/>
              <a:t>:</a:t>
            </a:r>
          </a:p>
          <a:p>
            <a:pPr lvl="1" algn="just"/>
            <a:r>
              <a:rPr lang="en-US" dirty="0" smtClean="0"/>
              <a:t>CPI Per Thread &lt;= 4.0</a:t>
            </a:r>
            <a:endParaRPr lang="ru-RU" dirty="0" smtClean="0"/>
          </a:p>
          <a:p>
            <a:pPr lvl="1" algn="just"/>
            <a:r>
              <a:rPr lang="en-US" dirty="0" smtClean="0"/>
              <a:t>CPI Per Core &lt;= 1.0</a:t>
            </a:r>
            <a:endParaRPr lang="ru-RU" dirty="0" smtClean="0"/>
          </a:p>
          <a:p>
            <a:pPr algn="just"/>
            <a:r>
              <a:rPr lang="en-US" dirty="0" smtClean="0"/>
              <a:t>Larger values of CPI usually imply memory latency problems</a:t>
            </a:r>
            <a:r>
              <a:rPr lang="ru-RU" dirty="0" smtClean="0"/>
              <a:t>.</a:t>
            </a:r>
          </a:p>
          <a:p>
            <a:pPr algn="just"/>
            <a:r>
              <a:rPr lang="en-US" dirty="0" smtClean="0"/>
              <a:t>CPI can grow from vectorization</a:t>
            </a:r>
            <a:r>
              <a:rPr lang="ru-RU" dirty="0" smtClean="0"/>
              <a:t>.</a:t>
            </a:r>
            <a:endParaRPr lang="ru-RU" altLang="ru-RU" b="1"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39</a:t>
            </a:fld>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Объект 2"/>
          <p:cNvSpPr>
            <a:spLocks noGrp="1"/>
          </p:cNvSpPr>
          <p:nvPr>
            <p:ph idx="1"/>
          </p:nvPr>
        </p:nvSpPr>
        <p:spPr>
          <a:xfrm>
            <a:off x="495300" y="3141663"/>
            <a:ext cx="8915400" cy="503237"/>
          </a:xfrm>
        </p:spPr>
        <p:txBody>
          <a:bodyPr/>
          <a:lstStyle/>
          <a:p>
            <a:pPr marL="0" indent="0" algn="ctr">
              <a:buFont typeface="Wingdings" pitchFamily="2" charset="2"/>
              <a:buNone/>
            </a:pPr>
            <a:r>
              <a:rPr lang="en-US" altLang="ru-RU" sz="3200" dirty="0" smtClean="0"/>
              <a:t>1. Using Intel MKL on Intel Xeon Phi</a:t>
            </a:r>
            <a:endParaRPr lang="ru-RU" altLang="ru-RU" sz="3200"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a:t>
            </a:fld>
            <a:endParaRPr lang="ru-R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Заголовок 1"/>
          <p:cNvSpPr>
            <a:spLocks noGrp="1"/>
          </p:cNvSpPr>
          <p:nvPr>
            <p:ph type="title"/>
          </p:nvPr>
        </p:nvSpPr>
        <p:spPr/>
        <p:txBody>
          <a:bodyPr/>
          <a:lstStyle/>
          <a:p>
            <a:r>
              <a:rPr lang="en-US" dirty="0" smtClean="0"/>
              <a:t>Compute to data access ratio </a:t>
            </a:r>
            <a:r>
              <a:rPr lang="en-US" altLang="ru-RU" dirty="0" smtClean="0"/>
              <a:t>…</a:t>
            </a:r>
            <a:endParaRPr lang="ru-RU" altLang="ru-RU" dirty="0" smtClean="0"/>
          </a:p>
        </p:txBody>
      </p:sp>
      <p:sp>
        <p:nvSpPr>
          <p:cNvPr id="43011" name="Объект 9"/>
          <p:cNvSpPr>
            <a:spLocks noGrp="1"/>
          </p:cNvSpPr>
          <p:nvPr>
            <p:ph idx="1"/>
          </p:nvPr>
        </p:nvSpPr>
        <p:spPr/>
        <p:txBody>
          <a:bodyPr/>
          <a:lstStyle/>
          <a:p>
            <a:pPr algn="just"/>
            <a:r>
              <a:rPr lang="en-US" dirty="0" smtClean="0"/>
              <a:t>Shows average ratio of computations per data size</a:t>
            </a:r>
          </a:p>
          <a:p>
            <a:pPr algn="just"/>
            <a:r>
              <a:rPr lang="en-US" dirty="0" smtClean="0"/>
              <a:t>Increasing compute to data ratio leads to increasing efficiency</a:t>
            </a:r>
            <a:r>
              <a:rPr lang="ru-RU" dirty="0" smtClean="0"/>
              <a:t>.</a:t>
            </a:r>
          </a:p>
          <a:p>
            <a:pPr algn="just"/>
            <a:r>
              <a:rPr lang="en-US" dirty="0" smtClean="0"/>
              <a:t>Two types of this metric</a:t>
            </a:r>
            <a:r>
              <a:rPr lang="ru-RU" dirty="0" smtClean="0"/>
              <a:t>:</a:t>
            </a:r>
          </a:p>
          <a:p>
            <a:pPr lvl="1" algn="just"/>
            <a:r>
              <a:rPr lang="en-US" dirty="0" smtClean="0"/>
              <a:t>L</a:t>
            </a:r>
            <a:r>
              <a:rPr lang="ru-RU" dirty="0" smtClean="0"/>
              <a:t>1 </a:t>
            </a:r>
            <a:r>
              <a:rPr lang="en-US" dirty="0" smtClean="0"/>
              <a:t>Compute to Data Access Ratio </a:t>
            </a:r>
            <a:r>
              <a:rPr lang="ru-RU" dirty="0" smtClean="0"/>
              <a:t> - </a:t>
            </a:r>
            <a:r>
              <a:rPr lang="en-US" dirty="0" smtClean="0"/>
              <a:t>average number of vector operations per L1 cache access</a:t>
            </a:r>
            <a:r>
              <a:rPr lang="ru-RU" dirty="0" smtClean="0"/>
              <a:t>.</a:t>
            </a:r>
          </a:p>
          <a:p>
            <a:pPr lvl="1" algn="just"/>
            <a:r>
              <a:rPr lang="en-US" dirty="0" smtClean="0"/>
              <a:t>L</a:t>
            </a:r>
            <a:r>
              <a:rPr lang="ru-RU" dirty="0" smtClean="0"/>
              <a:t>2 </a:t>
            </a:r>
            <a:r>
              <a:rPr lang="en-US" dirty="0" smtClean="0"/>
              <a:t>Compute to Data Access Ratio</a:t>
            </a:r>
            <a:r>
              <a:rPr lang="ru-RU" dirty="0" smtClean="0"/>
              <a:t> – </a:t>
            </a:r>
            <a:r>
              <a:rPr lang="en-US" dirty="0"/>
              <a:t>average number of vector operations per </a:t>
            </a:r>
            <a:r>
              <a:rPr lang="en-US" dirty="0" smtClean="0"/>
              <a:t>L2 </a:t>
            </a:r>
            <a:r>
              <a:rPr lang="en-US" dirty="0"/>
              <a:t>cache access</a:t>
            </a:r>
            <a:r>
              <a:rPr 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40</a:t>
            </a:fld>
            <a:endParaRPr lang="ru-R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p:txBody>
          <a:bodyPr/>
          <a:lstStyle/>
          <a:p>
            <a:r>
              <a:rPr lang="en-US" dirty="0" smtClean="0"/>
              <a:t>Compute to data access ratio </a:t>
            </a:r>
            <a:r>
              <a:rPr lang="en-US" altLang="ru-RU" dirty="0" smtClean="0"/>
              <a:t>…</a:t>
            </a:r>
            <a:endParaRPr lang="ru-RU" altLang="ru-RU" dirty="0" smtClean="0"/>
          </a:p>
        </p:txBody>
      </p:sp>
      <p:sp>
        <p:nvSpPr>
          <p:cNvPr id="44035" name="Объект 9"/>
          <p:cNvSpPr>
            <a:spLocks noGrp="1"/>
          </p:cNvSpPr>
          <p:nvPr>
            <p:ph idx="1"/>
          </p:nvPr>
        </p:nvSpPr>
        <p:spPr/>
        <p:txBody>
          <a:bodyPr/>
          <a:lstStyle/>
          <a:p>
            <a:pPr algn="just"/>
            <a:r>
              <a:rPr lang="en-US" dirty="0" smtClean="0"/>
              <a:t>Computing</a:t>
            </a:r>
            <a:r>
              <a:rPr lang="ru-RU" dirty="0" smtClean="0"/>
              <a:t>:</a:t>
            </a:r>
          </a:p>
          <a:p>
            <a:pPr lvl="1" algn="just"/>
            <a:r>
              <a:rPr lang="en-US" dirty="0" smtClean="0"/>
              <a:t>L1 Compute to Data Access Ratio = VPU_ELEMENTS_ACTIVE / DATA_READ_OR_WRITE</a:t>
            </a:r>
            <a:endParaRPr lang="ru-RU" dirty="0" smtClean="0"/>
          </a:p>
          <a:p>
            <a:pPr lvl="1" algn="just"/>
            <a:r>
              <a:rPr lang="en-US" dirty="0" smtClean="0"/>
              <a:t>L2 Compute to Data Access Ratio = VPU_ELEMENTS_ACTIVE / DATA_READ_MISS_OR_WRITE_MISS</a:t>
            </a:r>
            <a:endParaRPr lang="ru-RU" dirty="0" smtClean="0"/>
          </a:p>
          <a:p>
            <a:pPr algn="just"/>
            <a:r>
              <a:rPr lang="en-US" dirty="0" smtClean="0"/>
              <a:t>Where</a:t>
            </a:r>
            <a:endParaRPr lang="ru-RU" dirty="0" smtClean="0"/>
          </a:p>
          <a:p>
            <a:pPr lvl="1" algn="just"/>
            <a:r>
              <a:rPr lang="ru-RU" dirty="0" smtClean="0"/>
              <a:t>VPU_ELEMENTS_ACTIVE </a:t>
            </a:r>
            <a:r>
              <a:rPr lang="en-US" dirty="0" smtClean="0"/>
              <a:t>is number of vector operations per thread</a:t>
            </a:r>
            <a:endParaRPr lang="ru-RU" dirty="0" smtClean="0"/>
          </a:p>
          <a:p>
            <a:pPr lvl="1" algn="just"/>
            <a:r>
              <a:rPr lang="ru-RU" dirty="0" smtClean="0"/>
              <a:t>DATA_READ_OR_WRITE</a:t>
            </a:r>
            <a:r>
              <a:rPr lang="en-US" dirty="0" smtClean="0"/>
              <a:t> is number of read and write operations with L1 cache per thread</a:t>
            </a:r>
            <a:endParaRPr lang="ru-RU" dirty="0" smtClean="0"/>
          </a:p>
          <a:p>
            <a:pPr lvl="1" algn="just"/>
            <a:r>
              <a:rPr lang="en-US" dirty="0" smtClean="0"/>
              <a:t>DATA</a:t>
            </a:r>
            <a:r>
              <a:rPr lang="ru-RU" dirty="0" smtClean="0"/>
              <a:t>_</a:t>
            </a:r>
            <a:r>
              <a:rPr lang="en-US" dirty="0" smtClean="0"/>
              <a:t>READ</a:t>
            </a:r>
            <a:r>
              <a:rPr lang="ru-RU" dirty="0" smtClean="0"/>
              <a:t>_</a:t>
            </a:r>
            <a:r>
              <a:rPr lang="en-US" dirty="0" smtClean="0"/>
              <a:t>MISS</a:t>
            </a:r>
            <a:r>
              <a:rPr lang="ru-RU" dirty="0" smtClean="0"/>
              <a:t>_</a:t>
            </a:r>
            <a:r>
              <a:rPr lang="en-US" dirty="0" smtClean="0"/>
              <a:t>OR</a:t>
            </a:r>
            <a:r>
              <a:rPr lang="ru-RU" dirty="0" smtClean="0"/>
              <a:t>_</a:t>
            </a:r>
            <a:r>
              <a:rPr lang="en-US" dirty="0" smtClean="0"/>
              <a:t>WRITE</a:t>
            </a:r>
            <a:r>
              <a:rPr lang="ru-RU" dirty="0" smtClean="0"/>
              <a:t>_</a:t>
            </a:r>
            <a:r>
              <a:rPr lang="en-US" dirty="0" smtClean="0"/>
              <a:t>MISS</a:t>
            </a:r>
            <a:r>
              <a:rPr lang="en-US" dirty="0"/>
              <a:t> </a:t>
            </a:r>
            <a:r>
              <a:rPr lang="en-US" dirty="0" smtClean="0"/>
              <a:t>is number of L1 cache misses for </a:t>
            </a:r>
            <a:r>
              <a:rPr lang="en-US" dirty="0"/>
              <a:t>read </a:t>
            </a:r>
            <a:r>
              <a:rPr lang="en-US" dirty="0" smtClean="0"/>
              <a:t>and write operations per thread</a:t>
            </a:r>
            <a:endParaRPr 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41</a:t>
            </a:fld>
            <a:endParaRPr lang="ru-R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Заголовок 1"/>
          <p:cNvSpPr>
            <a:spLocks noGrp="1"/>
          </p:cNvSpPr>
          <p:nvPr>
            <p:ph type="title"/>
          </p:nvPr>
        </p:nvSpPr>
        <p:spPr/>
        <p:txBody>
          <a:bodyPr/>
          <a:lstStyle/>
          <a:p>
            <a:r>
              <a:rPr lang="en-US" dirty="0" smtClean="0"/>
              <a:t>Compute to data access ratio</a:t>
            </a:r>
            <a:endParaRPr lang="ru-RU" altLang="ru-RU" dirty="0" smtClean="0"/>
          </a:p>
        </p:txBody>
      </p:sp>
      <p:sp>
        <p:nvSpPr>
          <p:cNvPr id="45059" name="Объект 9"/>
          <p:cNvSpPr>
            <a:spLocks noGrp="1"/>
          </p:cNvSpPr>
          <p:nvPr>
            <p:ph idx="1"/>
          </p:nvPr>
        </p:nvSpPr>
        <p:spPr/>
        <p:txBody>
          <a:bodyPr/>
          <a:lstStyle/>
          <a:p>
            <a:pPr algn="just"/>
            <a:r>
              <a:rPr lang="en-US" dirty="0" smtClean="0"/>
              <a:t>Reasonably good values for Xeon Phi are</a:t>
            </a:r>
            <a:r>
              <a:rPr lang="ru-RU" dirty="0" smtClean="0"/>
              <a:t>:</a:t>
            </a:r>
          </a:p>
          <a:p>
            <a:pPr lvl="1" algn="just"/>
            <a:r>
              <a:rPr lang="en-US" dirty="0" smtClean="0"/>
              <a:t>L</a:t>
            </a:r>
            <a:r>
              <a:rPr lang="ru-RU" dirty="0" smtClean="0"/>
              <a:t>1 </a:t>
            </a:r>
            <a:r>
              <a:rPr lang="en-US" dirty="0" smtClean="0"/>
              <a:t>Compute to Data Access Ratio </a:t>
            </a:r>
            <a:r>
              <a:rPr lang="ru-RU" dirty="0" smtClean="0"/>
              <a:t>&lt; </a:t>
            </a:r>
            <a:r>
              <a:rPr lang="en-US" dirty="0" smtClean="0"/>
              <a:t>vectorization </a:t>
            </a:r>
            <a:r>
              <a:rPr lang="en-US" dirty="0"/>
              <a:t>intensity </a:t>
            </a:r>
            <a:r>
              <a:rPr lang="ru-RU" dirty="0" smtClean="0"/>
              <a:t>(</a:t>
            </a:r>
            <a:r>
              <a:rPr lang="en-US" dirty="0" smtClean="0"/>
              <a:t>will be discussed later</a:t>
            </a:r>
            <a:r>
              <a:rPr lang="ru-RU" dirty="0" smtClean="0"/>
              <a:t>)</a:t>
            </a:r>
          </a:p>
          <a:p>
            <a:pPr lvl="1" algn="just"/>
            <a:r>
              <a:rPr lang="en-US" dirty="0" smtClean="0"/>
              <a:t>L2 Compute to Data Access Ratio &lt; 100 * (L1 Compute to Data Access Ratio)</a:t>
            </a:r>
            <a:endParaRPr lang="ru-RU" dirty="0" smtClean="0"/>
          </a:p>
          <a:p>
            <a:pPr algn="just"/>
            <a:r>
              <a:rPr lang="en-US" dirty="0" smtClean="0"/>
              <a:t>To improve these metrics increase computation density by vectorization and eliminating unnecessary memory access.</a:t>
            </a:r>
            <a:r>
              <a:rPr lang="ru-RU" dirty="0" smtClean="0"/>
              <a:t> </a:t>
            </a:r>
          </a:p>
          <a:p>
            <a:pPr algn="just"/>
            <a:r>
              <a:rPr lang="en-US" dirty="0" smtClean="0"/>
              <a:t>Pay attention to memory efficiency and data alignment</a:t>
            </a:r>
            <a:r>
              <a:rPr 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42</a:t>
            </a:fld>
            <a:endParaRPr lang="ru-R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1"/>
          <p:cNvSpPr>
            <a:spLocks noGrp="1"/>
          </p:cNvSpPr>
          <p:nvPr>
            <p:ph type="title"/>
          </p:nvPr>
        </p:nvSpPr>
        <p:spPr/>
        <p:txBody>
          <a:bodyPr/>
          <a:lstStyle/>
          <a:p>
            <a:r>
              <a:rPr lang="en-US" altLang="ru-RU" smtClean="0"/>
              <a:t>Data latency…</a:t>
            </a:r>
            <a:endParaRPr lang="ru-RU" altLang="ru-RU" smtClean="0"/>
          </a:p>
        </p:txBody>
      </p:sp>
      <p:sp>
        <p:nvSpPr>
          <p:cNvPr id="46083" name="Объект 9"/>
          <p:cNvSpPr>
            <a:spLocks noGrp="1"/>
          </p:cNvSpPr>
          <p:nvPr>
            <p:ph idx="1"/>
          </p:nvPr>
        </p:nvSpPr>
        <p:spPr/>
        <p:txBody>
          <a:bodyPr/>
          <a:lstStyle/>
          <a:p>
            <a:pPr algn="just"/>
            <a:r>
              <a:rPr lang="en-US" b="1" dirty="0" smtClean="0"/>
              <a:t>Memory access latency</a:t>
            </a:r>
          </a:p>
          <a:p>
            <a:pPr algn="just"/>
            <a:r>
              <a:rPr lang="en-US" dirty="0" smtClean="0"/>
              <a:t>High memory latency significantly hurts performance</a:t>
            </a:r>
            <a:r>
              <a:rPr lang="ru-RU" dirty="0" smtClean="0"/>
              <a:t>. </a:t>
            </a:r>
            <a:endParaRPr lang="en-US" dirty="0" smtClean="0"/>
          </a:p>
          <a:p>
            <a:pPr algn="just"/>
            <a:r>
              <a:rPr lang="en-US" dirty="0" smtClean="0"/>
              <a:t>We recommend to use the following metric</a:t>
            </a:r>
            <a:r>
              <a:rPr lang="ru-RU" dirty="0" smtClean="0"/>
              <a:t>:</a:t>
            </a:r>
            <a:endParaRPr lang="en-US" dirty="0" smtClean="0"/>
          </a:p>
          <a:p>
            <a:pPr lvl="1" algn="just"/>
            <a:r>
              <a:rPr lang="en-US" dirty="0" smtClean="0"/>
              <a:t>Estimated Latency Impact = (CPU_CLK_UNHALTED – EXEC_STAGE_CYCLES – DATA_READ_OR_WRITE) / DATA_READ_OR_WRITE_MISS</a:t>
            </a:r>
          </a:p>
          <a:p>
            <a:pPr algn="just"/>
            <a:r>
              <a:rPr lang="en-US" dirty="0" smtClean="0"/>
              <a:t>Where</a:t>
            </a:r>
            <a:endParaRPr lang="ru-RU" dirty="0" smtClean="0"/>
          </a:p>
          <a:p>
            <a:pPr lvl="1" algn="just"/>
            <a:r>
              <a:rPr lang="en-US" dirty="0" smtClean="0"/>
              <a:t>EXEC</a:t>
            </a:r>
            <a:r>
              <a:rPr lang="ru-RU" dirty="0" smtClean="0"/>
              <a:t>_</a:t>
            </a:r>
            <a:r>
              <a:rPr lang="en-US" dirty="0" smtClean="0"/>
              <a:t>STAGE</a:t>
            </a:r>
            <a:r>
              <a:rPr lang="ru-RU" dirty="0" smtClean="0"/>
              <a:t>_</a:t>
            </a:r>
            <a:r>
              <a:rPr lang="en-US" dirty="0" smtClean="0"/>
              <a:t>CYCLES</a:t>
            </a:r>
            <a:r>
              <a:rPr lang="ru-RU" dirty="0" smtClean="0"/>
              <a:t> </a:t>
            </a:r>
            <a:r>
              <a:rPr lang="en-US" dirty="0" smtClean="0"/>
              <a:t>is number of cycles when a thread executed computational operations</a:t>
            </a:r>
            <a:endParaRPr 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43</a:t>
            </a:fld>
            <a:endParaRPr lang="ru-RU"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p:txBody>
          <a:bodyPr/>
          <a:lstStyle/>
          <a:p>
            <a:r>
              <a:rPr lang="en-US" altLang="ru-RU" smtClean="0"/>
              <a:t>Data latency</a:t>
            </a:r>
            <a:endParaRPr lang="ru-RU" altLang="ru-RU" smtClean="0"/>
          </a:p>
        </p:txBody>
      </p:sp>
      <p:sp>
        <p:nvSpPr>
          <p:cNvPr id="47107" name="Объект 9"/>
          <p:cNvSpPr>
            <a:spLocks noGrp="1"/>
          </p:cNvSpPr>
          <p:nvPr>
            <p:ph idx="1"/>
          </p:nvPr>
        </p:nvSpPr>
        <p:spPr/>
        <p:txBody>
          <a:bodyPr/>
          <a:lstStyle/>
          <a:p>
            <a:pPr algn="just"/>
            <a:r>
              <a:rPr lang="en-US" dirty="0" smtClean="0"/>
              <a:t>If the metric is </a:t>
            </a:r>
            <a:r>
              <a:rPr lang="en-US" b="1" dirty="0" smtClean="0"/>
              <a:t>&gt; 145</a:t>
            </a:r>
            <a:r>
              <a:rPr lang="en-US" dirty="0" smtClean="0"/>
              <a:t>, optimization is recommended</a:t>
            </a:r>
            <a:r>
              <a:rPr lang="ru-RU" dirty="0" smtClean="0"/>
              <a:t>.</a:t>
            </a:r>
          </a:p>
          <a:p>
            <a:pPr algn="just"/>
            <a:r>
              <a:rPr lang="en-US" dirty="0" smtClean="0"/>
              <a:t>Optimization techniques include improving memory access locality, software prefetch, tiling, streaming stores and data alignment</a:t>
            </a:r>
            <a:r>
              <a:rPr 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44</a:t>
            </a:fld>
            <a:endParaRPr lang="ru-RU"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Заголовок 1"/>
          <p:cNvSpPr>
            <a:spLocks noGrp="1"/>
          </p:cNvSpPr>
          <p:nvPr>
            <p:ph type="title"/>
          </p:nvPr>
        </p:nvSpPr>
        <p:spPr/>
        <p:txBody>
          <a:bodyPr/>
          <a:lstStyle/>
          <a:p>
            <a:r>
              <a:rPr lang="en-US" altLang="ru-RU" dirty="0" smtClean="0"/>
              <a:t>TLB cache …</a:t>
            </a:r>
            <a:endParaRPr lang="ru-RU" altLang="ru-RU" dirty="0" smtClean="0"/>
          </a:p>
        </p:txBody>
      </p:sp>
      <p:sp>
        <p:nvSpPr>
          <p:cNvPr id="48131" name="Объект 9"/>
          <p:cNvSpPr>
            <a:spLocks noGrp="1"/>
          </p:cNvSpPr>
          <p:nvPr>
            <p:ph idx="1"/>
          </p:nvPr>
        </p:nvSpPr>
        <p:spPr/>
        <p:txBody>
          <a:bodyPr/>
          <a:lstStyle/>
          <a:p>
            <a:pPr algn="just"/>
            <a:r>
              <a:rPr lang="en-US" dirty="0" smtClean="0"/>
              <a:t>Inefficient TLB cache utilization leads to increased memory latency and as a result lower performance</a:t>
            </a:r>
            <a:r>
              <a:rPr lang="ru-RU" dirty="0" smtClean="0"/>
              <a:t>.</a:t>
            </a:r>
            <a:endParaRPr lang="en-US" dirty="0" smtClean="0"/>
          </a:p>
          <a:p>
            <a:pPr algn="just"/>
            <a:r>
              <a:rPr lang="en-US" dirty="0" smtClean="0"/>
              <a:t>The following metrics are use to estimate TLB cache efficiency</a:t>
            </a:r>
            <a:r>
              <a:rPr lang="ru-RU" dirty="0" smtClean="0"/>
              <a:t>:</a:t>
            </a:r>
            <a:endParaRPr lang="en-US" dirty="0" smtClean="0"/>
          </a:p>
          <a:p>
            <a:pPr lvl="1"/>
            <a:r>
              <a:rPr lang="en-US" dirty="0" smtClean="0"/>
              <a:t>L1 TLB miss ratio = DATA_PAGE_WALK / DATA_READ_OR_WRITE;</a:t>
            </a:r>
            <a:endParaRPr lang="ru-RU" dirty="0" smtClean="0"/>
          </a:p>
          <a:p>
            <a:pPr lvl="1"/>
            <a:r>
              <a:rPr lang="en-US" dirty="0" smtClean="0"/>
              <a:t>L2 TLB miss ratio = LONG_DATA_PAGE_WALK / DATA_READ_OR_WRITE</a:t>
            </a:r>
            <a:endParaRPr lang="ru-RU" dirty="0" smtClean="0"/>
          </a:p>
          <a:p>
            <a:pPr lvl="1"/>
            <a:r>
              <a:rPr lang="en-US" dirty="0" smtClean="0"/>
              <a:t>L1 TLB misses per L2 TLB miss = DATA_PAGE_WALK / LONG_DATA_PAGE_WALK</a:t>
            </a:r>
            <a:endParaRPr lang="ru-RU" dirty="0" smtClean="0"/>
          </a:p>
          <a:p>
            <a:pPr lvl="1" algn="just"/>
            <a:endParaRPr 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45</a:t>
            </a:fld>
            <a:endParaRPr lang="ru-R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Заголовок 1"/>
          <p:cNvSpPr>
            <a:spLocks noGrp="1"/>
          </p:cNvSpPr>
          <p:nvPr>
            <p:ph type="title"/>
          </p:nvPr>
        </p:nvSpPr>
        <p:spPr/>
        <p:txBody>
          <a:bodyPr/>
          <a:lstStyle/>
          <a:p>
            <a:r>
              <a:rPr lang="en-US" altLang="ru-RU" dirty="0" smtClean="0"/>
              <a:t>TLB cache …</a:t>
            </a:r>
            <a:endParaRPr lang="ru-RU" altLang="ru-RU" dirty="0" smtClean="0"/>
          </a:p>
        </p:txBody>
      </p:sp>
      <p:sp>
        <p:nvSpPr>
          <p:cNvPr id="49155" name="Объект 9"/>
          <p:cNvSpPr>
            <a:spLocks noGrp="1"/>
          </p:cNvSpPr>
          <p:nvPr>
            <p:ph idx="1"/>
          </p:nvPr>
        </p:nvSpPr>
        <p:spPr/>
        <p:txBody>
          <a:bodyPr/>
          <a:lstStyle/>
          <a:p>
            <a:pPr algn="just"/>
            <a:r>
              <a:rPr lang="en-US" dirty="0" smtClean="0"/>
              <a:t>Where</a:t>
            </a:r>
            <a:endParaRPr lang="ru-RU" dirty="0" smtClean="0"/>
          </a:p>
          <a:p>
            <a:pPr lvl="1" algn="just"/>
            <a:r>
              <a:rPr lang="en-US" dirty="0" smtClean="0"/>
              <a:t>DATA_PAGE_WALK – number of</a:t>
            </a:r>
            <a:r>
              <a:rPr lang="ru-RU" dirty="0" smtClean="0"/>
              <a:t> </a:t>
            </a:r>
            <a:r>
              <a:rPr lang="en-US" dirty="0" smtClean="0"/>
              <a:t>L1 TLB cache misses</a:t>
            </a:r>
            <a:endParaRPr lang="ru-RU" dirty="0" smtClean="0"/>
          </a:p>
          <a:p>
            <a:pPr lvl="1" algn="just"/>
            <a:r>
              <a:rPr lang="en-US" dirty="0" smtClean="0"/>
              <a:t>LONG_DATA_PAGE_WALK – </a:t>
            </a:r>
            <a:r>
              <a:rPr lang="en-US" dirty="0"/>
              <a:t>number of</a:t>
            </a:r>
            <a:r>
              <a:rPr lang="ru-RU" dirty="0"/>
              <a:t> </a:t>
            </a:r>
            <a:r>
              <a:rPr lang="en-US" dirty="0" smtClean="0"/>
              <a:t>L2 </a:t>
            </a:r>
            <a:r>
              <a:rPr lang="en-US" dirty="0"/>
              <a:t>TLB cache misses</a:t>
            </a:r>
            <a:endParaRPr lang="ru-RU" dirty="0" smtClean="0"/>
          </a:p>
          <a:p>
            <a:pPr algn="just"/>
            <a:r>
              <a:rPr lang="en-US" dirty="0" smtClean="0"/>
              <a:t>Optimization is recommended if</a:t>
            </a:r>
            <a:r>
              <a:rPr lang="ru-RU" dirty="0" smtClean="0"/>
              <a:t>:</a:t>
            </a:r>
          </a:p>
          <a:p>
            <a:pPr lvl="1" algn="just"/>
            <a:r>
              <a:rPr lang="en-US" dirty="0" smtClean="0"/>
              <a:t>L1 TLB miss ratio &gt; 1%</a:t>
            </a:r>
            <a:endParaRPr lang="ru-RU" dirty="0" smtClean="0"/>
          </a:p>
          <a:p>
            <a:pPr lvl="1" algn="just"/>
            <a:r>
              <a:rPr lang="en-US" dirty="0" smtClean="0"/>
              <a:t>L2 TLB miss ratio &gt; 0.1%</a:t>
            </a:r>
            <a:endParaRPr lang="ru-RU" dirty="0" smtClean="0"/>
          </a:p>
          <a:p>
            <a:pPr lvl="1" algn="just"/>
            <a:r>
              <a:rPr lang="en-US" dirty="0" smtClean="0"/>
              <a:t>L1 TLB misses per L2 TLB miss &gt; 1</a:t>
            </a:r>
            <a:endParaRPr 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46</a:t>
            </a:fld>
            <a:endParaRPr lang="ru-RU"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Заголовок 1"/>
          <p:cNvSpPr>
            <a:spLocks noGrp="1"/>
          </p:cNvSpPr>
          <p:nvPr>
            <p:ph type="title"/>
          </p:nvPr>
        </p:nvSpPr>
        <p:spPr/>
        <p:txBody>
          <a:bodyPr/>
          <a:lstStyle/>
          <a:p>
            <a:r>
              <a:rPr lang="en-US" altLang="ru-RU" smtClean="0"/>
              <a:t>TLB cache</a:t>
            </a:r>
            <a:endParaRPr lang="ru-RU" smtClean="0"/>
          </a:p>
        </p:txBody>
      </p:sp>
      <p:sp>
        <p:nvSpPr>
          <p:cNvPr id="50179" name="Объект 2"/>
          <p:cNvSpPr>
            <a:spLocks noGrp="1"/>
          </p:cNvSpPr>
          <p:nvPr>
            <p:ph idx="1"/>
          </p:nvPr>
        </p:nvSpPr>
        <p:spPr/>
        <p:txBody>
          <a:bodyPr/>
          <a:lstStyle/>
          <a:p>
            <a:pPr algn="just"/>
            <a:r>
              <a:rPr lang="en-US" dirty="0" smtClean="0"/>
              <a:t>Better cache and memory efficiency improves TLB cache efficiency</a:t>
            </a:r>
            <a:r>
              <a:rPr lang="ru-RU" dirty="0" smtClean="0"/>
              <a:t>.</a:t>
            </a:r>
          </a:p>
          <a:p>
            <a:pPr algn="just"/>
            <a:r>
              <a:rPr lang="en-US" dirty="0" smtClean="0"/>
              <a:t>If ratio of L</a:t>
            </a:r>
            <a:r>
              <a:rPr lang="ru-RU" dirty="0" smtClean="0"/>
              <a:t>1 </a:t>
            </a:r>
            <a:r>
              <a:rPr lang="en-US" dirty="0" smtClean="0"/>
              <a:t>TLB miss</a:t>
            </a:r>
            <a:r>
              <a:rPr lang="ru-RU" dirty="0" smtClean="0"/>
              <a:t> / </a:t>
            </a:r>
            <a:r>
              <a:rPr lang="en-US" dirty="0" smtClean="0"/>
              <a:t>L</a:t>
            </a:r>
            <a:r>
              <a:rPr lang="ru-RU" dirty="0" smtClean="0"/>
              <a:t>2 </a:t>
            </a:r>
            <a:r>
              <a:rPr lang="en-US" dirty="0" smtClean="0"/>
              <a:t>TLB miss</a:t>
            </a:r>
            <a:r>
              <a:rPr lang="en-US" dirty="0"/>
              <a:t> </a:t>
            </a:r>
            <a:r>
              <a:rPr lang="en-US" dirty="0" smtClean="0"/>
              <a:t>is large, large pages of TLB cache might help</a:t>
            </a:r>
            <a:r>
              <a:rPr 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47</a:t>
            </a:fld>
            <a:endParaRPr lang="ru-RU"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Заголовок 1"/>
          <p:cNvSpPr>
            <a:spLocks noGrp="1"/>
          </p:cNvSpPr>
          <p:nvPr>
            <p:ph type="title"/>
          </p:nvPr>
        </p:nvSpPr>
        <p:spPr/>
        <p:txBody>
          <a:bodyPr/>
          <a:lstStyle/>
          <a:p>
            <a:r>
              <a:rPr lang="en-US" altLang="ru-RU" smtClean="0"/>
              <a:t>Vectorization…</a:t>
            </a:r>
            <a:endParaRPr lang="ru-RU" smtClean="0"/>
          </a:p>
        </p:txBody>
      </p:sp>
      <p:sp>
        <p:nvSpPr>
          <p:cNvPr id="51203" name="Объект 2"/>
          <p:cNvSpPr>
            <a:spLocks noGrp="1"/>
          </p:cNvSpPr>
          <p:nvPr>
            <p:ph idx="1"/>
          </p:nvPr>
        </p:nvSpPr>
        <p:spPr/>
        <p:txBody>
          <a:bodyPr/>
          <a:lstStyle/>
          <a:p>
            <a:pPr algn="just"/>
            <a:r>
              <a:rPr lang="en-US" b="1" dirty="0" smtClean="0"/>
              <a:t>Vectorization intensity</a:t>
            </a:r>
            <a:endParaRPr lang="ru-RU" b="1" dirty="0" smtClean="0"/>
          </a:p>
          <a:p>
            <a:pPr algn="just"/>
            <a:r>
              <a:rPr lang="en-US" dirty="0" smtClean="0"/>
              <a:t>Shows how efficiently the code is vectorized</a:t>
            </a:r>
            <a:r>
              <a:rPr lang="ru-RU" dirty="0" smtClean="0"/>
              <a:t>:</a:t>
            </a:r>
          </a:p>
          <a:p>
            <a:pPr lvl="1"/>
            <a:r>
              <a:rPr lang="en-US" dirty="0" smtClean="0"/>
              <a:t>Vectorization intensity = VPU_ELEMENTS_ACTIVE / VPU_INSTRUCTIONS_EXECUTED.</a:t>
            </a:r>
            <a:endParaRPr lang="ru-RU" dirty="0" smtClean="0"/>
          </a:p>
          <a:p>
            <a:r>
              <a:rPr lang="en-US" dirty="0" smtClean="0"/>
              <a:t>Where</a:t>
            </a:r>
            <a:endParaRPr lang="ru-RU" dirty="0" smtClean="0"/>
          </a:p>
          <a:p>
            <a:pPr lvl="1" algn="just"/>
            <a:r>
              <a:rPr lang="en-US" dirty="0" smtClean="0"/>
              <a:t>VPU</a:t>
            </a:r>
            <a:r>
              <a:rPr lang="ru-RU" dirty="0" smtClean="0"/>
              <a:t>_</a:t>
            </a:r>
            <a:r>
              <a:rPr lang="en-US" dirty="0" smtClean="0"/>
              <a:t>INSTRUCTIONS</a:t>
            </a:r>
            <a:r>
              <a:rPr lang="ru-RU" dirty="0" smtClean="0"/>
              <a:t>_</a:t>
            </a:r>
            <a:r>
              <a:rPr lang="en-US" dirty="0" smtClean="0"/>
              <a:t>EXECUTED</a:t>
            </a:r>
            <a:r>
              <a:rPr lang="ru-RU" dirty="0" smtClean="0"/>
              <a:t> – </a:t>
            </a:r>
            <a:r>
              <a:rPr lang="en-US" dirty="0" smtClean="0"/>
              <a:t>number of vector instructions executed</a:t>
            </a:r>
            <a:endParaRPr lang="ru-RU" dirty="0" smtClean="0"/>
          </a:p>
          <a:p>
            <a:pPr lvl="1" algn="just"/>
            <a:r>
              <a:rPr lang="en-US" dirty="0" smtClean="0"/>
              <a:t>VPU</a:t>
            </a:r>
            <a:r>
              <a:rPr lang="ru-RU" dirty="0" smtClean="0"/>
              <a:t>_</a:t>
            </a:r>
            <a:r>
              <a:rPr lang="en-US" dirty="0" smtClean="0"/>
              <a:t>ELEMENTS</a:t>
            </a:r>
            <a:r>
              <a:rPr lang="ru-RU" dirty="0" smtClean="0"/>
              <a:t>_</a:t>
            </a:r>
            <a:r>
              <a:rPr lang="en-US" dirty="0" smtClean="0"/>
              <a:t>ACTIVE</a:t>
            </a:r>
            <a:r>
              <a:rPr lang="ru-RU" dirty="0" smtClean="0"/>
              <a:t> </a:t>
            </a:r>
            <a:r>
              <a:rPr lang="en-US" dirty="0" smtClean="0"/>
              <a:t>number of active vector elements per vector instructions</a:t>
            </a:r>
            <a:endParaRPr 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48</a:t>
            </a:fld>
            <a:endParaRPr lang="ru-RU"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Заголовок 1"/>
          <p:cNvSpPr>
            <a:spLocks noGrp="1"/>
          </p:cNvSpPr>
          <p:nvPr>
            <p:ph type="title"/>
          </p:nvPr>
        </p:nvSpPr>
        <p:spPr/>
        <p:txBody>
          <a:bodyPr/>
          <a:lstStyle/>
          <a:p>
            <a:r>
              <a:rPr lang="en-US" altLang="ru-RU" smtClean="0"/>
              <a:t>Vectorization</a:t>
            </a:r>
            <a:endParaRPr lang="ru-RU" smtClean="0"/>
          </a:p>
        </p:txBody>
      </p:sp>
      <p:sp>
        <p:nvSpPr>
          <p:cNvPr id="52227" name="Объект 2"/>
          <p:cNvSpPr>
            <a:spLocks noGrp="1"/>
          </p:cNvSpPr>
          <p:nvPr>
            <p:ph idx="1"/>
          </p:nvPr>
        </p:nvSpPr>
        <p:spPr/>
        <p:txBody>
          <a:bodyPr/>
          <a:lstStyle/>
          <a:p>
            <a:pPr algn="just"/>
            <a:r>
              <a:rPr lang="en-US" dirty="0" smtClean="0"/>
              <a:t>Optimization is recommended if vectorization intensity is &lt; 8 for double precision or &lt; 16 for single precision</a:t>
            </a:r>
            <a:endParaRPr lang="ru-RU" dirty="0" smtClean="0"/>
          </a:p>
          <a:p>
            <a:pPr algn="just"/>
            <a:r>
              <a:rPr lang="en-US" dirty="0" smtClean="0"/>
              <a:t>Compiler can automatically vectorize loops, use vectorization report for details of loop vectorization</a:t>
            </a:r>
            <a:r>
              <a:rPr lang="ru-RU" dirty="0" smtClean="0"/>
              <a:t>.</a:t>
            </a:r>
          </a:p>
          <a:p>
            <a:pPr algn="just"/>
            <a:r>
              <a:rPr lang="en-US" dirty="0" smtClean="0"/>
              <a:t>Assist compiler vectorization with </a:t>
            </a:r>
            <a:r>
              <a:rPr lang="ru-RU" dirty="0" smtClean="0"/>
              <a:t>#</a:t>
            </a:r>
            <a:r>
              <a:rPr lang="en-US" dirty="0" smtClean="0"/>
              <a:t>pragma </a:t>
            </a:r>
            <a:r>
              <a:rPr lang="en-US" dirty="0" err="1" smtClean="0"/>
              <a:t>ivdep</a:t>
            </a:r>
            <a:r>
              <a:rPr lang="en-US" dirty="0" smtClean="0"/>
              <a:t>, keywords, #pragma </a:t>
            </a:r>
            <a:r>
              <a:rPr lang="en-US" dirty="0" err="1" smtClean="0"/>
              <a:t>simd</a:t>
            </a:r>
            <a:r>
              <a:rPr lang="en-US" dirty="0" smtClean="0"/>
              <a:t> and Intel </a:t>
            </a:r>
            <a:r>
              <a:rPr lang="en-US" dirty="0" err="1" smtClean="0"/>
              <a:t>Cilk</a:t>
            </a:r>
            <a:r>
              <a:rPr lang="en-US" dirty="0" smtClean="0"/>
              <a:t> Plus</a:t>
            </a:r>
            <a:r>
              <a:rPr lang="ru-RU" dirty="0" smtClean="0"/>
              <a:t> </a:t>
            </a:r>
            <a:r>
              <a:rPr lang="en-US" dirty="0" smtClean="0"/>
              <a:t>features</a:t>
            </a:r>
            <a:r>
              <a:rPr lang="ru-RU" dirty="0" smtClean="0"/>
              <a:t>.</a:t>
            </a:r>
          </a:p>
          <a:p>
            <a:r>
              <a:rPr lang="en-US" dirty="0" smtClean="0"/>
              <a:t>Pay attention to data alignment</a:t>
            </a:r>
            <a:r>
              <a:rPr lang="ru-RU" dirty="0" smtClean="0"/>
              <a:t>.</a:t>
            </a:r>
          </a:p>
          <a:p>
            <a:pPr algn="just"/>
            <a:endParaRPr 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49</a:t>
            </a:fld>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a:xfrm>
            <a:off x="200025" y="188913"/>
            <a:ext cx="9083675" cy="561975"/>
          </a:xfrm>
        </p:spPr>
        <p:txBody>
          <a:bodyPr/>
          <a:lstStyle/>
          <a:p>
            <a:r>
              <a:rPr lang="en-US" altLang="ru-RU" smtClean="0"/>
              <a:t>Intel MKL</a:t>
            </a:r>
            <a:endParaRPr lang="ru-RU" altLang="ru-RU" smtClean="0"/>
          </a:p>
        </p:txBody>
      </p:sp>
      <p:sp>
        <p:nvSpPr>
          <p:cNvPr id="7171" name="Объект 2"/>
          <p:cNvSpPr>
            <a:spLocks noGrp="1"/>
          </p:cNvSpPr>
          <p:nvPr>
            <p:ph idx="1"/>
          </p:nvPr>
        </p:nvSpPr>
        <p:spPr/>
        <p:txBody>
          <a:bodyPr/>
          <a:lstStyle/>
          <a:p>
            <a:pPr algn="just"/>
            <a:r>
              <a:rPr lang="ru-RU" altLang="ru-RU" dirty="0" smtClean="0"/>
              <a:t>Intel </a:t>
            </a:r>
            <a:r>
              <a:rPr lang="ru-RU" altLang="ru-RU" dirty="0" err="1" smtClean="0"/>
              <a:t>Math</a:t>
            </a:r>
            <a:r>
              <a:rPr lang="ru-RU" altLang="ru-RU" dirty="0" smtClean="0"/>
              <a:t> </a:t>
            </a:r>
            <a:r>
              <a:rPr lang="ru-RU" altLang="ru-RU" dirty="0" err="1" smtClean="0"/>
              <a:t>Kernel</a:t>
            </a:r>
            <a:r>
              <a:rPr lang="ru-RU" altLang="ru-RU" dirty="0" smtClean="0"/>
              <a:t> </a:t>
            </a:r>
            <a:r>
              <a:rPr lang="ru-RU" altLang="ru-RU" dirty="0" err="1" smtClean="0"/>
              <a:t>Library</a:t>
            </a:r>
            <a:r>
              <a:rPr lang="ru-RU" altLang="ru-RU" dirty="0" smtClean="0"/>
              <a:t> (Intel MKL) </a:t>
            </a:r>
            <a:r>
              <a:rPr lang="en-US" altLang="ru-RU" dirty="0" smtClean="0"/>
              <a:t>is one </a:t>
            </a:r>
            <a:r>
              <a:rPr lang="en-US" dirty="0" smtClean="0"/>
              <a:t>of </a:t>
            </a:r>
            <a:r>
              <a:rPr lang="en-US" dirty="0"/>
              <a:t>the most high performance mathematical libraries on Intel </a:t>
            </a:r>
            <a:r>
              <a:rPr lang="en-US" dirty="0" smtClean="0"/>
              <a:t>hardware.</a:t>
            </a:r>
          </a:p>
          <a:p>
            <a:pPr algn="just"/>
            <a:r>
              <a:rPr lang="en-US" dirty="0"/>
              <a:t>It includes lots of basic functions used in high-performance </a:t>
            </a:r>
            <a:r>
              <a:rPr lang="en-US" dirty="0" smtClean="0"/>
              <a:t>applications.</a:t>
            </a:r>
            <a:endParaRPr lang="ru-RU" alt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5</a:t>
            </a:fld>
            <a:endParaRPr lang="ru-R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Заголовок 1"/>
          <p:cNvSpPr>
            <a:spLocks noGrp="1"/>
          </p:cNvSpPr>
          <p:nvPr>
            <p:ph type="title"/>
          </p:nvPr>
        </p:nvSpPr>
        <p:spPr/>
        <p:txBody>
          <a:bodyPr/>
          <a:lstStyle/>
          <a:p>
            <a:r>
              <a:rPr lang="en-US" altLang="ru-RU" smtClean="0"/>
              <a:t>Memory </a:t>
            </a:r>
            <a:r>
              <a:rPr lang="en-US" smtClean="0"/>
              <a:t>bandwidth</a:t>
            </a:r>
            <a:r>
              <a:rPr lang="en-US" altLang="ru-RU" smtClean="0"/>
              <a:t>…</a:t>
            </a:r>
            <a:endParaRPr lang="ru-RU" smtClean="0"/>
          </a:p>
        </p:txBody>
      </p:sp>
      <p:sp>
        <p:nvSpPr>
          <p:cNvPr id="53251" name="Объект 2"/>
          <p:cNvSpPr>
            <a:spLocks noGrp="1"/>
          </p:cNvSpPr>
          <p:nvPr>
            <p:ph idx="1"/>
          </p:nvPr>
        </p:nvSpPr>
        <p:spPr/>
        <p:txBody>
          <a:bodyPr/>
          <a:lstStyle/>
          <a:p>
            <a:pPr algn="just"/>
            <a:r>
              <a:rPr lang="en-US" dirty="0" smtClean="0"/>
              <a:t>Memory bandwidth is computed as</a:t>
            </a:r>
            <a:r>
              <a:rPr lang="ru-RU" dirty="0" smtClean="0"/>
              <a:t>:</a:t>
            </a:r>
            <a:endParaRPr lang="en-US" dirty="0" smtClean="0"/>
          </a:p>
          <a:p>
            <a:pPr lvl="1"/>
            <a:r>
              <a:rPr lang="en-US" dirty="0" smtClean="0"/>
              <a:t>Read bandwidth = (L2_DATA_READ_MISS_MEM_FILL + L2_DATA_WRITE_MISS_MEM_FILL + HWP_L2MISS) * 64 / CPU_CLK_UNHALTED</a:t>
            </a:r>
            <a:endParaRPr lang="ru-RU" dirty="0" smtClean="0"/>
          </a:p>
          <a:p>
            <a:pPr lvl="1"/>
            <a:r>
              <a:rPr lang="en-US" dirty="0" smtClean="0"/>
              <a:t>Write bandwidth = L2_VICTIM_REQ_WITH_DATA + SNP_HITM_L2) * 64 / CPU_CLK_UNHALTED</a:t>
            </a:r>
            <a:endParaRPr lang="ru-RU" dirty="0" smtClean="0"/>
          </a:p>
          <a:p>
            <a:pPr lvl="1"/>
            <a:r>
              <a:rPr lang="en-US" dirty="0" smtClean="0"/>
              <a:t>Memory Bandwidth = (Read bandwidth + Write bandwidth) * (Processor clock rate in GHz)</a:t>
            </a:r>
            <a:endParaRPr 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50</a:t>
            </a:fld>
            <a:endParaRPr lang="ru-RU"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Заголовок 1"/>
          <p:cNvSpPr>
            <a:spLocks noGrp="1"/>
          </p:cNvSpPr>
          <p:nvPr>
            <p:ph type="title"/>
          </p:nvPr>
        </p:nvSpPr>
        <p:spPr/>
        <p:txBody>
          <a:bodyPr/>
          <a:lstStyle/>
          <a:p>
            <a:r>
              <a:rPr lang="en-US" altLang="ru-RU" smtClean="0"/>
              <a:t>Memory </a:t>
            </a:r>
            <a:r>
              <a:rPr lang="en-US" smtClean="0"/>
              <a:t>bandwidth</a:t>
            </a:r>
            <a:r>
              <a:rPr lang="en-US" altLang="ru-RU" smtClean="0"/>
              <a:t>…</a:t>
            </a:r>
            <a:endParaRPr lang="ru-RU" smtClean="0"/>
          </a:p>
        </p:txBody>
      </p:sp>
      <p:sp>
        <p:nvSpPr>
          <p:cNvPr id="54275" name="Объект 2"/>
          <p:cNvSpPr>
            <a:spLocks noGrp="1"/>
          </p:cNvSpPr>
          <p:nvPr>
            <p:ph idx="1"/>
          </p:nvPr>
        </p:nvSpPr>
        <p:spPr/>
        <p:txBody>
          <a:bodyPr/>
          <a:lstStyle/>
          <a:p>
            <a:pPr algn="just"/>
            <a:r>
              <a:rPr lang="en-US" sz="2200" dirty="0" smtClean="0"/>
              <a:t>L</a:t>
            </a:r>
            <a:r>
              <a:rPr lang="ru-RU" sz="2200" dirty="0" smtClean="0"/>
              <a:t>2_</a:t>
            </a:r>
            <a:r>
              <a:rPr lang="en-US" sz="2200" dirty="0" smtClean="0"/>
              <a:t>DATA</a:t>
            </a:r>
            <a:r>
              <a:rPr lang="ru-RU" sz="2200" dirty="0" smtClean="0"/>
              <a:t>_</a:t>
            </a:r>
            <a:r>
              <a:rPr lang="en-US" sz="2200" dirty="0" smtClean="0"/>
              <a:t>READ</a:t>
            </a:r>
            <a:r>
              <a:rPr lang="ru-RU" sz="2200" dirty="0" smtClean="0"/>
              <a:t>_</a:t>
            </a:r>
            <a:r>
              <a:rPr lang="en-US" sz="2200" dirty="0" smtClean="0"/>
              <a:t>MISS</a:t>
            </a:r>
            <a:r>
              <a:rPr lang="ru-RU" sz="2200" dirty="0" smtClean="0"/>
              <a:t>_</a:t>
            </a:r>
            <a:r>
              <a:rPr lang="en-US" sz="2200" dirty="0" smtClean="0"/>
              <a:t>MEM</a:t>
            </a:r>
            <a:r>
              <a:rPr lang="ru-RU" sz="2200" dirty="0" smtClean="0"/>
              <a:t>_</a:t>
            </a:r>
            <a:r>
              <a:rPr lang="en-US" sz="2200" dirty="0" smtClean="0"/>
              <a:t>FILL</a:t>
            </a:r>
            <a:r>
              <a:rPr lang="ru-RU" sz="2200" dirty="0" smtClean="0"/>
              <a:t> </a:t>
            </a:r>
            <a:r>
              <a:rPr lang="en-US" sz="2200" dirty="0" smtClean="0"/>
              <a:t>is number of reads that result in RAM access, including prefetch</a:t>
            </a:r>
            <a:r>
              <a:rPr lang="ru-RU" sz="2200" dirty="0" smtClean="0"/>
              <a:t>;</a:t>
            </a:r>
          </a:p>
          <a:p>
            <a:pPr algn="just"/>
            <a:r>
              <a:rPr lang="en-US" sz="2200" dirty="0" smtClean="0"/>
              <a:t>L</a:t>
            </a:r>
            <a:r>
              <a:rPr lang="ru-RU" sz="2200" dirty="0" smtClean="0"/>
              <a:t>2_</a:t>
            </a:r>
            <a:r>
              <a:rPr lang="en-US" sz="2200" dirty="0" smtClean="0"/>
              <a:t>DATA</a:t>
            </a:r>
            <a:r>
              <a:rPr lang="ru-RU" sz="2200" dirty="0" smtClean="0"/>
              <a:t>_</a:t>
            </a:r>
            <a:r>
              <a:rPr lang="en-US" sz="2200" dirty="0" smtClean="0"/>
              <a:t>WRITE</a:t>
            </a:r>
            <a:r>
              <a:rPr lang="ru-RU" sz="2200" dirty="0" smtClean="0"/>
              <a:t>_</a:t>
            </a:r>
            <a:r>
              <a:rPr lang="en-US" sz="2200" dirty="0" smtClean="0"/>
              <a:t>MISS</a:t>
            </a:r>
            <a:r>
              <a:rPr lang="ru-RU" sz="2200" dirty="0" smtClean="0"/>
              <a:t>_</a:t>
            </a:r>
            <a:r>
              <a:rPr lang="en-US" sz="2200" dirty="0" smtClean="0"/>
              <a:t>MEM</a:t>
            </a:r>
            <a:r>
              <a:rPr lang="ru-RU" sz="2200" dirty="0" smtClean="0"/>
              <a:t>_</a:t>
            </a:r>
            <a:r>
              <a:rPr lang="en-US" sz="2200" dirty="0" smtClean="0"/>
              <a:t>FILL</a:t>
            </a:r>
            <a:r>
              <a:rPr lang="ru-RU" sz="2200" dirty="0" smtClean="0"/>
              <a:t> </a:t>
            </a:r>
            <a:r>
              <a:rPr lang="en-US" sz="2200" dirty="0" smtClean="0"/>
              <a:t>is number </a:t>
            </a:r>
            <a:r>
              <a:rPr lang="en-US" sz="2200" dirty="0"/>
              <a:t>of </a:t>
            </a:r>
            <a:r>
              <a:rPr lang="en-US" sz="2200" dirty="0" smtClean="0"/>
              <a:t>writes that </a:t>
            </a:r>
            <a:r>
              <a:rPr lang="en-US" sz="2200" dirty="0"/>
              <a:t>result </a:t>
            </a:r>
            <a:r>
              <a:rPr lang="en-US" sz="2200" dirty="0" smtClean="0"/>
              <a:t>in </a:t>
            </a:r>
            <a:r>
              <a:rPr lang="en-US" sz="2200" dirty="0"/>
              <a:t>RAM access, including prefetch</a:t>
            </a:r>
            <a:r>
              <a:rPr lang="ru-RU" sz="2200" dirty="0" smtClean="0"/>
              <a:t>;</a:t>
            </a:r>
          </a:p>
          <a:p>
            <a:pPr algn="just"/>
            <a:r>
              <a:rPr lang="en-US" sz="2200" dirty="0" smtClean="0"/>
              <a:t>L</a:t>
            </a:r>
            <a:r>
              <a:rPr lang="ru-RU" sz="2200" dirty="0" smtClean="0"/>
              <a:t>2_</a:t>
            </a:r>
            <a:r>
              <a:rPr lang="en-US" sz="2200" dirty="0" smtClean="0"/>
              <a:t>VICTIM</a:t>
            </a:r>
            <a:r>
              <a:rPr lang="ru-RU" sz="2200" dirty="0" smtClean="0"/>
              <a:t>_</a:t>
            </a:r>
            <a:r>
              <a:rPr lang="en-US" sz="2200" dirty="0" smtClean="0"/>
              <a:t>REQ</a:t>
            </a:r>
            <a:r>
              <a:rPr lang="ru-RU" sz="2200" dirty="0" smtClean="0"/>
              <a:t>_</a:t>
            </a:r>
            <a:r>
              <a:rPr lang="en-US" sz="2200" dirty="0" smtClean="0"/>
              <a:t>WITH</a:t>
            </a:r>
            <a:r>
              <a:rPr lang="ru-RU" sz="2200" dirty="0" smtClean="0"/>
              <a:t>_</a:t>
            </a:r>
            <a:r>
              <a:rPr lang="en-US" sz="2200" dirty="0" smtClean="0"/>
              <a:t>DATA is number of data replacements that result in RAM write</a:t>
            </a:r>
            <a:r>
              <a:rPr lang="ru-RU" sz="2200" dirty="0" smtClean="0"/>
              <a:t>;</a:t>
            </a:r>
          </a:p>
          <a:p>
            <a:pPr algn="just"/>
            <a:r>
              <a:rPr lang="ru-RU" sz="2200" dirty="0" smtClean="0"/>
              <a:t>HWP_L2MISS </a:t>
            </a:r>
            <a:r>
              <a:rPr lang="en-US" sz="2200" dirty="0" smtClean="0"/>
              <a:t>is number of hardware prefetch operations that result in L2 cache miss</a:t>
            </a:r>
            <a:r>
              <a:rPr lang="ru-RU" sz="2200" dirty="0" smtClean="0"/>
              <a:t>;</a:t>
            </a:r>
          </a:p>
          <a:p>
            <a:pPr algn="just"/>
            <a:r>
              <a:rPr lang="ru-RU" sz="2200" dirty="0" smtClean="0"/>
              <a:t>SNP_HITM_L2 </a:t>
            </a:r>
            <a:r>
              <a:rPr lang="en-US" sz="2200" dirty="0" smtClean="0"/>
              <a:t>is number of events when data modified in cache of a core are needed by another core</a:t>
            </a:r>
            <a:r>
              <a:rPr lang="ru-RU" sz="2200" dirty="0" smtClean="0"/>
              <a:t>;</a:t>
            </a:r>
          </a:p>
          <a:p>
            <a:pPr algn="just"/>
            <a:r>
              <a:rPr lang="ru-RU" sz="2200" dirty="0" smtClean="0"/>
              <a:t>CPU_CLK_UNHALTED </a:t>
            </a:r>
            <a:r>
              <a:rPr lang="en-US" sz="2200" dirty="0" smtClean="0"/>
              <a:t>is number of processor cycles</a:t>
            </a:r>
            <a:r>
              <a:rPr lang="ru-RU" sz="2200"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51</a:t>
            </a:fld>
            <a:endParaRPr lang="ru-RU"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Заголовок 1"/>
          <p:cNvSpPr>
            <a:spLocks noGrp="1"/>
          </p:cNvSpPr>
          <p:nvPr>
            <p:ph type="title"/>
          </p:nvPr>
        </p:nvSpPr>
        <p:spPr/>
        <p:txBody>
          <a:bodyPr/>
          <a:lstStyle/>
          <a:p>
            <a:r>
              <a:rPr lang="en-US" altLang="ru-RU" smtClean="0"/>
              <a:t>Memory </a:t>
            </a:r>
            <a:r>
              <a:rPr lang="en-US" smtClean="0"/>
              <a:t>bandwidth</a:t>
            </a:r>
            <a:endParaRPr lang="ru-RU" smtClean="0"/>
          </a:p>
        </p:txBody>
      </p:sp>
      <p:sp>
        <p:nvSpPr>
          <p:cNvPr id="55299" name="Объект 2"/>
          <p:cNvSpPr>
            <a:spLocks noGrp="1"/>
          </p:cNvSpPr>
          <p:nvPr>
            <p:ph idx="1"/>
          </p:nvPr>
        </p:nvSpPr>
        <p:spPr/>
        <p:txBody>
          <a:bodyPr/>
          <a:lstStyle/>
          <a:p>
            <a:pPr algn="just"/>
            <a:r>
              <a:rPr lang="en-US" dirty="0" smtClean="0"/>
              <a:t>Optimization is recommended if memory bandwidth is</a:t>
            </a:r>
            <a:r>
              <a:rPr lang="ru-RU" dirty="0" smtClean="0"/>
              <a:t> </a:t>
            </a:r>
            <a:r>
              <a:rPr lang="ru-RU" b="1" dirty="0" smtClean="0"/>
              <a:t>&lt; 80 </a:t>
            </a:r>
            <a:r>
              <a:rPr lang="en-US" b="1" dirty="0" smtClean="0"/>
              <a:t>GB</a:t>
            </a:r>
            <a:r>
              <a:rPr lang="ru-RU" b="1" dirty="0" smtClean="0"/>
              <a:t>/</a:t>
            </a:r>
            <a:r>
              <a:rPr lang="en-US" b="1" dirty="0" smtClean="0"/>
              <a:t>second</a:t>
            </a:r>
            <a:r>
              <a:rPr lang="ru-RU" b="1" dirty="0" smtClean="0"/>
              <a:t> </a:t>
            </a:r>
            <a:r>
              <a:rPr lang="ru-RU" dirty="0" smtClean="0"/>
              <a:t>(</a:t>
            </a:r>
            <a:r>
              <a:rPr lang="en-US" dirty="0" smtClean="0"/>
              <a:t>practically achievable maximum for 8 memory controllers is about </a:t>
            </a:r>
            <a:r>
              <a:rPr lang="ru-RU" dirty="0" smtClean="0"/>
              <a:t>140 </a:t>
            </a:r>
            <a:r>
              <a:rPr lang="en-US" dirty="0" smtClean="0"/>
              <a:t>GB</a:t>
            </a:r>
            <a:r>
              <a:rPr lang="ru-RU" dirty="0" smtClean="0"/>
              <a:t>/</a:t>
            </a:r>
            <a:r>
              <a:rPr lang="en-US" dirty="0" smtClean="0"/>
              <a:t>second</a:t>
            </a:r>
            <a:r>
              <a:rPr lang="ru-RU" dirty="0" smtClean="0"/>
              <a:t>).</a:t>
            </a:r>
          </a:p>
          <a:p>
            <a:pPr algn="just"/>
            <a:r>
              <a:rPr lang="en-US" dirty="0" smtClean="0"/>
              <a:t>To increase memory bandwidth improve data locality, use streaming stores and software prefetch</a:t>
            </a:r>
            <a:r>
              <a:rPr 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52</a:t>
            </a:fld>
            <a:endParaRPr lang="ru-RU"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Заголовок 1"/>
          <p:cNvSpPr>
            <a:spLocks noGrp="1"/>
          </p:cNvSpPr>
          <p:nvPr>
            <p:ph type="title"/>
          </p:nvPr>
        </p:nvSpPr>
        <p:spPr/>
        <p:txBody>
          <a:bodyPr/>
          <a:lstStyle/>
          <a:p>
            <a:r>
              <a:rPr lang="en-US" altLang="ru-RU" dirty="0" smtClean="0"/>
              <a:t>References</a:t>
            </a:r>
            <a:endParaRPr lang="ru-RU" altLang="ru-RU" dirty="0" smtClean="0"/>
          </a:p>
        </p:txBody>
      </p:sp>
      <p:sp>
        <p:nvSpPr>
          <p:cNvPr id="56323" name="Объект 2"/>
          <p:cNvSpPr>
            <a:spLocks noGrp="1"/>
          </p:cNvSpPr>
          <p:nvPr>
            <p:ph idx="1"/>
          </p:nvPr>
        </p:nvSpPr>
        <p:spPr/>
        <p:txBody>
          <a:bodyPr/>
          <a:lstStyle/>
          <a:p>
            <a:pPr algn="just"/>
            <a:r>
              <a:rPr lang="en-US" altLang="ru-RU" smtClean="0"/>
              <a:t>Intel Corporation. Advanced Intel Xeon Phi Coprocessor Workshop, Intel Math Kernel Library 11.0. Support for Intel Xeon Phi Coprocessor, September 2012</a:t>
            </a:r>
            <a:endParaRPr lang="ru-RU" altLang="ru-RU" smtClean="0"/>
          </a:p>
          <a:p>
            <a:pPr algn="just"/>
            <a:r>
              <a:rPr lang="en-US" altLang="ru-RU" smtClean="0"/>
              <a:t>Intel Corporation. Advanced Intel Xeon Phi Coprocessor Workshop, Performance Tuning for Intel Xeon Phi Coprocessors, September 2012</a:t>
            </a:r>
            <a:endParaRPr lang="ru-RU" altLang="ru-RU" smtClean="0"/>
          </a:p>
          <a:p>
            <a:pPr algn="just"/>
            <a:r>
              <a:rPr lang="en-US" altLang="ru-RU" smtClean="0"/>
              <a:t>L. Belinda. Intel VTune Amplifier XE video tutorial 5: Using the command line, 2013 [</a:t>
            </a:r>
            <a:r>
              <a:rPr lang="en-US" altLang="ru-RU" u="sng" smtClean="0">
                <a:hlinkClick r:id="rId2"/>
              </a:rPr>
              <a:t>http://software.intel.com/ru-ru/videos/intel-vtune-amplifier-xe-video-tutorial-5-using-the-command-line</a:t>
            </a:r>
            <a:r>
              <a:rPr lang="en-US" altLang="ru-RU" smtClean="0"/>
              <a:t>]</a:t>
            </a:r>
            <a:endParaRPr lang="ru-RU" altLang="ru-RU"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53</a:t>
            </a:fld>
            <a:endParaRPr lang="ru-RU"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Заголовок 1"/>
          <p:cNvSpPr>
            <a:spLocks noGrp="1"/>
          </p:cNvSpPr>
          <p:nvPr>
            <p:ph type="title"/>
          </p:nvPr>
        </p:nvSpPr>
        <p:spPr/>
        <p:txBody>
          <a:bodyPr/>
          <a:lstStyle/>
          <a:p>
            <a:r>
              <a:rPr lang="en-US" altLang="ru-RU" dirty="0"/>
              <a:t>References</a:t>
            </a:r>
            <a:endParaRPr lang="ru-RU" altLang="ru-RU" dirty="0" smtClean="0"/>
          </a:p>
        </p:txBody>
      </p:sp>
      <p:sp>
        <p:nvSpPr>
          <p:cNvPr id="57347" name="Объект 2"/>
          <p:cNvSpPr>
            <a:spLocks noGrp="1"/>
          </p:cNvSpPr>
          <p:nvPr>
            <p:ph idx="1"/>
          </p:nvPr>
        </p:nvSpPr>
        <p:spPr/>
        <p:txBody>
          <a:bodyPr/>
          <a:lstStyle/>
          <a:p>
            <a:pPr algn="just"/>
            <a:r>
              <a:rPr lang="en-US" altLang="ru-RU" smtClean="0"/>
              <a:t>D. Mackay. Optimization and Performance Tuning for Intel Xeon Phi Coprocessors, Part 1: Optimization Essentials, 2012 [</a:t>
            </a:r>
            <a:r>
              <a:rPr lang="en-US" altLang="ru-RU" smtClean="0">
                <a:hlinkClick r:id="rId2"/>
              </a:rPr>
              <a:t>http://software.intel.com/en-us/articles/optimization-and-performance-tuning-for-intel-xeon-phi-coprocessors-part-1-optimization</a:t>
            </a:r>
            <a:r>
              <a:rPr lang="en-US" altLang="ru-RU" smtClean="0"/>
              <a:t>]</a:t>
            </a:r>
            <a:endParaRPr lang="ru-RU" altLang="ru-RU" smtClean="0"/>
          </a:p>
          <a:p>
            <a:pPr algn="just"/>
            <a:r>
              <a:rPr lang="en-US" altLang="ru-RU" smtClean="0"/>
              <a:t>S. Cepeda. Optimization and Performance Tuning for Intel Xeon Phi Coprocessors, Part 2: Understanding and Using Hardware Events, 2012 [</a:t>
            </a:r>
            <a:r>
              <a:rPr lang="en-US" altLang="ru-RU" smtClean="0">
                <a:hlinkClick r:id="rId3"/>
              </a:rPr>
              <a:t>http://software.intel.com/en-us/articles/optimization-and-performance-tuning-for-intel-xeon-phi-coprocessors-part-2-understanding</a:t>
            </a:r>
            <a:r>
              <a:rPr lang="en-US" altLang="ru-RU" smtClean="0"/>
              <a:t>]</a:t>
            </a:r>
            <a:endParaRPr lang="ru-RU" altLang="ru-RU" smtClean="0"/>
          </a:p>
          <a:p>
            <a:pPr algn="just"/>
            <a:r>
              <a:rPr lang="en-US" altLang="ru-RU" smtClean="0"/>
              <a:t>J. Jeffers, J. Reinders. Intel Xeon Phi Coprocessor High Performance Programming. -Morgan Kaufmann, 2013. -432 p.</a:t>
            </a:r>
            <a:endParaRPr lang="ru-RU" altLang="ru-RU"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54</a:t>
            </a:fld>
            <a:endParaRPr lang="ru-RU"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Заголовок 1"/>
          <p:cNvSpPr>
            <a:spLocks noGrp="1"/>
          </p:cNvSpPr>
          <p:nvPr>
            <p:ph type="title"/>
          </p:nvPr>
        </p:nvSpPr>
        <p:spPr/>
        <p:txBody>
          <a:bodyPr/>
          <a:lstStyle/>
          <a:p>
            <a:r>
              <a:rPr lang="en-US" altLang="ru-RU" dirty="0"/>
              <a:t>References</a:t>
            </a:r>
            <a:endParaRPr lang="ru-RU" altLang="ru-RU" dirty="0" smtClean="0"/>
          </a:p>
        </p:txBody>
      </p:sp>
      <p:sp>
        <p:nvSpPr>
          <p:cNvPr id="58371" name="Объект 2"/>
          <p:cNvSpPr>
            <a:spLocks noGrp="1"/>
          </p:cNvSpPr>
          <p:nvPr>
            <p:ph idx="1"/>
          </p:nvPr>
        </p:nvSpPr>
        <p:spPr/>
        <p:txBody>
          <a:bodyPr/>
          <a:lstStyle/>
          <a:p>
            <a:pPr algn="just"/>
            <a:r>
              <a:rPr lang="en-US" altLang="ru-RU" smtClean="0"/>
              <a:t>Intel Math Kernel Library Documentation [</a:t>
            </a:r>
            <a:r>
              <a:rPr lang="en-US" altLang="ru-RU" smtClean="0">
                <a:hlinkClick r:id="rId2"/>
              </a:rPr>
              <a:t>http://software.intel.com/en-us/articles/intel-math-kernel-library-documentation</a:t>
            </a:r>
            <a:r>
              <a:rPr lang="en-US" altLang="ru-RU" smtClean="0"/>
              <a:t>]</a:t>
            </a:r>
            <a:endParaRPr lang="ru-RU" altLang="ru-RU" smtClean="0"/>
          </a:p>
          <a:p>
            <a:pPr algn="just"/>
            <a:r>
              <a:rPr lang="en-US" altLang="ru-RU" smtClean="0"/>
              <a:t>Intel Developer Zone [</a:t>
            </a:r>
            <a:r>
              <a:rPr lang="en-US" altLang="ru-RU" u="sng" smtClean="0">
                <a:hlinkClick r:id="rId3"/>
              </a:rPr>
              <a:t>http://software.intel.com/en-us/mic-developer</a:t>
            </a:r>
            <a:r>
              <a:rPr lang="en-US" altLang="ru-RU" smtClean="0"/>
              <a:t>]</a:t>
            </a:r>
            <a:endParaRPr lang="ru-RU" altLang="ru-RU" smtClean="0"/>
          </a:p>
          <a:p>
            <a:pPr algn="just"/>
            <a:r>
              <a:rPr lang="en-US" altLang="ru-RU" smtClean="0"/>
              <a:t>Intel Compiler Documentation. Thread Affinity Interface [</a:t>
            </a:r>
            <a:r>
              <a:rPr lang="en-US" altLang="ru-RU" smtClean="0">
                <a:hlinkClick r:id="rId4"/>
              </a:rPr>
              <a:t>http://software.intel.com/sites/products/documentation/studio/composer/en-us/2011Update/compiler_c/optaps/common/optaps_openmp_thread_affinity.htm</a:t>
            </a:r>
            <a:r>
              <a:rPr lang="en-US" altLang="ru-RU" smtClean="0"/>
              <a:t>]</a:t>
            </a:r>
            <a:endParaRPr lang="ru-RU" altLang="ru-RU"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55</a:t>
            </a:fld>
            <a:endParaRPr lang="ru-RU"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Заголовок 1"/>
          <p:cNvSpPr>
            <a:spLocks noGrp="1"/>
          </p:cNvSpPr>
          <p:nvPr>
            <p:ph type="title"/>
          </p:nvPr>
        </p:nvSpPr>
        <p:spPr/>
        <p:txBody>
          <a:bodyPr/>
          <a:lstStyle/>
          <a:p>
            <a:r>
              <a:rPr lang="en-US" altLang="ru-RU" dirty="0"/>
              <a:t>References</a:t>
            </a:r>
            <a:endParaRPr lang="ru-RU" altLang="ru-RU" dirty="0" smtClean="0"/>
          </a:p>
        </p:txBody>
      </p:sp>
      <p:sp>
        <p:nvSpPr>
          <p:cNvPr id="59395" name="Объект 2"/>
          <p:cNvSpPr>
            <a:spLocks noGrp="1"/>
          </p:cNvSpPr>
          <p:nvPr>
            <p:ph idx="1"/>
          </p:nvPr>
        </p:nvSpPr>
        <p:spPr/>
        <p:txBody>
          <a:bodyPr/>
          <a:lstStyle/>
          <a:p>
            <a:pPr algn="just"/>
            <a:r>
              <a:rPr lang="en-US" altLang="ru-RU" smtClean="0"/>
              <a:t>Intel Xeon Phi Coprocessor. Performance Monitoring Units Documentation [</a:t>
            </a:r>
            <a:r>
              <a:rPr lang="en-US" altLang="ru-RU" smtClean="0">
                <a:hlinkClick r:id="rId2"/>
              </a:rPr>
              <a:t>http://software.intel.com/sites/default/files/forum/278102/intelr-xeon-phitm-pmu-rev1.01.pdf</a:t>
            </a:r>
            <a:r>
              <a:rPr lang="en-US" altLang="ru-RU" smtClean="0"/>
              <a:t>]</a:t>
            </a:r>
            <a:endParaRPr lang="ru-RU" altLang="ru-RU"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56</a:t>
            </a:fld>
            <a:endParaRPr lang="ru-RU"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Заголовок 1"/>
          <p:cNvSpPr>
            <a:spLocks noGrp="1"/>
          </p:cNvSpPr>
          <p:nvPr>
            <p:ph type="title"/>
          </p:nvPr>
        </p:nvSpPr>
        <p:spPr/>
        <p:txBody>
          <a:bodyPr/>
          <a:lstStyle/>
          <a:p>
            <a:pPr eaLnBrk="1" hangingPunct="1"/>
            <a:r>
              <a:rPr lang="en-US" altLang="ru-RU" sz="2800" dirty="0" smtClean="0"/>
              <a:t>Authors</a:t>
            </a:r>
            <a:endParaRPr lang="ru-RU" altLang="ru-RU" sz="2800" dirty="0" smtClean="0"/>
          </a:p>
        </p:txBody>
      </p:sp>
      <p:sp>
        <p:nvSpPr>
          <p:cNvPr id="60419" name="Содержимое 2"/>
          <p:cNvSpPr>
            <a:spLocks noGrp="1"/>
          </p:cNvSpPr>
          <p:nvPr>
            <p:ph idx="1"/>
          </p:nvPr>
        </p:nvSpPr>
        <p:spPr>
          <a:xfrm>
            <a:off x="166688" y="1196975"/>
            <a:ext cx="9244012" cy="4968875"/>
          </a:xfrm>
        </p:spPr>
        <p:txBody>
          <a:bodyPr/>
          <a:lstStyle/>
          <a:p>
            <a:pPr eaLnBrk="1" hangingPunct="1"/>
            <a:r>
              <a:rPr lang="en-US" dirty="0"/>
              <a:t>I.B. </a:t>
            </a:r>
            <a:r>
              <a:rPr lang="en-US" dirty="0" err="1"/>
              <a:t>Meyerov</a:t>
            </a:r>
            <a:r>
              <a:rPr lang="ru-RU" dirty="0"/>
              <a:t>, </a:t>
            </a:r>
            <a:br>
              <a:rPr lang="ru-RU" dirty="0"/>
            </a:br>
            <a:r>
              <a:rPr lang="en-US" dirty="0"/>
              <a:t>PhD, associate professor, vice-head of the Software department of CMC faculty </a:t>
            </a:r>
            <a:br>
              <a:rPr lang="en-US" dirty="0"/>
            </a:br>
            <a:r>
              <a:rPr lang="en-US" dirty="0">
                <a:hlinkClick r:id="rId3"/>
              </a:rPr>
              <a:t>meerov@vmk.unn.ru</a:t>
            </a:r>
            <a:r>
              <a:rPr lang="en-US" dirty="0"/>
              <a:t> </a:t>
            </a:r>
            <a:endParaRPr lang="ru-RU" dirty="0"/>
          </a:p>
          <a:p>
            <a:r>
              <a:rPr lang="en-US" dirty="0"/>
              <a:t>S.I. Bastrakov</a:t>
            </a:r>
            <a:r>
              <a:rPr lang="ru-RU" dirty="0"/>
              <a:t>,</a:t>
            </a:r>
          </a:p>
          <a:p>
            <a:pPr marL="361950" indent="0" eaLnBrk="1" hangingPunct="1">
              <a:buNone/>
            </a:pPr>
            <a:r>
              <a:rPr lang="en-US" dirty="0"/>
              <a:t>Assistant of Software department, CMC faculty</a:t>
            </a:r>
            <a:endParaRPr lang="ru-RU" dirty="0"/>
          </a:p>
          <a:p>
            <a:pPr marL="361950" indent="-361950">
              <a:buNone/>
            </a:pPr>
            <a:r>
              <a:rPr lang="ru-RU" dirty="0"/>
              <a:t>	</a:t>
            </a:r>
            <a:r>
              <a:rPr lang="en-US" dirty="0">
                <a:hlinkClick r:id="rId4"/>
              </a:rPr>
              <a:t>bastrakov@vmk.unn.ru</a:t>
            </a:r>
            <a:r>
              <a:rPr lang="ru-RU" dirty="0"/>
              <a:t> </a:t>
            </a:r>
            <a:endParaRPr lang="en-US" alt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57</a:t>
            </a:fld>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r>
              <a:rPr lang="en-US" altLang="ru-RU" dirty="0" smtClean="0"/>
              <a:t>Intel MKL</a:t>
            </a:r>
            <a:r>
              <a:rPr lang="ru-RU" altLang="ru-RU" dirty="0" smtClean="0"/>
              <a:t>: </a:t>
            </a:r>
            <a:r>
              <a:rPr lang="en-US" altLang="ru-RU" dirty="0" smtClean="0"/>
              <a:t>functionality</a:t>
            </a:r>
            <a:endParaRPr lang="ru-RU" altLang="ru-RU" dirty="0" smtClean="0"/>
          </a:p>
        </p:txBody>
      </p:sp>
      <p:sp>
        <p:nvSpPr>
          <p:cNvPr id="8195" name="Объект 2"/>
          <p:cNvSpPr>
            <a:spLocks noGrp="1"/>
          </p:cNvSpPr>
          <p:nvPr>
            <p:ph idx="1"/>
          </p:nvPr>
        </p:nvSpPr>
        <p:spPr/>
        <p:txBody>
          <a:bodyPr/>
          <a:lstStyle/>
          <a:p>
            <a:pPr algn="just"/>
            <a:r>
              <a:rPr lang="en-US" dirty="0" smtClean="0"/>
              <a:t>Linear </a:t>
            </a:r>
            <a:r>
              <a:rPr lang="en-US" dirty="0"/>
              <a:t>algebra (BLAS, LAPACK, sparse linear algebra</a:t>
            </a:r>
            <a:r>
              <a:rPr lang="en-US" dirty="0" smtClean="0"/>
              <a:t>).</a:t>
            </a:r>
          </a:p>
          <a:p>
            <a:pPr algn="just"/>
            <a:r>
              <a:rPr lang="en-US" dirty="0" smtClean="0"/>
              <a:t>FFT.</a:t>
            </a:r>
          </a:p>
          <a:p>
            <a:pPr algn="just"/>
            <a:r>
              <a:rPr lang="en-US" dirty="0" smtClean="0"/>
              <a:t>Vector </a:t>
            </a:r>
            <a:r>
              <a:rPr lang="en-US" dirty="0"/>
              <a:t>versions of mathematical routines (trigonometric, hyperbolic, exponential, logarithmic, power, round-off</a:t>
            </a:r>
            <a:r>
              <a:rPr lang="en-US" dirty="0" smtClean="0"/>
              <a:t>).</a:t>
            </a:r>
          </a:p>
          <a:p>
            <a:pPr algn="just"/>
            <a:r>
              <a:rPr lang="en-US" dirty="0" smtClean="0"/>
              <a:t>Vector </a:t>
            </a:r>
            <a:r>
              <a:rPr lang="en-US" dirty="0"/>
              <a:t>PRNG, statistical </a:t>
            </a:r>
            <a:r>
              <a:rPr lang="en-US" dirty="0" smtClean="0"/>
              <a:t>functions.</a:t>
            </a:r>
          </a:p>
          <a:p>
            <a:pPr algn="just"/>
            <a:r>
              <a:rPr lang="en-US" dirty="0" smtClean="0"/>
              <a:t>Interpolation.</a:t>
            </a:r>
            <a:endParaRPr lang="ru-RU" altLang="ru-RU" dirty="0" smtClean="0"/>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6</a:t>
            </a:fld>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lstStyle/>
          <a:p>
            <a:r>
              <a:rPr lang="en-US" altLang="ru-RU" dirty="0" smtClean="0"/>
              <a:t>Intel MKL</a:t>
            </a:r>
            <a:r>
              <a:rPr lang="ru-RU" altLang="ru-RU" dirty="0" smtClean="0"/>
              <a:t>: </a:t>
            </a:r>
            <a:r>
              <a:rPr lang="en-US" altLang="ru-RU" dirty="0" smtClean="0"/>
              <a:t>supported architectures</a:t>
            </a:r>
            <a:endParaRPr lang="ru-RU" altLang="ru-RU" dirty="0" smtClean="0"/>
          </a:p>
        </p:txBody>
      </p:sp>
      <p:pic>
        <p:nvPicPr>
          <p:cNvPr id="92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038" y="1557338"/>
            <a:ext cx="9532937" cy="399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920551" y="5733256"/>
            <a:ext cx="8785423" cy="461665"/>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Image source: Intel Corporation. Advanced Intel Xeon Phi Coprocessor Workshop, </a:t>
            </a:r>
            <a:r>
              <a:rPr lang="en-US" sz="1200" i="1" dirty="0" smtClean="0">
                <a:latin typeface="Times New Roman" panose="02020603050405020304" pitchFamily="18" charset="0"/>
                <a:cs typeface="Times New Roman" panose="02020603050405020304" pitchFamily="18" charset="0"/>
              </a:rPr>
              <a:t>Intel Math </a:t>
            </a:r>
            <a:r>
              <a:rPr lang="en-US" sz="1200" i="1" dirty="0">
                <a:latin typeface="Times New Roman" panose="02020603050405020304" pitchFamily="18" charset="0"/>
                <a:cs typeface="Times New Roman" panose="02020603050405020304" pitchFamily="18" charset="0"/>
              </a:rPr>
              <a:t>Kernel Library 11.0. Support for Intel Xeon Phi Coprocessor</a:t>
            </a:r>
            <a:r>
              <a:rPr lang="en-US" sz="1200" i="1" dirty="0" smtClean="0">
                <a:latin typeface="Times New Roman" panose="02020603050405020304" pitchFamily="18" charset="0"/>
                <a:cs typeface="Times New Roman" panose="02020603050405020304" pitchFamily="18" charset="0"/>
              </a:rPr>
              <a:t>, September </a:t>
            </a:r>
            <a:r>
              <a:rPr lang="en-US" sz="1200" i="1" dirty="0">
                <a:latin typeface="Times New Roman" panose="02020603050405020304" pitchFamily="18" charset="0"/>
                <a:cs typeface="Times New Roman" panose="02020603050405020304" pitchFamily="18" charset="0"/>
              </a:rPr>
              <a:t>2012.</a:t>
            </a:r>
            <a:endParaRPr lang="ru-RU" sz="1200" i="1" dirty="0">
              <a:latin typeface="Times New Roman" panose="02020603050405020304" pitchFamily="18" charset="0"/>
              <a:cs typeface="Times New Roman" panose="02020603050405020304" pitchFamily="18" charset="0"/>
            </a:endParaRPr>
          </a:p>
        </p:txBody>
      </p:sp>
      <p:sp>
        <p:nvSpPr>
          <p:cNvPr id="3" name="Номер слайда 2"/>
          <p:cNvSpPr>
            <a:spLocks noGrp="1"/>
          </p:cNvSpPr>
          <p:nvPr>
            <p:ph type="sldNum" sz="quarter" idx="11"/>
          </p:nvPr>
        </p:nvSpPr>
        <p:spPr/>
        <p:txBody>
          <a:bodyPr/>
          <a:lstStyle/>
          <a:p>
            <a:pPr>
              <a:defRPr/>
            </a:pPr>
            <a:fld id="{881C8E35-9D23-421A-BBDE-E8B2FCFBFCC4}" type="slidenum">
              <a:rPr lang="ru-RU" smtClean="0"/>
              <a:pPr>
                <a:defRPr/>
              </a:pPr>
              <a:t>7</a:t>
            </a:fld>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lstStyle/>
          <a:p>
            <a:r>
              <a:rPr lang="en-US" altLang="ru-RU" dirty="0" smtClean="0"/>
              <a:t>Intel MKL</a:t>
            </a:r>
            <a:r>
              <a:rPr lang="ru-RU" altLang="ru-RU" dirty="0" smtClean="0"/>
              <a:t>: </a:t>
            </a:r>
            <a:r>
              <a:rPr lang="en-US" altLang="ru-RU" dirty="0" smtClean="0"/>
              <a:t>modes of using coprocessors …</a:t>
            </a:r>
            <a:endParaRPr lang="ru-RU" altLang="ru-RU" dirty="0" smtClean="0"/>
          </a:p>
        </p:txBody>
      </p:sp>
      <p:sp>
        <p:nvSpPr>
          <p:cNvPr id="10243" name="Объект 2"/>
          <p:cNvSpPr>
            <a:spLocks noGrp="1"/>
          </p:cNvSpPr>
          <p:nvPr>
            <p:ph idx="1"/>
          </p:nvPr>
        </p:nvSpPr>
        <p:spPr/>
        <p:txBody>
          <a:bodyPr/>
          <a:lstStyle/>
          <a:p>
            <a:pPr algn="just"/>
            <a:r>
              <a:rPr lang="en-US" altLang="ru-RU" b="1" dirty="0" smtClean="0"/>
              <a:t>Automatic Offload</a:t>
            </a:r>
            <a:r>
              <a:rPr lang="ru-RU" altLang="ru-RU" b="1" dirty="0" smtClean="0"/>
              <a:t> </a:t>
            </a:r>
            <a:r>
              <a:rPr lang="en-US" altLang="ru-RU" b="1" dirty="0" smtClean="0"/>
              <a:t>(AO)</a:t>
            </a:r>
            <a:r>
              <a:rPr lang="ru-RU" altLang="ru-RU" dirty="0" smtClean="0"/>
              <a:t> </a:t>
            </a:r>
            <a:r>
              <a:rPr lang="en-US" dirty="0"/>
              <a:t>is a transparent mode of heterogeneous computing</a:t>
            </a:r>
            <a:r>
              <a:rPr lang="ru-RU" altLang="ru-RU" dirty="0" smtClean="0"/>
              <a:t>;</a:t>
            </a:r>
          </a:p>
          <a:p>
            <a:pPr lvl="0" algn="just"/>
            <a:r>
              <a:rPr lang="en-US" b="1" dirty="0"/>
              <a:t>Compiler Assisted Offload</a:t>
            </a:r>
            <a:r>
              <a:rPr lang="en-US" dirty="0"/>
              <a:t> (</a:t>
            </a:r>
            <a:r>
              <a:rPr lang="en-US" b="1" dirty="0"/>
              <a:t>CAO</a:t>
            </a:r>
            <a:r>
              <a:rPr lang="en-US" dirty="0"/>
              <a:t>) provides control of </a:t>
            </a:r>
            <a:r>
              <a:rPr lang="en-US" dirty="0" smtClean="0"/>
              <a:t>offload</a:t>
            </a:r>
            <a:r>
              <a:rPr lang="ru-RU" altLang="ru-RU" dirty="0" smtClean="0"/>
              <a:t>.</a:t>
            </a:r>
          </a:p>
          <a:p>
            <a:pPr algn="just"/>
            <a:r>
              <a:rPr lang="en-US" b="1" dirty="0"/>
              <a:t>Native Execution</a:t>
            </a:r>
            <a:r>
              <a:rPr lang="en-US" dirty="0"/>
              <a:t> using Xeon Phi as separate processors</a:t>
            </a:r>
            <a:r>
              <a:rPr lang="ru-RU" altLang="ru-RU" dirty="0" smtClean="0"/>
              <a:t>.</a:t>
            </a: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8</a:t>
            </a:fld>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r>
              <a:rPr lang="en-US" altLang="ru-RU" dirty="0" smtClean="0"/>
              <a:t>Intel MKL</a:t>
            </a:r>
            <a:r>
              <a:rPr lang="ru-RU" altLang="ru-RU" dirty="0" smtClean="0"/>
              <a:t>: </a:t>
            </a:r>
            <a:r>
              <a:rPr lang="en-US" altLang="ru-RU" dirty="0"/>
              <a:t>modes of using coprocessors</a:t>
            </a:r>
            <a:endParaRPr lang="ru-RU" altLang="ru-RU" dirty="0" smtClean="0"/>
          </a:p>
        </p:txBody>
      </p:sp>
      <p:pic>
        <p:nvPicPr>
          <p:cNvPr id="1126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88" y="1341438"/>
            <a:ext cx="957580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920551" y="5733256"/>
            <a:ext cx="8785423" cy="461665"/>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Image source: Intel Corporation. Advanced Intel Xeon Phi Coprocessor Workshop, </a:t>
            </a:r>
            <a:r>
              <a:rPr lang="en-US" sz="1200" i="1" dirty="0" smtClean="0">
                <a:latin typeface="Times New Roman" panose="02020603050405020304" pitchFamily="18" charset="0"/>
                <a:cs typeface="Times New Roman" panose="02020603050405020304" pitchFamily="18" charset="0"/>
              </a:rPr>
              <a:t>Intel Math </a:t>
            </a:r>
            <a:r>
              <a:rPr lang="en-US" sz="1200" i="1" dirty="0">
                <a:latin typeface="Times New Roman" panose="02020603050405020304" pitchFamily="18" charset="0"/>
                <a:cs typeface="Times New Roman" panose="02020603050405020304" pitchFamily="18" charset="0"/>
              </a:rPr>
              <a:t>Kernel Library 11.0. Support for Intel Xeon Phi Coprocessor</a:t>
            </a:r>
            <a:r>
              <a:rPr lang="en-US" sz="1200" i="1" dirty="0" smtClean="0">
                <a:latin typeface="Times New Roman" panose="02020603050405020304" pitchFamily="18" charset="0"/>
                <a:cs typeface="Times New Roman" panose="02020603050405020304" pitchFamily="18" charset="0"/>
              </a:rPr>
              <a:t>, September </a:t>
            </a:r>
            <a:r>
              <a:rPr lang="en-US" sz="1200" i="1" dirty="0">
                <a:latin typeface="Times New Roman" panose="02020603050405020304" pitchFamily="18" charset="0"/>
                <a:cs typeface="Times New Roman" panose="02020603050405020304" pitchFamily="18" charset="0"/>
              </a:rPr>
              <a:t>2012</a:t>
            </a:r>
            <a:endParaRPr lang="ru-RU" sz="1200" i="1" dirty="0">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1"/>
          </p:nvPr>
        </p:nvSpPr>
        <p:spPr/>
        <p:txBody>
          <a:bodyPr/>
          <a:lstStyle/>
          <a:p>
            <a:pPr>
              <a:defRPr/>
            </a:pPr>
            <a:fld id="{881C8E35-9D23-421A-BBDE-E8B2FCFBFCC4}" type="slidenum">
              <a:rPr lang="ru-RU" smtClean="0"/>
              <a:pPr>
                <a:defRPr/>
              </a:pPr>
              <a:t>9</a:t>
            </a:fld>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22734</TotalTime>
  <Words>2731</Words>
  <Application>Microsoft Office PowerPoint</Application>
  <PresentationFormat>Лист A4 (210x297 мм)</PresentationFormat>
  <Paragraphs>334</Paragraphs>
  <Slides>57</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57</vt:i4>
      </vt:variant>
    </vt:vector>
  </HeadingPairs>
  <TitlesOfParts>
    <vt:vector size="58" baseType="lpstr">
      <vt:lpstr>Оформление по умолчанию</vt:lpstr>
      <vt:lpstr>Презентация PowerPoint</vt:lpstr>
      <vt:lpstr>09 Lecture Optimization of applications for Intel Xeon Phi: Intel MKL, Intel VTune Amplifier XE</vt:lpstr>
      <vt:lpstr>Contents</vt:lpstr>
      <vt:lpstr>Презентация PowerPoint</vt:lpstr>
      <vt:lpstr>Intel MKL</vt:lpstr>
      <vt:lpstr>Intel MKL: functionality</vt:lpstr>
      <vt:lpstr>Intel MKL: supported architectures</vt:lpstr>
      <vt:lpstr>Intel MKL: modes of using coprocessors …</vt:lpstr>
      <vt:lpstr>Intel MKL: modes of using coprocessors</vt:lpstr>
      <vt:lpstr>Intel MKL: Automatic Offload…</vt:lpstr>
      <vt:lpstr>Intel MKL: Automatic Offload…</vt:lpstr>
      <vt:lpstr>Intel MKL: Automatic Offload…</vt:lpstr>
      <vt:lpstr>Intel MKL: Automatic Offload…</vt:lpstr>
      <vt:lpstr>Intel MKL: Automatic Offload</vt:lpstr>
      <vt:lpstr>Intel MKL: Compiler Assisted Offload…</vt:lpstr>
      <vt:lpstr>Intel MKL: Compiler Assisted Offload…</vt:lpstr>
      <vt:lpstr>Intel MKL: Compiler Assisted Offload – reusing memory …</vt:lpstr>
      <vt:lpstr>Intel MKL: Compiler Assisted Offload – reusing memory</vt:lpstr>
      <vt:lpstr>Intel MKL: Compiler Assisted Offload</vt:lpstr>
      <vt:lpstr>Intel MKL: Native Execution</vt:lpstr>
      <vt:lpstr>Intel MKL: recommendations</vt:lpstr>
      <vt:lpstr>Презентация PowerPoint</vt:lpstr>
      <vt:lpstr>Intel VTune Amplifier XE: overview …</vt:lpstr>
      <vt:lpstr>Intel VTune Amplifier XE: overview …</vt:lpstr>
      <vt:lpstr>Intel VTune Amplifier XE: overview …</vt:lpstr>
      <vt:lpstr>Intel VTune Amplifier XE: overview</vt:lpstr>
      <vt:lpstr>Intel VTune Amplifier XE: profiling on Xeon Phi …</vt:lpstr>
      <vt:lpstr>Intel VTune Amplifier XE: profiling on Xeon Phi …</vt:lpstr>
      <vt:lpstr>Intel VTune Amplifier XE: profiling on Xeon Phi –offload mode</vt:lpstr>
      <vt:lpstr>Intel VTune Amplifier XE: profiling on Xeon Phi –native mode</vt:lpstr>
      <vt:lpstr>Intel VTune Amplifier XE: profiling on Xeon Phi –starting profiling</vt:lpstr>
      <vt:lpstr>Intel VTune Amplifier XE: profiling on Xeon Phi –profiling results</vt:lpstr>
      <vt:lpstr>Intel VTune Amplifier XE: profiling on Xeon Phi –command line …</vt:lpstr>
      <vt:lpstr>Intel VTune Amplifier XE: profiling on Xeon Phi –command line</vt:lpstr>
      <vt:lpstr>Intel VTune Amplifier XE: profiling on Xeon Phi – results …</vt:lpstr>
      <vt:lpstr>Intel VTune Amplifier XE: profiling on Xeon Phi – results</vt:lpstr>
      <vt:lpstr>Презентация PowerPoint</vt:lpstr>
      <vt:lpstr>Cycles per instruction, CPI…</vt:lpstr>
      <vt:lpstr>Cycles per instruction, CPI</vt:lpstr>
      <vt:lpstr>Compute to data access ratio …</vt:lpstr>
      <vt:lpstr>Compute to data access ratio …</vt:lpstr>
      <vt:lpstr>Compute to data access ratio</vt:lpstr>
      <vt:lpstr>Data latency…</vt:lpstr>
      <vt:lpstr>Data latency</vt:lpstr>
      <vt:lpstr>TLB cache …</vt:lpstr>
      <vt:lpstr>TLB cache …</vt:lpstr>
      <vt:lpstr>TLB cache</vt:lpstr>
      <vt:lpstr>Vectorization…</vt:lpstr>
      <vt:lpstr>Vectorization</vt:lpstr>
      <vt:lpstr>Memory bandwidth…</vt:lpstr>
      <vt:lpstr>Memory bandwidth…</vt:lpstr>
      <vt:lpstr>Memory bandwidth</vt:lpstr>
      <vt:lpstr>References</vt:lpstr>
      <vt:lpstr>References</vt:lpstr>
      <vt:lpstr>References</vt:lpstr>
      <vt:lpstr>References</vt:lpstr>
      <vt:lpstr>Authors</vt:lpstr>
    </vt:vector>
  </TitlesOfParts>
  <Company>Нижегородский университет</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Элементы оптимизации прикладных программ для Intel Xeon Phi. Intel MKL, Intel VTune Amplifier XE</dc:title>
  <cp:lastModifiedBy>sergey</cp:lastModifiedBy>
  <cp:revision>2483</cp:revision>
  <dcterms:created xsi:type="dcterms:W3CDTF">2004-08-14T10:27:56Z</dcterms:created>
  <dcterms:modified xsi:type="dcterms:W3CDTF">2014-12-05T15:36:48Z</dcterms:modified>
</cp:coreProperties>
</file>