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Default Extension="docx" ContentType="application/vnd.openxmlformats-officedocument.wordprocessingml.document"/>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Default Extension="emf" ContentType="image/x-emf"/>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ppt/notesSlides/notesSlide6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00" r:id="rId1"/>
  </p:sldMasterIdLst>
  <p:notesMasterIdLst>
    <p:notesMasterId r:id="rId72"/>
  </p:notesMasterIdLst>
  <p:sldIdLst>
    <p:sldId id="492" r:id="rId2"/>
    <p:sldId id="260" r:id="rId3"/>
    <p:sldId id="256" r:id="rId4"/>
    <p:sldId id="362" r:id="rId5"/>
    <p:sldId id="407" r:id="rId6"/>
    <p:sldId id="409" r:id="rId7"/>
    <p:sldId id="403" r:id="rId8"/>
    <p:sldId id="408" r:id="rId9"/>
    <p:sldId id="411" r:id="rId10"/>
    <p:sldId id="417" r:id="rId11"/>
    <p:sldId id="468" r:id="rId12"/>
    <p:sldId id="419" r:id="rId13"/>
    <p:sldId id="420" r:id="rId14"/>
    <p:sldId id="421" r:id="rId15"/>
    <p:sldId id="416" r:id="rId16"/>
    <p:sldId id="422" r:id="rId17"/>
    <p:sldId id="424" r:id="rId18"/>
    <p:sldId id="430" r:id="rId19"/>
    <p:sldId id="431" r:id="rId20"/>
    <p:sldId id="415" r:id="rId21"/>
    <p:sldId id="414" r:id="rId22"/>
    <p:sldId id="432" r:id="rId23"/>
    <p:sldId id="433" r:id="rId24"/>
    <p:sldId id="413" r:id="rId25"/>
    <p:sldId id="434" r:id="rId26"/>
    <p:sldId id="404" r:id="rId27"/>
    <p:sldId id="435" r:id="rId28"/>
    <p:sldId id="469" r:id="rId29"/>
    <p:sldId id="436" r:id="rId30"/>
    <p:sldId id="437" r:id="rId31"/>
    <p:sldId id="438" r:id="rId32"/>
    <p:sldId id="405" r:id="rId33"/>
    <p:sldId id="439" r:id="rId34"/>
    <p:sldId id="441" r:id="rId35"/>
    <p:sldId id="452" r:id="rId36"/>
    <p:sldId id="440" r:id="rId37"/>
    <p:sldId id="455" r:id="rId38"/>
    <p:sldId id="470" r:id="rId39"/>
    <p:sldId id="471" r:id="rId40"/>
    <p:sldId id="451" r:id="rId41"/>
    <p:sldId id="472" r:id="rId42"/>
    <p:sldId id="449" r:id="rId43"/>
    <p:sldId id="448" r:id="rId44"/>
    <p:sldId id="447" r:id="rId45"/>
    <p:sldId id="473" r:id="rId46"/>
    <p:sldId id="462" r:id="rId47"/>
    <p:sldId id="474" r:id="rId48"/>
    <p:sldId id="475" r:id="rId49"/>
    <p:sldId id="476" r:id="rId50"/>
    <p:sldId id="454" r:id="rId51"/>
    <p:sldId id="446" r:id="rId52"/>
    <p:sldId id="477" r:id="rId53"/>
    <p:sldId id="478" r:id="rId54"/>
    <p:sldId id="479" r:id="rId55"/>
    <p:sldId id="483" r:id="rId56"/>
    <p:sldId id="484" r:id="rId57"/>
    <p:sldId id="485" r:id="rId58"/>
    <p:sldId id="480" r:id="rId59"/>
    <p:sldId id="486" r:id="rId60"/>
    <p:sldId id="487" r:id="rId61"/>
    <p:sldId id="482" r:id="rId62"/>
    <p:sldId id="488" r:id="rId63"/>
    <p:sldId id="489" r:id="rId64"/>
    <p:sldId id="490" r:id="rId65"/>
    <p:sldId id="481" r:id="rId66"/>
    <p:sldId id="491" r:id="rId67"/>
    <p:sldId id="442" r:id="rId68"/>
    <p:sldId id="392" r:id="rId69"/>
    <p:sldId id="393" r:id="rId70"/>
    <p:sldId id="302" r:id="rId71"/>
  </p:sldIdLst>
  <p:sldSz cx="9906000" cy="6858000" type="A4"/>
  <p:notesSz cx="6858000" cy="9144000"/>
  <p:defaultTextStyle>
    <a:defPPr>
      <a:defRPr lang="ru-RU"/>
    </a:defPPr>
    <a:lvl1pPr algn="l" rtl="0" fontAlgn="base">
      <a:spcBef>
        <a:spcPct val="0"/>
      </a:spcBef>
      <a:spcAft>
        <a:spcPct val="0"/>
      </a:spcAft>
      <a:defRPr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3300"/>
    <a:srgbClr val="D62A90"/>
    <a:srgbClr val="00FF00"/>
    <a:srgbClr val="99FF33"/>
    <a:srgbClr val="FFFF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781" autoAdjust="0"/>
    <p:restoredTop sz="94576" autoAdjust="0"/>
  </p:normalViewPr>
  <p:slideViewPr>
    <p:cSldViewPr>
      <p:cViewPr>
        <p:scale>
          <a:sx n="100" d="100"/>
          <a:sy n="100" d="100"/>
        </p:scale>
        <p:origin x="-606" y="-26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ru-RU"/>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ru-RU"/>
          </a:p>
        </p:txBody>
      </p:sp>
      <p:sp>
        <p:nvSpPr>
          <p:cNvPr id="68612" name="Rectangle 4"/>
          <p:cNvSpPr>
            <a:spLocks noGrp="1" noRot="1" noChangeAspec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ru-RU"/>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7C680882-5D7D-45A9-B0D8-7C13C25E68EE}" type="slidenum">
              <a:rPr lang="ru-RU"/>
              <a:pPr>
                <a:defRPr/>
              </a:pPr>
              <a:t>‹#›</a:t>
            </a:fld>
            <a:endParaRPr lang="ru-RU"/>
          </a:p>
        </p:txBody>
      </p:sp>
    </p:spTree>
    <p:extLst>
      <p:ext uri="{BB962C8B-B14F-4D97-AF65-F5344CB8AC3E}">
        <p14:creationId xmlns:p14="http://schemas.microsoft.com/office/powerpoint/2010/main" xmlns="" val="29235530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miter lim="800000"/>
            <a:headEnd/>
            <a:tailEnd/>
          </a:ln>
        </p:spPr>
        <p:txBody>
          <a:bodyPr/>
          <a:lstStyle/>
          <a:p>
            <a:fld id="{6A7B3B1F-CA54-4011-80B1-C873B6AF2239}" type="slidenum">
              <a:rPr lang="ru-RU" smtClean="0">
                <a:solidFill>
                  <a:srgbClr val="000000"/>
                </a:solidFill>
              </a:rPr>
              <a:pPr/>
              <a:t>1</a:t>
            </a:fld>
            <a:endParaRPr lang="ru-RU" smtClean="0">
              <a:solidFill>
                <a:srgbClr val="000000"/>
              </a:solidFill>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10</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11</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12</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14</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18</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19</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2CDA048D-BC9E-420A-9E19-C3FB18E7A779}" type="slidenum">
              <a:rPr lang="ru-RU" smtClean="0"/>
              <a:pPr/>
              <a:t>2</a:t>
            </a:fld>
            <a:endParaRPr lang="ru-RU" smtClean="0"/>
          </a:p>
        </p:txBody>
      </p:sp>
      <p:sp>
        <p:nvSpPr>
          <p:cNvPr id="69635" name="Rectangle 2"/>
          <p:cNvSpPr>
            <a:spLocks noGrp="1" noRot="1" noChangeAspect="1" noChangeArrowheads="1" noTextEdit="1"/>
          </p:cNvSpPr>
          <p:nvPr>
            <p:ph type="sldImg"/>
          </p:nvPr>
        </p:nvSpPr>
        <p:spPr>
          <a:xfrm>
            <a:off x="952500" y="685800"/>
            <a:ext cx="4953000" cy="3429000"/>
          </a:xfrm>
          <a:ln/>
        </p:spPr>
      </p:sp>
      <p:sp>
        <p:nvSpPr>
          <p:cNvPr id="69636"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20</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21</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22</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24</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24AF124B-AD1A-44FA-B3EB-FA0E4ECCB427}" type="slidenum">
              <a:rPr lang="ru-RU" smtClean="0"/>
              <a:pPr/>
              <a:t>26</a:t>
            </a:fld>
            <a:endParaRPr lang="ru-RU" smtClean="0"/>
          </a:p>
        </p:txBody>
      </p:sp>
      <p:sp>
        <p:nvSpPr>
          <p:cNvPr id="72707" name="Rectangle 2"/>
          <p:cNvSpPr>
            <a:spLocks noGrp="1" noRot="1" noChangeAspect="1" noChangeArrowheads="1" noTextEdit="1"/>
          </p:cNvSpPr>
          <p:nvPr>
            <p:ph type="sldImg"/>
          </p:nvPr>
        </p:nvSpPr>
        <p:spPr>
          <a:xfrm>
            <a:off x="952500" y="685800"/>
            <a:ext cx="4953000" cy="3429000"/>
          </a:xfrm>
          <a:ln/>
        </p:spPr>
      </p:sp>
      <p:sp>
        <p:nvSpPr>
          <p:cNvPr id="727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28</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29</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30</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31</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24AF124B-AD1A-44FA-B3EB-FA0E4ECCB427}" type="slidenum">
              <a:rPr lang="ru-RU" smtClean="0"/>
              <a:pPr/>
              <a:t>32</a:t>
            </a:fld>
            <a:endParaRPr lang="ru-RU" smtClean="0"/>
          </a:p>
        </p:txBody>
      </p:sp>
      <p:sp>
        <p:nvSpPr>
          <p:cNvPr id="72707" name="Rectangle 2"/>
          <p:cNvSpPr>
            <a:spLocks noGrp="1" noRot="1" noChangeAspect="1" noChangeArrowheads="1" noTextEdit="1"/>
          </p:cNvSpPr>
          <p:nvPr>
            <p:ph type="sldImg"/>
          </p:nvPr>
        </p:nvSpPr>
        <p:spPr>
          <a:xfrm>
            <a:off x="952500" y="685800"/>
            <a:ext cx="4953000" cy="3429000"/>
          </a:xfrm>
          <a:ln/>
        </p:spPr>
      </p:sp>
      <p:sp>
        <p:nvSpPr>
          <p:cNvPr id="727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34</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38</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39</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24AF124B-AD1A-44FA-B3EB-FA0E4ECCB427}" type="slidenum">
              <a:rPr lang="ru-RU" smtClean="0"/>
              <a:pPr/>
              <a:t>4</a:t>
            </a:fld>
            <a:endParaRPr lang="ru-RU" smtClean="0"/>
          </a:p>
        </p:txBody>
      </p:sp>
      <p:sp>
        <p:nvSpPr>
          <p:cNvPr id="72707" name="Rectangle 2"/>
          <p:cNvSpPr>
            <a:spLocks noGrp="1" noRot="1" noChangeAspect="1" noChangeArrowheads="1" noTextEdit="1"/>
          </p:cNvSpPr>
          <p:nvPr>
            <p:ph type="sldImg"/>
          </p:nvPr>
        </p:nvSpPr>
        <p:spPr>
          <a:xfrm>
            <a:off x="952500" y="685800"/>
            <a:ext cx="4953000" cy="3429000"/>
          </a:xfrm>
          <a:ln/>
        </p:spPr>
      </p:sp>
      <p:sp>
        <p:nvSpPr>
          <p:cNvPr id="727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40</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41</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42</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44</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48</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49</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50</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51</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52</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53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54</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55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56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57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58</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59</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60</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61</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62</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63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64</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65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66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67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0AF74FE7-CF99-4916-B10D-F64EAC0EB5CE}" type="slidenum">
              <a:rPr lang="ru-RU" smtClean="0"/>
              <a:pPr/>
              <a:t>70</a:t>
            </a:fld>
            <a:endParaRPr lang="ru-RU" smtClean="0"/>
          </a:p>
        </p:txBody>
      </p:sp>
      <p:sp>
        <p:nvSpPr>
          <p:cNvPr id="123907" name="Rectangle 2"/>
          <p:cNvSpPr>
            <a:spLocks noGrp="1" noRot="1" noChangeAspect="1" noChangeArrowheads="1" noTextEdit="1"/>
          </p:cNvSpPr>
          <p:nvPr>
            <p:ph type="sldImg"/>
          </p:nvPr>
        </p:nvSpPr>
        <p:spPr>
          <a:xfrm>
            <a:off x="952500" y="685800"/>
            <a:ext cx="4953000" cy="3429000"/>
          </a:xfrm>
          <a:ln/>
        </p:spPr>
      </p:sp>
      <p:sp>
        <p:nvSpPr>
          <p:cNvPr id="1239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24AF124B-AD1A-44FA-B3EB-FA0E4ECCB427}" type="slidenum">
              <a:rPr lang="ru-RU" smtClean="0"/>
              <a:pPr/>
              <a:t>7</a:t>
            </a:fld>
            <a:endParaRPr lang="ru-RU" smtClean="0"/>
          </a:p>
        </p:txBody>
      </p:sp>
      <p:sp>
        <p:nvSpPr>
          <p:cNvPr id="72707" name="Rectangle 2"/>
          <p:cNvSpPr>
            <a:spLocks noGrp="1" noRot="1" noChangeAspect="1" noChangeArrowheads="1" noTextEdit="1"/>
          </p:cNvSpPr>
          <p:nvPr>
            <p:ph type="sldImg"/>
          </p:nvPr>
        </p:nvSpPr>
        <p:spPr>
          <a:xfrm>
            <a:off x="952500" y="685800"/>
            <a:ext cx="4953000" cy="3429000"/>
          </a:xfrm>
          <a:ln/>
        </p:spPr>
      </p:sp>
      <p:sp>
        <p:nvSpPr>
          <p:cNvPr id="727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8</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9</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2290" name="Rectangle 1026"/>
          <p:cNvSpPr>
            <a:spLocks noGrp="1" noChangeArrowheads="1"/>
          </p:cNvSpPr>
          <p:nvPr>
            <p:ph type="ctrTitle"/>
          </p:nvPr>
        </p:nvSpPr>
        <p:spPr>
          <a:xfrm>
            <a:off x="742950" y="2130435"/>
            <a:ext cx="8420100" cy="1470025"/>
          </a:xfrm>
        </p:spPr>
        <p:txBody>
          <a:bodyPr/>
          <a:lstStyle>
            <a:lvl1pPr algn="ctr">
              <a:defRPr/>
            </a:lvl1pPr>
          </a:lstStyle>
          <a:p>
            <a:r>
              <a:rPr lang="ru-RU" dirty="0" smtClean="0"/>
              <a:t>Образец заголовка</a:t>
            </a:r>
            <a:endParaRPr lang="ru-RU" dirty="0"/>
          </a:p>
        </p:txBody>
      </p:sp>
      <p:sp>
        <p:nvSpPr>
          <p:cNvPr id="12291" name="Rectangle 1027"/>
          <p:cNvSpPr>
            <a:spLocks noGrp="1" noChangeArrowheads="1"/>
          </p:cNvSpPr>
          <p:nvPr>
            <p:ph type="subTitle" idx="1"/>
          </p:nvPr>
        </p:nvSpPr>
        <p:spPr>
          <a:xfrm>
            <a:off x="1485900" y="3886200"/>
            <a:ext cx="6934200" cy="1752600"/>
          </a:xfrm>
        </p:spPr>
        <p:txBody>
          <a:bodyPr/>
          <a:lstStyle>
            <a:lvl1pPr marL="0" indent="0" algn="ctr">
              <a:buFont typeface="Wingdings" pitchFamily="2" charset="2"/>
              <a:buNone/>
              <a:defRPr/>
            </a:lvl1pPr>
          </a:lstStyle>
          <a:p>
            <a:r>
              <a:rPr lang="ru-RU" smtClean="0"/>
              <a:t>Образец подзаголовка</a:t>
            </a:r>
            <a:endParaRPr lang="ru-RU"/>
          </a:p>
        </p:txBody>
      </p:sp>
      <p:pic>
        <p:nvPicPr>
          <p:cNvPr id="6" name="Рисунок 12"/>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128589" y="103191"/>
            <a:ext cx="972001" cy="97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1033"/>
          <p:cNvSpPr txBox="1">
            <a:spLocks noChangeArrowheads="1"/>
          </p:cNvSpPr>
          <p:nvPr userDrawn="1"/>
        </p:nvSpPr>
        <p:spPr bwMode="auto">
          <a:xfrm>
            <a:off x="0" y="115888"/>
            <a:ext cx="9945688" cy="855619"/>
          </a:xfrm>
          <a:prstGeom prst="rect">
            <a:avLst/>
          </a:prstGeom>
          <a:noFill/>
          <a:ln>
            <a:noFill/>
          </a:ln>
          <a:extLst/>
        </p:spPr>
        <p:txBody>
          <a:bodyPr>
            <a:spAutoFit/>
          </a:bodyPr>
          <a:lstStyle>
            <a:lvl1pPr eaLnBrk="0" hangingPunct="0">
              <a:defRPr>
                <a:solidFill>
                  <a:schemeClr val="tx1"/>
                </a:solidFill>
                <a:latin typeface="Bernard MT Condensed" pitchFamily="18" charset="0"/>
                <a:cs typeface="Arial" charset="0"/>
              </a:defRPr>
            </a:lvl1pPr>
            <a:lvl2pPr marL="742950" indent="-285750" eaLnBrk="0" hangingPunct="0">
              <a:defRPr>
                <a:solidFill>
                  <a:schemeClr val="tx1"/>
                </a:solidFill>
                <a:latin typeface="Bernard MT Condensed" pitchFamily="18" charset="0"/>
                <a:cs typeface="Arial" charset="0"/>
              </a:defRPr>
            </a:lvl2pPr>
            <a:lvl3pPr marL="1143000" indent="-228600" eaLnBrk="0" hangingPunct="0">
              <a:defRPr>
                <a:solidFill>
                  <a:schemeClr val="tx1"/>
                </a:solidFill>
                <a:latin typeface="Bernard MT Condensed" pitchFamily="18" charset="0"/>
                <a:cs typeface="Arial" charset="0"/>
              </a:defRPr>
            </a:lvl3pPr>
            <a:lvl4pPr marL="1600200" indent="-228600" eaLnBrk="0" hangingPunct="0">
              <a:defRPr>
                <a:solidFill>
                  <a:schemeClr val="tx1"/>
                </a:solidFill>
                <a:latin typeface="Bernard MT Condensed" pitchFamily="18" charset="0"/>
                <a:cs typeface="Arial" charset="0"/>
              </a:defRPr>
            </a:lvl4pPr>
            <a:lvl5pPr marL="2057400" indent="-228600" eaLnBrk="0" hangingPunct="0">
              <a:defRPr>
                <a:solidFill>
                  <a:schemeClr val="tx1"/>
                </a:solidFill>
                <a:latin typeface="Bernard MT Condensed" pitchFamily="18" charset="0"/>
                <a:cs typeface="Arial" charset="0"/>
              </a:defRPr>
            </a:lvl5pPr>
            <a:lvl6pPr marL="2514600" indent="-228600" eaLnBrk="0" fontAlgn="base" hangingPunct="0">
              <a:spcBef>
                <a:spcPct val="0"/>
              </a:spcBef>
              <a:spcAft>
                <a:spcPct val="0"/>
              </a:spcAft>
              <a:defRPr>
                <a:solidFill>
                  <a:schemeClr val="tx1"/>
                </a:solidFill>
                <a:latin typeface="Bernard MT Condensed" pitchFamily="18" charset="0"/>
                <a:cs typeface="Arial" charset="0"/>
              </a:defRPr>
            </a:lvl6pPr>
            <a:lvl7pPr marL="2971800" indent="-228600" eaLnBrk="0" fontAlgn="base" hangingPunct="0">
              <a:spcBef>
                <a:spcPct val="0"/>
              </a:spcBef>
              <a:spcAft>
                <a:spcPct val="0"/>
              </a:spcAft>
              <a:defRPr>
                <a:solidFill>
                  <a:schemeClr val="tx1"/>
                </a:solidFill>
                <a:latin typeface="Bernard MT Condensed" pitchFamily="18" charset="0"/>
                <a:cs typeface="Arial" charset="0"/>
              </a:defRPr>
            </a:lvl7pPr>
            <a:lvl8pPr marL="3429000" indent="-228600" eaLnBrk="0" fontAlgn="base" hangingPunct="0">
              <a:spcBef>
                <a:spcPct val="0"/>
              </a:spcBef>
              <a:spcAft>
                <a:spcPct val="0"/>
              </a:spcAft>
              <a:defRPr>
                <a:solidFill>
                  <a:schemeClr val="tx1"/>
                </a:solidFill>
                <a:latin typeface="Bernard MT Condensed" pitchFamily="18" charset="0"/>
                <a:cs typeface="Arial" charset="0"/>
              </a:defRPr>
            </a:lvl8pPr>
            <a:lvl9pPr marL="3886200" indent="-228600" eaLnBrk="0" fontAlgn="base" hangingPunct="0">
              <a:spcBef>
                <a:spcPct val="0"/>
              </a:spcBef>
              <a:spcAft>
                <a:spcPct val="0"/>
              </a:spcAft>
              <a:defRPr>
                <a:solidFill>
                  <a:schemeClr val="tx1"/>
                </a:solidFill>
                <a:latin typeface="Bernard MT Condensed" pitchFamily="18" charset="0"/>
                <a:cs typeface="Arial" charset="0"/>
              </a:defRPr>
            </a:lvl9pPr>
          </a:lstStyle>
          <a:p>
            <a:pPr algn="ctr" eaLnBrk="1" hangingPunct="1">
              <a:lnSpc>
                <a:spcPct val="120000"/>
              </a:lnSpc>
              <a:spcAft>
                <a:spcPct val="20000"/>
              </a:spcAft>
              <a:defRPr/>
            </a:pPr>
            <a:r>
              <a:rPr lang="en-US" sz="2000" b="1" i="0" kern="1200" dirty="0" err="1" smtClean="0">
                <a:solidFill>
                  <a:schemeClr val="tx1"/>
                </a:solidFill>
                <a:effectLst/>
                <a:latin typeface="Arial" panose="020B0604020202020204" pitchFamily="34" charset="0"/>
                <a:ea typeface="+mn-ea"/>
                <a:cs typeface="Arial" panose="020B0604020202020204" pitchFamily="34" charset="0"/>
              </a:rPr>
              <a:t>Lobachevsky</a:t>
            </a:r>
            <a:r>
              <a:rPr lang="en-US" sz="2000" b="1" i="0" kern="1200" dirty="0" smtClean="0">
                <a:solidFill>
                  <a:schemeClr val="tx1"/>
                </a:solidFill>
                <a:effectLst/>
                <a:latin typeface="Arial" panose="020B0604020202020204" pitchFamily="34" charset="0"/>
                <a:ea typeface="+mn-ea"/>
                <a:cs typeface="Arial" panose="020B0604020202020204" pitchFamily="34" charset="0"/>
              </a:rPr>
              <a:t> State University of </a:t>
            </a:r>
            <a:r>
              <a:rPr lang="en-US" sz="2000" b="1" i="0" kern="1200" dirty="0" err="1" smtClean="0">
                <a:solidFill>
                  <a:schemeClr val="tx1"/>
                </a:solidFill>
                <a:effectLst/>
                <a:latin typeface="Arial" panose="020B0604020202020204" pitchFamily="34" charset="0"/>
                <a:ea typeface="+mn-ea"/>
                <a:cs typeface="Arial" panose="020B0604020202020204" pitchFamily="34" charset="0"/>
              </a:rPr>
              <a:t>Nizhni</a:t>
            </a:r>
            <a:r>
              <a:rPr lang="en-US" sz="2000" b="1" i="0" kern="1200" dirty="0" smtClean="0">
                <a:solidFill>
                  <a:schemeClr val="tx1"/>
                </a:solidFill>
                <a:effectLst/>
                <a:latin typeface="Arial" panose="020B0604020202020204" pitchFamily="34" charset="0"/>
                <a:ea typeface="+mn-ea"/>
                <a:cs typeface="Arial" panose="020B0604020202020204" pitchFamily="34" charset="0"/>
              </a:rPr>
              <a:t> Novgorod </a:t>
            </a:r>
          </a:p>
          <a:p>
            <a:pPr marL="0" marR="0" indent="0" algn="ctr" defTabSz="914400" rtl="0" eaLnBrk="1" fontAlgn="base" latinLnBrk="0" hangingPunct="1">
              <a:lnSpc>
                <a:spcPct val="120000"/>
              </a:lnSpc>
              <a:spcBef>
                <a:spcPct val="0"/>
              </a:spcBef>
              <a:spcAft>
                <a:spcPct val="20000"/>
              </a:spcAft>
              <a:buClrTx/>
              <a:buSzTx/>
              <a:buFontTx/>
              <a:buNone/>
              <a:tabLst/>
              <a:defRPr/>
            </a:pPr>
            <a:r>
              <a:rPr lang="en-US" sz="1800" b="1" i="1" u="none" kern="1200" dirty="0" smtClean="0">
                <a:solidFill>
                  <a:schemeClr val="tx1"/>
                </a:solidFill>
                <a:effectLst/>
                <a:latin typeface="Arial" panose="020B0604020202020204" pitchFamily="34" charset="0"/>
                <a:ea typeface="+mn-ea"/>
                <a:cs typeface="Arial" panose="020B0604020202020204" pitchFamily="34" charset="0"/>
              </a:rPr>
              <a:t>Computing Mathematics and Cybernetics faculty</a:t>
            </a:r>
          </a:p>
        </p:txBody>
      </p:sp>
    </p:spTree>
    <p:extLst>
      <p:ext uri="{BB962C8B-B14F-4D97-AF65-F5344CB8AC3E}">
        <p14:creationId xmlns:p14="http://schemas.microsoft.com/office/powerpoint/2010/main" xmlns="" val="17894855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4"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5"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6"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2" name="Заголовок 1"/>
          <p:cNvSpPr>
            <a:spLocks noGrp="1"/>
          </p:cNvSpPr>
          <p:nvPr>
            <p:ph type="title"/>
          </p:nvPr>
        </p:nvSpPr>
        <p:spPr/>
        <p:txBody>
          <a:bodyPr/>
          <a:lstStyle/>
          <a:p>
            <a:r>
              <a:rPr lang="ru-RU" dirty="0" smtClean="0"/>
              <a:t>Образец заголовка</a:t>
            </a:r>
            <a:endParaRPr lang="ru-RU" dirty="0"/>
          </a:p>
        </p:txBody>
      </p:sp>
      <p:sp>
        <p:nvSpPr>
          <p:cNvPr id="3" name="Содержимое 2"/>
          <p:cNvSpPr>
            <a:spLocks noGrp="1"/>
          </p:cNvSpPr>
          <p:nvPr>
            <p:ph idx="1"/>
          </p:nvPr>
        </p:nvSpPr>
        <p:spPr/>
        <p:txBody>
          <a:bodyPr/>
          <a:lstStyle>
            <a:lvl2pPr>
              <a:defRPr sz="2200"/>
            </a:lvl2pPr>
            <a:lvl4pPr>
              <a:defRPr sz="1800"/>
            </a:lvl4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pic>
        <p:nvPicPr>
          <p:cNvPr id="11" name="Рисунок 17"/>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25402" y="6161092"/>
            <a:ext cx="684213"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Rectangle 4"/>
          <p:cNvSpPr>
            <a:spLocks noGrp="1" noChangeArrowheads="1"/>
          </p:cNvSpPr>
          <p:nvPr>
            <p:ph type="dt" sz="half" idx="2"/>
          </p:nvPr>
        </p:nvSpPr>
        <p:spPr bwMode="auto">
          <a:xfrm>
            <a:off x="882257" y="6408738"/>
            <a:ext cx="2051711"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ru-RU" smtClean="0"/>
              <a:t>N. Novgorod, 2014</a:t>
            </a:r>
            <a:endParaRPr lang="ru-RU" dirty="0"/>
          </a:p>
        </p:txBody>
      </p:sp>
      <p:sp>
        <p:nvSpPr>
          <p:cNvPr id="13" name="Rectangle 5"/>
          <p:cNvSpPr>
            <a:spLocks noGrp="1" noChangeArrowheads="1"/>
          </p:cNvSpPr>
          <p:nvPr>
            <p:ph type="ftr" sz="quarter" idx="3"/>
          </p:nvPr>
        </p:nvSpPr>
        <p:spPr bwMode="auto">
          <a:xfrm>
            <a:off x="3007920" y="6408738"/>
            <a:ext cx="5761302"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smtClean="0"/>
              <a:t>Parallel Algorithms of Matrix Multiplication</a:t>
            </a:r>
            <a:endParaRPr lang="ru-RU" dirty="0"/>
          </a:p>
        </p:txBody>
      </p:sp>
      <p:sp>
        <p:nvSpPr>
          <p:cNvPr id="14" name="Rectangle 6"/>
          <p:cNvSpPr>
            <a:spLocks noGrp="1" noChangeArrowheads="1"/>
          </p:cNvSpPr>
          <p:nvPr>
            <p:ph type="sldNum" sz="quarter" idx="4"/>
          </p:nvPr>
        </p:nvSpPr>
        <p:spPr bwMode="auto">
          <a:xfrm>
            <a:off x="8843171" y="6408738"/>
            <a:ext cx="935567"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lnSpc>
                <a:spcPct val="100000"/>
              </a:lnSpc>
              <a:spcBef>
                <a:spcPts val="0"/>
              </a:spcBef>
              <a:spcAft>
                <a:spcPts val="0"/>
              </a:spcAft>
              <a:defRPr sz="1200">
                <a:latin typeface="+mn-lt"/>
                <a:cs typeface="Arial" pitchFamily="34" charset="0"/>
              </a:defRPr>
            </a:lvl1pPr>
          </a:lstStyle>
          <a:p>
            <a:pPr>
              <a:defRPr/>
            </a:pPr>
            <a:fld id="{4F2367BF-7A57-4F5A-B357-719264272D2E}" type="slidenum">
              <a:rPr lang="ru-RU" smtClean="0"/>
              <a:pPr>
                <a:defRPr/>
              </a:pPr>
              <a:t>‹#›</a:t>
            </a:fld>
            <a:endParaRPr lang="ru-RU" dirty="0"/>
          </a:p>
        </p:txBody>
      </p:sp>
    </p:spTree>
    <p:extLst>
      <p:ext uri="{BB962C8B-B14F-4D97-AF65-F5344CB8AC3E}">
        <p14:creationId xmlns:p14="http://schemas.microsoft.com/office/powerpoint/2010/main" xmlns="" val="13398461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5"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6"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2" name="Заголовок 1"/>
          <p:cNvSpPr>
            <a:spLocks noGrp="1"/>
          </p:cNvSpPr>
          <p:nvPr>
            <p:ph type="title"/>
          </p:nvPr>
        </p:nvSpPr>
        <p:spPr>
          <a:xfrm>
            <a:off x="782638" y="4406910"/>
            <a:ext cx="84201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10" name="Номер слайда 5"/>
          <p:cNvSpPr>
            <a:spLocks noGrp="1"/>
          </p:cNvSpPr>
          <p:nvPr>
            <p:ph type="sldNum" sz="quarter" idx="12"/>
          </p:nvPr>
        </p:nvSpPr>
        <p:spPr/>
        <p:txBody>
          <a:bodyPr/>
          <a:lstStyle>
            <a:lvl1pPr>
              <a:defRPr/>
            </a:lvl1pPr>
          </a:lstStyle>
          <a:p>
            <a:pPr>
              <a:defRPr/>
            </a:pPr>
            <a:fld id="{A184A67C-33BD-4A59-9EAE-678C8C03CEA8}" type="slidenum">
              <a:rPr lang="ru-RU"/>
              <a:pPr>
                <a:defRPr/>
              </a:pPr>
              <a:t>‹#›</a:t>
            </a:fld>
            <a:endParaRPr lang="ru-RU"/>
          </a:p>
        </p:txBody>
      </p:sp>
      <p:sp>
        <p:nvSpPr>
          <p:cNvPr id="12" name="Rectangle 4"/>
          <p:cNvSpPr>
            <a:spLocks noGrp="1" noChangeArrowheads="1"/>
          </p:cNvSpPr>
          <p:nvPr>
            <p:ph type="dt" sz="half" idx="2"/>
          </p:nvPr>
        </p:nvSpPr>
        <p:spPr bwMode="auto">
          <a:xfrm>
            <a:off x="882257" y="6408738"/>
            <a:ext cx="2051711"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ru-RU" smtClean="0"/>
              <a:t>N. Novgorod, 2014</a:t>
            </a:r>
            <a:endParaRPr lang="ru-RU" dirty="0"/>
          </a:p>
        </p:txBody>
      </p:sp>
      <p:sp>
        <p:nvSpPr>
          <p:cNvPr id="13" name="Rectangle 5"/>
          <p:cNvSpPr>
            <a:spLocks noGrp="1" noChangeArrowheads="1"/>
          </p:cNvSpPr>
          <p:nvPr>
            <p:ph type="ftr" sz="quarter" idx="3"/>
          </p:nvPr>
        </p:nvSpPr>
        <p:spPr bwMode="auto">
          <a:xfrm>
            <a:off x="3007920" y="6408738"/>
            <a:ext cx="5761302"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smtClean="0"/>
              <a:t>Parallel Algorithms of Matrix Multiplication</a:t>
            </a:r>
            <a:endParaRPr lang="ru-RU" dirty="0"/>
          </a:p>
        </p:txBody>
      </p:sp>
      <p:pic>
        <p:nvPicPr>
          <p:cNvPr id="14" name="Рисунок 17"/>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25402" y="6161092"/>
            <a:ext cx="684213"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56003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1_Титульный слайд">
    <p:spTree>
      <p:nvGrpSpPr>
        <p:cNvPr id="1" name=""/>
        <p:cNvGrpSpPr/>
        <p:nvPr/>
      </p:nvGrpSpPr>
      <p:grpSpPr>
        <a:xfrm>
          <a:off x="0" y="0"/>
          <a:ext cx="0" cy="0"/>
          <a:chOff x="0" y="0"/>
          <a:chExt cx="0" cy="0"/>
        </a:xfrm>
      </p:grpSpPr>
      <p:sp>
        <p:nvSpPr>
          <p:cNvPr id="12291" name="Rectangle 1027"/>
          <p:cNvSpPr>
            <a:spLocks noGrp="1" noChangeArrowheads="1"/>
          </p:cNvSpPr>
          <p:nvPr>
            <p:ph type="subTitle" idx="1"/>
          </p:nvPr>
        </p:nvSpPr>
        <p:spPr>
          <a:xfrm>
            <a:off x="1485900" y="3886200"/>
            <a:ext cx="6934200" cy="1752600"/>
          </a:xfrm>
        </p:spPr>
        <p:txBody>
          <a:bodyPr/>
          <a:lstStyle>
            <a:lvl1pPr marL="0" indent="0" algn="ctr">
              <a:buFont typeface="Wingdings" pitchFamily="2" charset="2"/>
              <a:buNone/>
              <a:defRPr/>
            </a:lvl1pPr>
          </a:lstStyle>
          <a:p>
            <a:r>
              <a:rPr lang="ru-RU"/>
              <a:t>Образец подзаголовка</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273450" y="207963"/>
            <a:ext cx="9465896"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Введение</a:t>
            </a:r>
          </a:p>
        </p:txBody>
      </p:sp>
      <p:sp>
        <p:nvSpPr>
          <p:cNvPr id="1029" name="Rectangle 3"/>
          <p:cNvSpPr>
            <a:spLocks noGrp="1" noChangeArrowheads="1"/>
          </p:cNvSpPr>
          <p:nvPr>
            <p:ph type="body" idx="1"/>
          </p:nvPr>
        </p:nvSpPr>
        <p:spPr bwMode="auto">
          <a:xfrm>
            <a:off x="238092" y="1071546"/>
            <a:ext cx="9501254" cy="52149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p>
        </p:txBody>
      </p:sp>
      <p:sp>
        <p:nvSpPr>
          <p:cNvPr id="2" name="Rectangle 4"/>
          <p:cNvSpPr>
            <a:spLocks noGrp="1" noChangeArrowheads="1"/>
          </p:cNvSpPr>
          <p:nvPr>
            <p:ph type="dt" sz="half" idx="2"/>
          </p:nvPr>
        </p:nvSpPr>
        <p:spPr bwMode="auto">
          <a:xfrm>
            <a:off x="882256" y="6408738"/>
            <a:ext cx="2051711"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ru-RU" smtClean="0"/>
              <a:t>N. Novgorod, 2014</a:t>
            </a:r>
            <a:endParaRPr lang="ru-RU" dirty="0"/>
          </a:p>
        </p:txBody>
      </p:sp>
      <p:sp>
        <p:nvSpPr>
          <p:cNvPr id="3" name="Rectangle 5"/>
          <p:cNvSpPr>
            <a:spLocks noGrp="1" noChangeArrowheads="1"/>
          </p:cNvSpPr>
          <p:nvPr>
            <p:ph type="ftr" sz="quarter" idx="3"/>
          </p:nvPr>
        </p:nvSpPr>
        <p:spPr bwMode="auto">
          <a:xfrm>
            <a:off x="3007919" y="6408738"/>
            <a:ext cx="5761302"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smtClean="0"/>
              <a:t>Parallel Algorithms of Matrix Multiplication</a:t>
            </a:r>
            <a:endParaRPr lang="ru-RU" dirty="0"/>
          </a:p>
        </p:txBody>
      </p:sp>
      <p:sp>
        <p:nvSpPr>
          <p:cNvPr id="1030" name="Rectangle 6"/>
          <p:cNvSpPr>
            <a:spLocks noGrp="1" noChangeArrowheads="1"/>
          </p:cNvSpPr>
          <p:nvPr>
            <p:ph type="sldNum" sz="quarter" idx="4"/>
          </p:nvPr>
        </p:nvSpPr>
        <p:spPr bwMode="auto">
          <a:xfrm>
            <a:off x="8843171" y="6408738"/>
            <a:ext cx="935567"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lnSpc>
                <a:spcPct val="100000"/>
              </a:lnSpc>
              <a:spcBef>
                <a:spcPts val="0"/>
              </a:spcBef>
              <a:spcAft>
                <a:spcPts val="0"/>
              </a:spcAft>
              <a:defRPr sz="1200">
                <a:latin typeface="+mn-lt"/>
                <a:cs typeface="Arial" pitchFamily="34" charset="0"/>
              </a:defRPr>
            </a:lvl1pPr>
          </a:lstStyle>
          <a:p>
            <a:pPr>
              <a:defRPr/>
            </a:pPr>
            <a:fld id="{4F2367BF-7A57-4F5A-B357-719264272D2E}" type="slidenum">
              <a:rPr lang="ru-RU" smtClean="0"/>
              <a:pPr>
                <a:defRPr/>
              </a:pPr>
              <a:t>‹#›</a:t>
            </a:fld>
            <a:endParaRPr lang="ru-RU" dirty="0"/>
          </a:p>
        </p:txBody>
      </p:sp>
      <p:sp>
        <p:nvSpPr>
          <p:cNvPr id="1033"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1036"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1037"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pic>
        <p:nvPicPr>
          <p:cNvPr id="11" name="Рисунок 17"/>
          <p:cNvPicPr>
            <a:picLocks noChangeAspect="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5401" y="6161090"/>
            <a:ext cx="684213"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63257492"/>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Lst>
  <p:timing>
    <p:tnLst>
      <p:par>
        <p:cTn id="1" dur="indefinite" restart="never" nodeType="tmRoot"/>
      </p:par>
    </p:tnLst>
  </p:timing>
  <p:hf hdr="0"/>
  <p:txStyles>
    <p:titleStyle>
      <a:lvl1pPr algn="l"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pitchFamily="34" charset="0"/>
          <a:cs typeface="Arial" pitchFamily="34" charset="0"/>
        </a:defRPr>
      </a:lvl2pPr>
      <a:lvl3pPr algn="l" rtl="0" eaLnBrk="0" fontAlgn="base" hangingPunct="0">
        <a:spcBef>
          <a:spcPct val="0"/>
        </a:spcBef>
        <a:spcAft>
          <a:spcPct val="0"/>
        </a:spcAft>
        <a:defRPr sz="3000" b="1">
          <a:solidFill>
            <a:schemeClr val="tx2"/>
          </a:solidFill>
          <a:latin typeface="Arial" pitchFamily="34" charset="0"/>
          <a:cs typeface="Arial" pitchFamily="34" charset="0"/>
        </a:defRPr>
      </a:lvl3pPr>
      <a:lvl4pPr algn="l" rtl="0" eaLnBrk="0" fontAlgn="base" hangingPunct="0">
        <a:spcBef>
          <a:spcPct val="0"/>
        </a:spcBef>
        <a:spcAft>
          <a:spcPct val="0"/>
        </a:spcAft>
        <a:defRPr sz="3000" b="1">
          <a:solidFill>
            <a:schemeClr val="tx2"/>
          </a:solidFill>
          <a:latin typeface="Arial" pitchFamily="34" charset="0"/>
          <a:cs typeface="Arial" pitchFamily="34" charset="0"/>
        </a:defRPr>
      </a:lvl4pPr>
      <a:lvl5pPr algn="l" rtl="0" eaLnBrk="0" fontAlgn="base" hangingPunct="0">
        <a:spcBef>
          <a:spcPct val="0"/>
        </a:spcBef>
        <a:spcAft>
          <a:spcPct val="0"/>
        </a:spcAft>
        <a:defRPr sz="3000" b="1">
          <a:solidFill>
            <a:schemeClr val="tx2"/>
          </a:solidFill>
          <a:latin typeface="Arial" pitchFamily="34" charset="0"/>
          <a:cs typeface="Arial" pitchFamily="34" charset="0"/>
        </a:defRPr>
      </a:lvl5pPr>
      <a:lvl6pPr marL="457200" algn="l" rtl="0" eaLnBrk="1" fontAlgn="base" hangingPunct="1">
        <a:spcBef>
          <a:spcPct val="0"/>
        </a:spcBef>
        <a:spcAft>
          <a:spcPct val="0"/>
        </a:spcAft>
        <a:defRPr sz="3000" b="1">
          <a:solidFill>
            <a:schemeClr val="tx2"/>
          </a:solidFill>
          <a:latin typeface="Arial" pitchFamily="34" charset="0"/>
          <a:cs typeface="Arial" pitchFamily="34" charset="0"/>
        </a:defRPr>
      </a:lvl6pPr>
      <a:lvl7pPr marL="914400" algn="l" rtl="0" eaLnBrk="1" fontAlgn="base" hangingPunct="1">
        <a:spcBef>
          <a:spcPct val="0"/>
        </a:spcBef>
        <a:spcAft>
          <a:spcPct val="0"/>
        </a:spcAft>
        <a:defRPr sz="3000" b="1">
          <a:solidFill>
            <a:schemeClr val="tx2"/>
          </a:solidFill>
          <a:latin typeface="Arial" pitchFamily="34" charset="0"/>
          <a:cs typeface="Arial" pitchFamily="34" charset="0"/>
        </a:defRPr>
      </a:lvl7pPr>
      <a:lvl8pPr marL="1371600" algn="l" rtl="0" eaLnBrk="1" fontAlgn="base" hangingPunct="1">
        <a:spcBef>
          <a:spcPct val="0"/>
        </a:spcBef>
        <a:spcAft>
          <a:spcPct val="0"/>
        </a:spcAft>
        <a:defRPr sz="3000" b="1">
          <a:solidFill>
            <a:schemeClr val="tx2"/>
          </a:solidFill>
          <a:latin typeface="Arial" pitchFamily="34" charset="0"/>
          <a:cs typeface="Arial" pitchFamily="34" charset="0"/>
        </a:defRPr>
      </a:lvl8pPr>
      <a:lvl9pPr marL="1828800" algn="l" rtl="0" eaLnBrk="1" fontAlgn="base" hangingPunct="1">
        <a:spcBef>
          <a:spcPct val="0"/>
        </a:spcBef>
        <a:spcAft>
          <a:spcPct val="0"/>
        </a:spcAft>
        <a:defRPr sz="3000" b="1">
          <a:solidFill>
            <a:schemeClr val="tx2"/>
          </a:solidFill>
          <a:latin typeface="Arial" pitchFamily="34" charset="0"/>
          <a:cs typeface="Arial" pitchFamily="34" charset="0"/>
        </a:defRPr>
      </a:lvl9pPr>
    </p:titleStyle>
    <p:bodyStyle>
      <a:lvl1pPr marL="266700" indent="-2667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542925" indent="-276225" algn="l" rtl="0" eaLnBrk="0" fontAlgn="base" hangingPunct="0">
        <a:spcBef>
          <a:spcPct val="20000"/>
        </a:spcBef>
        <a:spcAft>
          <a:spcPct val="0"/>
        </a:spcAft>
        <a:buChar char="–"/>
        <a:defRPr sz="2400">
          <a:solidFill>
            <a:schemeClr val="tx1"/>
          </a:solidFill>
          <a:latin typeface="+mn-lt"/>
          <a:cs typeface="+mn-cs"/>
        </a:defRPr>
      </a:lvl2pPr>
      <a:lvl3pPr marL="809625" indent="-266700" algn="l" rtl="0" eaLnBrk="0" fontAlgn="base" hangingPunct="0">
        <a:spcBef>
          <a:spcPct val="20000"/>
        </a:spcBef>
        <a:spcAft>
          <a:spcPct val="0"/>
        </a:spcAft>
        <a:buChar char="•"/>
        <a:defRPr sz="2000">
          <a:solidFill>
            <a:schemeClr val="tx1"/>
          </a:solidFill>
          <a:latin typeface="+mn-lt"/>
          <a:cs typeface="+mn-cs"/>
        </a:defRPr>
      </a:lvl3pPr>
      <a:lvl4pPr marL="1076325" indent="-266700" algn="l" rtl="0" eaLnBrk="0" fontAlgn="base" hangingPunct="0">
        <a:spcBef>
          <a:spcPct val="20000"/>
        </a:spcBef>
        <a:spcAft>
          <a:spcPct val="0"/>
        </a:spcAft>
        <a:buChar char="–"/>
        <a:defRPr sz="2000">
          <a:solidFill>
            <a:schemeClr val="tx1"/>
          </a:solidFill>
          <a:latin typeface="+mn-lt"/>
          <a:cs typeface="+mn-cs"/>
        </a:defRPr>
      </a:lvl4pPr>
      <a:lvl5pPr marL="1343025" indent="-266700" algn="l" rtl="0" eaLnBrk="0" fontAlgn="base" hangingPunct="0">
        <a:spcBef>
          <a:spcPct val="20000"/>
        </a:spcBef>
        <a:spcAft>
          <a:spcPct val="0"/>
        </a:spcAft>
        <a:buFont typeface="Wingdings" pitchFamily="2" charset="2"/>
        <a:buChar char="Ø"/>
        <a:tabLst/>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5.bin"/></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9.bin"/></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5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package" Target="../embeddings/_________Microsoft_Office_Word1.docx"/></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srcRect/>
          <a:stretch>
            <a:fillRect/>
          </a:stretch>
        </p:blipFill>
        <p:spPr bwMode="auto">
          <a:xfrm>
            <a:off x="0" y="0"/>
            <a:ext cx="9925050" cy="6877050"/>
          </a:xfrm>
          <a:prstGeom prst="rect">
            <a:avLst/>
          </a:prstGeom>
          <a:noFill/>
          <a:ln w="9525">
            <a:noFill/>
            <a:miter lim="800000"/>
            <a:headEnd/>
            <a:tailEnd/>
          </a:ln>
        </p:spPr>
      </p:pic>
      <p:pic>
        <p:nvPicPr>
          <p:cNvPr id="4099" name="Picture 4"/>
          <p:cNvPicPr>
            <a:picLocks noChangeAspect="1" noChangeArrowheads="1"/>
          </p:cNvPicPr>
          <p:nvPr/>
        </p:nvPicPr>
        <p:blipFill>
          <a:blip r:embed="rId4"/>
          <a:srcRect/>
          <a:stretch>
            <a:fillRect/>
          </a:stretch>
        </p:blipFill>
        <p:spPr bwMode="auto">
          <a:xfrm>
            <a:off x="7615238" y="87313"/>
            <a:ext cx="2238375" cy="1565275"/>
          </a:xfrm>
          <a:prstGeom prst="rect">
            <a:avLst/>
          </a:prstGeom>
          <a:noFill/>
          <a:ln w="9525">
            <a:noFill/>
            <a:miter lim="800000"/>
            <a:headEnd/>
            <a:tailEnd/>
          </a:ln>
        </p:spPr>
      </p:pic>
      <p:pic>
        <p:nvPicPr>
          <p:cNvPr id="4100" name="Picture 6"/>
          <p:cNvPicPr>
            <a:picLocks noChangeAspect="1" noChangeArrowheads="1"/>
          </p:cNvPicPr>
          <p:nvPr/>
        </p:nvPicPr>
        <p:blipFill>
          <a:blip r:embed="rId5"/>
          <a:srcRect/>
          <a:stretch>
            <a:fillRect/>
          </a:stretch>
        </p:blipFill>
        <p:spPr bwMode="auto">
          <a:xfrm>
            <a:off x="71438" y="87313"/>
            <a:ext cx="2286000" cy="1604962"/>
          </a:xfrm>
          <a:prstGeom prst="rect">
            <a:avLst/>
          </a:prstGeom>
          <a:noFill/>
          <a:ln w="9525">
            <a:noFill/>
            <a:miter lim="800000"/>
            <a:headEnd/>
            <a:tailEnd/>
          </a:ln>
        </p:spPr>
      </p:pic>
      <p:pic>
        <p:nvPicPr>
          <p:cNvPr id="4101" name="Picture 7"/>
          <p:cNvPicPr>
            <a:picLocks noChangeAspect="1" noChangeArrowheads="1"/>
          </p:cNvPicPr>
          <p:nvPr/>
        </p:nvPicPr>
        <p:blipFill>
          <a:blip r:embed="rId6"/>
          <a:srcRect/>
          <a:stretch>
            <a:fillRect/>
          </a:stretch>
        </p:blipFill>
        <p:spPr bwMode="auto">
          <a:xfrm>
            <a:off x="5167313" y="87313"/>
            <a:ext cx="2400300" cy="1600200"/>
          </a:xfrm>
          <a:prstGeom prst="rect">
            <a:avLst/>
          </a:prstGeom>
          <a:noFill/>
          <a:ln w="9525">
            <a:noFill/>
            <a:miter lim="800000"/>
            <a:headEnd/>
            <a:tailEnd/>
          </a:ln>
        </p:spPr>
      </p:pic>
      <p:pic>
        <p:nvPicPr>
          <p:cNvPr id="4102" name="Picture 8"/>
          <p:cNvPicPr>
            <a:picLocks noChangeAspect="1" noChangeArrowheads="1"/>
          </p:cNvPicPr>
          <p:nvPr/>
        </p:nvPicPr>
        <p:blipFill>
          <a:blip r:embed="rId7"/>
          <a:srcRect/>
          <a:stretch>
            <a:fillRect/>
          </a:stretch>
        </p:blipFill>
        <p:spPr bwMode="auto">
          <a:xfrm>
            <a:off x="2439988" y="87313"/>
            <a:ext cx="2655887" cy="1571625"/>
          </a:xfrm>
          <a:prstGeom prst="rect">
            <a:avLst/>
          </a:prstGeom>
          <a:noFill/>
          <a:ln w="9525">
            <a:noFill/>
            <a:miter lim="800000"/>
            <a:headEnd/>
            <a:tailEnd/>
          </a:ln>
        </p:spPr>
      </p:pic>
      <p:pic>
        <p:nvPicPr>
          <p:cNvPr id="4103" name="Picture 9"/>
          <p:cNvPicPr>
            <a:picLocks noChangeAspect="1" noChangeArrowheads="1"/>
          </p:cNvPicPr>
          <p:nvPr/>
        </p:nvPicPr>
        <p:blipFill>
          <a:blip r:embed="rId8"/>
          <a:srcRect/>
          <a:stretch>
            <a:fillRect/>
          </a:stretch>
        </p:blipFill>
        <p:spPr bwMode="auto">
          <a:xfrm>
            <a:off x="239693" y="1785926"/>
            <a:ext cx="1855787" cy="1643063"/>
          </a:xfrm>
          <a:prstGeom prst="rect">
            <a:avLst/>
          </a:prstGeom>
          <a:noFill/>
          <a:ln w="9525">
            <a:noFill/>
            <a:miter lim="800000"/>
            <a:headEnd/>
            <a:tailEnd/>
          </a:ln>
        </p:spPr>
      </p:pic>
      <p:sp>
        <p:nvSpPr>
          <p:cNvPr id="9" name="Прямоугольник 8"/>
          <p:cNvSpPr/>
          <p:nvPr/>
        </p:nvSpPr>
        <p:spPr>
          <a:xfrm>
            <a:off x="1809728" y="1603511"/>
            <a:ext cx="8096272" cy="2477601"/>
          </a:xfrm>
          <a:prstGeom prst="rect">
            <a:avLst/>
          </a:prstGeom>
          <a:noFill/>
          <a:scene3d>
            <a:camera prst="orthographicFront"/>
            <a:lightRig rig="threePt" dir="t"/>
          </a:scene3d>
          <a:sp3d>
            <a:bevelT w="165100" prst="coolSlant"/>
          </a:sp3d>
        </p:spPr>
        <p:txBody>
          <a:bodyPr wrap="square">
            <a:spAutoFit/>
          </a:bodyPr>
          <a:lstStyle/>
          <a:p>
            <a:pPr algn="ctr">
              <a:spcBef>
                <a:spcPts val="0"/>
              </a:spcBef>
              <a:defRPr/>
            </a:pPr>
            <a:r>
              <a:rPr lang="en-US" sz="2000" b="1" cap="small" dirty="0" err="1" smtClean="0">
                <a:solidFill>
                  <a:srgbClr val="FFFFFF"/>
                </a:solidFill>
                <a:effectLst>
                  <a:glow rad="139700">
                    <a:srgbClr val="000000">
                      <a:satMod val="175000"/>
                      <a:alpha val="40000"/>
                    </a:srgbClr>
                  </a:glow>
                </a:effectLst>
              </a:rPr>
              <a:t>Lobachevsky</a:t>
            </a:r>
            <a:r>
              <a:rPr lang="en-US" sz="2000" b="1" cap="small" dirty="0" smtClean="0">
                <a:solidFill>
                  <a:srgbClr val="FFFFFF"/>
                </a:solidFill>
                <a:effectLst>
                  <a:glow rad="139700">
                    <a:srgbClr val="000000">
                      <a:satMod val="175000"/>
                      <a:alpha val="40000"/>
                    </a:srgbClr>
                  </a:glow>
                </a:effectLst>
              </a:rPr>
              <a:t> State University of </a:t>
            </a:r>
            <a:r>
              <a:rPr lang="en-US" sz="2000" b="1" cap="small" dirty="0" err="1" smtClean="0">
                <a:solidFill>
                  <a:srgbClr val="FFFFFF"/>
                </a:solidFill>
                <a:effectLst>
                  <a:glow rad="139700">
                    <a:srgbClr val="000000">
                      <a:satMod val="175000"/>
                      <a:alpha val="40000"/>
                    </a:srgbClr>
                  </a:glow>
                </a:effectLst>
              </a:rPr>
              <a:t>Nizhni</a:t>
            </a:r>
            <a:r>
              <a:rPr lang="en-US" sz="2000" b="1" cap="small" dirty="0" smtClean="0">
                <a:solidFill>
                  <a:srgbClr val="FFFFFF"/>
                </a:solidFill>
                <a:effectLst>
                  <a:glow rad="139700">
                    <a:srgbClr val="000000">
                      <a:satMod val="175000"/>
                      <a:alpha val="40000"/>
                    </a:srgbClr>
                  </a:glow>
                </a:effectLst>
              </a:rPr>
              <a:t> Novgorod </a:t>
            </a:r>
          </a:p>
          <a:p>
            <a:pPr algn="ctr">
              <a:spcBef>
                <a:spcPts val="600"/>
              </a:spcBef>
              <a:defRPr/>
            </a:pPr>
            <a:r>
              <a:rPr lang="en-US" sz="2000" b="1" cap="small" dirty="0" smtClean="0">
                <a:solidFill>
                  <a:srgbClr val="FFFFFF"/>
                </a:solidFill>
                <a:effectLst>
                  <a:glow rad="139700">
                    <a:srgbClr val="000000">
                      <a:satMod val="175000"/>
                      <a:alpha val="40000"/>
                    </a:srgbClr>
                  </a:glow>
                </a:effectLst>
              </a:rPr>
              <a:t>Computing Mathematics and Cybernetics faculty</a:t>
            </a:r>
          </a:p>
          <a:p>
            <a:pPr algn="ctr">
              <a:spcBef>
                <a:spcPts val="1200"/>
              </a:spcBef>
              <a:defRPr/>
            </a:pPr>
            <a:r>
              <a:rPr lang="en-US" b="1" cap="small" dirty="0" smtClean="0">
                <a:solidFill>
                  <a:srgbClr val="FFFFFF"/>
                </a:solidFill>
                <a:effectLst>
                  <a:glow rad="139700">
                    <a:srgbClr val="000000">
                      <a:satMod val="175000"/>
                      <a:alpha val="40000"/>
                    </a:srgbClr>
                  </a:glow>
                </a:effectLst>
              </a:rPr>
              <a:t>The competitiveness enhancement program </a:t>
            </a:r>
            <a:br>
              <a:rPr lang="en-US" b="1" cap="small" dirty="0" smtClean="0">
                <a:solidFill>
                  <a:srgbClr val="FFFFFF"/>
                </a:solidFill>
                <a:effectLst>
                  <a:glow rad="139700">
                    <a:srgbClr val="000000">
                      <a:satMod val="175000"/>
                      <a:alpha val="40000"/>
                    </a:srgbClr>
                  </a:glow>
                </a:effectLst>
              </a:rPr>
            </a:br>
            <a:r>
              <a:rPr lang="en-US" b="1" cap="small" dirty="0" smtClean="0">
                <a:solidFill>
                  <a:srgbClr val="FFFFFF"/>
                </a:solidFill>
                <a:effectLst>
                  <a:glow rad="139700">
                    <a:srgbClr val="000000">
                      <a:satMod val="175000"/>
                      <a:alpha val="40000"/>
                    </a:srgbClr>
                  </a:glow>
                </a:effectLst>
              </a:rPr>
              <a:t>among the world's research and education centers</a:t>
            </a:r>
          </a:p>
          <a:p>
            <a:pPr algn="ctr">
              <a:spcBef>
                <a:spcPts val="1200"/>
              </a:spcBef>
              <a:defRPr/>
            </a:pPr>
            <a:r>
              <a:rPr lang="en-US" b="1" cap="small" dirty="0" smtClean="0">
                <a:solidFill>
                  <a:srgbClr val="FFFFFF"/>
                </a:solidFill>
                <a:effectLst>
                  <a:glow rad="139700">
                    <a:srgbClr val="000000">
                      <a:satMod val="175000"/>
                      <a:alpha val="40000"/>
                    </a:srgbClr>
                  </a:glow>
                </a:effectLst>
              </a:rPr>
              <a:t>Strategic </a:t>
            </a:r>
            <a:r>
              <a:rPr lang="en-US" b="1" cap="small" smtClean="0">
                <a:solidFill>
                  <a:srgbClr val="FFFFFF"/>
                </a:solidFill>
                <a:effectLst>
                  <a:glow rad="139700">
                    <a:srgbClr val="000000">
                      <a:satMod val="175000"/>
                      <a:alpha val="40000"/>
                    </a:srgbClr>
                  </a:glow>
                </a:effectLst>
              </a:rPr>
              <a:t>initiative </a:t>
            </a:r>
            <a:br>
              <a:rPr lang="en-US" b="1" cap="small" smtClean="0">
                <a:solidFill>
                  <a:srgbClr val="FFFFFF"/>
                </a:solidFill>
                <a:effectLst>
                  <a:glow rad="139700">
                    <a:srgbClr val="000000">
                      <a:satMod val="175000"/>
                      <a:alpha val="40000"/>
                    </a:srgbClr>
                  </a:glow>
                </a:effectLst>
              </a:rPr>
            </a:br>
            <a:r>
              <a:rPr lang="en-US" b="1" cap="small" smtClean="0">
                <a:solidFill>
                  <a:srgbClr val="FFFFFF"/>
                </a:solidFill>
                <a:effectLst>
                  <a:glow rad="139700">
                    <a:srgbClr val="000000">
                      <a:satMod val="175000"/>
                      <a:alpha val="40000"/>
                    </a:srgbClr>
                  </a:glow>
                </a:effectLst>
              </a:rPr>
              <a:t>“</a:t>
            </a:r>
            <a:r>
              <a:rPr lang="en-US" b="1" cap="small" dirty="0" smtClean="0">
                <a:solidFill>
                  <a:srgbClr val="FFFFFF"/>
                </a:solidFill>
                <a:effectLst>
                  <a:glow rad="139700">
                    <a:srgbClr val="000000">
                      <a:satMod val="175000"/>
                      <a:alpha val="40000"/>
                    </a:srgbClr>
                  </a:glow>
                </a:effectLst>
              </a:rPr>
              <a:t>Achieving leading positions in the field </a:t>
            </a:r>
            <a:br>
              <a:rPr lang="en-US" b="1" cap="small" dirty="0" smtClean="0">
                <a:solidFill>
                  <a:srgbClr val="FFFFFF"/>
                </a:solidFill>
                <a:effectLst>
                  <a:glow rad="139700">
                    <a:srgbClr val="000000">
                      <a:satMod val="175000"/>
                      <a:alpha val="40000"/>
                    </a:srgbClr>
                  </a:glow>
                </a:effectLst>
              </a:rPr>
            </a:br>
            <a:r>
              <a:rPr lang="en-US" b="1" cap="small" dirty="0" smtClean="0">
                <a:solidFill>
                  <a:srgbClr val="FFFFFF"/>
                </a:solidFill>
                <a:effectLst>
                  <a:glow rad="139700">
                    <a:srgbClr val="000000">
                      <a:satMod val="175000"/>
                      <a:alpha val="40000"/>
                    </a:srgbClr>
                  </a:glow>
                </a:effectLst>
              </a:rPr>
              <a:t>of supercomputer technology and high-performance computing”</a:t>
            </a:r>
          </a:p>
        </p:txBody>
      </p:sp>
      <p:pic>
        <p:nvPicPr>
          <p:cNvPr id="125953" name="Picture 1"/>
          <p:cNvPicPr>
            <a:picLocks noChangeAspect="1" noChangeArrowheads="1"/>
          </p:cNvPicPr>
          <p:nvPr/>
        </p:nvPicPr>
        <p:blipFill>
          <a:blip r:embed="rId9"/>
          <a:srcRect/>
          <a:stretch>
            <a:fillRect/>
          </a:stretch>
        </p:blipFill>
        <p:spPr bwMode="auto">
          <a:xfrm>
            <a:off x="614340" y="3643314"/>
            <a:ext cx="1123950" cy="447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Task 1 – Open the Project </a:t>
            </a:r>
            <a:r>
              <a:rPr lang="en-US" b="1" dirty="0" err="1" smtClean="0"/>
              <a:t>SerialMatrixMult</a:t>
            </a:r>
            <a:r>
              <a:rPr lang="en-US" b="1" dirty="0" smtClean="0"/>
              <a:t> </a:t>
            </a:r>
          </a:p>
          <a:p>
            <a:r>
              <a:rPr lang="en-US" dirty="0" smtClean="0"/>
              <a:t>Next variables will be used in the program</a:t>
            </a:r>
          </a:p>
          <a:p>
            <a:endParaRPr lang="en-US" b="1" dirty="0" smtClean="0"/>
          </a:p>
          <a:p>
            <a:endParaRPr lang="en-US" b="1" dirty="0" smtClean="0"/>
          </a:p>
          <a:p>
            <a:endParaRPr lang="en-US" b="1" dirty="0" smtClean="0"/>
          </a:p>
          <a:p>
            <a:r>
              <a:rPr lang="en-US" dirty="0" smtClean="0"/>
              <a:t>The program code, which follows the declarations of the variables, is the output of the initial message and the waiting for pressing any key before the application exit</a:t>
            </a:r>
            <a:endParaRPr lang="en-US" b="1"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10</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0" name="Rectangle 1"/>
          <p:cNvSpPr>
            <a:spLocks noChangeArrowheads="1"/>
          </p:cNvSpPr>
          <p:nvPr/>
        </p:nvSpPr>
        <p:spPr bwMode="auto">
          <a:xfrm>
            <a:off x="452406" y="1928802"/>
            <a:ext cx="9286940" cy="132343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double *</a:t>
            </a:r>
            <a:r>
              <a:rPr lang="en-US" sz="2000" dirty="0" err="1" smtClean="0">
                <a:latin typeface="Courier New" pitchFamily="49" charset="0"/>
              </a:rPr>
              <a:t>pAMatrix</a:t>
            </a:r>
            <a:r>
              <a:rPr lang="en-US" sz="2000" dirty="0" smtClean="0">
                <a:latin typeface="Courier New" pitchFamily="49" charset="0"/>
              </a:rPr>
              <a:t>; // The first argument of multiplication</a:t>
            </a:r>
          </a:p>
          <a:p>
            <a:r>
              <a:rPr lang="en-US" sz="2000" dirty="0" smtClean="0">
                <a:latin typeface="Courier New" pitchFamily="49" charset="0"/>
              </a:rPr>
              <a:t>double *</a:t>
            </a:r>
            <a:r>
              <a:rPr lang="en-US" sz="2000" dirty="0" err="1" smtClean="0">
                <a:latin typeface="Courier New" pitchFamily="49" charset="0"/>
              </a:rPr>
              <a:t>pBMatrix</a:t>
            </a:r>
            <a:r>
              <a:rPr lang="en-US" sz="2000" dirty="0" smtClean="0">
                <a:latin typeface="Courier New" pitchFamily="49" charset="0"/>
              </a:rPr>
              <a:t>; // The second argument of multiplication</a:t>
            </a:r>
          </a:p>
          <a:p>
            <a:r>
              <a:rPr lang="en-US" sz="2000" dirty="0" smtClean="0">
                <a:latin typeface="Courier New" pitchFamily="49" charset="0"/>
              </a:rPr>
              <a:t>double *</a:t>
            </a:r>
            <a:r>
              <a:rPr lang="en-US" sz="2000" dirty="0" err="1" smtClean="0">
                <a:latin typeface="Courier New" pitchFamily="49" charset="0"/>
              </a:rPr>
              <a:t>pCMatrix</a:t>
            </a:r>
            <a:r>
              <a:rPr lang="en-US" sz="2000" dirty="0" smtClean="0">
                <a:latin typeface="Courier New" pitchFamily="49" charset="0"/>
              </a:rPr>
              <a:t>; // The result matrix</a:t>
            </a:r>
          </a:p>
          <a:p>
            <a:r>
              <a:rPr lang="en-US" sz="2000" dirty="0" err="1" smtClean="0">
                <a:latin typeface="Courier New" pitchFamily="49" charset="0"/>
              </a:rPr>
              <a:t>int</a:t>
            </a:r>
            <a:r>
              <a:rPr lang="en-US" sz="2000" dirty="0" smtClean="0">
                <a:latin typeface="Courier New" pitchFamily="49" charset="0"/>
              </a:rPr>
              <a:t> Size;         // Size of matrices</a:t>
            </a:r>
            <a:endParaRPr lang="en-US" sz="2000" dirty="0">
              <a:latin typeface="Courier New" pitchFamily="49" charset="0"/>
            </a:endParaRPr>
          </a:p>
        </p:txBody>
      </p:sp>
      <p:sp>
        <p:nvSpPr>
          <p:cNvPr id="11" name="Rectangle 1"/>
          <p:cNvSpPr>
            <a:spLocks noChangeArrowheads="1"/>
          </p:cNvSpPr>
          <p:nvPr/>
        </p:nvSpPr>
        <p:spPr bwMode="auto">
          <a:xfrm>
            <a:off x="452406" y="4572008"/>
            <a:ext cx="9286940" cy="70788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pt-BR" sz="2000" dirty="0" smtClean="0">
                <a:latin typeface="Courier New" pitchFamily="49" charset="0"/>
              </a:rPr>
              <a:t> printf("Serial matrix multiplication program\n");</a:t>
            </a:r>
          </a:p>
          <a:p>
            <a:r>
              <a:rPr lang="pt-BR" sz="2000" dirty="0" smtClean="0">
                <a:latin typeface="Courier New" pitchFamily="49" charset="0"/>
              </a:rPr>
              <a:t> getch();</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Task 2 – Input the Matrix Size</a:t>
            </a:r>
          </a:p>
          <a:p>
            <a:r>
              <a:rPr lang="en-US" dirty="0" smtClean="0"/>
              <a:t>In order to set the initial data of the matrix multiplication program implement the function </a:t>
            </a:r>
            <a:r>
              <a:rPr lang="en-US" b="1" dirty="0" err="1" smtClean="0">
                <a:latin typeface="Courier New" pitchFamily="49" charset="0"/>
                <a:cs typeface="Courier New" pitchFamily="49" charset="0"/>
              </a:rPr>
              <a:t>ProcessInitialization</a:t>
            </a:r>
            <a:r>
              <a:rPr lang="en-US" b="1" dirty="0" smtClean="0">
                <a:latin typeface="Courier New" pitchFamily="49" charset="0"/>
                <a:cs typeface="Courier New" pitchFamily="49" charset="0"/>
              </a:rPr>
              <a:t>()</a:t>
            </a:r>
          </a:p>
          <a:p>
            <a:pPr lvl="1"/>
            <a:r>
              <a:rPr lang="en-US" dirty="0" smtClean="0"/>
              <a:t>determine the matrix size </a:t>
            </a:r>
          </a:p>
          <a:p>
            <a:pPr lvl="1"/>
            <a:r>
              <a:rPr lang="en-US" dirty="0" smtClean="0"/>
              <a:t>allocate the memory for the matrices</a:t>
            </a:r>
          </a:p>
          <a:p>
            <a:pPr lvl="1"/>
            <a:r>
              <a:rPr lang="en-US" dirty="0" smtClean="0"/>
              <a:t>sets the values of the initial matrices elements</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11</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3571876"/>
            <a:ext cx="9286940" cy="1015663"/>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Function for process initialization</a:t>
            </a:r>
          </a:p>
          <a:p>
            <a:r>
              <a:rPr lang="en-US" sz="2000" dirty="0" smtClean="0">
                <a:latin typeface="Courier New" pitchFamily="49" charset="0"/>
              </a:rPr>
              <a:t>void </a:t>
            </a:r>
            <a:r>
              <a:rPr lang="en-US" sz="2000" b="1" dirty="0" err="1" smtClean="0">
                <a:latin typeface="Courier New" pitchFamily="49" charset="0"/>
              </a:rPr>
              <a:t>ProcessInitialization</a:t>
            </a:r>
            <a:r>
              <a:rPr lang="en-US" sz="2000" dirty="0" smtClean="0">
                <a:latin typeface="Courier New" pitchFamily="49" charset="0"/>
              </a:rPr>
              <a:t>(double* &amp;</a:t>
            </a:r>
            <a:r>
              <a:rPr lang="en-US" sz="2000" dirty="0" err="1" smtClean="0">
                <a:latin typeface="Courier New" pitchFamily="49" charset="0"/>
              </a:rPr>
              <a:t>pAMatrix</a:t>
            </a:r>
            <a:r>
              <a:rPr lang="en-US" sz="2000" dirty="0" smtClean="0">
                <a:latin typeface="Courier New" pitchFamily="49" charset="0"/>
              </a:rPr>
              <a:t>, </a:t>
            </a:r>
          </a:p>
          <a:p>
            <a:r>
              <a:rPr lang="en-US" sz="2000" dirty="0" smtClean="0">
                <a:latin typeface="Courier New" pitchFamily="49" charset="0"/>
              </a:rPr>
              <a:t>  double* &amp;</a:t>
            </a:r>
            <a:r>
              <a:rPr lang="en-US" sz="2000" dirty="0" err="1" smtClean="0">
                <a:latin typeface="Courier New" pitchFamily="49" charset="0"/>
              </a:rPr>
              <a:t>pBMatrix</a:t>
            </a:r>
            <a:r>
              <a:rPr lang="en-US" sz="2000" dirty="0" smtClean="0">
                <a:latin typeface="Courier New" pitchFamily="49" charset="0"/>
              </a:rPr>
              <a:t>, double* &amp;</a:t>
            </a:r>
            <a:r>
              <a:rPr lang="en-US" sz="2000" dirty="0" err="1" smtClean="0">
                <a:latin typeface="Courier New" pitchFamily="49" charset="0"/>
              </a:rPr>
              <a:t>pCMatrix</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&amp;Size);</a:t>
            </a:r>
            <a:endParaRPr lang="ru-RU" sz="2000" dirty="0" smtClean="0">
              <a:latin typeface="Courier New" pitchFamily="49"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Task 2 – Input the Matrix Size</a:t>
            </a:r>
          </a:p>
          <a:p>
            <a:r>
              <a:rPr lang="en-US" dirty="0" smtClean="0"/>
              <a:t>Determine the sizes of the objects with correct input control</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12</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380968" y="2000240"/>
            <a:ext cx="9358378" cy="3785652"/>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Function for process initialization</a:t>
            </a:r>
            <a:r>
              <a:rPr lang="en-US" sz="2000" dirty="0" smtClean="0"/>
              <a:t> </a:t>
            </a:r>
            <a:endParaRPr lang="ru-RU" sz="2000" dirty="0" smtClean="0"/>
          </a:p>
          <a:p>
            <a:r>
              <a:rPr lang="en-US" sz="2000" dirty="0" smtClean="0">
                <a:latin typeface="Courier New" pitchFamily="49" charset="0"/>
              </a:rPr>
              <a:t>void </a:t>
            </a:r>
            <a:r>
              <a:rPr lang="en-US" sz="2000" b="1" dirty="0" err="1" smtClean="0">
                <a:latin typeface="Courier New" pitchFamily="49" charset="0"/>
              </a:rPr>
              <a:t>ProcessInitialization</a:t>
            </a:r>
            <a:r>
              <a:rPr lang="en-US" sz="2000" dirty="0" smtClean="0">
                <a:latin typeface="Courier New" pitchFamily="49" charset="0"/>
              </a:rPr>
              <a:t>(double* &amp;</a:t>
            </a:r>
            <a:r>
              <a:rPr lang="en-US" sz="2000" dirty="0" err="1" smtClean="0">
                <a:latin typeface="Courier New" pitchFamily="49" charset="0"/>
              </a:rPr>
              <a:t>pAMatrix</a:t>
            </a:r>
            <a:r>
              <a:rPr lang="en-US" sz="2000" dirty="0" smtClean="0">
                <a:latin typeface="Courier New" pitchFamily="49" charset="0"/>
              </a:rPr>
              <a:t>, </a:t>
            </a:r>
          </a:p>
          <a:p>
            <a:r>
              <a:rPr lang="en-US" sz="2000" dirty="0" smtClean="0">
                <a:latin typeface="Courier New" pitchFamily="49" charset="0"/>
              </a:rPr>
              <a:t>  double* &amp;</a:t>
            </a:r>
            <a:r>
              <a:rPr lang="en-US" sz="2000" dirty="0" err="1" smtClean="0">
                <a:latin typeface="Courier New" pitchFamily="49" charset="0"/>
              </a:rPr>
              <a:t>pBMatrix</a:t>
            </a:r>
            <a:r>
              <a:rPr lang="en-US" sz="2000" dirty="0" smtClean="0">
                <a:latin typeface="Courier New" pitchFamily="49" charset="0"/>
              </a:rPr>
              <a:t>, double* &amp;</a:t>
            </a:r>
            <a:r>
              <a:rPr lang="en-US" sz="2000" dirty="0" err="1" smtClean="0">
                <a:latin typeface="Courier New" pitchFamily="49" charset="0"/>
              </a:rPr>
              <a:t>pCMatrix</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&amp;Size) {</a:t>
            </a:r>
            <a:endParaRPr lang="ru-RU" sz="2000" dirty="0" smtClean="0">
              <a:latin typeface="Courier New" pitchFamily="49" charset="0"/>
            </a:endParaRPr>
          </a:p>
          <a:p>
            <a:r>
              <a:rPr lang="en-US" sz="2000" b="1" dirty="0" smtClean="0">
                <a:latin typeface="Courier New" pitchFamily="49" charset="0"/>
              </a:rPr>
              <a:t>  // Setting the size of matrices</a:t>
            </a:r>
          </a:p>
          <a:p>
            <a:r>
              <a:rPr lang="en-US" sz="2000" b="1" dirty="0" smtClean="0">
                <a:latin typeface="Courier New" pitchFamily="49" charset="0"/>
              </a:rPr>
              <a:t>  do {</a:t>
            </a:r>
          </a:p>
          <a:p>
            <a:r>
              <a:rPr lang="en-US" sz="2000" b="1" dirty="0" smtClean="0">
                <a:latin typeface="Courier New" pitchFamily="49" charset="0"/>
              </a:rPr>
              <a:t>    </a:t>
            </a:r>
            <a:r>
              <a:rPr lang="en-US" sz="2000" b="1" dirty="0" err="1" smtClean="0">
                <a:latin typeface="Courier New" pitchFamily="49" charset="0"/>
              </a:rPr>
              <a:t>printf</a:t>
            </a:r>
            <a:r>
              <a:rPr lang="en-US" sz="2000" b="1" dirty="0" smtClean="0">
                <a:latin typeface="Courier New" pitchFamily="49" charset="0"/>
              </a:rPr>
              <a:t>("\</a:t>
            </a:r>
            <a:r>
              <a:rPr lang="en-US" sz="2000" b="1" dirty="0" err="1" smtClean="0">
                <a:latin typeface="Courier New" pitchFamily="49" charset="0"/>
              </a:rPr>
              <a:t>nEnter</a:t>
            </a:r>
            <a:r>
              <a:rPr lang="en-US" sz="2000" b="1" dirty="0" smtClean="0">
                <a:latin typeface="Courier New" pitchFamily="49" charset="0"/>
              </a:rPr>
              <a:t> size of matrices: "); </a:t>
            </a:r>
          </a:p>
          <a:p>
            <a:r>
              <a:rPr lang="en-US" sz="2000" b="1" dirty="0" smtClean="0">
                <a:latin typeface="Courier New" pitchFamily="49" charset="0"/>
              </a:rPr>
              <a:t>    </a:t>
            </a:r>
            <a:r>
              <a:rPr lang="en-US" sz="2000" b="1" dirty="0" err="1" smtClean="0">
                <a:latin typeface="Courier New" pitchFamily="49" charset="0"/>
              </a:rPr>
              <a:t>scanf</a:t>
            </a:r>
            <a:r>
              <a:rPr lang="en-US" sz="2000" b="1" dirty="0" smtClean="0">
                <a:latin typeface="Courier New" pitchFamily="49" charset="0"/>
              </a:rPr>
              <a:t>("%d", &amp;Size); </a:t>
            </a:r>
          </a:p>
          <a:p>
            <a:r>
              <a:rPr lang="en-US" sz="2000" b="1" dirty="0" smtClean="0">
                <a:latin typeface="Courier New" pitchFamily="49" charset="0"/>
              </a:rPr>
              <a:t>    </a:t>
            </a:r>
            <a:r>
              <a:rPr lang="en-US" sz="2000" b="1" dirty="0" err="1" smtClean="0">
                <a:latin typeface="Courier New" pitchFamily="49" charset="0"/>
              </a:rPr>
              <a:t>printf</a:t>
            </a:r>
            <a:r>
              <a:rPr lang="en-US" sz="2000" b="1" dirty="0" smtClean="0">
                <a:latin typeface="Courier New" pitchFamily="49" charset="0"/>
              </a:rPr>
              <a:t>("\</a:t>
            </a:r>
            <a:r>
              <a:rPr lang="en-US" sz="2000" b="1" dirty="0" err="1" smtClean="0">
                <a:latin typeface="Courier New" pitchFamily="49" charset="0"/>
              </a:rPr>
              <a:t>nChosen</a:t>
            </a:r>
            <a:r>
              <a:rPr lang="en-US" sz="2000" b="1" dirty="0" smtClean="0">
                <a:latin typeface="Courier New" pitchFamily="49" charset="0"/>
              </a:rPr>
              <a:t> matrices' size = %d", Size); </a:t>
            </a:r>
          </a:p>
          <a:p>
            <a:r>
              <a:rPr lang="en-US" sz="2000" b="1" dirty="0" smtClean="0">
                <a:latin typeface="Courier New" pitchFamily="49" charset="0"/>
              </a:rPr>
              <a:t>    if (Size &lt;= 0)</a:t>
            </a:r>
          </a:p>
          <a:p>
            <a:r>
              <a:rPr lang="en-US" sz="2000" b="1" dirty="0" smtClean="0">
                <a:latin typeface="Courier New" pitchFamily="49" charset="0"/>
              </a:rPr>
              <a:t>      </a:t>
            </a:r>
            <a:r>
              <a:rPr lang="en-US" sz="2000" b="1" dirty="0" err="1" smtClean="0">
                <a:latin typeface="Courier New" pitchFamily="49" charset="0"/>
              </a:rPr>
              <a:t>printf</a:t>
            </a:r>
            <a:r>
              <a:rPr lang="en-US" sz="2000" b="1" dirty="0" smtClean="0">
                <a:latin typeface="Courier New" pitchFamily="49" charset="0"/>
              </a:rPr>
              <a:t>("\</a:t>
            </a:r>
            <a:r>
              <a:rPr lang="en-US" sz="2000" b="1" dirty="0" err="1" smtClean="0">
                <a:latin typeface="Courier New" pitchFamily="49" charset="0"/>
              </a:rPr>
              <a:t>nSize</a:t>
            </a:r>
            <a:r>
              <a:rPr lang="en-US" sz="2000" b="1" dirty="0" smtClean="0">
                <a:latin typeface="Courier New" pitchFamily="49" charset="0"/>
              </a:rPr>
              <a:t> of objects must be greater than 0!\n"); </a:t>
            </a:r>
          </a:p>
          <a:p>
            <a:r>
              <a:rPr lang="en-US" sz="2000" b="1" dirty="0" smtClean="0">
                <a:latin typeface="Courier New" pitchFamily="49" charset="0"/>
              </a:rPr>
              <a:t>  } while (Size &lt;= 0);</a:t>
            </a:r>
          </a:p>
          <a:p>
            <a:r>
              <a:rPr lang="en-US" sz="2000" dirty="0" smtClean="0">
                <a:latin typeface="Courier New" pitchFamily="49" charset="0"/>
              </a:rPr>
              <a:t>}</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Task 2 – Input the Matrix Size</a:t>
            </a:r>
          </a:p>
          <a:p>
            <a:r>
              <a:rPr lang="en-US" dirty="0" smtClean="0"/>
              <a:t>Add the call of the function </a:t>
            </a:r>
            <a:r>
              <a:rPr lang="en-US" b="1" dirty="0" err="1" smtClean="0">
                <a:latin typeface="Courier New" pitchFamily="49" charset="0"/>
                <a:cs typeface="Courier New" pitchFamily="49" charset="0"/>
              </a:rPr>
              <a:t>ProcessInitialization</a:t>
            </a:r>
            <a:r>
              <a:rPr lang="en-US" b="1" dirty="0" smtClean="0">
                <a:latin typeface="Courier New" pitchFamily="49" charset="0"/>
                <a:cs typeface="Courier New" pitchFamily="49" charset="0"/>
              </a:rPr>
              <a:t>()</a:t>
            </a:r>
            <a:r>
              <a:rPr lang="en-US" dirty="0" smtClean="0"/>
              <a:t> to the </a:t>
            </a:r>
            <a:r>
              <a:rPr lang="en-US" b="1" dirty="0" smtClean="0">
                <a:latin typeface="Courier New" pitchFamily="49" charset="0"/>
                <a:cs typeface="Courier New" pitchFamily="49" charset="0"/>
              </a:rPr>
              <a:t>main()</a:t>
            </a:r>
            <a:r>
              <a:rPr lang="en-US" dirty="0" smtClean="0"/>
              <a:t> function after the initial message line</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380968" y="2428868"/>
            <a:ext cx="9358378" cy="3477875"/>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void main() {</a:t>
            </a:r>
          </a:p>
          <a:p>
            <a:r>
              <a:rPr lang="en-US" sz="2000" dirty="0" smtClean="0">
                <a:latin typeface="Courier New" pitchFamily="49" charset="0"/>
              </a:rPr>
              <a:t>  double *</a:t>
            </a:r>
            <a:r>
              <a:rPr lang="en-US" sz="2000" dirty="0" err="1" smtClean="0">
                <a:latin typeface="Courier New" pitchFamily="49" charset="0"/>
              </a:rPr>
              <a:t>pAMatrix</a:t>
            </a:r>
            <a:r>
              <a:rPr lang="en-US" sz="2000" dirty="0" smtClean="0">
                <a:latin typeface="Courier New" pitchFamily="49" charset="0"/>
              </a:rPr>
              <a:t>; // The first argument of multiplication</a:t>
            </a:r>
          </a:p>
          <a:p>
            <a:r>
              <a:rPr lang="en-US" sz="2000" dirty="0" smtClean="0">
                <a:latin typeface="Courier New" pitchFamily="49" charset="0"/>
              </a:rPr>
              <a:t>  double *</a:t>
            </a:r>
            <a:r>
              <a:rPr lang="en-US" sz="2000" dirty="0" err="1" smtClean="0">
                <a:latin typeface="Courier New" pitchFamily="49" charset="0"/>
              </a:rPr>
              <a:t>pBMatrix</a:t>
            </a:r>
            <a:r>
              <a:rPr lang="en-US" sz="2000" dirty="0" smtClean="0">
                <a:latin typeface="Courier New" pitchFamily="49" charset="0"/>
              </a:rPr>
              <a:t>; // The second argument of multiplication</a:t>
            </a:r>
          </a:p>
          <a:p>
            <a:r>
              <a:rPr lang="en-US" sz="2000" dirty="0" smtClean="0">
                <a:latin typeface="Courier New" pitchFamily="49" charset="0"/>
              </a:rPr>
              <a:t>  double *</a:t>
            </a:r>
            <a:r>
              <a:rPr lang="en-US" sz="2000" dirty="0" err="1" smtClean="0">
                <a:latin typeface="Courier New" pitchFamily="49" charset="0"/>
              </a:rPr>
              <a:t>pCMatrix</a:t>
            </a:r>
            <a:r>
              <a:rPr lang="en-US" sz="2000" dirty="0" smtClean="0">
                <a:latin typeface="Courier New" pitchFamily="49" charset="0"/>
              </a:rPr>
              <a:t>; // The result matrix</a:t>
            </a: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Size;         // Size of matrices</a:t>
            </a:r>
          </a:p>
          <a:p>
            <a:endParaRPr lang="en-US" sz="2000" dirty="0" smtClean="0">
              <a:latin typeface="Courier New" pitchFamily="49" charset="0"/>
            </a:endParaRPr>
          </a:p>
          <a:p>
            <a:r>
              <a:rPr lang="en-US" sz="2000" dirty="0" smtClean="0">
                <a:latin typeface="Courier New" pitchFamily="49" charset="0"/>
              </a:rPr>
              <a:t>  </a:t>
            </a:r>
            <a:r>
              <a:rPr lang="en-US" sz="2000" dirty="0" err="1" smtClean="0">
                <a:latin typeface="Courier New" pitchFamily="49" charset="0"/>
              </a:rPr>
              <a:t>printf</a:t>
            </a:r>
            <a:r>
              <a:rPr lang="en-US" sz="2000" dirty="0" smtClean="0">
                <a:latin typeface="Courier New" pitchFamily="49" charset="0"/>
              </a:rPr>
              <a:t>("Serial matrix multiplication program\n");</a:t>
            </a:r>
          </a:p>
          <a:p>
            <a:r>
              <a:rPr lang="en-US" sz="2000" b="1" dirty="0" smtClean="0">
                <a:latin typeface="Courier New" pitchFamily="49" charset="0"/>
              </a:rPr>
              <a:t>  // Process initialization</a:t>
            </a:r>
          </a:p>
          <a:p>
            <a:r>
              <a:rPr lang="en-US" sz="2000" b="1" dirty="0" smtClean="0">
                <a:latin typeface="Courier New" pitchFamily="49" charset="0"/>
              </a:rPr>
              <a:t>  </a:t>
            </a:r>
            <a:r>
              <a:rPr lang="en-US" sz="2000" b="1" dirty="0" err="1" smtClean="0">
                <a:latin typeface="Courier New" pitchFamily="49" charset="0"/>
              </a:rPr>
              <a:t>ProcessInitialization</a:t>
            </a:r>
            <a:r>
              <a:rPr lang="en-US" sz="2000" b="1" dirty="0" smtClean="0">
                <a:latin typeface="Courier New" pitchFamily="49" charset="0"/>
              </a:rPr>
              <a:t>(</a:t>
            </a:r>
            <a:r>
              <a:rPr lang="en-US" sz="2000" b="1" dirty="0" err="1" smtClean="0">
                <a:latin typeface="Courier New" pitchFamily="49" charset="0"/>
              </a:rPr>
              <a:t>pAMatrix</a:t>
            </a:r>
            <a:r>
              <a:rPr lang="en-US" sz="2000" b="1" dirty="0" smtClean="0">
                <a:latin typeface="Courier New" pitchFamily="49" charset="0"/>
              </a:rPr>
              <a:t>, </a:t>
            </a:r>
            <a:r>
              <a:rPr lang="en-US" sz="2000" b="1" dirty="0" err="1" smtClean="0">
                <a:latin typeface="Courier New" pitchFamily="49" charset="0"/>
              </a:rPr>
              <a:t>pBMatrix</a:t>
            </a:r>
            <a:r>
              <a:rPr lang="en-US" sz="2000" b="1" dirty="0" smtClean="0">
                <a:latin typeface="Courier New" pitchFamily="49" charset="0"/>
              </a:rPr>
              <a:t>, </a:t>
            </a:r>
            <a:r>
              <a:rPr lang="en-US" sz="2000" b="1" dirty="0" err="1" smtClean="0">
                <a:latin typeface="Courier New" pitchFamily="49" charset="0"/>
              </a:rPr>
              <a:t>pCMatrix</a:t>
            </a:r>
            <a:r>
              <a:rPr lang="en-US" sz="2000" b="1" dirty="0" smtClean="0">
                <a:latin typeface="Courier New" pitchFamily="49" charset="0"/>
              </a:rPr>
              <a:t>, Size);</a:t>
            </a:r>
          </a:p>
          <a:p>
            <a:r>
              <a:rPr lang="en-US" sz="2000" dirty="0" smtClean="0">
                <a:latin typeface="Courier New" pitchFamily="49" charset="0"/>
              </a:rPr>
              <a:t>  </a:t>
            </a:r>
            <a:r>
              <a:rPr lang="en-US" sz="2000" dirty="0" err="1" smtClean="0">
                <a:latin typeface="Courier New" pitchFamily="49" charset="0"/>
              </a:rPr>
              <a:t>getch</a:t>
            </a:r>
            <a:r>
              <a:rPr lang="en-US" sz="2000" dirty="0" smtClean="0">
                <a:latin typeface="Courier New" pitchFamily="49" charset="0"/>
              </a:rPr>
              <a:t>();</a:t>
            </a:r>
          </a:p>
          <a:p>
            <a:r>
              <a:rPr lang="en-US" sz="2000" dirty="0" smtClean="0">
                <a:latin typeface="Courier New" pitchFamily="49" charset="0"/>
              </a:rPr>
              <a:t>}</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Task 2 – Input the Matrix Size</a:t>
            </a:r>
          </a:p>
          <a:p>
            <a:r>
              <a:rPr lang="en-US" dirty="0" smtClean="0"/>
              <a:t>Compile and run the application</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14</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9" name="Picture 5"/>
          <p:cNvPicPr>
            <a:picLocks noChangeAspect="1" noChangeArrowheads="1"/>
          </p:cNvPicPr>
          <p:nvPr/>
        </p:nvPicPr>
        <p:blipFill>
          <a:blip r:embed="rId3"/>
          <a:srcRect/>
          <a:stretch>
            <a:fillRect/>
          </a:stretch>
        </p:blipFill>
        <p:spPr bwMode="auto">
          <a:xfrm>
            <a:off x="1095348" y="2214554"/>
            <a:ext cx="7966394" cy="231013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Task 3 – Input the Initial Data</a:t>
            </a:r>
          </a:p>
          <a:p>
            <a:r>
              <a:rPr lang="en-US" dirty="0" smtClean="0"/>
              <a:t>Memory allocation</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380968" y="2000240"/>
            <a:ext cx="9358378" cy="3477875"/>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Function for process initialization</a:t>
            </a:r>
            <a:endParaRPr lang="ru-RU" sz="2000" dirty="0" smtClean="0">
              <a:latin typeface="Courier New" pitchFamily="49" charset="0"/>
            </a:endParaRPr>
          </a:p>
          <a:p>
            <a:r>
              <a:rPr lang="en-US" sz="2000" dirty="0" smtClean="0">
                <a:latin typeface="Courier New" pitchFamily="49" charset="0"/>
              </a:rPr>
              <a:t>void </a:t>
            </a:r>
            <a:r>
              <a:rPr lang="en-US" sz="2000" b="1" dirty="0" err="1" smtClean="0">
                <a:latin typeface="Courier New" pitchFamily="49" charset="0"/>
              </a:rPr>
              <a:t>ProcessInitialization</a:t>
            </a:r>
            <a:r>
              <a:rPr lang="en-US" sz="2000" dirty="0" smtClean="0">
                <a:latin typeface="Courier New" pitchFamily="49" charset="0"/>
              </a:rPr>
              <a:t>(double* &amp;</a:t>
            </a:r>
            <a:r>
              <a:rPr lang="en-US" sz="2000" dirty="0" err="1" smtClean="0">
                <a:latin typeface="Courier New" pitchFamily="49" charset="0"/>
              </a:rPr>
              <a:t>pAMatrix</a:t>
            </a:r>
            <a:r>
              <a:rPr lang="en-US" sz="2000" dirty="0" smtClean="0">
                <a:latin typeface="Courier New" pitchFamily="49" charset="0"/>
              </a:rPr>
              <a:t>, </a:t>
            </a:r>
          </a:p>
          <a:p>
            <a:r>
              <a:rPr lang="en-US" sz="2000" dirty="0" smtClean="0">
                <a:latin typeface="Courier New" pitchFamily="49" charset="0"/>
              </a:rPr>
              <a:t>  double* &amp;</a:t>
            </a:r>
            <a:r>
              <a:rPr lang="en-US" sz="2000" dirty="0" err="1" smtClean="0">
                <a:latin typeface="Courier New" pitchFamily="49" charset="0"/>
              </a:rPr>
              <a:t>pBMatrix</a:t>
            </a:r>
            <a:r>
              <a:rPr lang="en-US" sz="2000" dirty="0" smtClean="0">
                <a:latin typeface="Courier New" pitchFamily="49" charset="0"/>
              </a:rPr>
              <a:t>, double* &amp;</a:t>
            </a:r>
            <a:r>
              <a:rPr lang="en-US" sz="2000" dirty="0" err="1" smtClean="0">
                <a:latin typeface="Courier New" pitchFamily="49" charset="0"/>
              </a:rPr>
              <a:t>pCMatrix</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&amp;Size) {</a:t>
            </a:r>
          </a:p>
          <a:p>
            <a:r>
              <a:rPr lang="en-US" sz="2000" dirty="0" smtClean="0">
                <a:latin typeface="Courier New" pitchFamily="49" charset="0"/>
              </a:rPr>
              <a:t> </a:t>
            </a:r>
            <a:r>
              <a:rPr lang="ru-RU" sz="2000" dirty="0" smtClean="0">
                <a:latin typeface="Courier New" pitchFamily="49" charset="0"/>
              </a:rPr>
              <a:t> </a:t>
            </a:r>
            <a:r>
              <a:rPr lang="en-US" sz="2000" dirty="0" smtClean="0">
                <a:latin typeface="Courier New" pitchFamily="49" charset="0"/>
              </a:rPr>
              <a:t>// Setting the size of the matrices</a:t>
            </a:r>
          </a:p>
          <a:p>
            <a:r>
              <a:rPr lang="ru-RU" sz="2000" dirty="0" smtClean="0">
                <a:latin typeface="Courier New" pitchFamily="49" charset="0"/>
              </a:rPr>
              <a:t>  </a:t>
            </a:r>
            <a:r>
              <a:rPr lang="en-US" sz="2000" dirty="0" smtClean="0">
                <a:latin typeface="Courier New" pitchFamily="49" charset="0"/>
              </a:rPr>
              <a:t>&lt;…&gt;</a:t>
            </a:r>
          </a:p>
          <a:p>
            <a:endParaRPr lang="en-US" sz="2000" dirty="0" smtClean="0">
              <a:latin typeface="Courier New" pitchFamily="49" charset="0"/>
            </a:endParaRPr>
          </a:p>
          <a:p>
            <a:r>
              <a:rPr lang="en-US" sz="2000" b="1" dirty="0" smtClean="0">
                <a:latin typeface="Courier New" pitchFamily="49" charset="0"/>
              </a:rPr>
              <a:t>  // Memory allocation </a:t>
            </a:r>
          </a:p>
          <a:p>
            <a:r>
              <a:rPr lang="en-US" sz="2000" b="1" dirty="0" smtClean="0">
                <a:latin typeface="Courier New" pitchFamily="49" charset="0"/>
              </a:rPr>
              <a:t>  </a:t>
            </a:r>
            <a:r>
              <a:rPr lang="en-US" sz="2000" b="1" dirty="0" err="1" smtClean="0">
                <a:latin typeface="Courier New" pitchFamily="49" charset="0"/>
              </a:rPr>
              <a:t>pAMatrix</a:t>
            </a:r>
            <a:r>
              <a:rPr lang="en-US" sz="2000" b="1" dirty="0" smtClean="0">
                <a:latin typeface="Courier New" pitchFamily="49" charset="0"/>
              </a:rPr>
              <a:t> = new double[Size*Size];</a:t>
            </a:r>
          </a:p>
          <a:p>
            <a:r>
              <a:rPr lang="en-US" sz="2000" b="1" dirty="0" smtClean="0">
                <a:latin typeface="Courier New" pitchFamily="49" charset="0"/>
              </a:rPr>
              <a:t>  </a:t>
            </a:r>
            <a:r>
              <a:rPr lang="en-US" sz="2000" b="1" dirty="0" err="1" smtClean="0">
                <a:latin typeface="Courier New" pitchFamily="49" charset="0"/>
              </a:rPr>
              <a:t>pBMatrix</a:t>
            </a:r>
            <a:r>
              <a:rPr lang="en-US" sz="2000" b="1" dirty="0" smtClean="0">
                <a:latin typeface="Courier New" pitchFamily="49" charset="0"/>
              </a:rPr>
              <a:t> = new double[Size*Size];</a:t>
            </a:r>
          </a:p>
          <a:p>
            <a:r>
              <a:rPr lang="en-US" sz="2000" b="1" dirty="0" smtClean="0">
                <a:latin typeface="Courier New" pitchFamily="49" charset="0"/>
              </a:rPr>
              <a:t>  </a:t>
            </a:r>
            <a:r>
              <a:rPr lang="en-US" sz="2000" b="1" dirty="0" err="1" smtClean="0">
                <a:latin typeface="Courier New" pitchFamily="49" charset="0"/>
              </a:rPr>
              <a:t>pCMatrix</a:t>
            </a:r>
            <a:r>
              <a:rPr lang="en-US" sz="2000" b="1" dirty="0" smtClean="0">
                <a:latin typeface="Courier New" pitchFamily="49" charset="0"/>
              </a:rPr>
              <a:t> = new double[Size*Size]; </a:t>
            </a:r>
          </a:p>
          <a:p>
            <a:r>
              <a:rPr lang="en-US" sz="2000" dirty="0" smtClean="0">
                <a:latin typeface="Courier New" pitchFamily="49" charset="0"/>
              </a:rPr>
              <a:t>}</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Task 3 – Input the Initial Data</a:t>
            </a:r>
          </a:p>
          <a:p>
            <a:r>
              <a:rPr lang="en-US" dirty="0" smtClean="0"/>
              <a:t>Implement the function to set the matrices elements by the following template</a:t>
            </a:r>
          </a:p>
          <a:p>
            <a:endParaRPr lang="en-US" dirty="0" smtClean="0"/>
          </a:p>
          <a:p>
            <a:endParaRPr lang="en-US" dirty="0" smtClean="0"/>
          </a:p>
          <a:p>
            <a:endParaRPr lang="en-US" dirty="0" smtClean="0"/>
          </a:p>
          <a:p>
            <a:endParaRPr lang="en-US" dirty="0" smtClean="0"/>
          </a:p>
          <a:p>
            <a:endParaRPr lang="en-US" dirty="0" smtClean="0"/>
          </a:p>
          <a:p>
            <a:r>
              <a:rPr lang="en-US" dirty="0" smtClean="0"/>
              <a:t>The prototype of the function </a:t>
            </a:r>
            <a:r>
              <a:rPr lang="en-US" b="1" dirty="0" err="1" smtClean="0">
                <a:latin typeface="Courier New" pitchFamily="49" charset="0"/>
                <a:cs typeface="Courier New" pitchFamily="49" charset="0"/>
              </a:rPr>
              <a:t>DummyDataInitialization</a:t>
            </a:r>
            <a:r>
              <a:rPr lang="en-US" b="1" dirty="0" smtClean="0">
                <a:latin typeface="Courier New" pitchFamily="49" charset="0"/>
                <a:cs typeface="Courier New" pitchFamily="49" charset="0"/>
              </a:rPr>
              <a:t>()</a:t>
            </a:r>
            <a:endParaRPr lang="en-US"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075" name="Object 3"/>
          <p:cNvGraphicFramePr>
            <a:graphicFrameLocks noChangeAspect="1"/>
          </p:cNvGraphicFramePr>
          <p:nvPr/>
        </p:nvGraphicFramePr>
        <p:xfrm>
          <a:off x="1738290" y="2428868"/>
          <a:ext cx="6215063" cy="1824038"/>
        </p:xfrm>
        <a:graphic>
          <a:graphicData uri="http://schemas.openxmlformats.org/presentationml/2006/ole">
            <p:oleObj spid="_x0000_s3075" name="Equation" r:id="rId4" imgW="3441600" imgH="914400" progId="Equation.DSMT4">
              <p:embed/>
            </p:oleObj>
          </a:graphicData>
        </a:graphic>
      </p:graphicFrame>
      <p:sp>
        <p:nvSpPr>
          <p:cNvPr id="10" name="Rectangle 1"/>
          <p:cNvSpPr>
            <a:spLocks noChangeArrowheads="1"/>
          </p:cNvSpPr>
          <p:nvPr/>
        </p:nvSpPr>
        <p:spPr bwMode="auto">
          <a:xfrm>
            <a:off x="380968" y="5056543"/>
            <a:ext cx="9358378" cy="1015663"/>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Function for simple initialization of matrix elements</a:t>
            </a:r>
          </a:p>
          <a:p>
            <a:r>
              <a:rPr lang="en-US" sz="2000" dirty="0" smtClean="0">
                <a:latin typeface="Courier New" pitchFamily="49" charset="0"/>
              </a:rPr>
              <a:t>void </a:t>
            </a:r>
            <a:r>
              <a:rPr lang="en-US" sz="2000" b="1" dirty="0" err="1" smtClean="0">
                <a:latin typeface="Courier New" pitchFamily="49" charset="0"/>
              </a:rPr>
              <a:t>DummyDataInitialization</a:t>
            </a:r>
            <a:r>
              <a:rPr lang="en-US" sz="2000" dirty="0" smtClean="0">
                <a:latin typeface="Courier New" pitchFamily="49" charset="0"/>
              </a:rPr>
              <a:t>(double* </a:t>
            </a:r>
            <a:r>
              <a:rPr lang="en-US" sz="2000" dirty="0" err="1" smtClean="0">
                <a:latin typeface="Courier New" pitchFamily="49" charset="0"/>
              </a:rPr>
              <a:t>pAMatrix</a:t>
            </a:r>
            <a:r>
              <a:rPr lang="en-US" sz="2000" dirty="0" smtClean="0">
                <a:latin typeface="Courier New" pitchFamily="49" charset="0"/>
              </a:rPr>
              <a:t>, </a:t>
            </a:r>
          </a:p>
          <a:p>
            <a:r>
              <a:rPr lang="en-US" sz="2000" dirty="0" smtClean="0">
                <a:latin typeface="Courier New" pitchFamily="49" charset="0"/>
              </a:rPr>
              <a:t>  double* </a:t>
            </a:r>
            <a:r>
              <a:rPr lang="en-US" sz="2000" dirty="0" err="1" smtClean="0">
                <a:latin typeface="Courier New" pitchFamily="49" charset="0"/>
              </a:rPr>
              <a:t>pBMatrix</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Size);</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Task 3 – Input the Initial Data</a:t>
            </a:r>
          </a:p>
          <a:p>
            <a:r>
              <a:rPr lang="en-US" dirty="0" smtClean="0"/>
              <a:t>Call the function </a:t>
            </a:r>
            <a:r>
              <a:rPr lang="en-US" b="1" dirty="0" err="1" smtClean="0">
                <a:latin typeface="Courier New" pitchFamily="49" charset="0"/>
                <a:cs typeface="Courier New" pitchFamily="49" charset="0"/>
              </a:rPr>
              <a:t>DummyDataInitialization</a:t>
            </a:r>
            <a:r>
              <a:rPr lang="en-US" b="1" dirty="0" smtClean="0">
                <a:latin typeface="Courier New" pitchFamily="49" charset="0"/>
                <a:cs typeface="Courier New" pitchFamily="49" charset="0"/>
              </a:rPr>
              <a:t>()</a:t>
            </a:r>
            <a:r>
              <a:rPr lang="en-US" dirty="0" smtClean="0"/>
              <a:t> after allocating memory inside the function </a:t>
            </a:r>
            <a:r>
              <a:rPr lang="en-US" b="1" dirty="0" err="1" smtClean="0">
                <a:latin typeface="Courier New" pitchFamily="49" charset="0"/>
                <a:cs typeface="Courier New" pitchFamily="49" charset="0"/>
              </a:rPr>
              <a:t>ProcessInitialization</a:t>
            </a:r>
            <a:r>
              <a:rPr lang="en-US" b="1" dirty="0" smtClean="0">
                <a:latin typeface="Courier New" pitchFamily="49" charset="0"/>
                <a:cs typeface="Courier New" pitchFamily="49" charset="0"/>
              </a:rPr>
              <a:t>()</a:t>
            </a:r>
          </a:p>
          <a:p>
            <a:r>
              <a:rPr lang="en-US" dirty="0" smtClean="0">
                <a:latin typeface="Arial" pitchFamily="34" charset="0"/>
                <a:cs typeface="Arial" pitchFamily="34" charset="0"/>
              </a:rPr>
              <a:t>Fill the matrix </a:t>
            </a:r>
            <a:r>
              <a:rPr lang="en-US" i="1" dirty="0" smtClean="0">
                <a:latin typeface="Arial" pitchFamily="34" charset="0"/>
                <a:cs typeface="Arial" pitchFamily="34" charset="0"/>
              </a:rPr>
              <a:t>C</a:t>
            </a:r>
            <a:r>
              <a:rPr lang="en-US" dirty="0" smtClean="0">
                <a:latin typeface="Arial" pitchFamily="34" charset="0"/>
                <a:cs typeface="Arial" pitchFamily="34" charset="0"/>
              </a:rPr>
              <a:t> with zeros</a:t>
            </a:r>
          </a:p>
          <a:p>
            <a:r>
              <a:rPr lang="en-US" dirty="0" smtClean="0"/>
              <a:t>Use of the formatted matrix output function </a:t>
            </a:r>
            <a:r>
              <a:rPr lang="en-US" b="1" dirty="0" err="1" smtClean="0">
                <a:latin typeface="Courier New" pitchFamily="49" charset="0"/>
                <a:cs typeface="Courier New" pitchFamily="49" charset="0"/>
              </a:rPr>
              <a:t>PrintMatrix</a:t>
            </a:r>
            <a:r>
              <a:rPr lang="en-US" b="1" dirty="0" smtClean="0">
                <a:latin typeface="Courier New" pitchFamily="49" charset="0"/>
                <a:cs typeface="Courier New" pitchFamily="49" charset="0"/>
              </a:rPr>
              <a:t>()</a:t>
            </a:r>
            <a:r>
              <a:rPr lang="en-US" dirty="0" smtClean="0"/>
              <a:t>, which was developed in the Practice 05</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Task 3 – Input the Initial Data</a:t>
            </a:r>
          </a:p>
          <a:p>
            <a:r>
              <a:rPr lang="en-US" dirty="0" smtClean="0"/>
              <a:t>Compile and run the application</a:t>
            </a:r>
          </a:p>
          <a:p>
            <a:r>
              <a:rPr lang="en-US" dirty="0" smtClean="0">
                <a:latin typeface="Arial" pitchFamily="34" charset="0"/>
                <a:cs typeface="Arial" pitchFamily="34" charset="0"/>
              </a:rPr>
              <a:t>Check the correctness of data input</a:t>
            </a:r>
          </a:p>
          <a:p>
            <a:endParaRPr lang="en-US"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18</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 name="Picture 5"/>
          <p:cNvPicPr>
            <a:picLocks noChangeAspect="1" noChangeArrowheads="1"/>
          </p:cNvPicPr>
          <p:nvPr/>
        </p:nvPicPr>
        <p:blipFill>
          <a:blip r:embed="rId3"/>
          <a:srcRect/>
          <a:stretch>
            <a:fillRect/>
          </a:stretch>
        </p:blipFill>
        <p:spPr bwMode="auto">
          <a:xfrm>
            <a:off x="987134" y="2500306"/>
            <a:ext cx="7966394" cy="316750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Task 4 – Terminate the Program Execution</a:t>
            </a:r>
          </a:p>
          <a:p>
            <a:r>
              <a:rPr lang="en-US" dirty="0" smtClean="0"/>
              <a:t>The function for correct program termination </a:t>
            </a:r>
            <a:r>
              <a:rPr lang="en-US" b="1" dirty="0" err="1" smtClean="0">
                <a:latin typeface="Courier New" pitchFamily="49" charset="0"/>
                <a:cs typeface="Courier New" pitchFamily="49" charset="0"/>
              </a:rPr>
              <a:t>ProcessTermination</a:t>
            </a:r>
            <a:r>
              <a:rPr lang="en-US" b="1" dirty="0" smtClean="0">
                <a:latin typeface="Courier New" pitchFamily="49" charset="0"/>
                <a:cs typeface="Courier New" pitchFamily="49" charset="0"/>
              </a:rPr>
              <a:t>()</a:t>
            </a:r>
            <a:r>
              <a:rPr lang="en-US" i="1" dirty="0" smtClean="0"/>
              <a:t> </a:t>
            </a:r>
            <a:endParaRPr lang="en-US" dirty="0" smtClean="0"/>
          </a:p>
          <a:p>
            <a:endParaRPr lang="en-US"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19</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380968" y="2357430"/>
            <a:ext cx="9358378" cy="224676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Function for computational process termination</a:t>
            </a:r>
          </a:p>
          <a:p>
            <a:r>
              <a:rPr lang="en-US" sz="2000" dirty="0" smtClean="0">
                <a:latin typeface="Courier New" pitchFamily="49" charset="0"/>
              </a:rPr>
              <a:t>void </a:t>
            </a:r>
            <a:r>
              <a:rPr lang="en-US" sz="2000" b="1" dirty="0" err="1" smtClean="0">
                <a:latin typeface="Courier New" pitchFamily="49" charset="0"/>
              </a:rPr>
              <a:t>ProcessTermination</a:t>
            </a:r>
            <a:r>
              <a:rPr lang="en-US" sz="2000" dirty="0" smtClean="0">
                <a:latin typeface="Courier New" pitchFamily="49" charset="0"/>
              </a:rPr>
              <a:t>(</a:t>
            </a:r>
            <a:r>
              <a:rPr lang="fr-FR" sz="2000" dirty="0" smtClean="0">
                <a:latin typeface="Courier New" pitchFamily="49" charset="0"/>
              </a:rPr>
              <a:t>double* pAMatrix, double* pBMatrix, </a:t>
            </a:r>
          </a:p>
          <a:p>
            <a:r>
              <a:rPr lang="fr-FR" sz="2000" dirty="0" smtClean="0">
                <a:latin typeface="Courier New" pitchFamily="49" charset="0"/>
              </a:rPr>
              <a:t>  double* pCMatrix</a:t>
            </a:r>
            <a:r>
              <a:rPr lang="en-US" sz="2000" dirty="0" smtClean="0">
                <a:latin typeface="Courier New" pitchFamily="49" charset="0"/>
              </a:rPr>
              <a:t>) {</a:t>
            </a:r>
          </a:p>
          <a:p>
            <a:r>
              <a:rPr lang="en-US" sz="2000" dirty="0" smtClean="0">
                <a:latin typeface="Courier New" pitchFamily="49" charset="0"/>
              </a:rPr>
              <a:t>  delete [] </a:t>
            </a:r>
            <a:r>
              <a:rPr lang="en-US" sz="2000" dirty="0" err="1" smtClean="0">
                <a:latin typeface="Courier New" pitchFamily="49" charset="0"/>
              </a:rPr>
              <a:t>pAMatrix</a:t>
            </a:r>
            <a:r>
              <a:rPr lang="en-US" sz="2000" dirty="0" smtClean="0">
                <a:latin typeface="Courier New" pitchFamily="49" charset="0"/>
              </a:rPr>
              <a:t>;</a:t>
            </a:r>
          </a:p>
          <a:p>
            <a:r>
              <a:rPr lang="en-US" sz="2000" dirty="0" smtClean="0">
                <a:latin typeface="Courier New" pitchFamily="49" charset="0"/>
              </a:rPr>
              <a:t>  delete [] </a:t>
            </a:r>
            <a:r>
              <a:rPr lang="en-US" sz="2000" dirty="0" err="1" smtClean="0">
                <a:latin typeface="Courier New" pitchFamily="49" charset="0"/>
              </a:rPr>
              <a:t>pBMatrix</a:t>
            </a:r>
            <a:r>
              <a:rPr lang="en-US" sz="2000" dirty="0" smtClean="0">
                <a:latin typeface="Courier New" pitchFamily="49" charset="0"/>
              </a:rPr>
              <a:t>; </a:t>
            </a:r>
          </a:p>
          <a:p>
            <a:r>
              <a:rPr lang="en-US" sz="2000" dirty="0" smtClean="0">
                <a:latin typeface="Courier New" pitchFamily="49" charset="0"/>
              </a:rPr>
              <a:t>  delete [] </a:t>
            </a:r>
            <a:r>
              <a:rPr lang="en-US" sz="2000" dirty="0" err="1" smtClean="0">
                <a:latin typeface="Courier New" pitchFamily="49" charset="0"/>
              </a:rPr>
              <a:t>pCMatrix</a:t>
            </a:r>
            <a:r>
              <a:rPr lang="en-US" sz="2000" dirty="0" smtClean="0">
                <a:latin typeface="Courier New" pitchFamily="49" charset="0"/>
              </a:rPr>
              <a:t>;</a:t>
            </a:r>
          </a:p>
          <a:p>
            <a:r>
              <a:rPr lang="en-US" sz="2000" dirty="0" smtClean="0">
                <a:latin typeface="Courier New" pitchFamily="49" charset="0"/>
              </a:rPr>
              <a:t>}</a:t>
            </a:r>
            <a:endParaRPr lang="en-US" sz="2000" b="1" dirty="0">
              <a:latin typeface="Courier New" pitchFamily="49"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6167446" y="5429265"/>
            <a:ext cx="3509954" cy="769441"/>
          </a:xfrm>
          <a:prstGeom prst="rect">
            <a:avLst/>
          </a:prstGeom>
          <a:noFill/>
          <a:ln w="9525">
            <a:noFill/>
            <a:miter lim="800000"/>
            <a:headEnd/>
            <a:tailEnd/>
          </a:ln>
        </p:spPr>
        <p:txBody>
          <a:bodyPr wrap="square" anchor="ctr">
            <a:spAutoFit/>
          </a:bodyPr>
          <a:lstStyle/>
          <a:p>
            <a:r>
              <a:rPr lang="en-US" sz="2200" dirty="0" smtClean="0">
                <a:latin typeface="Arial" pitchFamily="34" charset="0"/>
              </a:rPr>
              <a:t>Sysoyev </a:t>
            </a:r>
            <a:r>
              <a:rPr lang="en-US" sz="2200" smtClean="0">
                <a:latin typeface="Arial" pitchFamily="34" charset="0"/>
              </a:rPr>
              <a:t>A.V</a:t>
            </a:r>
            <a:r>
              <a:rPr lang="en-US" sz="2200" smtClean="0">
                <a:latin typeface="Arial" pitchFamily="34" charset="0"/>
              </a:rPr>
              <a:t>.</a:t>
            </a:r>
            <a:endParaRPr lang="en-US" sz="2200" dirty="0" smtClean="0">
              <a:latin typeface="Arial" pitchFamily="34" charset="0"/>
            </a:endParaRPr>
          </a:p>
          <a:p>
            <a:r>
              <a:rPr lang="en-US" sz="2200" dirty="0" smtClean="0">
                <a:latin typeface="Arial" pitchFamily="34" charset="0"/>
              </a:rPr>
              <a:t>Software department</a:t>
            </a:r>
            <a:endParaRPr lang="ru-RU" sz="2200" dirty="0">
              <a:latin typeface="Arial" pitchFamily="34" charset="0"/>
            </a:endParaRPr>
          </a:p>
        </p:txBody>
      </p:sp>
      <p:sp>
        <p:nvSpPr>
          <p:cNvPr id="8" name="Заголовок 1"/>
          <p:cNvSpPr txBox="1">
            <a:spLocks/>
          </p:cNvSpPr>
          <p:nvPr/>
        </p:nvSpPr>
        <p:spPr bwMode="auto">
          <a:xfrm>
            <a:off x="742950" y="2780928"/>
            <a:ext cx="8420100" cy="14700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pitchFamily="34" charset="0"/>
                <a:cs typeface="Arial" pitchFamily="34" charset="0"/>
              </a:defRPr>
            </a:lvl2pPr>
            <a:lvl3pPr algn="l" rtl="0" eaLnBrk="0" fontAlgn="base" hangingPunct="0">
              <a:spcBef>
                <a:spcPct val="0"/>
              </a:spcBef>
              <a:spcAft>
                <a:spcPct val="0"/>
              </a:spcAft>
              <a:defRPr sz="3000" b="1">
                <a:solidFill>
                  <a:schemeClr val="tx2"/>
                </a:solidFill>
                <a:latin typeface="Arial" pitchFamily="34" charset="0"/>
                <a:cs typeface="Arial" pitchFamily="34" charset="0"/>
              </a:defRPr>
            </a:lvl3pPr>
            <a:lvl4pPr algn="l" rtl="0" eaLnBrk="0" fontAlgn="base" hangingPunct="0">
              <a:spcBef>
                <a:spcPct val="0"/>
              </a:spcBef>
              <a:spcAft>
                <a:spcPct val="0"/>
              </a:spcAft>
              <a:defRPr sz="3000" b="1">
                <a:solidFill>
                  <a:schemeClr val="tx2"/>
                </a:solidFill>
                <a:latin typeface="Arial" pitchFamily="34" charset="0"/>
                <a:cs typeface="Arial" pitchFamily="34" charset="0"/>
              </a:defRPr>
            </a:lvl4pPr>
            <a:lvl5pPr algn="l" rtl="0" eaLnBrk="0" fontAlgn="base" hangingPunct="0">
              <a:spcBef>
                <a:spcPct val="0"/>
              </a:spcBef>
              <a:spcAft>
                <a:spcPct val="0"/>
              </a:spcAft>
              <a:defRPr sz="3000" b="1">
                <a:solidFill>
                  <a:schemeClr val="tx2"/>
                </a:solidFill>
                <a:latin typeface="Arial" pitchFamily="34" charset="0"/>
                <a:cs typeface="Arial" pitchFamily="34" charset="0"/>
              </a:defRPr>
            </a:lvl5pPr>
            <a:lvl6pPr marL="457200" algn="l" rtl="0" eaLnBrk="1" fontAlgn="base" hangingPunct="1">
              <a:spcBef>
                <a:spcPct val="0"/>
              </a:spcBef>
              <a:spcAft>
                <a:spcPct val="0"/>
              </a:spcAft>
              <a:defRPr sz="3000" b="1">
                <a:solidFill>
                  <a:schemeClr val="tx2"/>
                </a:solidFill>
                <a:latin typeface="Arial" pitchFamily="34" charset="0"/>
                <a:cs typeface="Arial" pitchFamily="34" charset="0"/>
              </a:defRPr>
            </a:lvl6pPr>
            <a:lvl7pPr marL="914400" algn="l" rtl="0" eaLnBrk="1" fontAlgn="base" hangingPunct="1">
              <a:spcBef>
                <a:spcPct val="0"/>
              </a:spcBef>
              <a:spcAft>
                <a:spcPct val="0"/>
              </a:spcAft>
              <a:defRPr sz="3000" b="1">
                <a:solidFill>
                  <a:schemeClr val="tx2"/>
                </a:solidFill>
                <a:latin typeface="Arial" pitchFamily="34" charset="0"/>
                <a:cs typeface="Arial" pitchFamily="34" charset="0"/>
              </a:defRPr>
            </a:lvl7pPr>
            <a:lvl8pPr marL="1371600" algn="l" rtl="0" eaLnBrk="1" fontAlgn="base" hangingPunct="1">
              <a:spcBef>
                <a:spcPct val="0"/>
              </a:spcBef>
              <a:spcAft>
                <a:spcPct val="0"/>
              </a:spcAft>
              <a:defRPr sz="3000" b="1">
                <a:solidFill>
                  <a:schemeClr val="tx2"/>
                </a:solidFill>
                <a:latin typeface="Arial" pitchFamily="34" charset="0"/>
                <a:cs typeface="Arial" pitchFamily="34" charset="0"/>
              </a:defRPr>
            </a:lvl8pPr>
            <a:lvl9pPr marL="1828800" algn="l" rtl="0" eaLnBrk="1" fontAlgn="base" hangingPunct="1">
              <a:spcBef>
                <a:spcPct val="0"/>
              </a:spcBef>
              <a:spcAft>
                <a:spcPct val="0"/>
              </a:spcAft>
              <a:defRPr sz="3000" b="1">
                <a:solidFill>
                  <a:schemeClr val="tx2"/>
                </a:solidFill>
                <a:latin typeface="Arial" pitchFamily="34" charset="0"/>
                <a:cs typeface="Arial" pitchFamily="34" charset="0"/>
              </a:defRPr>
            </a:lvl9pPr>
          </a:lstStyle>
          <a:p>
            <a:r>
              <a:rPr lang="ru-RU" altLang="ru-RU" dirty="0" smtClean="0"/>
              <a:t>0</a:t>
            </a:r>
            <a:r>
              <a:rPr lang="en-US" altLang="ru-RU" dirty="0" smtClean="0"/>
              <a:t>6</a:t>
            </a:r>
            <a:r>
              <a:rPr lang="ru-RU" altLang="ru-RU" dirty="0" smtClean="0"/>
              <a:t> </a:t>
            </a:r>
            <a:r>
              <a:rPr lang="en-US" altLang="ru-RU" dirty="0" smtClean="0"/>
              <a:t>Practice</a:t>
            </a:r>
            <a:r>
              <a:rPr lang="ru-RU" altLang="ru-RU" dirty="0" smtClean="0"/>
              <a:t/>
            </a:r>
            <a:br>
              <a:rPr lang="ru-RU" altLang="ru-RU" dirty="0" smtClean="0"/>
            </a:br>
            <a:r>
              <a:rPr lang="en-US" dirty="0" smtClean="0"/>
              <a:t>Parallel Algorithms of Matrix Multiplication</a:t>
            </a:r>
            <a:endParaRPr lang="ru-RU" dirty="0"/>
          </a:p>
        </p:txBody>
      </p:sp>
      <p:sp>
        <p:nvSpPr>
          <p:cNvPr id="5" name="Rectangle 4"/>
          <p:cNvSpPr>
            <a:spLocks noChangeArrowheads="1"/>
          </p:cNvSpPr>
          <p:nvPr/>
        </p:nvSpPr>
        <p:spPr bwMode="auto">
          <a:xfrm>
            <a:off x="6381760" y="4500570"/>
            <a:ext cx="3539793" cy="400110"/>
          </a:xfrm>
          <a:prstGeom prst="rect">
            <a:avLst/>
          </a:prstGeom>
          <a:noFill/>
          <a:ln w="9525">
            <a:noFill/>
            <a:miter lim="800000"/>
            <a:headEnd/>
            <a:tailEnd/>
          </a:ln>
        </p:spPr>
        <p:txBody>
          <a:bodyPr wrap="square" anchor="ctr">
            <a:spAutoFit/>
          </a:bodyPr>
          <a:lstStyle/>
          <a:p>
            <a:pPr algn="l"/>
            <a:r>
              <a:rPr lang="en-US" sz="2000" i="1" dirty="0">
                <a:solidFill>
                  <a:srgbClr val="000000"/>
                </a:solidFill>
                <a:latin typeface="Arial" charset="0"/>
              </a:rPr>
              <a:t>With the support of </a:t>
            </a:r>
            <a:r>
              <a:rPr lang="en-US" sz="2000" i="1" dirty="0" smtClean="0">
                <a:solidFill>
                  <a:srgbClr val="000000"/>
                </a:solidFill>
                <a:latin typeface="Arial" charset="0"/>
              </a:rPr>
              <a:t>Microsoft</a:t>
            </a:r>
            <a:endParaRPr lang="ru-RU" sz="2000" dirty="0">
              <a:solidFill>
                <a:srgbClr val="000000"/>
              </a:solidFill>
              <a:latin typeface="Arial" charset="0"/>
            </a:endParaRPr>
          </a:p>
        </p:txBody>
      </p:sp>
      <p:sp>
        <p:nvSpPr>
          <p:cNvPr id="9" name="Rectangle 3"/>
          <p:cNvSpPr txBox="1">
            <a:spLocks noChangeArrowheads="1"/>
          </p:cNvSpPr>
          <p:nvPr/>
        </p:nvSpPr>
        <p:spPr bwMode="auto">
          <a:xfrm>
            <a:off x="238092" y="1785926"/>
            <a:ext cx="9467436" cy="4001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ctr">
              <a:defRPr/>
            </a:pPr>
            <a:r>
              <a:rPr lang="en-US" sz="2000" b="1" i="1" dirty="0" smtClean="0">
                <a:latin typeface="+mn-lt"/>
              </a:rPr>
              <a:t>Parallel Programming for Multiprocessor Distributed Memory Systems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Task 4 – Terminate the Program Execution</a:t>
            </a:r>
          </a:p>
          <a:p>
            <a:r>
              <a:rPr lang="en-US" dirty="0" smtClean="0"/>
              <a:t>The function </a:t>
            </a:r>
            <a:r>
              <a:rPr lang="en-US" b="1" dirty="0" err="1" smtClean="0">
                <a:latin typeface="Courier New" pitchFamily="49" charset="0"/>
                <a:cs typeface="Courier New" pitchFamily="49" charset="0"/>
              </a:rPr>
              <a:t>ProcessTermination</a:t>
            </a:r>
            <a:r>
              <a:rPr lang="en-US" b="1" dirty="0" smtClean="0">
                <a:latin typeface="Courier New" pitchFamily="49" charset="0"/>
                <a:cs typeface="Courier New" pitchFamily="49" charset="0"/>
              </a:rPr>
              <a:t>()</a:t>
            </a:r>
            <a:r>
              <a:rPr lang="en-US" dirty="0" smtClean="0"/>
              <a:t> should be called at the end of the </a:t>
            </a:r>
            <a:r>
              <a:rPr lang="en-US" b="1" dirty="0" smtClean="0">
                <a:latin typeface="Courier New" pitchFamily="49" charset="0"/>
                <a:cs typeface="Courier New" pitchFamily="49" charset="0"/>
              </a:rPr>
              <a:t>main()</a:t>
            </a:r>
            <a:r>
              <a:rPr lang="en-US" dirty="0" smtClean="0"/>
              <a:t> function </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20</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380968" y="2357430"/>
            <a:ext cx="9358378" cy="2862322"/>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 Memory allocation and data initialization </a:t>
            </a:r>
          </a:p>
          <a:p>
            <a:r>
              <a:rPr lang="en-US" sz="2000" dirty="0" smtClean="0">
                <a:latin typeface="Courier New" pitchFamily="49" charset="0"/>
              </a:rPr>
              <a:t>  </a:t>
            </a:r>
            <a:r>
              <a:rPr lang="en-US" sz="2000" dirty="0" err="1" smtClean="0">
                <a:latin typeface="Courier New" pitchFamily="49" charset="0"/>
              </a:rPr>
              <a:t>ProcessInitialization</a:t>
            </a:r>
            <a:r>
              <a:rPr lang="en-US" sz="2000" dirty="0" smtClean="0">
                <a:latin typeface="Courier New" pitchFamily="49" charset="0"/>
              </a:rPr>
              <a:t>(</a:t>
            </a:r>
            <a:r>
              <a:rPr lang="en-US" sz="2000" dirty="0" err="1" smtClean="0">
                <a:latin typeface="Courier New" pitchFamily="49" charset="0"/>
              </a:rPr>
              <a:t>pAMatrix</a:t>
            </a:r>
            <a:r>
              <a:rPr lang="en-US" sz="2000" dirty="0" smtClean="0">
                <a:latin typeface="Courier New" pitchFamily="49" charset="0"/>
              </a:rPr>
              <a:t>, </a:t>
            </a:r>
            <a:r>
              <a:rPr lang="en-US" sz="2000" dirty="0" err="1" smtClean="0">
                <a:latin typeface="Courier New" pitchFamily="49" charset="0"/>
              </a:rPr>
              <a:t>pBMatrix</a:t>
            </a:r>
            <a:r>
              <a:rPr lang="en-US" sz="2000" dirty="0" smtClean="0">
                <a:latin typeface="Courier New" pitchFamily="49" charset="0"/>
              </a:rPr>
              <a:t>, </a:t>
            </a:r>
            <a:r>
              <a:rPr lang="en-US" sz="2000" dirty="0" err="1" smtClean="0">
                <a:latin typeface="Courier New" pitchFamily="49" charset="0"/>
              </a:rPr>
              <a:t>pCMatrix</a:t>
            </a:r>
            <a:r>
              <a:rPr lang="en-US" sz="2000" dirty="0" smtClean="0">
                <a:latin typeface="Courier New" pitchFamily="49" charset="0"/>
              </a:rPr>
              <a:t>, Size); </a:t>
            </a:r>
          </a:p>
          <a:p>
            <a:r>
              <a:rPr lang="en-US" sz="2000" dirty="0" smtClean="0">
                <a:latin typeface="Courier New" pitchFamily="49" charset="0"/>
              </a:rPr>
              <a:t>  // Matrix output </a:t>
            </a:r>
          </a:p>
          <a:p>
            <a:r>
              <a:rPr lang="en-US" sz="2000" dirty="0" smtClean="0">
                <a:latin typeface="Courier New" pitchFamily="49" charset="0"/>
              </a:rPr>
              <a:t>  </a:t>
            </a:r>
            <a:r>
              <a:rPr lang="en-US" sz="2000" dirty="0" err="1" smtClean="0">
                <a:latin typeface="Courier New" pitchFamily="49" charset="0"/>
              </a:rPr>
              <a:t>printf</a:t>
            </a:r>
            <a:r>
              <a:rPr lang="en-US" sz="2000" dirty="0" smtClean="0">
                <a:latin typeface="Courier New" pitchFamily="49" charset="0"/>
              </a:rPr>
              <a:t>("Initial A Matrix: \n"); </a:t>
            </a:r>
          </a:p>
          <a:p>
            <a:r>
              <a:rPr lang="en-US" sz="2000" dirty="0" smtClean="0">
                <a:latin typeface="Courier New" pitchFamily="49" charset="0"/>
              </a:rPr>
              <a:t>  </a:t>
            </a:r>
            <a:r>
              <a:rPr lang="en-US" sz="2000" dirty="0" err="1" smtClean="0">
                <a:latin typeface="Courier New" pitchFamily="49" charset="0"/>
              </a:rPr>
              <a:t>PrintMatrix</a:t>
            </a:r>
            <a:r>
              <a:rPr lang="en-US" sz="2000" dirty="0" smtClean="0">
                <a:latin typeface="Courier New" pitchFamily="49" charset="0"/>
              </a:rPr>
              <a:t>(</a:t>
            </a:r>
            <a:r>
              <a:rPr lang="en-US" sz="2000" dirty="0" err="1" smtClean="0">
                <a:latin typeface="Courier New" pitchFamily="49" charset="0"/>
              </a:rPr>
              <a:t>pAMatrix</a:t>
            </a:r>
            <a:r>
              <a:rPr lang="en-US" sz="2000" dirty="0" smtClean="0">
                <a:latin typeface="Courier New" pitchFamily="49" charset="0"/>
              </a:rPr>
              <a:t>, Size, Size); </a:t>
            </a:r>
          </a:p>
          <a:p>
            <a:r>
              <a:rPr lang="en-US" sz="2000" dirty="0" smtClean="0">
                <a:latin typeface="Courier New" pitchFamily="49" charset="0"/>
              </a:rPr>
              <a:t>  </a:t>
            </a:r>
            <a:r>
              <a:rPr lang="en-US" sz="2000" dirty="0" err="1" smtClean="0">
                <a:latin typeface="Courier New" pitchFamily="49" charset="0"/>
              </a:rPr>
              <a:t>printf</a:t>
            </a:r>
            <a:r>
              <a:rPr lang="en-US" sz="2000" dirty="0" smtClean="0">
                <a:latin typeface="Courier New" pitchFamily="49" charset="0"/>
              </a:rPr>
              <a:t>("Initial B Matrix: \n"); </a:t>
            </a:r>
          </a:p>
          <a:p>
            <a:r>
              <a:rPr lang="en-US" sz="2000" dirty="0" smtClean="0">
                <a:latin typeface="Courier New" pitchFamily="49" charset="0"/>
              </a:rPr>
              <a:t>  </a:t>
            </a:r>
            <a:r>
              <a:rPr lang="en-US" sz="2000" dirty="0" err="1" smtClean="0">
                <a:latin typeface="Courier New" pitchFamily="49" charset="0"/>
              </a:rPr>
              <a:t>PrintMatrix</a:t>
            </a:r>
            <a:r>
              <a:rPr lang="en-US" sz="2000" dirty="0" smtClean="0">
                <a:latin typeface="Courier New" pitchFamily="49" charset="0"/>
              </a:rPr>
              <a:t>(</a:t>
            </a:r>
            <a:r>
              <a:rPr lang="en-US" sz="2000" dirty="0" err="1" smtClean="0">
                <a:latin typeface="Courier New" pitchFamily="49" charset="0"/>
              </a:rPr>
              <a:t>pBMatrix</a:t>
            </a:r>
            <a:r>
              <a:rPr lang="en-US" sz="2000" dirty="0" smtClean="0">
                <a:latin typeface="Courier New" pitchFamily="49" charset="0"/>
              </a:rPr>
              <a:t>, Size, Size); </a:t>
            </a:r>
            <a:r>
              <a:rPr lang="en-US" sz="2000" b="1" dirty="0" smtClean="0">
                <a:latin typeface="Courier New" pitchFamily="49" charset="0"/>
              </a:rPr>
              <a:t>  </a:t>
            </a:r>
          </a:p>
          <a:p>
            <a:r>
              <a:rPr lang="en-US" sz="2000" b="1" dirty="0" smtClean="0">
                <a:latin typeface="Courier New" pitchFamily="49" charset="0"/>
              </a:rPr>
              <a:t>  // Computational process termination </a:t>
            </a:r>
          </a:p>
          <a:p>
            <a:r>
              <a:rPr lang="en-US" sz="2000" b="1" dirty="0" smtClean="0">
                <a:latin typeface="Courier New" pitchFamily="49" charset="0"/>
              </a:rPr>
              <a:t>  </a:t>
            </a:r>
            <a:r>
              <a:rPr lang="en-US" sz="2000" b="1" dirty="0" err="1" smtClean="0">
                <a:latin typeface="Courier New" pitchFamily="49" charset="0"/>
              </a:rPr>
              <a:t>ProcessTermination</a:t>
            </a:r>
            <a:r>
              <a:rPr lang="en-US" sz="2000" b="1" dirty="0" smtClean="0">
                <a:latin typeface="Courier New" pitchFamily="49" charset="0"/>
              </a:rPr>
              <a:t>(</a:t>
            </a:r>
            <a:r>
              <a:rPr lang="en-US" sz="2000" b="1" dirty="0" err="1" smtClean="0">
                <a:latin typeface="Courier New" pitchFamily="49" charset="0"/>
              </a:rPr>
              <a:t>pAMatrix</a:t>
            </a:r>
            <a:r>
              <a:rPr lang="en-US" sz="2000" b="1" dirty="0" smtClean="0">
                <a:latin typeface="Courier New" pitchFamily="49" charset="0"/>
              </a:rPr>
              <a:t>, </a:t>
            </a:r>
            <a:r>
              <a:rPr lang="en-US" sz="2000" b="1" dirty="0" err="1" smtClean="0">
                <a:latin typeface="Courier New" pitchFamily="49" charset="0"/>
              </a:rPr>
              <a:t>pBMatrix</a:t>
            </a:r>
            <a:r>
              <a:rPr lang="en-US" sz="2000" b="1" dirty="0" smtClean="0">
                <a:latin typeface="Courier New" pitchFamily="49" charset="0"/>
              </a:rPr>
              <a:t>, </a:t>
            </a:r>
            <a:r>
              <a:rPr lang="en-US" sz="2000" b="1" dirty="0" err="1" smtClean="0">
                <a:latin typeface="Courier New" pitchFamily="49" charset="0"/>
              </a:rPr>
              <a:t>pCMatrix</a:t>
            </a:r>
            <a:r>
              <a:rPr lang="en-US" sz="2000" b="1" dirty="0" smtClean="0">
                <a:latin typeface="Courier New" pitchFamily="49" charset="0"/>
              </a:rPr>
              <a:t>); </a:t>
            </a:r>
            <a:endParaRPr lang="en-US" sz="2000" b="1" dirty="0">
              <a:latin typeface="Courier New" pitchFamily="49"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Task 5 – Implement the Matrix Multiplication</a:t>
            </a:r>
          </a:p>
          <a:p>
            <a:r>
              <a:rPr lang="en-US" dirty="0" smtClean="0"/>
              <a:t>To multiply the matrices develop the function </a:t>
            </a:r>
            <a:r>
              <a:rPr lang="en-US" b="1" dirty="0" err="1" smtClean="0">
                <a:latin typeface="Courier New" pitchFamily="49" charset="0"/>
                <a:cs typeface="Courier New" pitchFamily="49" charset="0"/>
              </a:rPr>
              <a:t>SerialResultCalculation</a:t>
            </a:r>
            <a:r>
              <a:rPr lang="en-US" b="1" dirty="0" smtClean="0">
                <a:latin typeface="Courier New" pitchFamily="49" charset="0"/>
                <a:cs typeface="Courier New" pitchFamily="49" charset="0"/>
              </a:rPr>
              <a:t>()</a:t>
            </a:r>
            <a:r>
              <a:rPr lang="en-US" dirty="0" smtClean="0"/>
              <a:t> </a:t>
            </a:r>
          </a:p>
          <a:p>
            <a:endParaRPr lang="en-US"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21</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380968" y="2357430"/>
            <a:ext cx="9358378" cy="317009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Function for matrix multiplication</a:t>
            </a:r>
          </a:p>
          <a:p>
            <a:r>
              <a:rPr lang="en-US" sz="2000" dirty="0" smtClean="0">
                <a:latin typeface="Courier New" pitchFamily="49" charset="0"/>
              </a:rPr>
              <a:t>void </a:t>
            </a:r>
            <a:r>
              <a:rPr lang="en-US" sz="2000" b="1" dirty="0" err="1" smtClean="0">
                <a:latin typeface="Courier New" pitchFamily="49" charset="0"/>
              </a:rPr>
              <a:t>SerialResultCalculation</a:t>
            </a:r>
            <a:r>
              <a:rPr lang="en-US" sz="2000" dirty="0" smtClean="0">
                <a:latin typeface="Courier New" pitchFamily="49" charset="0"/>
              </a:rPr>
              <a:t>(double* </a:t>
            </a:r>
            <a:r>
              <a:rPr lang="en-US" sz="2000" dirty="0" err="1" smtClean="0">
                <a:latin typeface="Courier New" pitchFamily="49" charset="0"/>
              </a:rPr>
              <a:t>pAMatrix</a:t>
            </a:r>
            <a:r>
              <a:rPr lang="en-US" sz="2000" dirty="0" smtClean="0">
                <a:latin typeface="Courier New" pitchFamily="49" charset="0"/>
              </a:rPr>
              <a:t>, </a:t>
            </a:r>
          </a:p>
          <a:p>
            <a:r>
              <a:rPr lang="en-US" sz="2000" dirty="0" smtClean="0">
                <a:latin typeface="Courier New" pitchFamily="49" charset="0"/>
              </a:rPr>
              <a:t>  double* </a:t>
            </a:r>
            <a:r>
              <a:rPr lang="en-US" sz="2000" dirty="0" err="1" smtClean="0">
                <a:latin typeface="Courier New" pitchFamily="49" charset="0"/>
              </a:rPr>
              <a:t>pBMatrix</a:t>
            </a:r>
            <a:r>
              <a:rPr lang="en-US" sz="2000" dirty="0" smtClean="0">
                <a:latin typeface="Courier New" pitchFamily="49" charset="0"/>
              </a:rPr>
              <a:t>, double* </a:t>
            </a:r>
            <a:r>
              <a:rPr lang="en-US" sz="2000" dirty="0" err="1" smtClean="0">
                <a:latin typeface="Courier New" pitchFamily="49" charset="0"/>
              </a:rPr>
              <a:t>pCMatrix</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Size) {</a:t>
            </a:r>
          </a:p>
          <a:p>
            <a:r>
              <a:rPr lang="en-US" sz="2000" b="1" dirty="0" smtClean="0">
                <a:latin typeface="Courier New" pitchFamily="49" charset="0"/>
              </a:rPr>
              <a:t>  </a:t>
            </a:r>
            <a:r>
              <a:rPr lang="en-US" sz="2000" b="1" dirty="0" err="1" smtClean="0">
                <a:latin typeface="Courier New" pitchFamily="49" charset="0"/>
              </a:rPr>
              <a:t>int</a:t>
            </a:r>
            <a:r>
              <a:rPr lang="en-US" sz="2000" b="1" dirty="0" smtClean="0">
                <a:latin typeface="Courier New" pitchFamily="49" charset="0"/>
              </a:rPr>
              <a:t> </a:t>
            </a:r>
            <a:r>
              <a:rPr lang="en-US" sz="2000" b="1" dirty="0" err="1" smtClean="0">
                <a:latin typeface="Courier New" pitchFamily="49" charset="0"/>
              </a:rPr>
              <a:t>i</a:t>
            </a:r>
            <a:r>
              <a:rPr lang="en-US" sz="2000" b="1" dirty="0" smtClean="0">
                <a:latin typeface="Courier New" pitchFamily="49" charset="0"/>
              </a:rPr>
              <a:t>, j, k; </a:t>
            </a:r>
          </a:p>
          <a:p>
            <a:r>
              <a:rPr lang="en-US" sz="2000" b="1" dirty="0" smtClean="0">
                <a:latin typeface="Courier New" pitchFamily="49" charset="0"/>
              </a:rPr>
              <a:t>  for (</a:t>
            </a:r>
            <a:r>
              <a:rPr lang="en-US" sz="2000" b="1" dirty="0" err="1" smtClean="0">
                <a:latin typeface="Courier New" pitchFamily="49" charset="0"/>
              </a:rPr>
              <a:t>i</a:t>
            </a:r>
            <a:r>
              <a:rPr lang="en-US" sz="2000" b="1" dirty="0" smtClean="0">
                <a:latin typeface="Courier New" pitchFamily="49" charset="0"/>
              </a:rPr>
              <a:t> = 0; </a:t>
            </a:r>
            <a:r>
              <a:rPr lang="en-US" sz="2000" b="1" dirty="0" err="1" smtClean="0">
                <a:latin typeface="Courier New" pitchFamily="49" charset="0"/>
              </a:rPr>
              <a:t>i</a:t>
            </a:r>
            <a:r>
              <a:rPr lang="en-US" sz="2000" b="1" dirty="0" smtClean="0">
                <a:latin typeface="Courier New" pitchFamily="49" charset="0"/>
              </a:rPr>
              <a:t> &lt; Size; </a:t>
            </a:r>
            <a:r>
              <a:rPr lang="en-US" sz="2000" b="1" dirty="0" err="1" smtClean="0">
                <a:latin typeface="Courier New" pitchFamily="49" charset="0"/>
              </a:rPr>
              <a:t>i</a:t>
            </a:r>
            <a:r>
              <a:rPr lang="en-US" sz="2000" b="1" dirty="0" smtClean="0">
                <a:latin typeface="Courier New" pitchFamily="49" charset="0"/>
              </a:rPr>
              <a:t>++) </a:t>
            </a:r>
          </a:p>
          <a:p>
            <a:r>
              <a:rPr lang="en-US" sz="2000" b="1" dirty="0" smtClean="0">
                <a:latin typeface="Courier New" pitchFamily="49" charset="0"/>
              </a:rPr>
              <a:t>    for (j = 0; j &lt; Size; j++) </a:t>
            </a:r>
          </a:p>
          <a:p>
            <a:r>
              <a:rPr lang="en-US" sz="2000" b="1" dirty="0" smtClean="0">
                <a:latin typeface="Courier New" pitchFamily="49" charset="0"/>
              </a:rPr>
              <a:t>      for (k = 0; k &lt; Size; k++) </a:t>
            </a:r>
          </a:p>
          <a:p>
            <a:r>
              <a:rPr lang="en-US" sz="2000" b="1" dirty="0" smtClean="0">
                <a:latin typeface="Courier New" pitchFamily="49" charset="0"/>
              </a:rPr>
              <a:t>        </a:t>
            </a:r>
            <a:r>
              <a:rPr lang="en-US" sz="2000" b="1" dirty="0" err="1" smtClean="0">
                <a:latin typeface="Courier New" pitchFamily="49" charset="0"/>
              </a:rPr>
              <a:t>pCMatrix</a:t>
            </a:r>
            <a:r>
              <a:rPr lang="en-US" sz="2000" b="1" dirty="0" smtClean="0">
                <a:latin typeface="Courier New" pitchFamily="49" charset="0"/>
              </a:rPr>
              <a:t>[</a:t>
            </a:r>
            <a:r>
              <a:rPr lang="en-US" sz="2000" b="1" dirty="0" err="1" smtClean="0">
                <a:latin typeface="Courier New" pitchFamily="49" charset="0"/>
              </a:rPr>
              <a:t>i</a:t>
            </a:r>
            <a:r>
              <a:rPr lang="en-US" sz="2000" b="1" dirty="0" smtClean="0">
                <a:latin typeface="Courier New" pitchFamily="49" charset="0"/>
              </a:rPr>
              <a:t>*</a:t>
            </a:r>
            <a:r>
              <a:rPr lang="en-US" sz="2000" b="1" dirty="0" err="1" smtClean="0">
                <a:latin typeface="Courier New" pitchFamily="49" charset="0"/>
              </a:rPr>
              <a:t>Size+j</a:t>
            </a:r>
            <a:r>
              <a:rPr lang="en-US" sz="2000" b="1" dirty="0" smtClean="0">
                <a:latin typeface="Courier New" pitchFamily="49" charset="0"/>
              </a:rPr>
              <a:t>] +=</a:t>
            </a:r>
          </a:p>
          <a:p>
            <a:r>
              <a:rPr lang="en-US" sz="2000" b="1" dirty="0" smtClean="0">
                <a:latin typeface="Courier New" pitchFamily="49" charset="0"/>
              </a:rPr>
              <a:t>          </a:t>
            </a:r>
            <a:r>
              <a:rPr lang="en-US" sz="2000" b="1" dirty="0" err="1" smtClean="0">
                <a:latin typeface="Courier New" pitchFamily="49" charset="0"/>
              </a:rPr>
              <a:t>pAMatrix</a:t>
            </a:r>
            <a:r>
              <a:rPr lang="en-US" sz="2000" b="1" dirty="0" smtClean="0">
                <a:latin typeface="Courier New" pitchFamily="49" charset="0"/>
              </a:rPr>
              <a:t>[</a:t>
            </a:r>
            <a:r>
              <a:rPr lang="en-US" sz="2000" b="1" dirty="0" err="1" smtClean="0">
                <a:latin typeface="Courier New" pitchFamily="49" charset="0"/>
              </a:rPr>
              <a:t>i</a:t>
            </a:r>
            <a:r>
              <a:rPr lang="en-US" sz="2000" b="1" dirty="0" smtClean="0">
                <a:latin typeface="Courier New" pitchFamily="49" charset="0"/>
              </a:rPr>
              <a:t>*</a:t>
            </a:r>
            <a:r>
              <a:rPr lang="en-US" sz="2000" b="1" dirty="0" err="1" smtClean="0">
                <a:latin typeface="Courier New" pitchFamily="49" charset="0"/>
              </a:rPr>
              <a:t>Size+k</a:t>
            </a:r>
            <a:r>
              <a:rPr lang="en-US" sz="2000" b="1" dirty="0" smtClean="0">
                <a:latin typeface="Courier New" pitchFamily="49" charset="0"/>
              </a:rPr>
              <a:t>] * </a:t>
            </a:r>
            <a:r>
              <a:rPr lang="en-US" sz="2000" b="1" dirty="0" err="1" smtClean="0">
                <a:latin typeface="Courier New" pitchFamily="49" charset="0"/>
              </a:rPr>
              <a:t>pBMatrix</a:t>
            </a:r>
            <a:r>
              <a:rPr lang="en-US" sz="2000" b="1" dirty="0" smtClean="0">
                <a:latin typeface="Courier New" pitchFamily="49" charset="0"/>
              </a:rPr>
              <a:t>[k*</a:t>
            </a:r>
            <a:r>
              <a:rPr lang="en-US" sz="2000" b="1" dirty="0" err="1" smtClean="0">
                <a:latin typeface="Courier New" pitchFamily="49" charset="0"/>
              </a:rPr>
              <a:t>Size+j</a:t>
            </a:r>
            <a:r>
              <a:rPr lang="en-US" sz="2000" b="1" dirty="0" smtClean="0">
                <a:latin typeface="Courier New" pitchFamily="49" charset="0"/>
              </a:rPr>
              <a:t>];</a:t>
            </a:r>
          </a:p>
          <a:p>
            <a:r>
              <a:rPr lang="en-US" sz="2000" b="1" dirty="0" smtClean="0">
                <a:latin typeface="Courier New" pitchFamily="49" charset="0"/>
              </a:rPr>
              <a:t>}</a:t>
            </a:r>
            <a:endParaRPr lang="en-US" sz="2000" b="1" dirty="0">
              <a:latin typeface="Courier New" pitchFamily="49"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Task 5 – Implement the Matrix Multiplication</a:t>
            </a:r>
          </a:p>
          <a:p>
            <a:r>
              <a:rPr lang="en-US" dirty="0" smtClean="0"/>
              <a:t>Call the function of matrix multiplication from the </a:t>
            </a:r>
            <a:r>
              <a:rPr lang="en-US" b="1" dirty="0" smtClean="0">
                <a:latin typeface="Courier New" pitchFamily="49" charset="0"/>
                <a:cs typeface="Courier New" pitchFamily="49" charset="0"/>
              </a:rPr>
              <a:t>main()</a:t>
            </a:r>
            <a:r>
              <a:rPr lang="en-US" dirty="0" smtClean="0"/>
              <a:t> function</a:t>
            </a:r>
          </a:p>
          <a:p>
            <a:r>
              <a:rPr lang="en-US" dirty="0" smtClean="0"/>
              <a:t>In order to control the correctness of the function implementation print out the result matrix</a:t>
            </a:r>
          </a:p>
          <a:p>
            <a:r>
              <a:rPr lang="en-US" dirty="0" smtClean="0"/>
              <a:t>If the implementation is correct the values of the elements of the result matrix must be equal to the order of the matrix</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22</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45057" name="Object 1"/>
          <p:cNvGraphicFramePr>
            <a:graphicFrameLocks noChangeAspect="1"/>
          </p:cNvGraphicFramePr>
          <p:nvPr/>
        </p:nvGraphicFramePr>
        <p:xfrm>
          <a:off x="2952750" y="4000500"/>
          <a:ext cx="4167188" cy="1420813"/>
        </p:xfrm>
        <a:graphic>
          <a:graphicData uri="http://schemas.openxmlformats.org/presentationml/2006/ole">
            <p:oleObj spid="_x0000_s45057" name="Equation" r:id="rId4" imgW="2108160" imgH="711000" progId="Equation.DSMT4">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Task 5 – Implement the Matrix Multiplication</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9" name="Picture 6"/>
          <p:cNvPicPr>
            <a:picLocks noChangeAspect="1" noChangeArrowheads="1"/>
          </p:cNvPicPr>
          <p:nvPr/>
        </p:nvPicPr>
        <p:blipFill>
          <a:blip r:embed="rId3"/>
          <a:srcRect/>
          <a:stretch>
            <a:fillRect/>
          </a:stretch>
        </p:blipFill>
        <p:spPr bwMode="auto">
          <a:xfrm>
            <a:off x="1023910" y="1690179"/>
            <a:ext cx="7966394" cy="3739085"/>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Task 6 – Carry out the Computational Experiments</a:t>
            </a:r>
          </a:p>
          <a:p>
            <a:r>
              <a:rPr lang="en-US" dirty="0" smtClean="0"/>
              <a:t>Develop the function </a:t>
            </a:r>
            <a:r>
              <a:rPr lang="en-US" b="1" dirty="0" err="1" smtClean="0">
                <a:latin typeface="Courier New" pitchFamily="49" charset="0"/>
                <a:cs typeface="Courier New" pitchFamily="49" charset="0"/>
              </a:rPr>
              <a:t>RandomDataInitialization</a:t>
            </a:r>
            <a:r>
              <a:rPr lang="en-US" b="1" dirty="0" smtClean="0">
                <a:latin typeface="Courier New" pitchFamily="49" charset="0"/>
                <a:cs typeface="Courier New" pitchFamily="49" charset="0"/>
              </a:rPr>
              <a:t>()</a:t>
            </a:r>
            <a:r>
              <a:rPr lang="en-US" dirty="0" smtClean="0"/>
              <a:t> for setting the data with random values (initialize the random generator by the current time value)</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24</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380968" y="2714620"/>
            <a:ext cx="9358378" cy="3477875"/>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Function for random initialization of the matrix elements</a:t>
            </a:r>
          </a:p>
          <a:p>
            <a:r>
              <a:rPr lang="en-US" sz="2000" dirty="0" smtClean="0">
                <a:latin typeface="Courier New" pitchFamily="49" charset="0"/>
              </a:rPr>
              <a:t>void </a:t>
            </a:r>
            <a:r>
              <a:rPr lang="en-US" sz="2000" b="1" dirty="0" err="1" smtClean="0">
                <a:latin typeface="Courier New" pitchFamily="49" charset="0"/>
              </a:rPr>
              <a:t>RandomDataInitialization</a:t>
            </a:r>
            <a:r>
              <a:rPr lang="en-US" sz="2000" dirty="0" smtClean="0">
                <a:latin typeface="Courier New" pitchFamily="49" charset="0"/>
              </a:rPr>
              <a:t>(double* </a:t>
            </a:r>
            <a:r>
              <a:rPr lang="en-US" sz="2000" dirty="0" err="1" smtClean="0">
                <a:latin typeface="Courier New" pitchFamily="49" charset="0"/>
              </a:rPr>
              <a:t>pAMatrix</a:t>
            </a:r>
            <a:r>
              <a:rPr lang="en-US" sz="2000" dirty="0" smtClean="0">
                <a:latin typeface="Courier New" pitchFamily="49" charset="0"/>
              </a:rPr>
              <a:t>, </a:t>
            </a:r>
            <a:endParaRPr lang="ru-RU" sz="2000" dirty="0" smtClean="0">
              <a:latin typeface="Courier New" pitchFamily="49" charset="0"/>
            </a:endParaRPr>
          </a:p>
          <a:p>
            <a:r>
              <a:rPr lang="ru-RU" sz="2000" dirty="0" smtClean="0">
                <a:latin typeface="Courier New" pitchFamily="49" charset="0"/>
              </a:rPr>
              <a:t>  </a:t>
            </a:r>
            <a:r>
              <a:rPr lang="en-US" sz="2000" dirty="0" smtClean="0">
                <a:latin typeface="Courier New" pitchFamily="49" charset="0"/>
              </a:rPr>
              <a:t>double* </a:t>
            </a:r>
            <a:r>
              <a:rPr lang="en-US" sz="2000" dirty="0" err="1" smtClean="0">
                <a:latin typeface="Courier New" pitchFamily="49" charset="0"/>
              </a:rPr>
              <a:t>pBMatrix</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Size) {</a:t>
            </a: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i</a:t>
            </a:r>
            <a:r>
              <a:rPr lang="en-US" sz="2000" dirty="0" smtClean="0">
                <a:latin typeface="Courier New" pitchFamily="49" charset="0"/>
              </a:rPr>
              <a:t>, j;  </a:t>
            </a:r>
          </a:p>
          <a:p>
            <a:r>
              <a:rPr lang="en-US" sz="2000" dirty="0" smtClean="0">
                <a:latin typeface="Courier New" pitchFamily="49" charset="0"/>
              </a:rPr>
              <a:t>  </a:t>
            </a:r>
            <a:r>
              <a:rPr lang="en-US" sz="2000" dirty="0" err="1" smtClean="0">
                <a:latin typeface="Courier New" pitchFamily="49" charset="0"/>
              </a:rPr>
              <a:t>srand</a:t>
            </a:r>
            <a:r>
              <a:rPr lang="en-US" sz="2000" dirty="0" smtClean="0">
                <a:latin typeface="Courier New" pitchFamily="49" charset="0"/>
              </a:rPr>
              <a:t>(unsigned(clock()));</a:t>
            </a:r>
          </a:p>
          <a:p>
            <a:r>
              <a:rPr lang="en-US" sz="2000" dirty="0" smtClean="0">
                <a:latin typeface="Courier New" pitchFamily="49" charset="0"/>
              </a:rPr>
              <a:t>  for (</a:t>
            </a:r>
            <a:r>
              <a:rPr lang="en-US" sz="2000" dirty="0" err="1" smtClean="0">
                <a:latin typeface="Courier New" pitchFamily="49" charset="0"/>
              </a:rPr>
              <a:t>i</a:t>
            </a:r>
            <a:r>
              <a:rPr lang="en-US" sz="2000" dirty="0" smtClean="0">
                <a:latin typeface="Courier New" pitchFamily="49" charset="0"/>
              </a:rPr>
              <a:t> = 0; </a:t>
            </a:r>
            <a:r>
              <a:rPr lang="en-US" sz="2000" dirty="0" err="1" smtClean="0">
                <a:latin typeface="Courier New" pitchFamily="49" charset="0"/>
              </a:rPr>
              <a:t>i</a:t>
            </a:r>
            <a:r>
              <a:rPr lang="en-US" sz="2000" dirty="0" smtClean="0">
                <a:latin typeface="Courier New" pitchFamily="49" charset="0"/>
              </a:rPr>
              <a:t> &lt; Size; </a:t>
            </a:r>
            <a:r>
              <a:rPr lang="en-US" sz="2000" dirty="0" err="1" smtClean="0">
                <a:latin typeface="Courier New" pitchFamily="49" charset="0"/>
              </a:rPr>
              <a:t>i</a:t>
            </a:r>
            <a:r>
              <a:rPr lang="en-US" sz="2000" dirty="0" smtClean="0">
                <a:latin typeface="Courier New" pitchFamily="49" charset="0"/>
              </a:rPr>
              <a:t>++) </a:t>
            </a:r>
          </a:p>
          <a:p>
            <a:r>
              <a:rPr lang="en-US" sz="2000" dirty="0" smtClean="0">
                <a:latin typeface="Courier New" pitchFamily="49" charset="0"/>
              </a:rPr>
              <a:t>    for (j = 0; j &lt; Size; j++) {</a:t>
            </a:r>
          </a:p>
          <a:p>
            <a:r>
              <a:rPr lang="en-US" sz="2000" dirty="0" smtClean="0">
                <a:latin typeface="Courier New" pitchFamily="49" charset="0"/>
              </a:rPr>
              <a:t>      </a:t>
            </a:r>
            <a:r>
              <a:rPr lang="en-US" sz="2000" dirty="0" err="1" smtClean="0">
                <a:latin typeface="Courier New" pitchFamily="49" charset="0"/>
              </a:rPr>
              <a:t>pAMatrix</a:t>
            </a:r>
            <a:r>
              <a:rPr lang="en-US" sz="2000" dirty="0" smtClean="0">
                <a:latin typeface="Courier New" pitchFamily="49" charset="0"/>
              </a:rPr>
              <a:t>[</a:t>
            </a:r>
            <a:r>
              <a:rPr lang="en-US" sz="2000" dirty="0" err="1" smtClean="0">
                <a:latin typeface="Courier New" pitchFamily="49" charset="0"/>
              </a:rPr>
              <a:t>i</a:t>
            </a:r>
            <a:r>
              <a:rPr lang="en-US" sz="2000" dirty="0" smtClean="0">
                <a:latin typeface="Courier New" pitchFamily="49" charset="0"/>
              </a:rPr>
              <a:t> * Size + j] = rand() / double(1000);</a:t>
            </a:r>
          </a:p>
          <a:p>
            <a:r>
              <a:rPr lang="en-US" sz="2000" dirty="0" smtClean="0">
                <a:latin typeface="Courier New" pitchFamily="49" charset="0"/>
              </a:rPr>
              <a:t>      </a:t>
            </a:r>
            <a:r>
              <a:rPr lang="en-US" sz="2000" dirty="0" err="1" smtClean="0">
                <a:latin typeface="Courier New" pitchFamily="49" charset="0"/>
              </a:rPr>
              <a:t>pBMatrix</a:t>
            </a:r>
            <a:r>
              <a:rPr lang="en-US" sz="2000" dirty="0" smtClean="0">
                <a:latin typeface="Courier New" pitchFamily="49" charset="0"/>
              </a:rPr>
              <a:t>[</a:t>
            </a:r>
            <a:r>
              <a:rPr lang="en-US" sz="2000" dirty="0" err="1" smtClean="0">
                <a:latin typeface="Courier New" pitchFamily="49" charset="0"/>
              </a:rPr>
              <a:t>i</a:t>
            </a:r>
            <a:r>
              <a:rPr lang="en-US" sz="2000" dirty="0" smtClean="0">
                <a:latin typeface="Courier New" pitchFamily="49" charset="0"/>
              </a:rPr>
              <a:t> * Size + j] = rand() / double(1000);</a:t>
            </a:r>
          </a:p>
          <a:p>
            <a:r>
              <a:rPr lang="en-US" sz="2000" dirty="0" smtClean="0">
                <a:latin typeface="Courier New" pitchFamily="49" charset="0"/>
              </a:rPr>
              <a:t>  }</a:t>
            </a:r>
          </a:p>
          <a:p>
            <a:r>
              <a:rPr lang="en-US" sz="2000" dirty="0" smtClean="0">
                <a:latin typeface="Courier New" pitchFamily="49" charset="0"/>
              </a:rPr>
              <a:t>}</a:t>
            </a:r>
            <a:endParaRPr lang="ru-RU" sz="2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Task 6 – Carry out the Computational Experiments</a:t>
            </a:r>
          </a:p>
          <a:p>
            <a:r>
              <a:rPr lang="en-US" dirty="0" smtClean="0"/>
              <a:t>Call this function instead of the function </a:t>
            </a:r>
            <a:r>
              <a:rPr lang="en-US" b="1" dirty="0" err="1" smtClean="0">
                <a:latin typeface="Courier New" pitchFamily="49" charset="0"/>
                <a:cs typeface="Courier New" pitchFamily="49" charset="0"/>
              </a:rPr>
              <a:t>DummyDataInitialization</a:t>
            </a:r>
            <a:r>
              <a:rPr lang="en-US" b="1" dirty="0" smtClean="0">
                <a:latin typeface="Courier New" pitchFamily="49" charset="0"/>
                <a:cs typeface="Courier New" pitchFamily="49" charset="0"/>
              </a:rPr>
              <a:t>()</a:t>
            </a:r>
            <a:r>
              <a:rPr lang="en-US" dirty="0" smtClean="0"/>
              <a:t>, which has been developed previously </a:t>
            </a:r>
          </a:p>
          <a:p>
            <a:r>
              <a:rPr lang="en-US" dirty="0" smtClean="0"/>
              <a:t>Add time measurement and printing</a:t>
            </a:r>
          </a:p>
          <a:p>
            <a:r>
              <a:rPr lang="en-US" dirty="0" smtClean="0"/>
              <a:t>Carry out the computational experiments with large objects </a:t>
            </a:r>
          </a:p>
          <a:p>
            <a:r>
              <a:rPr lang="en-US" dirty="0" smtClean="0"/>
              <a:t>Fill the table with results of experiments </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ижний колонтитул 6"/>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Дата 7"/>
          <p:cNvSpPr>
            <a:spLocks noGrp="1"/>
          </p:cNvSpPr>
          <p:nvPr>
            <p:ph type="dt" sz="half" idx="2"/>
          </p:nvPr>
        </p:nvSpPr>
        <p:spPr/>
        <p:txBody>
          <a:bodyPr/>
          <a:lstStyle/>
          <a:p>
            <a:pPr>
              <a:defRPr/>
            </a:pPr>
            <a:r>
              <a:rPr lang="ru-RU" smtClean="0"/>
              <a:t>N. Novgorod, 2014</a:t>
            </a:r>
            <a:endParaRPr lang="ru-RU" dirty="0"/>
          </a:p>
        </p:txBody>
      </p:sp>
      <p:sp>
        <p:nvSpPr>
          <p:cNvPr id="9" name="Номер слайда 8"/>
          <p:cNvSpPr>
            <a:spLocks noGrp="1"/>
          </p:cNvSpPr>
          <p:nvPr>
            <p:ph type="sldNum" sz="quarter" idx="12"/>
          </p:nvPr>
        </p:nvSpPr>
        <p:spPr/>
        <p:txBody>
          <a:bodyPr/>
          <a:lstStyle/>
          <a:p>
            <a:pPr>
              <a:defRPr/>
            </a:pPr>
            <a:fld id="{A184A67C-33BD-4A59-9EAE-678C8C03CEA8}" type="slidenum">
              <a:rPr lang="ru-RU" smtClean="0"/>
              <a:pPr>
                <a:defRPr/>
              </a:pPr>
              <a:t>26</a:t>
            </a:fld>
            <a:endParaRPr lang="ru-RU"/>
          </a:p>
        </p:txBody>
      </p:sp>
      <p:sp>
        <p:nvSpPr>
          <p:cNvPr id="13" name="Заголовок 12"/>
          <p:cNvSpPr>
            <a:spLocks noGrp="1"/>
          </p:cNvSpPr>
          <p:nvPr>
            <p:ph type="title"/>
          </p:nvPr>
        </p:nvSpPr>
        <p:spPr/>
        <p:txBody>
          <a:bodyPr/>
          <a:lstStyle/>
          <a:p>
            <a:r>
              <a:rPr lang="en-US" sz="3600" dirty="0" smtClean="0"/>
              <a:t>Parallel Algorithm</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3. Parallel Algorithm (Fox Method)…</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Analysis of Information Dependencies</a:t>
            </a:r>
          </a:p>
          <a:p>
            <a:r>
              <a:rPr lang="en-US" dirty="0" smtClean="0"/>
              <a:t>Let’s use the </a:t>
            </a:r>
            <a:r>
              <a:rPr lang="en-US" b="1" dirty="0" smtClean="0"/>
              <a:t>chessboard block scheme </a:t>
            </a:r>
            <a:r>
              <a:rPr lang="en-US" dirty="0" smtClean="0"/>
              <a:t>of matrix partitioning </a:t>
            </a:r>
          </a:p>
          <a:p>
            <a:endParaRPr lang="en-US" dirty="0" smtClean="0"/>
          </a:p>
          <a:p>
            <a:endParaRPr lang="en-US" dirty="0" smtClean="0"/>
          </a:p>
          <a:p>
            <a:endParaRPr lang="en-US" dirty="0" smtClean="0"/>
          </a:p>
          <a:p>
            <a:endParaRPr lang="en-US" dirty="0" smtClean="0"/>
          </a:p>
          <a:p>
            <a:endParaRPr lang="en-US" dirty="0" smtClean="0"/>
          </a:p>
          <a:p>
            <a:r>
              <a:rPr lang="en-US" dirty="0" smtClean="0"/>
              <a:t>In this case </a:t>
            </a:r>
            <a:r>
              <a:rPr lang="en-US" b="1" dirty="0" smtClean="0"/>
              <a:t>base subtask </a:t>
            </a:r>
            <a:r>
              <a:rPr lang="en-US" dirty="0" smtClean="0"/>
              <a:t>computes block </a:t>
            </a:r>
            <a:r>
              <a:rPr lang="en-US" i="1" dirty="0" err="1" smtClean="0"/>
              <a:t>C</a:t>
            </a:r>
            <a:r>
              <a:rPr lang="en-US" i="1" baseline="-25000" dirty="0" err="1" smtClean="0"/>
              <a:t>ij</a:t>
            </a:r>
            <a:endParaRPr lang="en-US" i="1" baseline="-25000"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4099" name="Object 3"/>
          <p:cNvGraphicFramePr>
            <a:graphicFrameLocks noChangeAspect="1"/>
          </p:cNvGraphicFramePr>
          <p:nvPr/>
        </p:nvGraphicFramePr>
        <p:xfrm>
          <a:off x="2095480" y="2143125"/>
          <a:ext cx="5664200" cy="1839913"/>
        </p:xfrm>
        <a:graphic>
          <a:graphicData uri="http://schemas.openxmlformats.org/presentationml/2006/ole">
            <p:oleObj spid="_x0000_s4099" name="Picture" r:id="rId4" imgW="4514760" imgH="1467000" progId="Word.Picture.8">
              <p:embed/>
            </p:oleObj>
          </a:graphicData>
        </a:graphic>
      </p:graphicFrame>
      <p:graphicFrame>
        <p:nvGraphicFramePr>
          <p:cNvPr id="4100" name="Object 4"/>
          <p:cNvGraphicFramePr>
            <a:graphicFrameLocks noChangeAspect="1"/>
          </p:cNvGraphicFramePr>
          <p:nvPr/>
        </p:nvGraphicFramePr>
        <p:xfrm>
          <a:off x="876300" y="4757738"/>
          <a:ext cx="6453188" cy="1201737"/>
        </p:xfrm>
        <a:graphic>
          <a:graphicData uri="http://schemas.openxmlformats.org/presentationml/2006/ole">
            <p:oleObj spid="_x0000_s4100" name="Equation" r:id="rId5" imgW="3949560" imgH="736560" progId="Equation.DSMT4">
              <p:embed/>
            </p:oleObj>
          </a:graphicData>
        </a:graphic>
      </p:graphicFrame>
      <p:graphicFrame>
        <p:nvGraphicFramePr>
          <p:cNvPr id="4101" name="Object 5"/>
          <p:cNvGraphicFramePr>
            <a:graphicFrameLocks noChangeAspect="1"/>
          </p:cNvGraphicFramePr>
          <p:nvPr/>
        </p:nvGraphicFramePr>
        <p:xfrm>
          <a:off x="7473950" y="4859338"/>
          <a:ext cx="1655763" cy="874712"/>
        </p:xfrm>
        <a:graphic>
          <a:graphicData uri="http://schemas.openxmlformats.org/presentationml/2006/ole">
            <p:oleObj spid="_x0000_s4101" name="Equation" r:id="rId6" imgW="876240" imgH="431640" progId="Equation.DSMT4">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3. Parallel Algorithm (Fox Method)…</a:t>
            </a:r>
            <a:endParaRPr lang="ru-RU" sz="3200" dirty="0" smtClean="0"/>
          </a:p>
        </p:txBody>
      </p:sp>
      <p:sp>
        <p:nvSpPr>
          <p:cNvPr id="5123" name="Rectangle 5"/>
          <p:cNvSpPr>
            <a:spLocks noGrp="1" noChangeArrowheads="1"/>
          </p:cNvSpPr>
          <p:nvPr>
            <p:ph idx="1"/>
          </p:nvPr>
        </p:nvSpPr>
        <p:spPr/>
        <p:txBody>
          <a:bodyPr/>
          <a:lstStyle/>
          <a:p>
            <a:pPr>
              <a:buNone/>
            </a:pPr>
            <a:r>
              <a:rPr lang="en-US" b="1" dirty="0" smtClean="0"/>
              <a:t>Analysis of Information Dependencies</a:t>
            </a:r>
          </a:p>
          <a:p>
            <a:r>
              <a:rPr lang="en-US" dirty="0" smtClean="0"/>
              <a:t>The set of subtasks forms a square grid, which corresponds to the structure of the block presentation of the matrix </a:t>
            </a:r>
            <a:r>
              <a:rPr lang="en-US" i="1" dirty="0" smtClean="0"/>
              <a:t>C</a:t>
            </a:r>
          </a:p>
          <a:p>
            <a:r>
              <a:rPr lang="en-US" dirty="0" smtClean="0"/>
              <a:t>In accordance with the Fox algorithm each basic subtasks (</a:t>
            </a:r>
            <a:r>
              <a:rPr lang="en-US" i="1" dirty="0" err="1" smtClean="0"/>
              <a:t>i</a:t>
            </a:r>
            <a:r>
              <a:rPr lang="en-US" dirty="0" smtClean="0"/>
              <a:t>, </a:t>
            </a:r>
            <a:r>
              <a:rPr lang="en-US" i="1" dirty="0" smtClean="0"/>
              <a:t>j</a:t>
            </a:r>
            <a:r>
              <a:rPr lang="en-US" dirty="0" smtClean="0"/>
              <a:t>) contains four matrix blocks:</a:t>
            </a:r>
          </a:p>
          <a:p>
            <a:pPr lvl="1"/>
            <a:r>
              <a:rPr lang="en-US" dirty="0" smtClean="0"/>
              <a:t>The block </a:t>
            </a:r>
            <a:r>
              <a:rPr lang="en-US" i="1" dirty="0" err="1" smtClean="0"/>
              <a:t>C</a:t>
            </a:r>
            <a:r>
              <a:rPr lang="en-US" i="1" baseline="-25000" dirty="0" err="1" smtClean="0"/>
              <a:t>ij</a:t>
            </a:r>
            <a:r>
              <a:rPr lang="en-US" baseline="30000" dirty="0" smtClean="0"/>
              <a:t> </a:t>
            </a:r>
            <a:r>
              <a:rPr lang="en-US" dirty="0" smtClean="0"/>
              <a:t>of the matrix </a:t>
            </a:r>
            <a:r>
              <a:rPr lang="en-US" i="1" dirty="0" smtClean="0"/>
              <a:t>C</a:t>
            </a:r>
            <a:r>
              <a:rPr lang="en-US" dirty="0" smtClean="0"/>
              <a:t>, computed by the subtask</a:t>
            </a:r>
          </a:p>
          <a:p>
            <a:pPr lvl="1"/>
            <a:r>
              <a:rPr lang="en-US" dirty="0" smtClean="0"/>
              <a:t>The block </a:t>
            </a:r>
            <a:r>
              <a:rPr lang="en-US" i="1" dirty="0" err="1" smtClean="0"/>
              <a:t>A</a:t>
            </a:r>
            <a:r>
              <a:rPr lang="en-US" i="1" baseline="-25000" dirty="0" err="1" smtClean="0"/>
              <a:t>ij</a:t>
            </a:r>
            <a:r>
              <a:rPr lang="en-US" baseline="30000" dirty="0" smtClean="0"/>
              <a:t> </a:t>
            </a:r>
            <a:r>
              <a:rPr lang="en-US" dirty="0" smtClean="0"/>
              <a:t>of the matrix </a:t>
            </a:r>
            <a:r>
              <a:rPr lang="en-US" i="1" dirty="0" smtClean="0"/>
              <a:t>A</a:t>
            </a:r>
            <a:r>
              <a:rPr lang="en-US" dirty="0" smtClean="0"/>
              <a:t>, located in the subtask before the beginning of computations</a:t>
            </a:r>
          </a:p>
          <a:p>
            <a:pPr lvl="1"/>
            <a:r>
              <a:rPr lang="en-US" dirty="0" smtClean="0"/>
              <a:t>Blocks </a:t>
            </a:r>
            <a:r>
              <a:rPr lang="en-US" i="1" dirty="0" err="1" smtClean="0"/>
              <a:t>A'</a:t>
            </a:r>
            <a:r>
              <a:rPr lang="en-US" i="1" baseline="-25000" dirty="0" err="1" smtClean="0"/>
              <a:t>ij</a:t>
            </a:r>
            <a:r>
              <a:rPr lang="en-US" baseline="30000" dirty="0" smtClean="0"/>
              <a:t> </a:t>
            </a:r>
            <a:r>
              <a:rPr lang="en-US" dirty="0" smtClean="0"/>
              <a:t>, </a:t>
            </a:r>
            <a:r>
              <a:rPr lang="en-US" i="1" dirty="0" err="1" smtClean="0"/>
              <a:t>B'</a:t>
            </a:r>
            <a:r>
              <a:rPr lang="en-US" i="1" baseline="-25000" dirty="0" err="1" smtClean="0"/>
              <a:t>ij</a:t>
            </a:r>
            <a:r>
              <a:rPr lang="en-US" baseline="30000" dirty="0" smtClean="0"/>
              <a:t> </a:t>
            </a:r>
            <a:r>
              <a:rPr lang="en-US" dirty="0" smtClean="0"/>
              <a:t>of the matrices </a:t>
            </a:r>
            <a:r>
              <a:rPr lang="en-US" i="1" dirty="0" smtClean="0"/>
              <a:t>A</a:t>
            </a:r>
            <a:r>
              <a:rPr lang="en-US" dirty="0" smtClean="0"/>
              <a:t> and </a:t>
            </a:r>
            <a:r>
              <a:rPr lang="en-US" i="1" dirty="0" smtClean="0"/>
              <a:t>B</a:t>
            </a:r>
            <a:r>
              <a:rPr lang="en-US" dirty="0" smtClean="0"/>
              <a:t>, obtained by the subtask in the course of computations</a:t>
            </a:r>
          </a:p>
          <a:p>
            <a:endParaRPr lang="en-US"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28</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3. Parallel Algorithm (Fox Method)…</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Analysis of Information Dependencies </a:t>
            </a:r>
          </a:p>
          <a:p>
            <a:r>
              <a:rPr lang="en-US" dirty="0" smtClean="0"/>
              <a:t>Parallel algorithm execution includes</a:t>
            </a:r>
          </a:p>
          <a:p>
            <a:pPr lvl="1"/>
            <a:r>
              <a:rPr lang="en-US" dirty="0" smtClean="0"/>
              <a:t>The initialization stage</a:t>
            </a:r>
          </a:p>
          <a:p>
            <a:pPr lvl="2"/>
            <a:r>
              <a:rPr lang="en-US" dirty="0" smtClean="0"/>
              <a:t>Each subtask (</a:t>
            </a:r>
            <a:r>
              <a:rPr lang="en-US" i="1" dirty="0" err="1" smtClean="0"/>
              <a:t>i</a:t>
            </a:r>
            <a:r>
              <a:rPr lang="en-US" dirty="0" smtClean="0"/>
              <a:t>, </a:t>
            </a:r>
            <a:r>
              <a:rPr lang="en-US" i="1" dirty="0" smtClean="0"/>
              <a:t>j</a:t>
            </a:r>
            <a:r>
              <a:rPr lang="en-US" dirty="0" smtClean="0"/>
              <a:t>) obtains blocks </a:t>
            </a:r>
            <a:r>
              <a:rPr lang="en-US" i="1" dirty="0" err="1" smtClean="0"/>
              <a:t>A</a:t>
            </a:r>
            <a:r>
              <a:rPr lang="en-US" i="1" baseline="-25000" dirty="0" err="1" smtClean="0"/>
              <a:t>ij</a:t>
            </a:r>
            <a:r>
              <a:rPr lang="en-US" dirty="0" smtClean="0"/>
              <a:t>, </a:t>
            </a:r>
            <a:r>
              <a:rPr lang="en-US" i="1" dirty="0" err="1" smtClean="0"/>
              <a:t>B</a:t>
            </a:r>
            <a:r>
              <a:rPr lang="en-US" i="1" baseline="-25000" dirty="0" err="1" smtClean="0"/>
              <a:t>ij</a:t>
            </a:r>
            <a:endParaRPr lang="en-US" i="1" baseline="-25000" dirty="0" smtClean="0"/>
          </a:p>
          <a:p>
            <a:pPr lvl="2"/>
            <a:r>
              <a:rPr lang="en-US" dirty="0" smtClean="0"/>
              <a:t>All elements of blocks </a:t>
            </a:r>
            <a:r>
              <a:rPr lang="en-US" i="1" dirty="0" err="1" smtClean="0"/>
              <a:t>C</a:t>
            </a:r>
            <a:r>
              <a:rPr lang="en-US" i="1" baseline="-25000" dirty="0" err="1" smtClean="0"/>
              <a:t>ij</a:t>
            </a:r>
            <a:r>
              <a:rPr lang="en-US" dirty="0" smtClean="0"/>
              <a:t> in all subtasks are set to zero </a:t>
            </a:r>
          </a:p>
          <a:p>
            <a:pPr lvl="1"/>
            <a:r>
              <a:rPr lang="en-US" dirty="0" smtClean="0"/>
              <a:t>The computation stage</a:t>
            </a:r>
          </a:p>
          <a:p>
            <a:pPr lvl="2"/>
            <a:r>
              <a:rPr lang="en-US" dirty="0" smtClean="0"/>
              <a:t>The block </a:t>
            </a:r>
            <a:r>
              <a:rPr lang="en-US" i="1" dirty="0" err="1" smtClean="0"/>
              <a:t>A</a:t>
            </a:r>
            <a:r>
              <a:rPr lang="en-US" i="1" baseline="-25000" dirty="0" err="1" smtClean="0"/>
              <a:t>ij</a:t>
            </a:r>
            <a:r>
              <a:rPr lang="en-US" dirty="0" smtClean="0"/>
              <a:t> of subtask (</a:t>
            </a:r>
            <a:r>
              <a:rPr lang="en-US" i="1" dirty="0" err="1" smtClean="0"/>
              <a:t>i</a:t>
            </a:r>
            <a:r>
              <a:rPr lang="en-US" dirty="0" smtClean="0"/>
              <a:t>, </a:t>
            </a:r>
            <a:r>
              <a:rPr lang="en-US" i="1" dirty="0" smtClean="0"/>
              <a:t>j</a:t>
            </a:r>
            <a:r>
              <a:rPr lang="en-US" dirty="0" smtClean="0"/>
              <a:t>) is transmitted to all the subtasks of the same grid row; index </a:t>
            </a:r>
            <a:r>
              <a:rPr lang="en-US" i="1" dirty="0" smtClean="0"/>
              <a:t>j</a:t>
            </a:r>
            <a:r>
              <a:rPr lang="en-US" dirty="0" smtClean="0"/>
              <a:t>, which defines the position of the subtask in the row, is computed according to the following expression</a:t>
            </a:r>
            <a:br>
              <a:rPr lang="en-US" dirty="0" smtClean="0"/>
            </a:br>
            <a:r>
              <a:rPr lang="en-US" dirty="0" smtClean="0"/>
              <a:t>				</a:t>
            </a:r>
            <a:r>
              <a:rPr lang="en-US" i="1" dirty="0" smtClean="0"/>
              <a:t>j</a:t>
            </a:r>
            <a:r>
              <a:rPr lang="ru-RU" i="1" dirty="0" smtClean="0"/>
              <a:t> = (</a:t>
            </a:r>
            <a:r>
              <a:rPr lang="en-US" i="1" dirty="0" err="1" smtClean="0"/>
              <a:t>i</a:t>
            </a:r>
            <a:r>
              <a:rPr lang="en-US" i="1" dirty="0" smtClean="0"/>
              <a:t> </a:t>
            </a:r>
            <a:r>
              <a:rPr lang="ru-RU" i="1" dirty="0" smtClean="0"/>
              <a:t>+</a:t>
            </a:r>
            <a:r>
              <a:rPr lang="en-US" i="1" dirty="0" smtClean="0"/>
              <a:t> l</a:t>
            </a:r>
            <a:r>
              <a:rPr lang="ru-RU" i="1" dirty="0" smtClean="0"/>
              <a:t>) </a:t>
            </a:r>
            <a:r>
              <a:rPr lang="en-US" i="1" dirty="0" smtClean="0"/>
              <a:t>mod q</a:t>
            </a:r>
            <a:endParaRPr lang="en-US" dirty="0" smtClean="0"/>
          </a:p>
          <a:p>
            <a:pPr lvl="2"/>
            <a:r>
              <a:rPr lang="en-US" dirty="0" smtClean="0"/>
              <a:t>Blocks </a:t>
            </a:r>
            <a:r>
              <a:rPr lang="en-US" i="1" dirty="0" err="1" smtClean="0"/>
              <a:t>A'</a:t>
            </a:r>
            <a:r>
              <a:rPr lang="en-US" i="1" baseline="-25000" dirty="0" err="1" smtClean="0"/>
              <a:t>ij</a:t>
            </a:r>
            <a:r>
              <a:rPr lang="en-US" dirty="0" smtClean="0"/>
              <a:t>, </a:t>
            </a:r>
            <a:r>
              <a:rPr lang="en-US" i="1" dirty="0" err="1" smtClean="0"/>
              <a:t>B'</a:t>
            </a:r>
            <a:r>
              <a:rPr lang="en-US" i="1" baseline="-25000" dirty="0" err="1" smtClean="0"/>
              <a:t>ij</a:t>
            </a:r>
            <a:r>
              <a:rPr lang="en-US" dirty="0" smtClean="0"/>
              <a:t> obtained by each subtask (</a:t>
            </a:r>
            <a:r>
              <a:rPr lang="en-US" i="1" dirty="0" err="1" smtClean="0"/>
              <a:t>i</a:t>
            </a:r>
            <a:r>
              <a:rPr lang="en-US" dirty="0" smtClean="0"/>
              <a:t>, </a:t>
            </a:r>
            <a:r>
              <a:rPr lang="en-US" i="1" dirty="0" smtClean="0"/>
              <a:t>j</a:t>
            </a:r>
            <a:r>
              <a:rPr lang="en-US" dirty="0" smtClean="0"/>
              <a:t>) as a result of block transmission are multiplied and added to block </a:t>
            </a:r>
            <a:r>
              <a:rPr lang="en-US" i="1" dirty="0" err="1" smtClean="0"/>
              <a:t>C</a:t>
            </a:r>
            <a:r>
              <a:rPr lang="en-US" i="1" baseline="-25000" dirty="0" err="1" smtClean="0"/>
              <a:t>ij</a:t>
            </a:r>
            <a:r>
              <a:rPr lang="en-US" dirty="0" smtClean="0"/>
              <a:t> </a:t>
            </a:r>
          </a:p>
          <a:p>
            <a:pPr lvl="2"/>
            <a:r>
              <a:rPr lang="en-US" dirty="0" smtClean="0"/>
              <a:t>Blocks </a:t>
            </a:r>
            <a:r>
              <a:rPr lang="en-US" i="1" dirty="0" err="1" smtClean="0"/>
              <a:t>B'</a:t>
            </a:r>
            <a:r>
              <a:rPr lang="en-US" i="1" baseline="-25000" dirty="0" err="1" smtClean="0"/>
              <a:t>ij</a:t>
            </a:r>
            <a:r>
              <a:rPr lang="en-US" dirty="0" smtClean="0"/>
              <a:t> of each subtask (</a:t>
            </a:r>
            <a:r>
              <a:rPr lang="en-US" i="1" dirty="0" err="1" smtClean="0"/>
              <a:t>i</a:t>
            </a:r>
            <a:r>
              <a:rPr lang="en-US" dirty="0" smtClean="0"/>
              <a:t>, </a:t>
            </a:r>
            <a:r>
              <a:rPr lang="en-US" i="1" dirty="0" smtClean="0"/>
              <a:t>j</a:t>
            </a:r>
            <a:r>
              <a:rPr lang="en-US" dirty="0" smtClean="0"/>
              <a:t>) are transmitted to the subtasks, which are upper neighbors in the grid columns (the first row blocks are transmitted to the last row of the grid)</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29</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dirty="0" smtClean="0"/>
              <a:t>Contents</a:t>
            </a:r>
            <a:endParaRPr lang="ru-RU" dirty="0" smtClean="0"/>
          </a:p>
        </p:txBody>
      </p:sp>
      <p:sp>
        <p:nvSpPr>
          <p:cNvPr id="5123" name="Rectangle 5"/>
          <p:cNvSpPr>
            <a:spLocks noGrp="1" noChangeArrowheads="1"/>
          </p:cNvSpPr>
          <p:nvPr>
            <p:ph idx="1"/>
          </p:nvPr>
        </p:nvSpPr>
        <p:spPr/>
        <p:txBody>
          <a:bodyPr/>
          <a:lstStyle/>
          <a:p>
            <a:endParaRPr lang="en-US" dirty="0" smtClean="0"/>
          </a:p>
          <a:p>
            <a:endParaRPr lang="en-US" dirty="0" smtClean="0"/>
          </a:p>
          <a:p>
            <a:r>
              <a:rPr lang="en-US" dirty="0" smtClean="0"/>
              <a:t>Matrix Multiplication Problem Statement</a:t>
            </a:r>
          </a:p>
          <a:p>
            <a:r>
              <a:rPr lang="en-US" dirty="0" smtClean="0"/>
              <a:t>Serial Implementation </a:t>
            </a:r>
          </a:p>
          <a:p>
            <a:r>
              <a:rPr lang="en-US" dirty="0" smtClean="0"/>
              <a:t>Parallel Algorithm</a:t>
            </a:r>
          </a:p>
          <a:p>
            <a:r>
              <a:rPr lang="en-US" dirty="0" smtClean="0"/>
              <a:t>Parallel Program</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3. Parallel Algorithm (Fox Method)…</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Computation Organization </a:t>
            </a:r>
          </a:p>
          <a:p>
            <a:endParaRPr lang="en-US"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30</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9394" name="Object 2"/>
          <p:cNvGraphicFramePr>
            <a:graphicFrameLocks noChangeAspect="1"/>
          </p:cNvGraphicFramePr>
          <p:nvPr/>
        </p:nvGraphicFramePr>
        <p:xfrm>
          <a:off x="2286017" y="1557338"/>
          <a:ext cx="5095875" cy="4905375"/>
        </p:xfrm>
        <a:graphic>
          <a:graphicData uri="http://schemas.openxmlformats.org/presentationml/2006/ole">
            <p:oleObj spid="_x0000_s59394" name="Picture" r:id="rId4" imgW="4915080" imgH="5715000" progId="Word.Picture.8">
              <p:embed/>
            </p:oleObj>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3. Parallel Algorithm (Fox Method)</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Scaling and Distributing the Subtask among the Processors </a:t>
            </a:r>
          </a:p>
          <a:p>
            <a:r>
              <a:rPr lang="en-US" dirty="0" smtClean="0"/>
              <a:t>The size of blocks may be chosen so that the total number of the basic subtasks coincide with the number of processors </a:t>
            </a:r>
            <a:r>
              <a:rPr lang="en-US" i="1" dirty="0" smtClean="0"/>
              <a:t>p </a:t>
            </a:r>
          </a:p>
          <a:p>
            <a:r>
              <a:rPr lang="en-US" dirty="0" smtClean="0"/>
              <a:t>To execute the Fox algorithm efficiently the set of available processors should be arranged as a square grid </a:t>
            </a:r>
          </a:p>
          <a:p>
            <a:r>
              <a:rPr lang="en-US" dirty="0" smtClean="0"/>
              <a:t>In this case it is possible to immediately map the set of subtasks onto the set of processors locating the basic subtasks (</a:t>
            </a:r>
            <a:r>
              <a:rPr lang="en-US" i="1" dirty="0" err="1" smtClean="0"/>
              <a:t>i</a:t>
            </a:r>
            <a:r>
              <a:rPr lang="en-US" i="1" dirty="0" smtClean="0"/>
              <a:t>, j</a:t>
            </a:r>
            <a:r>
              <a:rPr lang="en-US" dirty="0" smtClean="0"/>
              <a:t>)</a:t>
            </a:r>
            <a:r>
              <a:rPr lang="en-US" i="1" dirty="0" smtClean="0"/>
              <a:t> </a:t>
            </a:r>
            <a:r>
              <a:rPr lang="en-US" dirty="0" smtClean="0"/>
              <a:t>on the processor</a:t>
            </a:r>
            <a:r>
              <a:rPr lang="en-US" i="1" dirty="0" smtClean="0"/>
              <a:t> </a:t>
            </a:r>
            <a:r>
              <a:rPr lang="en-US" i="1" dirty="0" err="1" smtClean="0"/>
              <a:t>P</a:t>
            </a:r>
            <a:r>
              <a:rPr lang="en-US" i="1" baseline="30000" dirty="0" err="1" smtClean="0"/>
              <a:t>i,j</a:t>
            </a:r>
            <a:r>
              <a:rPr lang="en-US" i="1" dirty="0" smtClean="0"/>
              <a:t>. </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31</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ижний колонтитул 6"/>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Дата 7"/>
          <p:cNvSpPr>
            <a:spLocks noGrp="1"/>
          </p:cNvSpPr>
          <p:nvPr>
            <p:ph type="dt" sz="half" idx="2"/>
          </p:nvPr>
        </p:nvSpPr>
        <p:spPr/>
        <p:txBody>
          <a:bodyPr/>
          <a:lstStyle/>
          <a:p>
            <a:pPr>
              <a:defRPr/>
            </a:pPr>
            <a:r>
              <a:rPr lang="ru-RU" smtClean="0"/>
              <a:t>N. Novgorod, 2014</a:t>
            </a:r>
            <a:endParaRPr lang="ru-RU" dirty="0"/>
          </a:p>
        </p:txBody>
      </p:sp>
      <p:sp>
        <p:nvSpPr>
          <p:cNvPr id="9" name="Номер слайда 8"/>
          <p:cNvSpPr>
            <a:spLocks noGrp="1"/>
          </p:cNvSpPr>
          <p:nvPr>
            <p:ph type="sldNum" sz="quarter" idx="12"/>
          </p:nvPr>
        </p:nvSpPr>
        <p:spPr/>
        <p:txBody>
          <a:bodyPr/>
          <a:lstStyle/>
          <a:p>
            <a:pPr>
              <a:defRPr/>
            </a:pPr>
            <a:fld id="{A184A67C-33BD-4A59-9EAE-678C8C03CEA8}" type="slidenum">
              <a:rPr lang="ru-RU" smtClean="0"/>
              <a:pPr>
                <a:defRPr/>
              </a:pPr>
              <a:t>32</a:t>
            </a:fld>
            <a:endParaRPr lang="ru-RU"/>
          </a:p>
        </p:txBody>
      </p:sp>
      <p:sp>
        <p:nvSpPr>
          <p:cNvPr id="13" name="Заголовок 12"/>
          <p:cNvSpPr>
            <a:spLocks noGrp="1"/>
          </p:cNvSpPr>
          <p:nvPr>
            <p:ph type="title"/>
          </p:nvPr>
        </p:nvSpPr>
        <p:spPr/>
        <p:txBody>
          <a:bodyPr/>
          <a:lstStyle/>
          <a:p>
            <a:r>
              <a:rPr lang="en-US" sz="3600" dirty="0" smtClean="0"/>
              <a:t>Parallel Program</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300"/>
              </a:spcBef>
            </a:pPr>
            <a:r>
              <a:rPr lang="en-US" dirty="0" smtClean="0"/>
              <a:t>Task 1 – Open the Project </a:t>
            </a:r>
            <a:r>
              <a:rPr lang="en-US" dirty="0" err="1" smtClean="0"/>
              <a:t>ParallelMatrixMult</a:t>
            </a:r>
            <a:r>
              <a:rPr lang="en-US" dirty="0" smtClean="0"/>
              <a:t> </a:t>
            </a:r>
          </a:p>
          <a:p>
            <a:pPr>
              <a:spcBef>
                <a:spcPts val="300"/>
              </a:spcBef>
            </a:pPr>
            <a:r>
              <a:rPr lang="en-US" dirty="0" smtClean="0"/>
              <a:t>Task 2 – Create the Virtual Cartesian Topology</a:t>
            </a:r>
          </a:p>
          <a:p>
            <a:pPr>
              <a:spcBef>
                <a:spcPts val="300"/>
              </a:spcBef>
            </a:pPr>
            <a:r>
              <a:rPr lang="en-US" dirty="0" smtClean="0"/>
              <a:t>Task 3 – Input the Initial Data</a:t>
            </a:r>
          </a:p>
          <a:p>
            <a:pPr>
              <a:spcBef>
                <a:spcPts val="300"/>
              </a:spcBef>
            </a:pPr>
            <a:r>
              <a:rPr lang="en-US" dirty="0" smtClean="0"/>
              <a:t>Task 4 – Terminate the Parallel Program</a:t>
            </a:r>
          </a:p>
          <a:p>
            <a:pPr>
              <a:spcBef>
                <a:spcPts val="300"/>
              </a:spcBef>
            </a:pPr>
            <a:r>
              <a:rPr lang="en-US" dirty="0" smtClean="0"/>
              <a:t>Task 5 – Distribute the Data among the Processes</a:t>
            </a:r>
          </a:p>
          <a:p>
            <a:pPr>
              <a:spcBef>
                <a:spcPts val="300"/>
              </a:spcBef>
            </a:pPr>
            <a:r>
              <a:rPr lang="en-US" dirty="0" smtClean="0"/>
              <a:t>Task 6 – Implement the Parallel Matrix Multiplication Program</a:t>
            </a:r>
          </a:p>
          <a:p>
            <a:pPr>
              <a:spcBef>
                <a:spcPts val="300"/>
              </a:spcBef>
            </a:pPr>
            <a:r>
              <a:rPr lang="en-US" dirty="0" smtClean="0"/>
              <a:t>Task 7 – Broadcast the Blocks of the Matrix A</a:t>
            </a:r>
          </a:p>
          <a:p>
            <a:pPr>
              <a:spcBef>
                <a:spcPts val="300"/>
              </a:spcBef>
            </a:pPr>
            <a:r>
              <a:rPr lang="en-US" dirty="0" smtClean="0"/>
              <a:t>Task 8 – Cyclic Shift the Blocks of the Matrix B along the Processor Grid Columns</a:t>
            </a:r>
          </a:p>
          <a:p>
            <a:pPr>
              <a:spcBef>
                <a:spcPts val="300"/>
              </a:spcBef>
            </a:pPr>
            <a:r>
              <a:rPr lang="en-US" dirty="0" smtClean="0"/>
              <a:t>Task 9 – Implement the Matrix Block Multiplication</a:t>
            </a:r>
          </a:p>
          <a:p>
            <a:pPr>
              <a:spcBef>
                <a:spcPts val="300"/>
              </a:spcBef>
            </a:pPr>
            <a:r>
              <a:rPr lang="en-US" dirty="0" smtClean="0"/>
              <a:t>Task 10 – Gather the Results</a:t>
            </a:r>
          </a:p>
          <a:p>
            <a:pPr>
              <a:spcBef>
                <a:spcPts val="300"/>
              </a:spcBef>
            </a:pPr>
            <a:r>
              <a:rPr lang="en-US" dirty="0" smtClean="0"/>
              <a:t>Task 11 – Test the Parallel Program Correctness</a:t>
            </a:r>
          </a:p>
          <a:p>
            <a:pPr>
              <a:spcBef>
                <a:spcPts val="300"/>
              </a:spcBef>
            </a:pPr>
            <a:r>
              <a:rPr lang="en-US" dirty="0" smtClean="0"/>
              <a:t>Task 12 – Carry out Computational Experiments</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1 – Open the Project </a:t>
            </a:r>
            <a:r>
              <a:rPr lang="en-US" b="1" dirty="0" err="1" smtClean="0"/>
              <a:t>ParallelMatrixMult</a:t>
            </a:r>
            <a:r>
              <a:rPr lang="en-US" b="1" dirty="0" smtClean="0"/>
              <a:t> </a:t>
            </a:r>
          </a:p>
          <a:p>
            <a:r>
              <a:rPr lang="en-US" dirty="0" smtClean="0"/>
              <a:t>Start </a:t>
            </a:r>
            <a:r>
              <a:rPr lang="en-US" b="1" dirty="0" smtClean="0"/>
              <a:t>Microsoft Visual Studio</a:t>
            </a:r>
          </a:p>
          <a:p>
            <a:r>
              <a:rPr lang="en-US" dirty="0" smtClean="0"/>
              <a:t>Open solution ParallelMatrixVectorMult.sln from the folder </a:t>
            </a:r>
            <a:r>
              <a:rPr lang="en-US" b="1" dirty="0" smtClean="0"/>
              <a:t>с:\</a:t>
            </a:r>
            <a:r>
              <a:rPr lang="en-US" b="1" dirty="0" err="1" smtClean="0"/>
              <a:t>ParLabs</a:t>
            </a:r>
            <a:r>
              <a:rPr lang="en-US" b="1" dirty="0" smtClean="0"/>
              <a:t>\</a:t>
            </a:r>
            <a:r>
              <a:rPr lang="en-US" b="1" dirty="0" err="1" smtClean="0"/>
              <a:t>ParallelMatrixMult</a:t>
            </a:r>
            <a:endParaRPr lang="en-US" b="1" dirty="0" smtClean="0"/>
          </a:p>
          <a:p>
            <a:r>
              <a:rPr lang="en-US" dirty="0" smtClean="0"/>
              <a:t>Open file </a:t>
            </a:r>
            <a:r>
              <a:rPr lang="en-US" b="1" dirty="0" smtClean="0"/>
              <a:t>ParallelMM.cpp</a:t>
            </a:r>
            <a:r>
              <a:rPr lang="en-US" i="1" dirty="0" smtClean="0"/>
              <a:t> </a:t>
            </a:r>
            <a:r>
              <a:rPr lang="en-US" dirty="0" smtClean="0"/>
              <a:t>in the window Solution Explorer (</a:t>
            </a:r>
            <a:r>
              <a:rPr lang="en-US" dirty="0" err="1" smtClean="0"/>
              <a:t>Ctrl+Alt+L</a:t>
            </a:r>
            <a:r>
              <a:rPr lang="en-US" dirty="0" smtClean="0"/>
              <a:t>)</a:t>
            </a:r>
          </a:p>
          <a:p>
            <a:pPr>
              <a:spcBef>
                <a:spcPts val="600"/>
              </a:spcBef>
            </a:pPr>
            <a:endParaRPr lang="en-US"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34</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 name="Picture 5"/>
          <p:cNvPicPr>
            <a:picLocks noChangeAspect="1" noChangeArrowheads="1"/>
          </p:cNvPicPr>
          <p:nvPr/>
        </p:nvPicPr>
        <p:blipFill>
          <a:blip r:embed="rId3"/>
          <a:srcRect/>
          <a:stretch>
            <a:fillRect/>
          </a:stretch>
        </p:blipFill>
        <p:spPr bwMode="auto">
          <a:xfrm>
            <a:off x="3738554" y="3643314"/>
            <a:ext cx="2142857" cy="22666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lnSpc>
                <a:spcPct val="95000"/>
              </a:lnSpc>
              <a:spcBef>
                <a:spcPts val="300"/>
              </a:spcBef>
              <a:buNone/>
            </a:pPr>
            <a:r>
              <a:rPr lang="en-US" b="1" dirty="0" smtClean="0"/>
              <a:t>Task 1 – Open the Project </a:t>
            </a:r>
            <a:r>
              <a:rPr lang="en-US" b="1" dirty="0" err="1" smtClean="0"/>
              <a:t>ParallelMatrixMult</a:t>
            </a:r>
            <a:r>
              <a:rPr lang="en-US" b="1" dirty="0" smtClean="0"/>
              <a:t> </a:t>
            </a:r>
          </a:p>
          <a:p>
            <a:pPr>
              <a:lnSpc>
                <a:spcPct val="95000"/>
              </a:lnSpc>
              <a:spcBef>
                <a:spcPts val="300"/>
              </a:spcBef>
            </a:pPr>
            <a:r>
              <a:rPr lang="en-US" dirty="0" smtClean="0"/>
              <a:t>The project contains the following functions</a:t>
            </a:r>
          </a:p>
          <a:p>
            <a:pPr lvl="1">
              <a:lnSpc>
                <a:spcPct val="95000"/>
              </a:lnSpc>
              <a:spcBef>
                <a:spcPts val="300"/>
              </a:spcBef>
            </a:pPr>
            <a:r>
              <a:rPr lang="en-US" sz="2400" b="1" dirty="0" err="1" smtClean="0">
                <a:latin typeface="Courier New" pitchFamily="49" charset="0"/>
                <a:ea typeface="+mn-ea"/>
                <a:cs typeface="Courier New" pitchFamily="49" charset="0"/>
              </a:rPr>
              <a:t>DummyDataInitialization</a:t>
            </a:r>
            <a:r>
              <a:rPr lang="en-US" sz="2400" b="1" dirty="0" smtClean="0">
                <a:latin typeface="Courier New" pitchFamily="49" charset="0"/>
                <a:ea typeface="+mn-ea"/>
                <a:cs typeface="Courier New" pitchFamily="49" charset="0"/>
              </a:rPr>
              <a:t>()</a:t>
            </a:r>
            <a:r>
              <a:rPr lang="en-US" dirty="0" smtClean="0"/>
              <a:t> – simple data initialization</a:t>
            </a:r>
          </a:p>
          <a:p>
            <a:pPr lvl="1">
              <a:lnSpc>
                <a:spcPct val="95000"/>
              </a:lnSpc>
              <a:spcBef>
                <a:spcPts val="300"/>
              </a:spcBef>
            </a:pPr>
            <a:r>
              <a:rPr lang="en-US" sz="2400" b="1" dirty="0" err="1" smtClean="0">
                <a:latin typeface="Courier New" pitchFamily="49" charset="0"/>
                <a:ea typeface="+mn-ea"/>
                <a:cs typeface="Courier New" pitchFamily="49" charset="0"/>
              </a:rPr>
              <a:t>RandomDataInitialization</a:t>
            </a:r>
            <a:r>
              <a:rPr lang="en-US" sz="2400" b="1" dirty="0" smtClean="0">
                <a:latin typeface="Courier New" pitchFamily="49" charset="0"/>
                <a:ea typeface="+mn-ea"/>
                <a:cs typeface="Courier New" pitchFamily="49" charset="0"/>
              </a:rPr>
              <a:t>()</a:t>
            </a:r>
            <a:r>
              <a:rPr lang="en-US" dirty="0" smtClean="0"/>
              <a:t> – random data initialization</a:t>
            </a:r>
          </a:p>
          <a:p>
            <a:pPr lvl="1">
              <a:lnSpc>
                <a:spcPct val="95000"/>
              </a:lnSpc>
              <a:spcBef>
                <a:spcPts val="300"/>
              </a:spcBef>
            </a:pPr>
            <a:r>
              <a:rPr lang="en-US" sz="2400" b="1" dirty="0" err="1" smtClean="0">
                <a:latin typeface="Courier New" pitchFamily="49" charset="0"/>
                <a:ea typeface="+mn-ea"/>
                <a:cs typeface="Courier New" pitchFamily="49" charset="0"/>
              </a:rPr>
              <a:t>SerialResultCalculation</a:t>
            </a:r>
            <a:r>
              <a:rPr lang="en-US" sz="2400" b="1" dirty="0" smtClean="0">
                <a:latin typeface="Courier New" pitchFamily="49" charset="0"/>
                <a:ea typeface="+mn-ea"/>
                <a:cs typeface="Courier New" pitchFamily="49" charset="0"/>
              </a:rPr>
              <a:t>()</a:t>
            </a:r>
            <a:r>
              <a:rPr lang="en-US" dirty="0" smtClean="0"/>
              <a:t> – serial algorithm implementation</a:t>
            </a:r>
            <a:endParaRPr lang="en-US" b="1" dirty="0" smtClean="0"/>
          </a:p>
          <a:p>
            <a:pPr lvl="1">
              <a:lnSpc>
                <a:spcPct val="95000"/>
              </a:lnSpc>
              <a:spcBef>
                <a:spcPts val="300"/>
              </a:spcBef>
            </a:pPr>
            <a:r>
              <a:rPr lang="en-US" sz="2400" b="1" dirty="0" err="1" smtClean="0">
                <a:latin typeface="Courier New" pitchFamily="49" charset="0"/>
                <a:ea typeface="+mn-ea"/>
                <a:cs typeface="Courier New" pitchFamily="49" charset="0"/>
              </a:rPr>
              <a:t>PrintMatrix</a:t>
            </a:r>
            <a:r>
              <a:rPr lang="en-US" sz="2400" b="1" dirty="0" smtClean="0">
                <a:latin typeface="Courier New" pitchFamily="49" charset="0"/>
                <a:ea typeface="+mn-ea"/>
                <a:cs typeface="Courier New" pitchFamily="49" charset="0"/>
              </a:rPr>
              <a:t>()</a:t>
            </a:r>
            <a:r>
              <a:rPr lang="en-US" b="1" dirty="0" smtClean="0"/>
              <a:t> </a:t>
            </a:r>
            <a:r>
              <a:rPr lang="en-US" dirty="0" smtClean="0"/>
              <a:t>– matrix printing</a:t>
            </a:r>
          </a:p>
          <a:p>
            <a:pPr>
              <a:lnSpc>
                <a:spcPct val="95000"/>
              </a:lnSpc>
              <a:spcBef>
                <a:spcPts val="300"/>
              </a:spcBef>
            </a:pPr>
            <a:r>
              <a:rPr lang="en-US" b="1" dirty="0" smtClean="0">
                <a:latin typeface="Courier New" pitchFamily="49" charset="0"/>
                <a:cs typeface="Courier New" pitchFamily="49" charset="0"/>
              </a:rPr>
              <a:t>main()</a:t>
            </a:r>
            <a:r>
              <a:rPr lang="en-US" dirty="0" smtClean="0"/>
              <a:t> function contains declarations of variables </a:t>
            </a:r>
            <a:r>
              <a:rPr lang="en-US" b="1" dirty="0" err="1" smtClean="0">
                <a:latin typeface="Courier New" pitchFamily="49" charset="0"/>
                <a:cs typeface="Courier New" pitchFamily="49" charset="0"/>
              </a:rPr>
              <a:t>ProcNum</a:t>
            </a:r>
            <a:r>
              <a:rPr lang="en-US" dirty="0" smtClean="0"/>
              <a:t>, </a:t>
            </a:r>
            <a:r>
              <a:rPr lang="en-US" b="1" dirty="0" err="1" smtClean="0">
                <a:latin typeface="Courier New" pitchFamily="49" charset="0"/>
                <a:cs typeface="Courier New" pitchFamily="49" charset="0"/>
              </a:rPr>
              <a:t>ProcRank</a:t>
            </a:r>
            <a:r>
              <a:rPr lang="en-US" dirty="0" smtClean="0"/>
              <a:t>, </a:t>
            </a:r>
            <a:r>
              <a:rPr lang="en-US" b="1" dirty="0" err="1" smtClean="0">
                <a:latin typeface="Courier New" pitchFamily="49" charset="0"/>
                <a:cs typeface="Courier New" pitchFamily="49" charset="0"/>
              </a:rPr>
              <a:t>pAMatrix</a:t>
            </a:r>
            <a:r>
              <a:rPr lang="en-US" dirty="0" smtClean="0"/>
              <a:t>, </a:t>
            </a:r>
            <a:r>
              <a:rPr lang="en-US" b="1" dirty="0" err="1" smtClean="0">
                <a:latin typeface="Courier New" pitchFamily="49" charset="0"/>
                <a:cs typeface="Courier New" pitchFamily="49" charset="0"/>
              </a:rPr>
              <a:t>pBMatrix</a:t>
            </a:r>
            <a:r>
              <a:rPr lang="en-US" dirty="0" smtClean="0"/>
              <a:t>, </a:t>
            </a:r>
            <a:r>
              <a:rPr lang="en-US" b="1" dirty="0" err="1" smtClean="0">
                <a:latin typeface="Courier New" pitchFamily="49" charset="0"/>
                <a:cs typeface="Courier New" pitchFamily="49" charset="0"/>
              </a:rPr>
              <a:t>pCMatrix</a:t>
            </a:r>
            <a:r>
              <a:rPr lang="en-US" dirty="0" smtClean="0"/>
              <a:t>, </a:t>
            </a:r>
            <a:r>
              <a:rPr lang="en-US" b="1" dirty="0" smtClean="0">
                <a:latin typeface="Courier New" pitchFamily="49" charset="0"/>
                <a:cs typeface="Courier New" pitchFamily="49" charset="0"/>
              </a:rPr>
              <a:t>Size</a:t>
            </a:r>
          </a:p>
          <a:p>
            <a:pPr>
              <a:lnSpc>
                <a:spcPct val="95000"/>
              </a:lnSpc>
              <a:spcBef>
                <a:spcPts val="300"/>
              </a:spcBef>
            </a:pPr>
            <a:r>
              <a:rPr lang="en-US" dirty="0" smtClean="0"/>
              <a:t>The environment of the MPI program is initialized, number of processes </a:t>
            </a:r>
            <a:r>
              <a:rPr lang="en-US" b="1" dirty="0" err="1" smtClean="0">
                <a:latin typeface="Courier New" pitchFamily="49" charset="0"/>
                <a:cs typeface="Courier New" pitchFamily="49" charset="0"/>
              </a:rPr>
              <a:t>ProcNum</a:t>
            </a:r>
            <a:r>
              <a:rPr lang="en-US" dirty="0" smtClean="0"/>
              <a:t> and the rank of each process </a:t>
            </a:r>
            <a:r>
              <a:rPr lang="en-US" b="1" smtClean="0">
                <a:latin typeface="Courier New" pitchFamily="49" charset="0"/>
                <a:cs typeface="Courier New" pitchFamily="49" charset="0"/>
              </a:rPr>
              <a:t>ProcRank</a:t>
            </a:r>
            <a:r>
              <a:rPr lang="en-US" dirty="0" smtClean="0"/>
              <a:t> is determined</a:t>
            </a:r>
          </a:p>
          <a:p>
            <a:pPr>
              <a:lnSpc>
                <a:spcPct val="95000"/>
              </a:lnSpc>
              <a:spcBef>
                <a:spcPts val="300"/>
              </a:spcBef>
            </a:pPr>
            <a:r>
              <a:rPr lang="en-US" dirty="0" smtClean="0"/>
              <a:t>Compile and run the applications. Make sure that the initial message "</a:t>
            </a:r>
            <a:r>
              <a:rPr lang="en-US" sz="2200" dirty="0" smtClean="0">
                <a:latin typeface="Courier New" pitchFamily="49" charset="0"/>
                <a:cs typeface="Courier New" pitchFamily="49" charset="0"/>
              </a:rPr>
              <a:t>Parallel matrix multiplication program</a:t>
            </a:r>
            <a:r>
              <a:rPr lang="en-US" dirty="0" smtClean="0"/>
              <a:t>" is output into the command console</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300"/>
              </a:spcBef>
              <a:buNone/>
            </a:pPr>
            <a:r>
              <a:rPr lang="en-US" b="1" dirty="0" smtClean="0"/>
              <a:t>Task 2 – Create the Virtual Cartesian Topology</a:t>
            </a:r>
          </a:p>
          <a:p>
            <a:pPr>
              <a:spcBef>
                <a:spcPts val="600"/>
              </a:spcBef>
            </a:pPr>
            <a:r>
              <a:rPr lang="en-US" dirty="0" smtClean="0"/>
              <a:t>According to the parallel computation scheme, it is necessary to arrange the available MPI program processes as a virtual topology in the form of a two-dimensional square grid</a:t>
            </a:r>
          </a:p>
          <a:p>
            <a:pPr>
              <a:spcBef>
                <a:spcPts val="600"/>
              </a:spcBef>
            </a:pPr>
            <a:r>
              <a:rPr lang="en-US" dirty="0" smtClean="0"/>
              <a:t>It is only possible if the number of the available processes is a perfect square (</a:t>
            </a:r>
            <a:r>
              <a:rPr lang="en-US" b="1" dirty="0" err="1" smtClean="0">
                <a:latin typeface="Courier New" pitchFamily="49" charset="0"/>
                <a:cs typeface="Courier New" pitchFamily="49" charset="0"/>
              </a:rPr>
              <a:t>ProcNum</a:t>
            </a:r>
            <a:r>
              <a:rPr lang="en-US" dirty="0" smtClean="0"/>
              <a:t> = </a:t>
            </a:r>
            <a:r>
              <a:rPr lang="en-US" b="1" dirty="0" err="1" smtClean="0">
                <a:latin typeface="Courier New" pitchFamily="49" charset="0"/>
                <a:cs typeface="Courier New" pitchFamily="49" charset="0"/>
              </a:rPr>
              <a:t>GridSize</a:t>
            </a:r>
            <a:r>
              <a:rPr lang="en-US" dirty="0" smtClean="0"/>
              <a:t> × </a:t>
            </a:r>
            <a:r>
              <a:rPr lang="en-US" b="1" dirty="0" err="1" smtClean="0">
                <a:latin typeface="Courier New" pitchFamily="49" charset="0"/>
                <a:cs typeface="Courier New" pitchFamily="49" charset="0"/>
              </a:rPr>
              <a:t>GridSize</a:t>
            </a:r>
            <a:r>
              <a:rPr lang="en-US" dirty="0" smtClean="0"/>
              <a:t>)</a:t>
            </a:r>
          </a:p>
          <a:p>
            <a:pPr>
              <a:spcBef>
                <a:spcPts val="600"/>
              </a:spcBef>
            </a:pPr>
            <a:r>
              <a:rPr lang="en-US" dirty="0" smtClean="0"/>
              <a:t>Declare global variable </a:t>
            </a:r>
            <a:r>
              <a:rPr lang="en-US" b="1" dirty="0" err="1" smtClean="0">
                <a:latin typeface="Courier New" pitchFamily="49" charset="0"/>
                <a:cs typeface="Courier New" pitchFamily="49" charset="0"/>
              </a:rPr>
              <a:t>GridSize</a:t>
            </a:r>
            <a:endParaRPr lang="en-US" b="1" dirty="0" smtClean="0">
              <a:latin typeface="Courier New" pitchFamily="49" charset="0"/>
              <a:cs typeface="Courier New" pitchFamily="49" charset="0"/>
            </a:endParaRPr>
          </a:p>
          <a:p>
            <a:pPr>
              <a:spcBef>
                <a:spcPts val="600"/>
              </a:spcBef>
            </a:pPr>
            <a:r>
              <a:rPr lang="en-US" dirty="0" smtClean="0"/>
              <a:t>In the function </a:t>
            </a:r>
            <a:r>
              <a:rPr lang="en-US" b="1" dirty="0" smtClean="0">
                <a:latin typeface="Courier New" pitchFamily="49" charset="0"/>
                <a:cs typeface="Courier New" pitchFamily="49" charset="0"/>
              </a:rPr>
              <a:t>main()</a:t>
            </a:r>
            <a:r>
              <a:rPr lang="en-US" dirty="0" smtClean="0"/>
              <a:t> check whether </a:t>
            </a:r>
            <a:r>
              <a:rPr lang="en-US" b="1" dirty="0" err="1" smtClean="0">
                <a:latin typeface="Courier New" pitchFamily="49" charset="0"/>
                <a:cs typeface="Courier New" pitchFamily="49" charset="0"/>
              </a:rPr>
              <a:t>ProcNum</a:t>
            </a:r>
            <a:r>
              <a:rPr lang="en-US" dirty="0" smtClean="0"/>
              <a:t> is a perfect square</a:t>
            </a:r>
          </a:p>
          <a:p>
            <a:pPr>
              <a:spcBef>
                <a:spcPts val="600"/>
              </a:spcBef>
            </a:pPr>
            <a:r>
              <a:rPr lang="en-US" dirty="0" smtClean="0"/>
              <a:t>If no, print a diagnostic message</a:t>
            </a:r>
          </a:p>
          <a:p>
            <a:pPr>
              <a:spcBef>
                <a:spcPts val="600"/>
              </a:spcBef>
            </a:pPr>
            <a:r>
              <a:rPr lang="en-US" dirty="0" smtClean="0"/>
              <a:t>If yes, compute value of the variable </a:t>
            </a:r>
            <a:r>
              <a:rPr lang="en-US" b="1" dirty="0" err="1" smtClean="0">
                <a:latin typeface="Courier New" pitchFamily="49" charset="0"/>
                <a:cs typeface="Courier New" pitchFamily="49" charset="0"/>
              </a:rPr>
              <a:t>GridSize</a:t>
            </a:r>
            <a:endParaRPr lang="en-US" b="1" dirty="0" smtClean="0">
              <a:latin typeface="Courier New" pitchFamily="49" charset="0"/>
              <a:cs typeface="Courier New" pitchFamily="49" charset="0"/>
            </a:endParaRP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2 – Create the Virtual Cartesian Topology</a:t>
            </a:r>
          </a:p>
          <a:p>
            <a:r>
              <a:rPr lang="en-US" dirty="0" smtClean="0"/>
              <a:t>Develop the function </a:t>
            </a:r>
            <a:r>
              <a:rPr lang="en-US" b="1" dirty="0" err="1" smtClean="0">
                <a:latin typeface="Courier New" pitchFamily="49" charset="0"/>
                <a:cs typeface="Courier New" pitchFamily="49" charset="0"/>
              </a:rPr>
              <a:t>CreateGridCommunicators</a:t>
            </a:r>
            <a:r>
              <a:rPr lang="en-US" b="1" dirty="0" smtClean="0">
                <a:latin typeface="Courier New" pitchFamily="49" charset="0"/>
                <a:cs typeface="Courier New" pitchFamily="49" charset="0"/>
              </a:rPr>
              <a:t>()</a:t>
            </a:r>
          </a:p>
          <a:p>
            <a:pPr lvl="1"/>
            <a:r>
              <a:rPr lang="en-US" dirty="0" smtClean="0"/>
              <a:t>Create a communicator as a two-dimensional square grid</a:t>
            </a:r>
          </a:p>
          <a:p>
            <a:pPr lvl="1"/>
            <a:r>
              <a:rPr lang="en-US" dirty="0" smtClean="0"/>
              <a:t>Determine the coordinates of each process in the grid</a:t>
            </a:r>
          </a:p>
          <a:p>
            <a:pPr lvl="1"/>
            <a:r>
              <a:rPr lang="en-US" dirty="0" smtClean="0"/>
              <a:t>Create communicators for each row and each column separately</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2" name="Rectangle 1"/>
          <p:cNvSpPr>
            <a:spLocks noChangeArrowheads="1"/>
          </p:cNvSpPr>
          <p:nvPr/>
        </p:nvSpPr>
        <p:spPr bwMode="auto">
          <a:xfrm>
            <a:off x="380968" y="3253933"/>
            <a:ext cx="9358378" cy="224676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ru-RU" sz="2000" b="1" dirty="0" err="1" smtClean="0">
                <a:latin typeface="Courier New" pitchFamily="49" charset="0"/>
              </a:rPr>
              <a:t>MPI_Comm</a:t>
            </a:r>
            <a:r>
              <a:rPr lang="ru-RU" sz="2000" b="1" dirty="0" smtClean="0">
                <a:latin typeface="Courier New" pitchFamily="49" charset="0"/>
              </a:rPr>
              <a:t> </a:t>
            </a:r>
            <a:r>
              <a:rPr lang="ru-RU" sz="2000" b="1" dirty="0" err="1" smtClean="0">
                <a:latin typeface="Courier New" pitchFamily="49" charset="0"/>
              </a:rPr>
              <a:t>GridComm</a:t>
            </a:r>
            <a:r>
              <a:rPr lang="ru-RU" sz="2000" b="1" dirty="0" smtClean="0">
                <a:latin typeface="Courier New" pitchFamily="49" charset="0"/>
              </a:rPr>
              <a:t>; // </a:t>
            </a:r>
            <a:r>
              <a:rPr lang="ru-RU" sz="2000" b="1" dirty="0" err="1" smtClean="0">
                <a:latin typeface="Courier New" pitchFamily="49" charset="0"/>
              </a:rPr>
              <a:t>Grid</a:t>
            </a:r>
            <a:r>
              <a:rPr lang="ru-RU" sz="2000" b="1" dirty="0" smtClean="0">
                <a:latin typeface="Courier New" pitchFamily="49" charset="0"/>
              </a:rPr>
              <a:t> </a:t>
            </a:r>
            <a:r>
              <a:rPr lang="ru-RU" sz="2000" b="1" dirty="0" err="1" smtClean="0">
                <a:latin typeface="Courier New" pitchFamily="49" charset="0"/>
              </a:rPr>
              <a:t>communicator</a:t>
            </a:r>
            <a:endParaRPr lang="en-US" sz="2000" b="1" dirty="0" smtClean="0">
              <a:latin typeface="Courier New" pitchFamily="49" charset="0"/>
            </a:endParaRPr>
          </a:p>
          <a:p>
            <a:r>
              <a:rPr lang="en-US" sz="2000" b="1" dirty="0" err="1" smtClean="0">
                <a:latin typeface="Courier New" pitchFamily="49" charset="0"/>
              </a:rPr>
              <a:t>MPI_Comm</a:t>
            </a:r>
            <a:r>
              <a:rPr lang="en-US" sz="2000" b="1" dirty="0" smtClean="0">
                <a:latin typeface="Courier New" pitchFamily="49" charset="0"/>
              </a:rPr>
              <a:t> </a:t>
            </a:r>
            <a:r>
              <a:rPr lang="en-US" sz="2000" b="1" dirty="0" err="1" smtClean="0">
                <a:latin typeface="Courier New" pitchFamily="49" charset="0"/>
              </a:rPr>
              <a:t>RowComm</a:t>
            </a:r>
            <a:r>
              <a:rPr lang="en-US" sz="2000" b="1" dirty="0" smtClean="0">
                <a:latin typeface="Courier New" pitchFamily="49" charset="0"/>
              </a:rPr>
              <a:t>;  // Row communicator</a:t>
            </a:r>
          </a:p>
          <a:p>
            <a:r>
              <a:rPr lang="en-US" sz="2000" b="1" dirty="0" err="1" smtClean="0">
                <a:latin typeface="Courier New" pitchFamily="49" charset="0"/>
              </a:rPr>
              <a:t>MPI_Comm</a:t>
            </a:r>
            <a:r>
              <a:rPr lang="en-US" sz="2000" b="1" dirty="0" smtClean="0">
                <a:latin typeface="Courier New" pitchFamily="49" charset="0"/>
              </a:rPr>
              <a:t> </a:t>
            </a:r>
            <a:r>
              <a:rPr lang="en-US" sz="2000" b="1" dirty="0" err="1" smtClean="0">
                <a:latin typeface="Courier New" pitchFamily="49" charset="0"/>
              </a:rPr>
              <a:t>ColComm</a:t>
            </a:r>
            <a:r>
              <a:rPr lang="en-US" sz="2000" b="1" dirty="0" smtClean="0">
                <a:latin typeface="Courier New" pitchFamily="49" charset="0"/>
              </a:rPr>
              <a:t>;  // Column communicator</a:t>
            </a:r>
          </a:p>
          <a:p>
            <a:endParaRPr lang="en-US" sz="2000" b="1" dirty="0" smtClean="0">
              <a:latin typeface="Courier New" pitchFamily="49" charset="0"/>
            </a:endParaRPr>
          </a:p>
          <a:p>
            <a:r>
              <a:rPr lang="en-US" sz="2000" dirty="0" smtClean="0">
                <a:latin typeface="Courier New" pitchFamily="49" charset="0"/>
              </a:rPr>
              <a:t>// Creation of two-dimensional grid communicator and</a:t>
            </a:r>
          </a:p>
          <a:p>
            <a:r>
              <a:rPr lang="en-US" sz="2000" dirty="0" smtClean="0">
                <a:latin typeface="Courier New" pitchFamily="49" charset="0"/>
              </a:rPr>
              <a:t>// communicators for each row and each column of the grid </a:t>
            </a:r>
          </a:p>
          <a:p>
            <a:r>
              <a:rPr lang="en-US" sz="2000" dirty="0" smtClean="0">
                <a:latin typeface="Courier New" pitchFamily="49" charset="0"/>
              </a:rPr>
              <a:t>void </a:t>
            </a:r>
            <a:r>
              <a:rPr lang="en-US" sz="2000" b="1" dirty="0" err="1" smtClean="0">
                <a:latin typeface="Courier New" pitchFamily="49" charset="0"/>
              </a:rPr>
              <a:t>CreateGridCommunicators</a:t>
            </a:r>
            <a:r>
              <a:rPr lang="en-US" sz="2000" dirty="0" smtClean="0">
                <a:latin typeface="Courier New" pitchFamily="49" charset="0"/>
              </a:rPr>
              <a:t>();</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2 – Create the Virtual Cartesian Topology</a:t>
            </a:r>
          </a:p>
          <a:p>
            <a:r>
              <a:rPr lang="en-US" dirty="0" smtClean="0"/>
              <a:t>The following function is intended in MPI for creating the Cartesian topology</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38</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357430"/>
            <a:ext cx="9286940" cy="3477875"/>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MPI_Cart_create</a:t>
            </a:r>
            <a:r>
              <a:rPr lang="en-US" sz="2000" dirty="0" smtClean="0">
                <a:latin typeface="Courier New" pitchFamily="49" charset="0"/>
              </a:rPr>
              <a:t>(</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oldcomm</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ndims</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*dims,</a:t>
            </a:r>
            <a:endParaRPr lang="ru-RU" sz="2000" dirty="0" smtClean="0">
              <a:latin typeface="Courier New" pitchFamily="49" charset="0"/>
            </a:endParaRP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*periods, </a:t>
            </a:r>
            <a:r>
              <a:rPr lang="en-US" sz="2000" dirty="0" err="1" smtClean="0">
                <a:latin typeface="Courier New" pitchFamily="49" charset="0"/>
              </a:rPr>
              <a:t>int</a:t>
            </a:r>
            <a:r>
              <a:rPr lang="en-US" sz="2000" dirty="0" smtClean="0">
                <a:latin typeface="Courier New" pitchFamily="49" charset="0"/>
              </a:rPr>
              <a:t> reorder,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cartcomm</a:t>
            </a:r>
            <a:r>
              <a:rPr lang="en-US" sz="2000" dirty="0" smtClean="0">
                <a:latin typeface="Courier New" pitchFamily="49" charset="0"/>
              </a:rPr>
              <a:t>); </a:t>
            </a:r>
            <a:endParaRPr lang="ru-RU" sz="2000" dirty="0" smtClean="0">
              <a:latin typeface="Courier New" pitchFamily="49" charset="0"/>
            </a:endParaRPr>
          </a:p>
          <a:p>
            <a:endParaRPr lang="ru-RU" sz="2000" dirty="0" smtClean="0">
              <a:latin typeface="Courier New" pitchFamily="49" charset="0"/>
            </a:endParaRPr>
          </a:p>
          <a:p>
            <a:r>
              <a:rPr lang="ru-RU" sz="2000" b="1" dirty="0" smtClean="0">
                <a:latin typeface="Courier New" pitchFamily="49" charset="0"/>
              </a:rPr>
              <a:t>- </a:t>
            </a:r>
            <a:r>
              <a:rPr lang="en-US" sz="2000" b="1" dirty="0" err="1" smtClean="0">
                <a:latin typeface="Courier New" pitchFamily="49" charset="0"/>
              </a:rPr>
              <a:t>oldcomm</a:t>
            </a:r>
            <a:r>
              <a:rPr lang="en-US" sz="2000" b="1" dirty="0" smtClean="0">
                <a:latin typeface="Courier New" pitchFamily="49" charset="0"/>
              </a:rPr>
              <a:t>  </a:t>
            </a:r>
            <a:r>
              <a:rPr lang="ru-RU" sz="2000" b="1" dirty="0" smtClean="0">
                <a:latin typeface="Courier New" pitchFamily="49" charset="0"/>
              </a:rPr>
              <a:t>- </a:t>
            </a:r>
            <a:r>
              <a:rPr lang="en-US" sz="2000" dirty="0" smtClean="0"/>
              <a:t>the initial communicator</a:t>
            </a:r>
          </a:p>
          <a:p>
            <a:r>
              <a:rPr lang="ru-RU" sz="2000" b="1" dirty="0" smtClean="0">
                <a:latin typeface="Courier New" pitchFamily="49" charset="0"/>
              </a:rPr>
              <a:t>- </a:t>
            </a:r>
            <a:r>
              <a:rPr lang="en-US" sz="2000" b="1" dirty="0" err="1" smtClean="0">
                <a:latin typeface="Courier New" pitchFamily="49" charset="0"/>
              </a:rPr>
              <a:t>ndims</a:t>
            </a:r>
            <a:r>
              <a:rPr lang="en-US" sz="2000" b="1" dirty="0" smtClean="0">
                <a:latin typeface="Courier New" pitchFamily="49" charset="0"/>
              </a:rPr>
              <a:t> </a:t>
            </a:r>
            <a:r>
              <a:rPr lang="ru-RU" sz="2000" b="1" dirty="0" smtClean="0">
                <a:latin typeface="Courier New" pitchFamily="49" charset="0"/>
              </a:rPr>
              <a:t>   - </a:t>
            </a:r>
            <a:r>
              <a:rPr lang="en-US" sz="2000" dirty="0" smtClean="0"/>
              <a:t>the Cartesian grid dimension</a:t>
            </a:r>
          </a:p>
          <a:p>
            <a:r>
              <a:rPr lang="ru-RU" sz="2000" b="1" dirty="0" smtClean="0">
                <a:latin typeface="Courier New" pitchFamily="49" charset="0"/>
              </a:rPr>
              <a:t>- </a:t>
            </a:r>
            <a:r>
              <a:rPr lang="en-US" sz="2000" b="1" dirty="0" smtClean="0">
                <a:latin typeface="Courier New" pitchFamily="49" charset="0"/>
              </a:rPr>
              <a:t>dims </a:t>
            </a:r>
            <a:r>
              <a:rPr lang="ru-RU" sz="2000" b="1" dirty="0" smtClean="0">
                <a:latin typeface="Courier New" pitchFamily="49" charset="0"/>
              </a:rPr>
              <a:t>    - </a:t>
            </a:r>
            <a:r>
              <a:rPr lang="en-US" sz="2000" dirty="0" smtClean="0"/>
              <a:t>the array of </a:t>
            </a:r>
            <a:r>
              <a:rPr lang="en-US" sz="2000" b="1" dirty="0" err="1" smtClean="0">
                <a:latin typeface="Courier New" pitchFamily="49" charset="0"/>
              </a:rPr>
              <a:t>ndims</a:t>
            </a:r>
            <a:r>
              <a:rPr lang="en-US" sz="2000" dirty="0" smtClean="0"/>
              <a:t> length, it defines the number of processes in each </a:t>
            </a:r>
          </a:p>
          <a:p>
            <a:r>
              <a:rPr lang="en-US" sz="2000" b="1" dirty="0" smtClean="0">
                <a:latin typeface="Courier New" pitchFamily="49" charset="0"/>
              </a:rPr>
              <a:t>            </a:t>
            </a:r>
            <a:r>
              <a:rPr lang="ru-RU" sz="2000" b="1" dirty="0" smtClean="0">
                <a:latin typeface="Courier New" pitchFamily="49" charset="0"/>
              </a:rPr>
              <a:t> </a:t>
            </a:r>
            <a:r>
              <a:rPr lang="en-US" sz="2000" dirty="0" smtClean="0"/>
              <a:t>dimension of the grid</a:t>
            </a:r>
          </a:p>
          <a:p>
            <a:r>
              <a:rPr lang="ru-RU" sz="2000" b="1" dirty="0" smtClean="0">
                <a:latin typeface="Courier New" pitchFamily="49" charset="0"/>
              </a:rPr>
              <a:t>- </a:t>
            </a:r>
            <a:r>
              <a:rPr lang="en-US" sz="2000" b="1" dirty="0" smtClean="0">
                <a:latin typeface="Courier New" pitchFamily="49" charset="0"/>
              </a:rPr>
              <a:t>periods  </a:t>
            </a:r>
            <a:r>
              <a:rPr lang="ru-RU" sz="2000" b="1" dirty="0" smtClean="0">
                <a:latin typeface="Courier New" pitchFamily="49" charset="0"/>
              </a:rPr>
              <a:t>- </a:t>
            </a:r>
            <a:r>
              <a:rPr lang="en-US" sz="2000" dirty="0" smtClean="0"/>
              <a:t>the array of </a:t>
            </a:r>
            <a:r>
              <a:rPr lang="en-US" sz="2000" b="1" dirty="0" err="1" smtClean="0">
                <a:latin typeface="Courier New" pitchFamily="49" charset="0"/>
              </a:rPr>
              <a:t>ndims</a:t>
            </a:r>
            <a:r>
              <a:rPr lang="en-US" sz="2000" dirty="0" smtClean="0"/>
              <a:t> length, which defines whether the grid is</a:t>
            </a:r>
          </a:p>
          <a:p>
            <a:r>
              <a:rPr lang="en-US" sz="2000" b="1" dirty="0" smtClean="0">
                <a:latin typeface="Courier New" pitchFamily="49" charset="0"/>
              </a:rPr>
              <a:t>             </a:t>
            </a:r>
            <a:r>
              <a:rPr lang="en-US" sz="2000" dirty="0" smtClean="0"/>
              <a:t>periodical along each dimension</a:t>
            </a:r>
          </a:p>
          <a:p>
            <a:r>
              <a:rPr lang="ru-RU" sz="2000" b="1" dirty="0" smtClean="0">
                <a:latin typeface="Courier New" pitchFamily="49" charset="0"/>
              </a:rPr>
              <a:t>- </a:t>
            </a:r>
            <a:r>
              <a:rPr lang="en-US" sz="2000" b="1" dirty="0" smtClean="0">
                <a:latin typeface="Courier New" pitchFamily="49" charset="0"/>
              </a:rPr>
              <a:t>reorder  </a:t>
            </a:r>
            <a:r>
              <a:rPr lang="ru-RU" sz="2000" b="1" dirty="0" smtClean="0">
                <a:latin typeface="Courier New" pitchFamily="49" charset="0"/>
              </a:rPr>
              <a:t>- </a:t>
            </a:r>
            <a:r>
              <a:rPr lang="en-US" sz="2000" dirty="0" smtClean="0"/>
              <a:t>the parameter for pointing out if the process ranks can be reordered</a:t>
            </a:r>
          </a:p>
          <a:p>
            <a:r>
              <a:rPr lang="ru-RU" sz="2000" b="1" dirty="0" smtClean="0">
                <a:latin typeface="Courier New" pitchFamily="49" charset="0"/>
              </a:rPr>
              <a:t>- </a:t>
            </a:r>
            <a:r>
              <a:rPr lang="en-US" sz="2000" b="1" dirty="0" err="1" smtClean="0">
                <a:latin typeface="Courier New" pitchFamily="49" charset="0"/>
              </a:rPr>
              <a:t>cartcomm</a:t>
            </a:r>
            <a:r>
              <a:rPr lang="en-US" sz="2000" b="1" dirty="0" smtClean="0">
                <a:latin typeface="Courier New" pitchFamily="49" charset="0"/>
              </a:rPr>
              <a:t> </a:t>
            </a:r>
            <a:r>
              <a:rPr lang="ru-RU" sz="2000" b="1" dirty="0" smtClean="0">
                <a:latin typeface="Courier New" pitchFamily="49" charset="0"/>
              </a:rPr>
              <a:t>– </a:t>
            </a:r>
            <a:r>
              <a:rPr lang="en-US" sz="2000" dirty="0" smtClean="0"/>
              <a:t>the communicator being created with the Cartesian process topology</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2 – Create the Virtual Cartesian Topology</a:t>
            </a:r>
          </a:p>
          <a:p>
            <a:r>
              <a:rPr lang="en-US" dirty="0" smtClean="0"/>
              <a:t>Call the function </a:t>
            </a:r>
            <a:r>
              <a:rPr lang="en-US" b="1" dirty="0" err="1" smtClean="0">
                <a:latin typeface="Courier New" pitchFamily="49" charset="0"/>
                <a:cs typeface="Courier New" pitchFamily="49" charset="0"/>
              </a:rPr>
              <a:t>CreateGridCommunicators</a:t>
            </a:r>
            <a:r>
              <a:rPr lang="en-US" b="1" dirty="0" smtClean="0">
                <a:latin typeface="Courier New" pitchFamily="49" charset="0"/>
                <a:cs typeface="Courier New" pitchFamily="49" charset="0"/>
              </a:rPr>
              <a:t>()</a:t>
            </a:r>
            <a:r>
              <a:rPr lang="en-US" dirty="0" smtClean="0"/>
              <a:t> from the main function of the parallel application</a:t>
            </a:r>
          </a:p>
          <a:p>
            <a:r>
              <a:rPr lang="en-US" dirty="0" smtClean="0"/>
              <a:t>Compile application</a:t>
            </a:r>
          </a:p>
          <a:p>
            <a:r>
              <a:rPr lang="en-US" dirty="0" smtClean="0"/>
              <a:t>Execute application several times with different number of processes</a:t>
            </a:r>
          </a:p>
          <a:p>
            <a:r>
              <a:rPr lang="en-US" dirty="0" smtClean="0"/>
              <a:t>Make sure that if the available number of processes is not a perfect square, the diagnostic message is output and the application terminates its operation</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39</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ижний колонтитул 6"/>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Дата 7"/>
          <p:cNvSpPr>
            <a:spLocks noGrp="1"/>
          </p:cNvSpPr>
          <p:nvPr>
            <p:ph type="dt" sz="half" idx="2"/>
          </p:nvPr>
        </p:nvSpPr>
        <p:spPr/>
        <p:txBody>
          <a:bodyPr/>
          <a:lstStyle/>
          <a:p>
            <a:pPr>
              <a:defRPr/>
            </a:pPr>
            <a:r>
              <a:rPr lang="ru-RU" smtClean="0"/>
              <a:t>N. Novgorod, 2014</a:t>
            </a:r>
            <a:endParaRPr lang="ru-RU" dirty="0"/>
          </a:p>
        </p:txBody>
      </p:sp>
      <p:sp>
        <p:nvSpPr>
          <p:cNvPr id="9" name="Номер слайда 8"/>
          <p:cNvSpPr>
            <a:spLocks noGrp="1"/>
          </p:cNvSpPr>
          <p:nvPr>
            <p:ph type="sldNum" sz="quarter" idx="12"/>
          </p:nvPr>
        </p:nvSpPr>
        <p:spPr/>
        <p:txBody>
          <a:bodyPr/>
          <a:lstStyle/>
          <a:p>
            <a:pPr>
              <a:defRPr/>
            </a:pPr>
            <a:fld id="{A184A67C-33BD-4A59-9EAE-678C8C03CEA8}" type="slidenum">
              <a:rPr lang="ru-RU" smtClean="0"/>
              <a:pPr>
                <a:defRPr/>
              </a:pPr>
              <a:t>4</a:t>
            </a:fld>
            <a:endParaRPr lang="ru-RU"/>
          </a:p>
        </p:txBody>
      </p:sp>
      <p:sp>
        <p:nvSpPr>
          <p:cNvPr id="13" name="Заголовок 12"/>
          <p:cNvSpPr>
            <a:spLocks noGrp="1"/>
          </p:cNvSpPr>
          <p:nvPr>
            <p:ph type="title"/>
          </p:nvPr>
        </p:nvSpPr>
        <p:spPr/>
        <p:txBody>
          <a:bodyPr/>
          <a:lstStyle/>
          <a:p>
            <a:r>
              <a:rPr lang="en-US" sz="3600" dirty="0" smtClean="0"/>
              <a:t>Matrix Multiplication Problem Statement</a:t>
            </a:r>
            <a:endParaRPr lang="ru-RU" sz="36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3 – Input the Initial Data</a:t>
            </a:r>
          </a:p>
          <a:p>
            <a:pPr>
              <a:spcBef>
                <a:spcPts val="600"/>
              </a:spcBef>
            </a:pPr>
            <a:r>
              <a:rPr lang="en-US" dirty="0" smtClean="0"/>
              <a:t>Declare variables necessary for parallel matrix multiplication (Fox algorithm)</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40</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380968" y="2500306"/>
            <a:ext cx="9358378" cy="317009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BlockSize</a:t>
            </a:r>
            <a:r>
              <a:rPr lang="en-US" sz="2000" dirty="0" smtClean="0">
                <a:latin typeface="Courier New" pitchFamily="49" charset="0"/>
              </a:rPr>
              <a:t>; </a:t>
            </a:r>
            <a:r>
              <a:rPr lang="ru-RU" sz="2000" dirty="0" smtClean="0">
                <a:latin typeface="Courier New" pitchFamily="49" charset="0"/>
              </a:rPr>
              <a:t> </a:t>
            </a:r>
            <a:r>
              <a:rPr lang="en-US" sz="2000" dirty="0" smtClean="0">
                <a:latin typeface="Courier New" pitchFamily="49" charset="0"/>
              </a:rPr>
              <a:t>       // Sizes of matrix blocks on current  </a:t>
            </a:r>
          </a:p>
          <a:p>
            <a:r>
              <a:rPr lang="en-US" sz="2000" dirty="0" smtClean="0">
                <a:latin typeface="Courier New" pitchFamily="49" charset="0"/>
              </a:rPr>
              <a:t>                       // process</a:t>
            </a:r>
          </a:p>
          <a:p>
            <a:r>
              <a:rPr lang="en-US" sz="2000" dirty="0" smtClean="0">
                <a:latin typeface="Courier New" pitchFamily="49" charset="0"/>
              </a:rPr>
              <a:t>double *</a:t>
            </a:r>
            <a:r>
              <a:rPr lang="en-US" sz="2000" dirty="0" err="1" smtClean="0">
                <a:latin typeface="Courier New" pitchFamily="49" charset="0"/>
              </a:rPr>
              <a:t>pMatrixAblock</a:t>
            </a:r>
            <a:r>
              <a:rPr lang="en-US" sz="2000" dirty="0" smtClean="0">
                <a:latin typeface="Courier New" pitchFamily="49" charset="0"/>
              </a:rPr>
              <a:t>; // Initial block of matrix A on</a:t>
            </a:r>
            <a:endParaRPr lang="ru-RU" sz="2000" dirty="0" smtClean="0">
              <a:latin typeface="Courier New" pitchFamily="49" charset="0"/>
            </a:endParaRPr>
          </a:p>
          <a:p>
            <a:r>
              <a:rPr lang="ru-RU" sz="2000" dirty="0" smtClean="0">
                <a:latin typeface="Courier New" pitchFamily="49" charset="0"/>
              </a:rPr>
              <a:t>                       </a:t>
            </a:r>
            <a:r>
              <a:rPr lang="en-US" sz="2000" dirty="0" smtClean="0">
                <a:latin typeface="Courier New" pitchFamily="49" charset="0"/>
              </a:rPr>
              <a:t>// current process</a:t>
            </a:r>
          </a:p>
          <a:p>
            <a:r>
              <a:rPr lang="en-US" sz="2000" dirty="0" smtClean="0">
                <a:latin typeface="Courier New" pitchFamily="49" charset="0"/>
              </a:rPr>
              <a:t>double *</a:t>
            </a:r>
            <a:r>
              <a:rPr lang="en-US" sz="2000" dirty="0" err="1" smtClean="0">
                <a:latin typeface="Courier New" pitchFamily="49" charset="0"/>
              </a:rPr>
              <a:t>pAblock</a:t>
            </a:r>
            <a:r>
              <a:rPr lang="en-US" sz="2000" dirty="0" smtClean="0">
                <a:latin typeface="Courier New" pitchFamily="49" charset="0"/>
              </a:rPr>
              <a:t>;       // Current block of matrix A on</a:t>
            </a:r>
          </a:p>
          <a:p>
            <a:r>
              <a:rPr lang="en-US" sz="2000" dirty="0" smtClean="0">
                <a:latin typeface="Courier New" pitchFamily="49" charset="0"/>
              </a:rPr>
              <a:t>                       // current process</a:t>
            </a:r>
          </a:p>
          <a:p>
            <a:r>
              <a:rPr lang="en-US" sz="2000" dirty="0" smtClean="0">
                <a:latin typeface="Courier New" pitchFamily="49" charset="0"/>
              </a:rPr>
              <a:t>double *</a:t>
            </a:r>
            <a:r>
              <a:rPr lang="en-US" sz="2000" dirty="0" err="1" smtClean="0">
                <a:latin typeface="Courier New" pitchFamily="49" charset="0"/>
              </a:rPr>
              <a:t>pBblock</a:t>
            </a:r>
            <a:r>
              <a:rPr lang="en-US" sz="2000" dirty="0" smtClean="0">
                <a:latin typeface="Courier New" pitchFamily="49" charset="0"/>
              </a:rPr>
              <a:t>;       // Current block of matrix B on</a:t>
            </a:r>
          </a:p>
          <a:p>
            <a:r>
              <a:rPr lang="en-US" sz="2000" dirty="0" smtClean="0">
                <a:latin typeface="Courier New" pitchFamily="49" charset="0"/>
              </a:rPr>
              <a:t>                       //</a:t>
            </a:r>
            <a:r>
              <a:rPr lang="ru-RU" sz="2000" dirty="0" smtClean="0">
                <a:latin typeface="Courier New" pitchFamily="49" charset="0"/>
              </a:rPr>
              <a:t> </a:t>
            </a:r>
            <a:r>
              <a:rPr lang="en-US" sz="2000" dirty="0" smtClean="0">
                <a:latin typeface="Courier New" pitchFamily="49" charset="0"/>
              </a:rPr>
              <a:t>current process</a:t>
            </a:r>
          </a:p>
          <a:p>
            <a:r>
              <a:rPr lang="en-US" sz="2000" dirty="0" smtClean="0">
                <a:latin typeface="Courier New" pitchFamily="49" charset="0"/>
              </a:rPr>
              <a:t>double *</a:t>
            </a:r>
            <a:r>
              <a:rPr lang="en-US" sz="2000" dirty="0" err="1" smtClean="0">
                <a:latin typeface="Courier New" pitchFamily="49" charset="0"/>
              </a:rPr>
              <a:t>pCblock</a:t>
            </a:r>
            <a:r>
              <a:rPr lang="en-US" sz="2000" dirty="0" smtClean="0">
                <a:latin typeface="Courier New" pitchFamily="49" charset="0"/>
              </a:rPr>
              <a:t>;       // Block of result matrix C on</a:t>
            </a:r>
          </a:p>
          <a:p>
            <a:r>
              <a:rPr lang="en-US" sz="2000" dirty="0" smtClean="0">
                <a:latin typeface="Courier New" pitchFamily="49" charset="0"/>
              </a:rPr>
              <a:t>                       // current process</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3 – Input the Initial Data</a:t>
            </a:r>
          </a:p>
          <a:p>
            <a:pPr>
              <a:spcBef>
                <a:spcPts val="600"/>
              </a:spcBef>
            </a:pPr>
            <a:r>
              <a:rPr lang="en-US" dirty="0" smtClean="0"/>
              <a:t>Develop the function </a:t>
            </a:r>
            <a:r>
              <a:rPr lang="en-US" b="1" dirty="0" err="1" smtClean="0">
                <a:latin typeface="Courier New" pitchFamily="49" charset="0"/>
                <a:cs typeface="Courier New" pitchFamily="49" charset="0"/>
              </a:rPr>
              <a:t>ProcessInitialization</a:t>
            </a:r>
            <a:r>
              <a:rPr lang="en-US" b="1" dirty="0" smtClean="0">
                <a:latin typeface="Courier New" pitchFamily="49" charset="0"/>
                <a:cs typeface="Courier New" pitchFamily="49" charset="0"/>
              </a:rPr>
              <a:t>()</a:t>
            </a:r>
            <a:r>
              <a:rPr lang="en-US" dirty="0" smtClean="0"/>
              <a:t> in order to input the matrix sizes, set the matrix block sizes, allocate memory for storing them and initialize the matrix elements</a:t>
            </a:r>
          </a:p>
          <a:p>
            <a:pPr>
              <a:spcBef>
                <a:spcPts val="600"/>
              </a:spcBef>
            </a:pPr>
            <a:endParaRPr lang="en-US" dirty="0" smtClean="0"/>
          </a:p>
          <a:p>
            <a:pPr>
              <a:spcBef>
                <a:spcPts val="600"/>
              </a:spcBef>
            </a:pPr>
            <a:endParaRPr lang="en-US" dirty="0" smtClean="0"/>
          </a:p>
          <a:p>
            <a:pPr>
              <a:spcBef>
                <a:spcPts val="600"/>
              </a:spcBef>
            </a:pPr>
            <a:endParaRPr lang="en-US" dirty="0" smtClean="0"/>
          </a:p>
          <a:p>
            <a:pPr>
              <a:spcBef>
                <a:spcPts val="600"/>
              </a:spcBef>
            </a:pPr>
            <a:r>
              <a:rPr lang="en-US" dirty="0" smtClean="0"/>
              <a:t>Call the function </a:t>
            </a:r>
            <a:r>
              <a:rPr lang="en-US" b="1" dirty="0" err="1" smtClean="0">
                <a:latin typeface="Courier New" pitchFamily="49" charset="0"/>
                <a:cs typeface="Courier New" pitchFamily="49" charset="0"/>
              </a:rPr>
              <a:t>ProcessInitialization</a:t>
            </a:r>
            <a:r>
              <a:rPr lang="en-US" b="1" dirty="0" smtClean="0">
                <a:latin typeface="Courier New" pitchFamily="49" charset="0"/>
                <a:cs typeface="Courier New" pitchFamily="49" charset="0"/>
              </a:rPr>
              <a:t>()</a:t>
            </a:r>
            <a:r>
              <a:rPr lang="en-US" dirty="0" smtClean="0"/>
              <a:t> from the main function of application</a:t>
            </a:r>
          </a:p>
          <a:p>
            <a:pPr>
              <a:spcBef>
                <a:spcPts val="600"/>
              </a:spcBef>
            </a:pPr>
            <a:r>
              <a:rPr lang="en-US" dirty="0" smtClean="0"/>
              <a:t>To control the correctness of the initial data input use the function of the formatted matrix output </a:t>
            </a:r>
            <a:r>
              <a:rPr lang="en-US" b="1" dirty="0" err="1" smtClean="0">
                <a:latin typeface="Courier New" pitchFamily="49" charset="0"/>
                <a:cs typeface="Courier New" pitchFamily="49" charset="0"/>
              </a:rPr>
              <a:t>PrintMatrix</a:t>
            </a:r>
            <a:r>
              <a:rPr lang="en-US" b="1" dirty="0" smtClean="0">
                <a:latin typeface="Courier New" pitchFamily="49" charset="0"/>
                <a:cs typeface="Courier New" pitchFamily="49" charset="0"/>
              </a:rPr>
              <a:t>()</a:t>
            </a:r>
          </a:p>
          <a:p>
            <a:pPr>
              <a:spcBef>
                <a:spcPts val="600"/>
              </a:spcBef>
            </a:pPr>
            <a:r>
              <a:rPr lang="en-US" dirty="0" smtClean="0"/>
              <a:t>Compile the application and run</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41</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380968" y="2664448"/>
            <a:ext cx="9358378" cy="132343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void </a:t>
            </a:r>
            <a:r>
              <a:rPr lang="en-US" sz="2000" b="1" dirty="0" err="1" smtClean="0">
                <a:latin typeface="Courier New" pitchFamily="49" charset="0"/>
              </a:rPr>
              <a:t>ProcessInitialization</a:t>
            </a:r>
            <a:r>
              <a:rPr lang="en-US" sz="2000" dirty="0" smtClean="0">
                <a:latin typeface="Courier New" pitchFamily="49" charset="0"/>
              </a:rPr>
              <a:t>(double* &amp;</a:t>
            </a:r>
            <a:r>
              <a:rPr lang="en-US" sz="2000" dirty="0" err="1" smtClean="0">
                <a:latin typeface="Courier New" pitchFamily="49" charset="0"/>
              </a:rPr>
              <a:t>pAMatrix</a:t>
            </a:r>
            <a:r>
              <a:rPr lang="en-US" sz="2000" dirty="0" smtClean="0">
                <a:latin typeface="Courier New" pitchFamily="49" charset="0"/>
              </a:rPr>
              <a:t>, </a:t>
            </a:r>
          </a:p>
          <a:p>
            <a:r>
              <a:rPr lang="en-US" sz="2000" dirty="0" smtClean="0">
                <a:latin typeface="Courier New" pitchFamily="49" charset="0"/>
              </a:rPr>
              <a:t>  double* &amp;</a:t>
            </a:r>
            <a:r>
              <a:rPr lang="en-US" sz="2000" dirty="0" err="1" smtClean="0">
                <a:latin typeface="Courier New" pitchFamily="49" charset="0"/>
              </a:rPr>
              <a:t>pBMatrix</a:t>
            </a:r>
            <a:r>
              <a:rPr lang="en-US" sz="2000" dirty="0" smtClean="0">
                <a:latin typeface="Courier New" pitchFamily="49" charset="0"/>
              </a:rPr>
              <a:t>, double* &amp;</a:t>
            </a:r>
            <a:r>
              <a:rPr lang="en-US" sz="2000" dirty="0" err="1" smtClean="0">
                <a:latin typeface="Courier New" pitchFamily="49" charset="0"/>
              </a:rPr>
              <a:t>pCMatrix</a:t>
            </a:r>
            <a:r>
              <a:rPr lang="en-US" sz="2000" dirty="0" smtClean="0">
                <a:latin typeface="Courier New" pitchFamily="49" charset="0"/>
              </a:rPr>
              <a:t>, double* &amp;</a:t>
            </a:r>
            <a:r>
              <a:rPr lang="en-US" sz="2000" dirty="0" err="1" smtClean="0">
                <a:latin typeface="Courier New" pitchFamily="49" charset="0"/>
              </a:rPr>
              <a:t>pAblock</a:t>
            </a:r>
            <a:r>
              <a:rPr lang="en-US" sz="2000" dirty="0" smtClean="0">
                <a:latin typeface="Courier New" pitchFamily="49" charset="0"/>
              </a:rPr>
              <a:t>,</a:t>
            </a:r>
          </a:p>
          <a:p>
            <a:r>
              <a:rPr lang="en-US" sz="2000" dirty="0" smtClean="0">
                <a:latin typeface="Courier New" pitchFamily="49" charset="0"/>
              </a:rPr>
              <a:t>  double* &amp;</a:t>
            </a:r>
            <a:r>
              <a:rPr lang="en-US" sz="2000" dirty="0" err="1" smtClean="0">
                <a:latin typeface="Courier New" pitchFamily="49" charset="0"/>
              </a:rPr>
              <a:t>pBblock</a:t>
            </a:r>
            <a:r>
              <a:rPr lang="en-US" sz="2000" dirty="0" smtClean="0">
                <a:latin typeface="Courier New" pitchFamily="49" charset="0"/>
              </a:rPr>
              <a:t>, double* &amp;</a:t>
            </a:r>
            <a:r>
              <a:rPr lang="en-US" sz="2000" dirty="0" err="1" smtClean="0">
                <a:latin typeface="Courier New" pitchFamily="49" charset="0"/>
              </a:rPr>
              <a:t>pCblock,double</a:t>
            </a:r>
            <a:r>
              <a:rPr lang="en-US" sz="2000" dirty="0" smtClean="0">
                <a:latin typeface="Courier New" pitchFamily="49" charset="0"/>
              </a:rPr>
              <a:t>* &amp;</a:t>
            </a:r>
            <a:r>
              <a:rPr lang="en-US" sz="2000" dirty="0" err="1" smtClean="0">
                <a:latin typeface="Courier New" pitchFamily="49" charset="0"/>
              </a:rPr>
              <a:t>pMatrixAblock</a:t>
            </a:r>
            <a:r>
              <a:rPr lang="en-US" sz="2000" dirty="0" smtClean="0">
                <a:latin typeface="Courier New" pitchFamily="49" charset="0"/>
              </a:rPr>
              <a:t>,</a:t>
            </a: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&amp;Size, </a:t>
            </a:r>
            <a:r>
              <a:rPr lang="en-US" sz="2000" dirty="0" err="1" smtClean="0">
                <a:latin typeface="Courier New" pitchFamily="49" charset="0"/>
              </a:rPr>
              <a:t>int</a:t>
            </a:r>
            <a:r>
              <a:rPr lang="en-US" sz="2000" dirty="0" smtClean="0">
                <a:latin typeface="Courier New" pitchFamily="49" charset="0"/>
              </a:rPr>
              <a:t> &amp;</a:t>
            </a:r>
            <a:r>
              <a:rPr lang="en-US" sz="2000" dirty="0" err="1" smtClean="0">
                <a:latin typeface="Courier New" pitchFamily="49" charset="0"/>
              </a:rPr>
              <a:t>BlockSize</a:t>
            </a:r>
            <a:r>
              <a:rPr lang="en-US" sz="2000" dirty="0" smtClean="0">
                <a:latin typeface="Courier New" pitchFamily="49" charset="0"/>
              </a:rPr>
              <a:t>);</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3 – Input the Initial Data</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42</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9" name="Picture 5"/>
          <p:cNvPicPr>
            <a:picLocks noChangeAspect="1" noChangeArrowheads="1"/>
          </p:cNvPicPr>
          <p:nvPr/>
        </p:nvPicPr>
        <p:blipFill>
          <a:blip r:embed="rId3"/>
          <a:srcRect/>
          <a:stretch>
            <a:fillRect/>
          </a:stretch>
        </p:blipFill>
        <p:spPr bwMode="auto">
          <a:xfrm>
            <a:off x="956469" y="1697038"/>
            <a:ext cx="7993062" cy="34639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4 – Terminate the Parallel Program</a:t>
            </a:r>
          </a:p>
          <a:p>
            <a:pPr>
              <a:spcBef>
                <a:spcPts val="600"/>
              </a:spcBef>
            </a:pPr>
            <a:r>
              <a:rPr lang="en-US" dirty="0" smtClean="0"/>
              <a:t>Modify the function for correct program termination </a:t>
            </a:r>
            <a:r>
              <a:rPr lang="en-US" b="1" dirty="0" err="1" smtClean="0">
                <a:latin typeface="Courier New" pitchFamily="49" charset="0"/>
                <a:cs typeface="Courier New" pitchFamily="49" charset="0"/>
              </a:rPr>
              <a:t>ProcessTermination</a:t>
            </a:r>
            <a:r>
              <a:rPr lang="en-US" b="1" dirty="0" smtClean="0">
                <a:latin typeface="Courier New" pitchFamily="49" charset="0"/>
                <a:cs typeface="Courier New" pitchFamily="49" charset="0"/>
              </a:rPr>
              <a:t>()</a:t>
            </a:r>
            <a:r>
              <a:rPr lang="en-US" i="1" dirty="0" smtClean="0"/>
              <a:t> </a:t>
            </a:r>
            <a:endParaRPr lang="en-US" dirty="0" smtClean="0"/>
          </a:p>
          <a:p>
            <a:pPr>
              <a:spcBef>
                <a:spcPts val="600"/>
              </a:spcBef>
            </a:pPr>
            <a:r>
              <a:rPr lang="en-US" dirty="0" err="1" smtClean="0"/>
              <a:t>Deallocate</a:t>
            </a:r>
            <a:r>
              <a:rPr lang="en-US" dirty="0" smtClean="0"/>
              <a:t> the memory for storing the initial matrices </a:t>
            </a:r>
            <a:r>
              <a:rPr lang="en-US" b="1" dirty="0" err="1" smtClean="0">
                <a:latin typeface="Courier New" pitchFamily="49" charset="0"/>
                <a:cs typeface="Courier New" pitchFamily="49" charset="0"/>
              </a:rPr>
              <a:t>pAMatrix</a:t>
            </a:r>
            <a:r>
              <a:rPr lang="en-US" dirty="0" smtClean="0"/>
              <a:t>, </a:t>
            </a:r>
            <a:r>
              <a:rPr lang="en-US" b="1" dirty="0" err="1" smtClean="0">
                <a:latin typeface="Courier New" pitchFamily="49" charset="0"/>
                <a:cs typeface="Courier New" pitchFamily="49" charset="0"/>
              </a:rPr>
              <a:t>pBMatrix</a:t>
            </a:r>
            <a:r>
              <a:rPr lang="en-US" dirty="0" smtClean="0"/>
              <a:t> and </a:t>
            </a:r>
            <a:r>
              <a:rPr lang="en-US" b="1" dirty="0" err="1" smtClean="0">
                <a:latin typeface="Courier New" pitchFamily="49" charset="0"/>
                <a:cs typeface="Courier New" pitchFamily="49" charset="0"/>
              </a:rPr>
              <a:t>pCMatrix</a:t>
            </a:r>
            <a:r>
              <a:rPr lang="en-US" dirty="0" smtClean="0"/>
              <a:t> (on the root process), and the memory for storing the blocks </a:t>
            </a:r>
            <a:r>
              <a:rPr lang="en-US" b="1" dirty="0" err="1" smtClean="0">
                <a:latin typeface="Courier New" pitchFamily="49" charset="0"/>
                <a:cs typeface="Courier New" pitchFamily="49" charset="0"/>
              </a:rPr>
              <a:t>pMatrixAblock</a:t>
            </a:r>
            <a:r>
              <a:rPr lang="en-US" dirty="0" smtClean="0"/>
              <a:t>, </a:t>
            </a:r>
            <a:r>
              <a:rPr lang="en-US" b="1" dirty="0" err="1" smtClean="0">
                <a:latin typeface="Courier New" pitchFamily="49" charset="0"/>
                <a:cs typeface="Courier New" pitchFamily="49" charset="0"/>
              </a:rPr>
              <a:t>pAblock</a:t>
            </a:r>
            <a:r>
              <a:rPr lang="en-US" dirty="0" smtClean="0"/>
              <a:t>, </a:t>
            </a:r>
            <a:r>
              <a:rPr lang="en-US" b="1" dirty="0" err="1" smtClean="0">
                <a:latin typeface="Courier New" pitchFamily="49" charset="0"/>
                <a:cs typeface="Courier New" pitchFamily="49" charset="0"/>
              </a:rPr>
              <a:t>pBblock</a:t>
            </a:r>
            <a:r>
              <a:rPr lang="en-US" dirty="0" smtClean="0"/>
              <a:t>, </a:t>
            </a:r>
            <a:r>
              <a:rPr lang="en-US" b="1" dirty="0" err="1" smtClean="0">
                <a:latin typeface="Courier New" pitchFamily="49" charset="0"/>
                <a:cs typeface="Courier New" pitchFamily="49" charset="0"/>
              </a:rPr>
              <a:t>pCblock</a:t>
            </a:r>
            <a:endParaRPr lang="en-US" b="1" dirty="0" smtClean="0">
              <a:latin typeface="Courier New" pitchFamily="49" charset="0"/>
              <a:cs typeface="Courier New" pitchFamily="49" charset="0"/>
            </a:endParaRP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380968" y="3891511"/>
            <a:ext cx="9358378" cy="132343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Function for computational process termination</a:t>
            </a:r>
          </a:p>
          <a:p>
            <a:r>
              <a:rPr lang="en-US" sz="2000" dirty="0" smtClean="0">
                <a:latin typeface="Courier New" pitchFamily="49" charset="0"/>
              </a:rPr>
              <a:t>void </a:t>
            </a:r>
            <a:r>
              <a:rPr lang="en-US" sz="2000" b="1" dirty="0" err="1" smtClean="0">
                <a:latin typeface="Courier New" pitchFamily="49" charset="0"/>
              </a:rPr>
              <a:t>ProcessTermination</a:t>
            </a:r>
            <a:r>
              <a:rPr lang="en-US" sz="2000" dirty="0" smtClean="0">
                <a:latin typeface="Courier New" pitchFamily="49" charset="0"/>
              </a:rPr>
              <a:t>(double* </a:t>
            </a:r>
            <a:r>
              <a:rPr lang="en-US" sz="2000" dirty="0" err="1" smtClean="0">
                <a:latin typeface="Courier New" pitchFamily="49" charset="0"/>
              </a:rPr>
              <a:t>pAMatrix</a:t>
            </a:r>
            <a:r>
              <a:rPr lang="en-US" sz="2000" dirty="0" smtClean="0">
                <a:latin typeface="Courier New" pitchFamily="49" charset="0"/>
              </a:rPr>
              <a:t>, double* </a:t>
            </a:r>
            <a:r>
              <a:rPr lang="en-US" sz="2000" dirty="0" err="1" smtClean="0">
                <a:latin typeface="Courier New" pitchFamily="49" charset="0"/>
              </a:rPr>
              <a:t>pBMatrix</a:t>
            </a:r>
            <a:r>
              <a:rPr lang="en-US" sz="2000" dirty="0" smtClean="0">
                <a:latin typeface="Courier New" pitchFamily="49" charset="0"/>
              </a:rPr>
              <a:t>, </a:t>
            </a:r>
          </a:p>
          <a:p>
            <a:r>
              <a:rPr lang="en-US" sz="2000" dirty="0" smtClean="0">
                <a:latin typeface="Courier New" pitchFamily="49" charset="0"/>
              </a:rPr>
              <a:t>  double* </a:t>
            </a:r>
            <a:r>
              <a:rPr lang="en-US" sz="2000" dirty="0" err="1" smtClean="0">
                <a:latin typeface="Courier New" pitchFamily="49" charset="0"/>
              </a:rPr>
              <a:t>pCMatrix</a:t>
            </a:r>
            <a:r>
              <a:rPr lang="en-US" sz="2000" dirty="0" smtClean="0">
                <a:latin typeface="Courier New" pitchFamily="49" charset="0"/>
              </a:rPr>
              <a:t>, double* </a:t>
            </a:r>
            <a:r>
              <a:rPr lang="en-US" sz="2000" dirty="0" err="1" smtClean="0">
                <a:latin typeface="Courier New" pitchFamily="49" charset="0"/>
              </a:rPr>
              <a:t>pAblock</a:t>
            </a:r>
            <a:r>
              <a:rPr lang="en-US" sz="2000" dirty="0" smtClean="0">
                <a:latin typeface="Courier New" pitchFamily="49" charset="0"/>
              </a:rPr>
              <a:t>, double* </a:t>
            </a:r>
            <a:r>
              <a:rPr lang="en-US" sz="2000" dirty="0" err="1" smtClean="0">
                <a:latin typeface="Courier New" pitchFamily="49" charset="0"/>
              </a:rPr>
              <a:t>pBblock</a:t>
            </a:r>
            <a:r>
              <a:rPr lang="en-US" sz="2000" dirty="0" smtClean="0">
                <a:latin typeface="Courier New" pitchFamily="49" charset="0"/>
              </a:rPr>
              <a:t>, </a:t>
            </a:r>
            <a:r>
              <a:rPr lang="ru-RU" sz="2000" dirty="0" smtClean="0">
                <a:latin typeface="Courier New" pitchFamily="49" charset="0"/>
              </a:rPr>
              <a:t> </a:t>
            </a:r>
          </a:p>
          <a:p>
            <a:r>
              <a:rPr lang="ru-RU" sz="2000" dirty="0" smtClean="0">
                <a:latin typeface="Courier New" pitchFamily="49" charset="0"/>
              </a:rPr>
              <a:t>  </a:t>
            </a:r>
            <a:r>
              <a:rPr lang="en-US" sz="2000" dirty="0" smtClean="0">
                <a:latin typeface="Courier New" pitchFamily="49" charset="0"/>
              </a:rPr>
              <a:t>double* </a:t>
            </a:r>
            <a:r>
              <a:rPr lang="en-US" sz="2000" dirty="0" err="1" smtClean="0">
                <a:latin typeface="Courier New" pitchFamily="49" charset="0"/>
              </a:rPr>
              <a:t>pCblock</a:t>
            </a:r>
            <a:r>
              <a:rPr lang="en-US" sz="2000" dirty="0" smtClean="0">
                <a:latin typeface="Courier New" pitchFamily="49" charset="0"/>
              </a:rPr>
              <a:t>, double* </a:t>
            </a:r>
            <a:r>
              <a:rPr lang="en-US" sz="2000" dirty="0" err="1" smtClean="0">
                <a:latin typeface="Courier New" pitchFamily="49" charset="0"/>
              </a:rPr>
              <a:t>pMatrixAblock</a:t>
            </a:r>
            <a:r>
              <a:rPr lang="en-US" sz="2000" dirty="0" smtClean="0">
                <a:latin typeface="Courier New" pitchFamily="49" charset="0"/>
              </a:rPr>
              <a:t>);</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5 – Distribute the Data among the Processes</a:t>
            </a:r>
          </a:p>
          <a:p>
            <a:r>
              <a:rPr lang="en-US" dirty="0" smtClean="0"/>
              <a:t>The initial matrices to be multiplied are located on the root process (with rank 0). It is located in the upper left hand corner of the processor grid</a:t>
            </a:r>
          </a:p>
          <a:p>
            <a:r>
              <a:rPr lang="en-US" dirty="0" smtClean="0"/>
              <a:t>It is necessary to distribute the matrices </a:t>
            </a:r>
            <a:r>
              <a:rPr lang="en-US" dirty="0" err="1" smtClean="0"/>
              <a:t>blockwise</a:t>
            </a:r>
            <a:r>
              <a:rPr lang="en-US" dirty="0" smtClean="0"/>
              <a:t> among the processes so that the blocks </a:t>
            </a:r>
            <a:r>
              <a:rPr lang="en-US" i="1" dirty="0" err="1" smtClean="0"/>
              <a:t>A</a:t>
            </a:r>
            <a:r>
              <a:rPr lang="en-US" i="1" baseline="-25000" dirty="0" err="1" smtClean="0"/>
              <a:t>ij</a:t>
            </a:r>
            <a:r>
              <a:rPr lang="en-US" baseline="30000" dirty="0" smtClean="0"/>
              <a:t> </a:t>
            </a:r>
            <a:r>
              <a:rPr lang="en-US" dirty="0" smtClean="0"/>
              <a:t>and </a:t>
            </a:r>
            <a:r>
              <a:rPr lang="en-US" i="1" dirty="0" err="1" smtClean="0"/>
              <a:t>B</a:t>
            </a:r>
            <a:r>
              <a:rPr lang="en-US" i="1" baseline="-25000" dirty="0" err="1" smtClean="0"/>
              <a:t>ij</a:t>
            </a:r>
            <a:r>
              <a:rPr lang="en-US" baseline="30000" dirty="0" smtClean="0"/>
              <a:t> </a:t>
            </a:r>
            <a:r>
              <a:rPr lang="en-US" dirty="0" smtClean="0"/>
              <a:t>have to be located on the process placed at the intersection of the </a:t>
            </a:r>
            <a:r>
              <a:rPr lang="en-US" i="1" dirty="0" err="1" smtClean="0"/>
              <a:t>i</a:t>
            </a:r>
            <a:r>
              <a:rPr lang="en-US" dirty="0" err="1" smtClean="0"/>
              <a:t>-th</a:t>
            </a:r>
            <a:r>
              <a:rPr lang="en-US" dirty="0" smtClean="0"/>
              <a:t> row and </a:t>
            </a:r>
            <a:r>
              <a:rPr lang="en-US" i="1" dirty="0" smtClean="0"/>
              <a:t>j</a:t>
            </a:r>
            <a:r>
              <a:rPr lang="en-US" dirty="0" smtClean="0"/>
              <a:t>-</a:t>
            </a:r>
            <a:r>
              <a:rPr lang="en-US" dirty="0" err="1" smtClean="0"/>
              <a:t>th</a:t>
            </a:r>
            <a:r>
              <a:rPr lang="en-US" dirty="0" smtClean="0"/>
              <a:t> column of the processor grid</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44</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5 – Distribute the Data among the Processes</a:t>
            </a:r>
          </a:p>
          <a:p>
            <a:r>
              <a:rPr lang="en-US" dirty="0" smtClean="0"/>
              <a:t>The First Stage of Data Distribution</a:t>
            </a:r>
          </a:p>
          <a:p>
            <a:pPr lvl="1"/>
            <a:r>
              <a:rPr lang="en-US" dirty="0" smtClean="0"/>
              <a:t>The matrix is divided into horizontal stripes</a:t>
            </a:r>
          </a:p>
          <a:p>
            <a:pPr lvl="1"/>
            <a:r>
              <a:rPr lang="en-US" dirty="0" smtClean="0"/>
              <a:t>Each of the stripes contains </a:t>
            </a:r>
            <a:r>
              <a:rPr lang="en-US" sz="2400" b="1" dirty="0" err="1" smtClean="0">
                <a:latin typeface="Courier New" pitchFamily="49" charset="0"/>
                <a:ea typeface="+mn-ea"/>
                <a:cs typeface="Courier New" pitchFamily="49" charset="0"/>
              </a:rPr>
              <a:t>BlockSize</a:t>
            </a:r>
            <a:r>
              <a:rPr lang="en-US" dirty="0" smtClean="0"/>
              <a:t> rows</a:t>
            </a:r>
          </a:p>
          <a:p>
            <a:pPr lvl="1"/>
            <a:r>
              <a:rPr lang="en-US" dirty="0" smtClean="0"/>
              <a:t>These rows are distributed among </a:t>
            </a:r>
            <a:br>
              <a:rPr lang="en-US" dirty="0" smtClean="0"/>
            </a:br>
            <a:r>
              <a:rPr lang="en-US" dirty="0" smtClean="0"/>
              <a:t>the processes, which compose the left column</a:t>
            </a:r>
            <a:br>
              <a:rPr lang="en-US" dirty="0" smtClean="0"/>
            </a:br>
            <a:r>
              <a:rPr lang="en-US" dirty="0" smtClean="0"/>
              <a:t>of the processor grid</a:t>
            </a:r>
          </a:p>
          <a:p>
            <a:r>
              <a:rPr lang="en-US" dirty="0" smtClean="0"/>
              <a:t>The Second Stage of Data Distribution</a:t>
            </a:r>
          </a:p>
          <a:p>
            <a:pPr lvl="1"/>
            <a:r>
              <a:rPr lang="en-US" dirty="0" smtClean="0"/>
              <a:t>Each stripe is further divided into blocks </a:t>
            </a:r>
            <a:br>
              <a:rPr lang="en-US" dirty="0" smtClean="0"/>
            </a:br>
            <a:r>
              <a:rPr lang="en-US" dirty="0" smtClean="0"/>
              <a:t>among the processes, which compose </a:t>
            </a:r>
            <a:br>
              <a:rPr lang="en-US" dirty="0" smtClean="0"/>
            </a:br>
            <a:r>
              <a:rPr lang="en-US" dirty="0" smtClean="0"/>
              <a:t>the processor grid rows </a:t>
            </a:r>
          </a:p>
          <a:p>
            <a:endParaRPr lang="en-US"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0418" name="Object 2"/>
          <p:cNvGraphicFramePr>
            <a:graphicFrameLocks noChangeAspect="1"/>
          </p:cNvGraphicFramePr>
          <p:nvPr/>
        </p:nvGraphicFramePr>
        <p:xfrm>
          <a:off x="6881826" y="2000240"/>
          <a:ext cx="2736850" cy="1779587"/>
        </p:xfrm>
        <a:graphic>
          <a:graphicData uri="http://schemas.openxmlformats.org/presentationml/2006/ole">
            <p:oleObj spid="_x0000_s60418" name="Picture" r:id="rId4" imgW="5295960" imgH="3457440" progId="Word.Picture.8">
              <p:embed/>
            </p:oleObj>
          </a:graphicData>
        </a:graphic>
      </p:graphicFrame>
      <p:graphicFrame>
        <p:nvGraphicFramePr>
          <p:cNvPr id="60419" name="Object 3"/>
          <p:cNvGraphicFramePr>
            <a:graphicFrameLocks noChangeAspect="1"/>
          </p:cNvGraphicFramePr>
          <p:nvPr/>
        </p:nvGraphicFramePr>
        <p:xfrm>
          <a:off x="7169811" y="4143380"/>
          <a:ext cx="2447925" cy="1730375"/>
        </p:xfrm>
        <a:graphic>
          <a:graphicData uri="http://schemas.openxmlformats.org/presentationml/2006/ole">
            <p:oleObj spid="_x0000_s60419" name="Picture" r:id="rId5" imgW="4772160" imgH="3371760" progId="Word.Picture.8">
              <p:embed/>
            </p:oleObj>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5 – Distribute the Data among the Processes</a:t>
            </a:r>
          </a:p>
          <a:p>
            <a:r>
              <a:rPr lang="en-US" dirty="0" smtClean="0"/>
              <a:t>To distribute the matrix among the processor of grid processes </a:t>
            </a:r>
            <a:r>
              <a:rPr lang="en-US" dirty="0" err="1" smtClean="0"/>
              <a:t>blockwise</a:t>
            </a:r>
            <a:r>
              <a:rPr lang="en-US" dirty="0" smtClean="0"/>
              <a:t>, implement the function </a:t>
            </a:r>
            <a:r>
              <a:rPr lang="en-US" b="1" dirty="0" err="1" smtClean="0">
                <a:latin typeface="Courier New" pitchFamily="49" charset="0"/>
                <a:cs typeface="Courier New" pitchFamily="49" charset="0"/>
              </a:rPr>
              <a:t>CheckerboardMatrixScatter</a:t>
            </a:r>
            <a:r>
              <a:rPr lang="en-US" b="1" dirty="0" smtClean="0">
                <a:latin typeface="Courier New" pitchFamily="49" charset="0"/>
                <a:cs typeface="Courier New" pitchFamily="49" charset="0"/>
              </a:rPr>
              <a:t>()</a:t>
            </a:r>
            <a:endParaRPr lang="en-US" dirty="0" smtClean="0"/>
          </a:p>
          <a:p>
            <a:endParaRPr lang="en-US" dirty="0" smtClean="0"/>
          </a:p>
          <a:p>
            <a:endParaRPr lang="en-US" dirty="0" smtClean="0"/>
          </a:p>
          <a:p>
            <a:endParaRPr lang="en-US" dirty="0" smtClean="0"/>
          </a:p>
          <a:p>
            <a:r>
              <a:rPr lang="en-US" dirty="0" smtClean="0"/>
              <a:t>Use the function  </a:t>
            </a:r>
            <a:r>
              <a:rPr lang="en-US" b="1" dirty="0" err="1" smtClean="0">
                <a:latin typeface="Courier New" pitchFamily="49" charset="0"/>
                <a:cs typeface="Courier New" pitchFamily="49" charset="0"/>
              </a:rPr>
              <a:t>MPI_Scatter</a:t>
            </a:r>
            <a:r>
              <a:rPr lang="en-US" b="1" dirty="0" smtClean="0">
                <a:latin typeface="Courier New" pitchFamily="49" charset="0"/>
                <a:cs typeface="Courier New" pitchFamily="49" charset="0"/>
              </a:rPr>
              <a:t>()</a:t>
            </a:r>
            <a:r>
              <a:rPr lang="en-US" dirty="0" smtClean="0"/>
              <a:t> to distribute the horizontal stripes among the processes, which compose the left column of the process grid, and to distribute each row of the horizontal stripe along the rows of the processor grid </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770527"/>
            <a:ext cx="9215502" cy="1015663"/>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Function for checkerboard matrix decomposition</a:t>
            </a:r>
          </a:p>
          <a:p>
            <a:r>
              <a:rPr lang="en-US" sz="2000" dirty="0" smtClean="0">
                <a:latin typeface="Courier New" pitchFamily="49" charset="0"/>
              </a:rPr>
              <a:t>void </a:t>
            </a:r>
            <a:r>
              <a:rPr lang="en-US" sz="2000" b="1" dirty="0" err="1" smtClean="0">
                <a:latin typeface="Courier New" pitchFamily="49" charset="0"/>
              </a:rPr>
              <a:t>CheckerboardMatrixScatter</a:t>
            </a:r>
            <a:r>
              <a:rPr lang="en-US" sz="2000" dirty="0" smtClean="0">
                <a:latin typeface="Courier New" pitchFamily="49" charset="0"/>
              </a:rPr>
              <a:t>(double* </a:t>
            </a:r>
            <a:r>
              <a:rPr lang="en-US" sz="2000" dirty="0" err="1" smtClean="0">
                <a:latin typeface="Courier New" pitchFamily="49" charset="0"/>
              </a:rPr>
              <a:t>pMatrix</a:t>
            </a:r>
            <a:r>
              <a:rPr lang="en-US" sz="2000" dirty="0" smtClean="0">
                <a:latin typeface="Courier New" pitchFamily="49" charset="0"/>
              </a:rPr>
              <a:t>, </a:t>
            </a:r>
            <a:endParaRPr lang="ru-RU" sz="2000" dirty="0" smtClean="0">
              <a:latin typeface="Courier New" pitchFamily="49" charset="0"/>
            </a:endParaRPr>
          </a:p>
          <a:p>
            <a:r>
              <a:rPr lang="ru-RU" sz="2000" dirty="0" smtClean="0">
                <a:latin typeface="Courier New" pitchFamily="49" charset="0"/>
              </a:rPr>
              <a:t>  </a:t>
            </a:r>
            <a:r>
              <a:rPr lang="en-US" sz="2000" dirty="0" smtClean="0">
                <a:latin typeface="Courier New" pitchFamily="49" charset="0"/>
              </a:rPr>
              <a:t>double* </a:t>
            </a:r>
            <a:r>
              <a:rPr lang="en-US" sz="2000" dirty="0" err="1" smtClean="0">
                <a:latin typeface="Courier New" pitchFamily="49" charset="0"/>
              </a:rPr>
              <a:t>pMatrixBlock</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Size</a:t>
            </a:r>
            <a:r>
              <a:rPr lang="ru-RU"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BlockSize</a:t>
            </a:r>
            <a:r>
              <a:rPr lang="ru-RU" sz="2000" dirty="0" smtClean="0">
                <a:latin typeface="Courier New" pitchFamily="49" charset="0"/>
              </a:rPr>
              <a:t>)</a:t>
            </a:r>
            <a:r>
              <a:rPr lang="en-US" sz="2000" dirty="0" smtClean="0">
                <a:latin typeface="Courier New" pitchFamily="49" charset="0"/>
              </a:rPr>
              <a:t>;</a:t>
            </a:r>
            <a:endParaRPr lang="ru-RU" sz="2000" dirty="0" smtClean="0">
              <a:latin typeface="Courier New" pitchFamily="49"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5 – Distribute the Data among the Processes</a:t>
            </a:r>
          </a:p>
          <a:p>
            <a:r>
              <a:rPr lang="en-US" dirty="0" smtClean="0"/>
              <a:t>To execute the Fox algorithm it is necessary to distribute </a:t>
            </a:r>
            <a:r>
              <a:rPr lang="en-US" dirty="0" err="1" smtClean="0"/>
              <a:t>blockwise</a:t>
            </a:r>
            <a:r>
              <a:rPr lang="en-US" dirty="0" smtClean="0"/>
              <a:t> the matrix A (the matrix blocks are stored in the variable </a:t>
            </a:r>
            <a:r>
              <a:rPr lang="en-US" b="1" dirty="0" err="1" smtClean="0">
                <a:latin typeface="Courier New" pitchFamily="49" charset="0"/>
                <a:cs typeface="Courier New" pitchFamily="49" charset="0"/>
              </a:rPr>
              <a:t>pMatrixABlock</a:t>
            </a:r>
            <a:r>
              <a:rPr lang="en-US" dirty="0" smtClean="0"/>
              <a:t>) and the matrix В (the matrix blocks are stored in the variable </a:t>
            </a:r>
            <a:r>
              <a:rPr lang="en-US" b="1" dirty="0" err="1" smtClean="0">
                <a:latin typeface="Courier New" pitchFamily="49" charset="0"/>
                <a:cs typeface="Courier New" pitchFamily="49" charset="0"/>
              </a:rPr>
              <a:t>pBblock</a:t>
            </a:r>
            <a:r>
              <a:rPr lang="en-US" dirty="0" smtClean="0"/>
              <a:t>)</a:t>
            </a:r>
          </a:p>
          <a:p>
            <a:r>
              <a:rPr lang="en-US" dirty="0" smtClean="0"/>
              <a:t>Develop the function </a:t>
            </a:r>
            <a:r>
              <a:rPr lang="en-US" b="1" dirty="0" err="1" smtClean="0">
                <a:latin typeface="Courier New" pitchFamily="49" charset="0"/>
                <a:cs typeface="Courier New" pitchFamily="49" charset="0"/>
              </a:rPr>
              <a:t>DataDistribution</a:t>
            </a:r>
            <a:r>
              <a:rPr lang="en-US" b="1" dirty="0" smtClean="0">
                <a:latin typeface="Courier New" pitchFamily="49" charset="0"/>
                <a:cs typeface="Courier New" pitchFamily="49" charset="0"/>
              </a:rPr>
              <a:t>()</a:t>
            </a:r>
            <a:endParaRPr lang="en-US"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3479172"/>
            <a:ext cx="9215502" cy="2862322"/>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Function for data distribution among the processes</a:t>
            </a:r>
          </a:p>
          <a:p>
            <a:r>
              <a:rPr lang="en-US" sz="2000" dirty="0" smtClean="0">
                <a:latin typeface="Courier New" pitchFamily="49" charset="0"/>
              </a:rPr>
              <a:t>void </a:t>
            </a:r>
            <a:r>
              <a:rPr lang="en-US" sz="2000" b="1" dirty="0" err="1" smtClean="0">
                <a:latin typeface="Courier New" pitchFamily="49" charset="0"/>
              </a:rPr>
              <a:t>DataDistribution</a:t>
            </a:r>
            <a:r>
              <a:rPr lang="en-US" sz="2000" dirty="0" smtClean="0">
                <a:latin typeface="Courier New" pitchFamily="49" charset="0"/>
              </a:rPr>
              <a:t>(double* </a:t>
            </a:r>
            <a:r>
              <a:rPr lang="en-US" sz="2000" dirty="0" err="1" smtClean="0">
                <a:latin typeface="Courier New" pitchFamily="49" charset="0"/>
              </a:rPr>
              <a:t>pAMatrix</a:t>
            </a:r>
            <a:r>
              <a:rPr lang="en-US" sz="2000" dirty="0" smtClean="0">
                <a:latin typeface="Courier New" pitchFamily="49" charset="0"/>
              </a:rPr>
              <a:t>, double* </a:t>
            </a:r>
            <a:r>
              <a:rPr lang="en-US" sz="2000" dirty="0" err="1" smtClean="0">
                <a:latin typeface="Courier New" pitchFamily="49" charset="0"/>
              </a:rPr>
              <a:t>pBMatrix</a:t>
            </a:r>
            <a:r>
              <a:rPr lang="en-US" sz="2000" dirty="0" smtClean="0">
                <a:latin typeface="Courier New" pitchFamily="49" charset="0"/>
              </a:rPr>
              <a:t>, </a:t>
            </a:r>
          </a:p>
          <a:p>
            <a:r>
              <a:rPr lang="en-US" sz="2000" dirty="0" smtClean="0">
                <a:latin typeface="Courier New" pitchFamily="49" charset="0"/>
              </a:rPr>
              <a:t>  double* </a:t>
            </a:r>
            <a:r>
              <a:rPr lang="en-US" sz="2000" dirty="0" err="1" smtClean="0">
                <a:latin typeface="Courier New" pitchFamily="49" charset="0"/>
              </a:rPr>
              <a:t>pMatrixAblock</a:t>
            </a:r>
            <a:r>
              <a:rPr lang="en-US" sz="2000" dirty="0" smtClean="0">
                <a:latin typeface="Courier New" pitchFamily="49" charset="0"/>
              </a:rPr>
              <a:t>, double* </a:t>
            </a:r>
            <a:r>
              <a:rPr lang="en-US" sz="2000" dirty="0" err="1" smtClean="0">
                <a:latin typeface="Courier New" pitchFamily="49" charset="0"/>
              </a:rPr>
              <a:t>pBblock</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Size, </a:t>
            </a:r>
            <a:endParaRPr lang="ru-RU" sz="2000" dirty="0" smtClean="0">
              <a:latin typeface="Courier New" pitchFamily="49" charset="0"/>
            </a:endParaRPr>
          </a:p>
          <a:p>
            <a:r>
              <a:rPr lang="ru-RU"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BlockSize</a:t>
            </a:r>
            <a:r>
              <a:rPr lang="en-US" sz="2000" dirty="0" smtClean="0">
                <a:latin typeface="Courier New" pitchFamily="49" charset="0"/>
              </a:rPr>
              <a:t>) {</a:t>
            </a:r>
          </a:p>
          <a:p>
            <a:r>
              <a:rPr lang="ru-RU" sz="2000" dirty="0" smtClean="0">
                <a:latin typeface="Courier New" pitchFamily="49" charset="0"/>
              </a:rPr>
              <a:t>  </a:t>
            </a:r>
            <a:r>
              <a:rPr lang="en-US" sz="2000" dirty="0" err="1" smtClean="0">
                <a:latin typeface="Courier New" pitchFamily="49" charset="0"/>
              </a:rPr>
              <a:t>CheckerboardMatrixScatter</a:t>
            </a:r>
            <a:r>
              <a:rPr lang="en-US" sz="2000" dirty="0" smtClean="0">
                <a:latin typeface="Courier New" pitchFamily="49" charset="0"/>
              </a:rPr>
              <a:t>(</a:t>
            </a:r>
            <a:r>
              <a:rPr lang="en-US" sz="2000" dirty="0" err="1" smtClean="0">
                <a:latin typeface="Courier New" pitchFamily="49" charset="0"/>
              </a:rPr>
              <a:t>pAMatrix</a:t>
            </a:r>
            <a:r>
              <a:rPr lang="en-US" sz="2000" dirty="0" smtClean="0">
                <a:latin typeface="Courier New" pitchFamily="49" charset="0"/>
              </a:rPr>
              <a:t>, </a:t>
            </a:r>
            <a:r>
              <a:rPr lang="en-US" sz="2000" dirty="0" err="1" smtClean="0">
                <a:latin typeface="Courier New" pitchFamily="49" charset="0"/>
              </a:rPr>
              <a:t>pMatrixAblock</a:t>
            </a:r>
            <a:r>
              <a:rPr lang="en-US" sz="2000" dirty="0" smtClean="0">
                <a:latin typeface="Courier New" pitchFamily="49" charset="0"/>
              </a:rPr>
              <a:t>, Size, </a:t>
            </a:r>
            <a:r>
              <a:rPr lang="ru-RU" sz="2000" dirty="0" smtClean="0">
                <a:latin typeface="Courier New" pitchFamily="49" charset="0"/>
              </a:rPr>
              <a:t>  </a:t>
            </a:r>
          </a:p>
          <a:p>
            <a:r>
              <a:rPr lang="ru-RU" sz="2000" dirty="0" smtClean="0">
                <a:latin typeface="Courier New" pitchFamily="49" charset="0"/>
              </a:rPr>
              <a:t>    </a:t>
            </a:r>
            <a:r>
              <a:rPr lang="en-US" sz="2000" dirty="0" err="1" smtClean="0">
                <a:latin typeface="Courier New" pitchFamily="49" charset="0"/>
              </a:rPr>
              <a:t>BlockSize</a:t>
            </a:r>
            <a:r>
              <a:rPr lang="en-US" sz="2000" dirty="0" smtClean="0">
                <a:latin typeface="Courier New" pitchFamily="49" charset="0"/>
              </a:rPr>
              <a:t>);</a:t>
            </a:r>
          </a:p>
          <a:p>
            <a:r>
              <a:rPr lang="en-US" sz="2000" dirty="0" smtClean="0">
                <a:latin typeface="Courier New" pitchFamily="49" charset="0"/>
              </a:rPr>
              <a:t>  </a:t>
            </a:r>
            <a:r>
              <a:rPr lang="en-US" sz="2000" dirty="0" err="1" smtClean="0">
                <a:latin typeface="Courier New" pitchFamily="49" charset="0"/>
              </a:rPr>
              <a:t>CheckerboardMatrixScatter</a:t>
            </a:r>
            <a:r>
              <a:rPr lang="en-US" sz="2000" dirty="0" smtClean="0">
                <a:latin typeface="Courier New" pitchFamily="49" charset="0"/>
              </a:rPr>
              <a:t>(</a:t>
            </a:r>
            <a:r>
              <a:rPr lang="en-US" sz="2000" dirty="0" err="1" smtClean="0">
                <a:latin typeface="Courier New" pitchFamily="49" charset="0"/>
              </a:rPr>
              <a:t>pBMatrix</a:t>
            </a:r>
            <a:r>
              <a:rPr lang="en-US" sz="2000" dirty="0" smtClean="0">
                <a:latin typeface="Courier New" pitchFamily="49" charset="0"/>
              </a:rPr>
              <a:t>, </a:t>
            </a:r>
            <a:r>
              <a:rPr lang="en-US" sz="2000" dirty="0" err="1" smtClean="0">
                <a:latin typeface="Courier New" pitchFamily="49" charset="0"/>
              </a:rPr>
              <a:t>pBblock</a:t>
            </a:r>
            <a:r>
              <a:rPr lang="en-US" sz="2000" dirty="0" smtClean="0">
                <a:latin typeface="Courier New" pitchFamily="49" charset="0"/>
              </a:rPr>
              <a:t>, Size, </a:t>
            </a:r>
            <a:r>
              <a:rPr lang="ru-RU" sz="2000" dirty="0" smtClean="0">
                <a:latin typeface="Courier New" pitchFamily="49" charset="0"/>
              </a:rPr>
              <a:t>  </a:t>
            </a:r>
          </a:p>
          <a:p>
            <a:r>
              <a:rPr lang="ru-RU" sz="2000" dirty="0" smtClean="0">
                <a:latin typeface="Courier New" pitchFamily="49" charset="0"/>
              </a:rPr>
              <a:t>    </a:t>
            </a:r>
            <a:r>
              <a:rPr lang="en-US" sz="2000" dirty="0" err="1" smtClean="0">
                <a:latin typeface="Courier New" pitchFamily="49" charset="0"/>
              </a:rPr>
              <a:t>BlockSize</a:t>
            </a:r>
            <a:r>
              <a:rPr lang="en-US" sz="2000" dirty="0" smtClean="0">
                <a:latin typeface="Courier New" pitchFamily="49" charset="0"/>
              </a:rPr>
              <a:t>);</a:t>
            </a:r>
          </a:p>
          <a:p>
            <a:r>
              <a:rPr lang="en-US" sz="2000" dirty="0" smtClean="0">
                <a:latin typeface="Courier New" pitchFamily="49" charset="0"/>
              </a:rPr>
              <a:t>}</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5 – Distribute the Data among the Processes</a:t>
            </a:r>
          </a:p>
          <a:p>
            <a:r>
              <a:rPr lang="en-US" dirty="0" smtClean="0"/>
              <a:t>To control the correctness of initial data distribution implement the debugging print function </a:t>
            </a:r>
            <a:r>
              <a:rPr lang="en-US" b="1" dirty="0" err="1" smtClean="0">
                <a:latin typeface="Courier New" pitchFamily="49" charset="0"/>
                <a:cs typeface="Courier New" pitchFamily="49" charset="0"/>
              </a:rPr>
              <a:t>TestBlocks</a:t>
            </a:r>
            <a:r>
              <a:rPr lang="en-US" b="1" dirty="0" smtClean="0">
                <a:latin typeface="Courier New" pitchFamily="49" charset="0"/>
                <a:cs typeface="Courier New" pitchFamily="49" charset="0"/>
              </a:rPr>
              <a:t>()</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48</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363357"/>
            <a:ext cx="9215502" cy="4093428"/>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Test printing of the matrix block </a:t>
            </a:r>
          </a:p>
          <a:p>
            <a:r>
              <a:rPr lang="en-US" sz="2000" dirty="0" smtClean="0">
                <a:latin typeface="Courier New" pitchFamily="49" charset="0"/>
              </a:rPr>
              <a:t>void </a:t>
            </a:r>
            <a:r>
              <a:rPr lang="en-US" sz="2000" b="1" dirty="0" err="1" smtClean="0">
                <a:latin typeface="Courier New" pitchFamily="49" charset="0"/>
              </a:rPr>
              <a:t>TestBlocks</a:t>
            </a:r>
            <a:r>
              <a:rPr lang="en-US" sz="2000" dirty="0" smtClean="0">
                <a:latin typeface="Courier New" pitchFamily="49" charset="0"/>
              </a:rPr>
              <a:t>(double* </a:t>
            </a:r>
            <a:r>
              <a:rPr lang="en-US" sz="2000" dirty="0" err="1" smtClean="0">
                <a:latin typeface="Courier New" pitchFamily="49" charset="0"/>
              </a:rPr>
              <a:t>pBlock</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BlockSize</a:t>
            </a:r>
            <a:r>
              <a:rPr lang="en-US" sz="2000" dirty="0" smtClean="0">
                <a:latin typeface="Courier New" pitchFamily="49" charset="0"/>
              </a:rPr>
              <a:t>, char </a:t>
            </a:r>
            <a:r>
              <a:rPr lang="en-US" sz="2000" dirty="0" err="1" smtClean="0">
                <a:latin typeface="Courier New" pitchFamily="49" charset="0"/>
              </a:rPr>
              <a:t>str</a:t>
            </a:r>
            <a:r>
              <a:rPr lang="en-US" sz="2000" dirty="0" smtClean="0">
                <a:latin typeface="Courier New" pitchFamily="49" charset="0"/>
              </a:rPr>
              <a:t>[]){ </a:t>
            </a:r>
          </a:p>
          <a:p>
            <a:r>
              <a:rPr lang="en-US" sz="2000" dirty="0" smtClean="0">
                <a:latin typeface="Courier New" pitchFamily="49" charset="0"/>
              </a:rPr>
              <a:t>  </a:t>
            </a:r>
            <a:r>
              <a:rPr lang="en-US" sz="2000" dirty="0" err="1" smtClean="0">
                <a:latin typeface="Courier New" pitchFamily="49" charset="0"/>
              </a:rPr>
              <a:t>MPI_Barrier</a:t>
            </a:r>
            <a:r>
              <a:rPr lang="en-US" sz="2000" dirty="0" smtClean="0">
                <a:latin typeface="Courier New" pitchFamily="49" charset="0"/>
              </a:rPr>
              <a:t>(MPI_COMM_WORLD); </a:t>
            </a:r>
          </a:p>
          <a:p>
            <a:r>
              <a:rPr lang="en-US" sz="2000" dirty="0" smtClean="0">
                <a:latin typeface="Courier New" pitchFamily="49" charset="0"/>
              </a:rPr>
              <a:t>  if (</a:t>
            </a:r>
            <a:r>
              <a:rPr lang="en-US" sz="2000" dirty="0" err="1" smtClean="0">
                <a:latin typeface="Courier New" pitchFamily="49" charset="0"/>
              </a:rPr>
              <a:t>ProcRank</a:t>
            </a:r>
            <a:r>
              <a:rPr lang="en-US" sz="2000" dirty="0" smtClean="0">
                <a:latin typeface="Courier New" pitchFamily="49" charset="0"/>
              </a:rPr>
              <a:t> == 0)</a:t>
            </a:r>
          </a:p>
          <a:p>
            <a:r>
              <a:rPr lang="en-US" sz="2000" dirty="0" smtClean="0">
                <a:latin typeface="Courier New" pitchFamily="49" charset="0"/>
              </a:rPr>
              <a:t>    </a:t>
            </a:r>
            <a:r>
              <a:rPr lang="en-US" sz="2000" dirty="0" err="1" smtClean="0">
                <a:latin typeface="Courier New" pitchFamily="49" charset="0"/>
              </a:rPr>
              <a:t>printf</a:t>
            </a:r>
            <a:r>
              <a:rPr lang="en-US" sz="2000" dirty="0" smtClean="0">
                <a:latin typeface="Courier New" pitchFamily="49" charset="0"/>
              </a:rPr>
              <a:t>("%s \n", </a:t>
            </a:r>
            <a:r>
              <a:rPr lang="en-US" sz="2000" dirty="0" err="1" smtClean="0">
                <a:latin typeface="Courier New" pitchFamily="49" charset="0"/>
              </a:rPr>
              <a:t>str</a:t>
            </a:r>
            <a:r>
              <a:rPr lang="en-US" sz="2000" dirty="0" smtClean="0">
                <a:latin typeface="Courier New" pitchFamily="49" charset="0"/>
              </a:rPr>
              <a:t>); </a:t>
            </a:r>
          </a:p>
          <a:p>
            <a:r>
              <a:rPr lang="en-US" sz="2000" dirty="0" smtClean="0">
                <a:latin typeface="Courier New" pitchFamily="49" charset="0"/>
              </a:rPr>
              <a:t>  for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i</a:t>
            </a:r>
            <a:r>
              <a:rPr lang="en-US" sz="2000" dirty="0" smtClean="0">
                <a:latin typeface="Courier New" pitchFamily="49" charset="0"/>
              </a:rPr>
              <a:t> = 0; </a:t>
            </a:r>
            <a:r>
              <a:rPr lang="en-US" sz="2000" dirty="0" err="1" smtClean="0">
                <a:latin typeface="Courier New" pitchFamily="49" charset="0"/>
              </a:rPr>
              <a:t>i</a:t>
            </a:r>
            <a:r>
              <a:rPr lang="en-US" sz="2000" dirty="0" smtClean="0">
                <a:latin typeface="Courier New" pitchFamily="49" charset="0"/>
              </a:rPr>
              <a:t> &lt; </a:t>
            </a:r>
            <a:r>
              <a:rPr lang="en-US" sz="2000" dirty="0" err="1" smtClean="0">
                <a:latin typeface="Courier New" pitchFamily="49" charset="0"/>
              </a:rPr>
              <a:t>ProcNum</a:t>
            </a:r>
            <a:r>
              <a:rPr lang="en-US" sz="2000" dirty="0" smtClean="0">
                <a:latin typeface="Courier New" pitchFamily="49" charset="0"/>
              </a:rPr>
              <a:t>; </a:t>
            </a:r>
            <a:r>
              <a:rPr lang="en-US" sz="2000" dirty="0" err="1" smtClean="0">
                <a:latin typeface="Courier New" pitchFamily="49" charset="0"/>
              </a:rPr>
              <a:t>i</a:t>
            </a:r>
            <a:r>
              <a:rPr lang="en-US" sz="2000" dirty="0" smtClean="0">
                <a:latin typeface="Courier New" pitchFamily="49" charset="0"/>
              </a:rPr>
              <a:t>++) { </a:t>
            </a:r>
          </a:p>
          <a:p>
            <a:r>
              <a:rPr lang="en-US" sz="2000" dirty="0" smtClean="0">
                <a:latin typeface="Courier New" pitchFamily="49" charset="0"/>
              </a:rPr>
              <a:t>    if (</a:t>
            </a:r>
            <a:r>
              <a:rPr lang="en-US" sz="2000" dirty="0" err="1" smtClean="0">
                <a:latin typeface="Courier New" pitchFamily="49" charset="0"/>
              </a:rPr>
              <a:t>ProcRank</a:t>
            </a:r>
            <a:r>
              <a:rPr lang="en-US" sz="2000" dirty="0" smtClean="0">
                <a:latin typeface="Courier New" pitchFamily="49" charset="0"/>
              </a:rPr>
              <a:t> == </a:t>
            </a:r>
            <a:r>
              <a:rPr lang="en-US" sz="2000" dirty="0" err="1" smtClean="0">
                <a:latin typeface="Courier New" pitchFamily="49" charset="0"/>
              </a:rPr>
              <a:t>i</a:t>
            </a:r>
            <a:r>
              <a:rPr lang="en-US" sz="2000" dirty="0" smtClean="0">
                <a:latin typeface="Courier New" pitchFamily="49" charset="0"/>
              </a:rPr>
              <a:t>) { </a:t>
            </a:r>
          </a:p>
          <a:p>
            <a:r>
              <a:rPr lang="en-US" sz="2000" dirty="0" smtClean="0">
                <a:latin typeface="Courier New" pitchFamily="49" charset="0"/>
              </a:rPr>
              <a:t>      </a:t>
            </a:r>
            <a:r>
              <a:rPr lang="en-US" sz="2000" dirty="0" err="1" smtClean="0">
                <a:latin typeface="Courier New" pitchFamily="49" charset="0"/>
              </a:rPr>
              <a:t>printf</a:t>
            </a:r>
            <a:r>
              <a:rPr lang="en-US" sz="2000" dirty="0" smtClean="0">
                <a:latin typeface="Courier New" pitchFamily="49" charset="0"/>
              </a:rPr>
              <a:t> ("</a:t>
            </a:r>
            <a:r>
              <a:rPr lang="en-US" sz="2000" dirty="0" err="1" smtClean="0">
                <a:latin typeface="Courier New" pitchFamily="49" charset="0"/>
              </a:rPr>
              <a:t>ProcRank</a:t>
            </a:r>
            <a:r>
              <a:rPr lang="en-US" sz="2000" dirty="0" smtClean="0">
                <a:latin typeface="Courier New" pitchFamily="49" charset="0"/>
              </a:rPr>
              <a:t> = %d \n", </a:t>
            </a:r>
            <a:r>
              <a:rPr lang="en-US" sz="2000" dirty="0" err="1" smtClean="0">
                <a:latin typeface="Courier New" pitchFamily="49" charset="0"/>
              </a:rPr>
              <a:t>ProcRank</a:t>
            </a:r>
            <a:r>
              <a:rPr lang="en-US" sz="2000" dirty="0" smtClean="0">
                <a:latin typeface="Courier New" pitchFamily="49" charset="0"/>
              </a:rPr>
              <a:t>); </a:t>
            </a:r>
          </a:p>
          <a:p>
            <a:r>
              <a:rPr lang="en-US" sz="2000" dirty="0" smtClean="0">
                <a:latin typeface="Courier New" pitchFamily="49" charset="0"/>
              </a:rPr>
              <a:t>      </a:t>
            </a:r>
            <a:r>
              <a:rPr lang="en-US" sz="2000" dirty="0" err="1" smtClean="0">
                <a:latin typeface="Courier New" pitchFamily="49" charset="0"/>
              </a:rPr>
              <a:t>PrintMatrix</a:t>
            </a:r>
            <a:r>
              <a:rPr lang="en-US" sz="2000" dirty="0" smtClean="0">
                <a:latin typeface="Courier New" pitchFamily="49" charset="0"/>
              </a:rPr>
              <a:t>(</a:t>
            </a:r>
            <a:r>
              <a:rPr lang="en-US" sz="2000" dirty="0" err="1" smtClean="0">
                <a:latin typeface="Courier New" pitchFamily="49" charset="0"/>
              </a:rPr>
              <a:t>pBlock</a:t>
            </a:r>
            <a:r>
              <a:rPr lang="en-US" sz="2000" dirty="0" smtClean="0">
                <a:latin typeface="Courier New" pitchFamily="49" charset="0"/>
              </a:rPr>
              <a:t>, </a:t>
            </a:r>
            <a:r>
              <a:rPr lang="en-US" sz="2000" dirty="0" err="1" smtClean="0">
                <a:latin typeface="Courier New" pitchFamily="49" charset="0"/>
              </a:rPr>
              <a:t>BlockSize</a:t>
            </a:r>
            <a:r>
              <a:rPr lang="en-US" sz="2000" dirty="0" smtClean="0">
                <a:latin typeface="Courier New" pitchFamily="49" charset="0"/>
              </a:rPr>
              <a:t>, </a:t>
            </a:r>
            <a:r>
              <a:rPr lang="en-US" sz="2000" dirty="0" err="1" smtClean="0">
                <a:latin typeface="Courier New" pitchFamily="49" charset="0"/>
              </a:rPr>
              <a:t>BlockSize</a:t>
            </a:r>
            <a:r>
              <a:rPr lang="en-US" sz="2000" dirty="0" smtClean="0">
                <a:latin typeface="Courier New" pitchFamily="49" charset="0"/>
              </a:rPr>
              <a:t>); </a:t>
            </a:r>
          </a:p>
          <a:p>
            <a:r>
              <a:rPr lang="en-US" sz="2000" dirty="0" smtClean="0">
                <a:latin typeface="Courier New" pitchFamily="49" charset="0"/>
              </a:rPr>
              <a:t>    } </a:t>
            </a:r>
          </a:p>
          <a:p>
            <a:r>
              <a:rPr lang="en-US" sz="2000" dirty="0" smtClean="0">
                <a:latin typeface="Courier New" pitchFamily="49" charset="0"/>
              </a:rPr>
              <a:t>    </a:t>
            </a:r>
            <a:r>
              <a:rPr lang="en-US" sz="2000" dirty="0" err="1" smtClean="0">
                <a:latin typeface="Courier New" pitchFamily="49" charset="0"/>
              </a:rPr>
              <a:t>MPI_Barrier</a:t>
            </a:r>
            <a:r>
              <a:rPr lang="en-US" sz="2000" dirty="0" smtClean="0">
                <a:latin typeface="Courier New" pitchFamily="49" charset="0"/>
              </a:rPr>
              <a:t>(MPI_COMM_WORLD); </a:t>
            </a:r>
          </a:p>
          <a:p>
            <a:r>
              <a:rPr lang="en-US" sz="2000" dirty="0" smtClean="0">
                <a:latin typeface="Courier New" pitchFamily="49" charset="0"/>
              </a:rPr>
              <a:t>  } </a:t>
            </a:r>
          </a:p>
          <a:p>
            <a:r>
              <a:rPr lang="en-US" sz="2000" dirty="0" smtClean="0">
                <a:latin typeface="Courier New" pitchFamily="49" charset="0"/>
              </a:rPr>
              <a:t>}</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5 – Distribute the Data among the Processes</a:t>
            </a:r>
          </a:p>
          <a:p>
            <a:r>
              <a:rPr lang="en-US" dirty="0" smtClean="0"/>
              <a:t>Call the function of data distribution from the function </a:t>
            </a:r>
            <a:r>
              <a:rPr lang="en-US" b="1" dirty="0" smtClean="0">
                <a:latin typeface="Courier New" pitchFamily="49" charset="0"/>
                <a:cs typeface="Courier New" pitchFamily="49" charset="0"/>
              </a:rPr>
              <a:t>main()</a:t>
            </a:r>
          </a:p>
          <a:p>
            <a:r>
              <a:rPr lang="en-US" dirty="0" smtClean="0"/>
              <a:t>Call the function of printing the distributed data from the function </a:t>
            </a:r>
            <a:r>
              <a:rPr lang="en-US" b="1" dirty="0" smtClean="0">
                <a:latin typeface="Courier New" pitchFamily="49" charset="0"/>
                <a:cs typeface="Courier New" pitchFamily="49" charset="0"/>
              </a:rPr>
              <a:t>main()</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Compile the application and run</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49</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0" name="Rectangle 1"/>
          <p:cNvSpPr>
            <a:spLocks noChangeArrowheads="1"/>
          </p:cNvSpPr>
          <p:nvPr/>
        </p:nvSpPr>
        <p:spPr bwMode="auto">
          <a:xfrm>
            <a:off x="523844" y="2786058"/>
            <a:ext cx="9215502" cy="2554545"/>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 Data distribution among the processes </a:t>
            </a:r>
          </a:p>
          <a:p>
            <a:r>
              <a:rPr lang="en-US" sz="2000" b="1" dirty="0" smtClean="0">
                <a:latin typeface="Courier New" pitchFamily="49" charset="0"/>
              </a:rPr>
              <a:t>  </a:t>
            </a:r>
            <a:r>
              <a:rPr lang="en-US" sz="2000" b="1" dirty="0" err="1" smtClean="0">
                <a:latin typeface="Courier New" pitchFamily="49" charset="0"/>
              </a:rPr>
              <a:t>DataDistribution</a:t>
            </a:r>
            <a:r>
              <a:rPr lang="en-US" sz="2000" b="1" dirty="0" smtClean="0">
                <a:latin typeface="Courier New" pitchFamily="49" charset="0"/>
              </a:rPr>
              <a:t>(</a:t>
            </a:r>
            <a:r>
              <a:rPr lang="en-US" sz="2000" b="1" dirty="0" err="1" smtClean="0">
                <a:latin typeface="Courier New" pitchFamily="49" charset="0"/>
              </a:rPr>
              <a:t>pAMatrix</a:t>
            </a:r>
            <a:r>
              <a:rPr lang="en-US" sz="2000" b="1" dirty="0" smtClean="0">
                <a:latin typeface="Courier New" pitchFamily="49" charset="0"/>
              </a:rPr>
              <a:t>, </a:t>
            </a:r>
            <a:r>
              <a:rPr lang="en-US" sz="2000" b="1" dirty="0" err="1" smtClean="0">
                <a:latin typeface="Courier New" pitchFamily="49" charset="0"/>
              </a:rPr>
              <a:t>pBMatrix</a:t>
            </a:r>
            <a:r>
              <a:rPr lang="en-US" sz="2000" b="1" dirty="0" smtClean="0">
                <a:latin typeface="Courier New" pitchFamily="49" charset="0"/>
              </a:rPr>
              <a:t>, </a:t>
            </a:r>
            <a:r>
              <a:rPr lang="en-US" sz="2000" b="1" dirty="0" err="1" smtClean="0">
                <a:latin typeface="Courier New" pitchFamily="49" charset="0"/>
              </a:rPr>
              <a:t>pMatrixABlock</a:t>
            </a:r>
            <a:r>
              <a:rPr lang="en-US" sz="2000" b="1" dirty="0" smtClean="0">
                <a:latin typeface="Courier New" pitchFamily="49" charset="0"/>
              </a:rPr>
              <a:t>, </a:t>
            </a:r>
          </a:p>
          <a:p>
            <a:r>
              <a:rPr lang="en-US" sz="2000" b="1" dirty="0" smtClean="0">
                <a:latin typeface="Courier New" pitchFamily="49" charset="0"/>
              </a:rPr>
              <a:t>  </a:t>
            </a:r>
            <a:r>
              <a:rPr lang="en-US" sz="2000" b="1" dirty="0" err="1" smtClean="0">
                <a:latin typeface="Courier New" pitchFamily="49" charset="0"/>
              </a:rPr>
              <a:t>pBblock</a:t>
            </a:r>
            <a:r>
              <a:rPr lang="en-US" sz="2000" b="1" dirty="0" smtClean="0">
                <a:latin typeface="Courier New" pitchFamily="49" charset="0"/>
              </a:rPr>
              <a:t>, Size, </a:t>
            </a:r>
            <a:r>
              <a:rPr lang="en-US" sz="2000" b="1" dirty="0" err="1" smtClean="0">
                <a:latin typeface="Courier New" pitchFamily="49" charset="0"/>
              </a:rPr>
              <a:t>BlockSize</a:t>
            </a:r>
            <a:r>
              <a:rPr lang="en-US" sz="2000" b="1" dirty="0" smtClean="0">
                <a:latin typeface="Courier New" pitchFamily="49" charset="0"/>
              </a:rPr>
              <a:t>);</a:t>
            </a:r>
          </a:p>
          <a:p>
            <a:r>
              <a:rPr lang="en-US" sz="2000" b="1" dirty="0" smtClean="0">
                <a:latin typeface="Courier New" pitchFamily="49" charset="0"/>
              </a:rPr>
              <a:t>  </a:t>
            </a:r>
            <a:r>
              <a:rPr lang="en-US" sz="2000" b="1" dirty="0" err="1" smtClean="0">
                <a:latin typeface="Courier New" pitchFamily="49" charset="0"/>
              </a:rPr>
              <a:t>TestBlocks</a:t>
            </a:r>
            <a:r>
              <a:rPr lang="en-US" sz="2000" b="1" dirty="0" smtClean="0">
                <a:latin typeface="Courier New" pitchFamily="49" charset="0"/>
              </a:rPr>
              <a:t>(</a:t>
            </a:r>
            <a:r>
              <a:rPr lang="en-US" sz="2000" b="1" dirty="0" err="1" smtClean="0">
                <a:latin typeface="Courier New" pitchFamily="49" charset="0"/>
              </a:rPr>
              <a:t>pMatrixAblock</a:t>
            </a:r>
            <a:r>
              <a:rPr lang="en-US" sz="2000" b="1" dirty="0" smtClean="0">
                <a:latin typeface="Courier New" pitchFamily="49" charset="0"/>
              </a:rPr>
              <a:t>, </a:t>
            </a:r>
            <a:r>
              <a:rPr lang="en-US" sz="2000" b="1" dirty="0" err="1" smtClean="0">
                <a:latin typeface="Courier New" pitchFamily="49" charset="0"/>
              </a:rPr>
              <a:t>BlockSize</a:t>
            </a:r>
            <a:r>
              <a:rPr lang="en-US" sz="2000" b="1" dirty="0" smtClean="0">
                <a:latin typeface="Courier New" pitchFamily="49" charset="0"/>
              </a:rPr>
              <a:t>, </a:t>
            </a:r>
          </a:p>
          <a:p>
            <a:r>
              <a:rPr lang="en-US" sz="2000" b="1" dirty="0" smtClean="0">
                <a:latin typeface="Courier New" pitchFamily="49" charset="0"/>
              </a:rPr>
              <a:t>    "Initial blocks of matrix A"); </a:t>
            </a:r>
          </a:p>
          <a:p>
            <a:r>
              <a:rPr lang="en-US" sz="2000" b="1" dirty="0" smtClean="0">
                <a:latin typeface="Courier New" pitchFamily="49" charset="0"/>
              </a:rPr>
              <a:t>  </a:t>
            </a:r>
            <a:r>
              <a:rPr lang="en-US" sz="2000" b="1" dirty="0" err="1" smtClean="0">
                <a:latin typeface="Courier New" pitchFamily="49" charset="0"/>
              </a:rPr>
              <a:t>TestBlocks</a:t>
            </a:r>
            <a:r>
              <a:rPr lang="en-US" sz="2000" b="1" dirty="0" smtClean="0">
                <a:latin typeface="Courier New" pitchFamily="49" charset="0"/>
              </a:rPr>
              <a:t>(</a:t>
            </a:r>
            <a:r>
              <a:rPr lang="en-US" sz="2000" b="1" dirty="0" err="1" smtClean="0">
                <a:latin typeface="Courier New" pitchFamily="49" charset="0"/>
              </a:rPr>
              <a:t>pBblock</a:t>
            </a:r>
            <a:r>
              <a:rPr lang="en-US" sz="2000" b="1" dirty="0" smtClean="0">
                <a:latin typeface="Courier New" pitchFamily="49" charset="0"/>
              </a:rPr>
              <a:t>, </a:t>
            </a:r>
            <a:r>
              <a:rPr lang="en-US" sz="2000" b="1" dirty="0" err="1" smtClean="0">
                <a:latin typeface="Courier New" pitchFamily="49" charset="0"/>
              </a:rPr>
              <a:t>BlockSize</a:t>
            </a:r>
            <a:r>
              <a:rPr lang="en-US" sz="2000" b="1" dirty="0" smtClean="0">
                <a:latin typeface="Courier New" pitchFamily="49" charset="0"/>
              </a:rPr>
              <a:t>, </a:t>
            </a:r>
          </a:p>
          <a:p>
            <a:r>
              <a:rPr lang="en-US" sz="2000" b="1" dirty="0" smtClean="0">
                <a:latin typeface="Courier New" pitchFamily="49" charset="0"/>
              </a:rPr>
              <a:t>    "Initial blocks of matrix B"); </a:t>
            </a:r>
          </a:p>
          <a:p>
            <a:r>
              <a:rPr lang="en-US" sz="2000" dirty="0" smtClean="0">
                <a:latin typeface="Courier New" pitchFamily="49" charset="0"/>
              </a:rPr>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1. Problem Statement…</a:t>
            </a:r>
            <a:endParaRPr lang="ru-RU" sz="2800" dirty="0" smtClean="0"/>
          </a:p>
        </p:txBody>
      </p:sp>
      <p:sp>
        <p:nvSpPr>
          <p:cNvPr id="5123" name="Rectangle 5"/>
          <p:cNvSpPr>
            <a:spLocks noGrp="1" noChangeArrowheads="1"/>
          </p:cNvSpPr>
          <p:nvPr>
            <p:ph idx="1"/>
          </p:nvPr>
        </p:nvSpPr>
        <p:spPr/>
        <p:txBody>
          <a:bodyPr/>
          <a:lstStyle/>
          <a:p>
            <a:r>
              <a:rPr lang="en-US" dirty="0" smtClean="0"/>
              <a:t>Matrix multiplication</a:t>
            </a:r>
          </a:p>
          <a:p>
            <a:endParaRPr lang="en-US" dirty="0" smtClean="0"/>
          </a:p>
          <a:p>
            <a:r>
              <a:rPr lang="en-US" dirty="0" smtClean="0"/>
              <a:t>or</a:t>
            </a:r>
          </a:p>
          <a:p>
            <a:endParaRPr lang="en-US" sz="2800" i="1" dirty="0" smtClean="0"/>
          </a:p>
          <a:p>
            <a:endParaRPr lang="en-US" sz="2800" i="1" dirty="0" smtClean="0"/>
          </a:p>
          <a:p>
            <a:endParaRPr lang="en-US" sz="2800" i="1" dirty="0" smtClean="0"/>
          </a:p>
          <a:p>
            <a:r>
              <a:rPr lang="en-US" dirty="0" smtClean="0"/>
              <a:t>Each element of the result matrix C is the scalar product of the corresponding row of the matrix A and the column of the matrix B</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29" name="Object 5"/>
          <p:cNvGraphicFramePr>
            <a:graphicFrameLocks noChangeAspect="1"/>
          </p:cNvGraphicFramePr>
          <p:nvPr/>
        </p:nvGraphicFramePr>
        <p:xfrm>
          <a:off x="560388" y="2552702"/>
          <a:ext cx="8785225" cy="1162050"/>
        </p:xfrm>
        <a:graphic>
          <a:graphicData uri="http://schemas.openxmlformats.org/presentationml/2006/ole">
            <p:oleObj spid="_x0000_s1029" name="Equation" r:id="rId4" imgW="5562360" imgH="736560" progId="Equation.DSMT4">
              <p:embed/>
            </p:oleObj>
          </a:graphicData>
        </a:graphic>
      </p:graphicFrame>
      <p:graphicFrame>
        <p:nvGraphicFramePr>
          <p:cNvPr id="1030" name="Object 6"/>
          <p:cNvGraphicFramePr>
            <a:graphicFrameLocks noChangeAspect="1"/>
          </p:cNvGraphicFramePr>
          <p:nvPr/>
        </p:nvGraphicFramePr>
        <p:xfrm>
          <a:off x="2068531" y="4929198"/>
          <a:ext cx="5527675" cy="920750"/>
        </p:xfrm>
        <a:graphic>
          <a:graphicData uri="http://schemas.openxmlformats.org/presentationml/2006/ole">
            <p:oleObj spid="_x0000_s1030" name="Equation" r:id="rId5" imgW="2603160" imgH="431640" progId="Equation.DSMT4">
              <p:embed/>
            </p:oleObj>
          </a:graphicData>
        </a:graphic>
      </p:graphicFrame>
      <p:graphicFrame>
        <p:nvGraphicFramePr>
          <p:cNvPr id="1031" name="Object 7"/>
          <p:cNvGraphicFramePr>
            <a:graphicFrameLocks noChangeAspect="1"/>
          </p:cNvGraphicFramePr>
          <p:nvPr/>
        </p:nvGraphicFramePr>
        <p:xfrm>
          <a:off x="4013204" y="1528763"/>
          <a:ext cx="1439862" cy="436562"/>
        </p:xfrm>
        <a:graphic>
          <a:graphicData uri="http://schemas.openxmlformats.org/presentationml/2006/ole">
            <p:oleObj spid="_x0000_s1031" name="Equation" r:id="rId6" imgW="583920" imgH="177480" progId="Equation.DSMT4">
              <p:embed/>
            </p:oleObj>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5 – Distribute the Data among the Processes</a:t>
            </a:r>
          </a:p>
          <a:p>
            <a:pPr>
              <a:spcBef>
                <a:spcPts val="600"/>
              </a:spcBef>
            </a:pPr>
            <a:endParaRPr lang="en-US"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50</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 name="Picture 4"/>
          <p:cNvPicPr>
            <a:picLocks noChangeAspect="1" noChangeArrowheads="1"/>
          </p:cNvPicPr>
          <p:nvPr/>
        </p:nvPicPr>
        <p:blipFill>
          <a:blip r:embed="rId3"/>
          <a:srcRect/>
          <a:stretch>
            <a:fillRect/>
          </a:stretch>
        </p:blipFill>
        <p:spPr bwMode="auto">
          <a:xfrm>
            <a:off x="2243931" y="1571612"/>
            <a:ext cx="5735804" cy="4748572"/>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6 – Implement the Parallel Matrix Multiplication Program</a:t>
            </a:r>
          </a:p>
          <a:p>
            <a:pPr>
              <a:spcBef>
                <a:spcPts val="600"/>
              </a:spcBef>
            </a:pPr>
            <a:r>
              <a:rPr lang="en-US" dirty="0" smtClean="0"/>
              <a:t>Implement the </a:t>
            </a:r>
            <a:r>
              <a:rPr lang="en-US" b="1" dirty="0" err="1" smtClean="0">
                <a:latin typeface="Courier New" pitchFamily="49" charset="0"/>
              </a:rPr>
              <a:t>ParallelResultCalculation</a:t>
            </a:r>
            <a:r>
              <a:rPr lang="en-US" b="1" dirty="0" smtClean="0">
                <a:latin typeface="Courier New" pitchFamily="49" charset="0"/>
              </a:rPr>
              <a:t>()</a:t>
            </a:r>
            <a:r>
              <a:rPr lang="en-US" dirty="0" smtClean="0"/>
              <a:t> function to execute the parallel Fox algorithm of matrix multiplication</a:t>
            </a:r>
          </a:p>
          <a:p>
            <a:pPr>
              <a:spcBef>
                <a:spcPts val="600"/>
              </a:spcBef>
            </a:pPr>
            <a:r>
              <a:rPr lang="en-US" dirty="0" smtClean="0"/>
              <a:t>According to the scheme of parallel computations, it is necessary to carry out </a:t>
            </a:r>
            <a:r>
              <a:rPr lang="en-US" b="1" dirty="0" err="1" smtClean="0">
                <a:latin typeface="Courier New" pitchFamily="49" charset="0"/>
              </a:rPr>
              <a:t>GridSize</a:t>
            </a:r>
            <a:r>
              <a:rPr lang="en-US" dirty="0" smtClean="0"/>
              <a:t> iterations</a:t>
            </a:r>
          </a:p>
          <a:p>
            <a:r>
              <a:rPr lang="en-US" dirty="0" smtClean="0"/>
              <a:t>Each of the iterations consists of the execution of the following operations:</a:t>
            </a:r>
          </a:p>
          <a:p>
            <a:pPr lvl="1"/>
            <a:r>
              <a:rPr lang="en-US" dirty="0" smtClean="0"/>
              <a:t>The broadcast of the matrix </a:t>
            </a:r>
            <a:r>
              <a:rPr lang="en-US" i="1" dirty="0" smtClean="0"/>
              <a:t>A</a:t>
            </a:r>
            <a:r>
              <a:rPr lang="en-US" dirty="0" smtClean="0"/>
              <a:t> block along the processor grid row</a:t>
            </a:r>
          </a:p>
          <a:p>
            <a:pPr lvl="1"/>
            <a:r>
              <a:rPr lang="en-US" dirty="0" smtClean="0"/>
              <a:t>The multiplication of matrix blocks</a:t>
            </a:r>
          </a:p>
          <a:p>
            <a:pPr lvl="1"/>
            <a:r>
              <a:rPr lang="en-US" dirty="0" smtClean="0"/>
              <a:t>The cyclic shift of the matrix </a:t>
            </a:r>
            <a:r>
              <a:rPr lang="en-US" i="1" dirty="0" smtClean="0"/>
              <a:t>B</a:t>
            </a:r>
            <a:r>
              <a:rPr lang="en-US" dirty="0" smtClean="0"/>
              <a:t> blocks along the column of the processor grid</a:t>
            </a:r>
          </a:p>
          <a:p>
            <a:pPr>
              <a:spcBef>
                <a:spcPts val="600"/>
              </a:spcBef>
            </a:pPr>
            <a:endParaRPr lang="en-US"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51</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6 – Implement the Parallel Matrix Multiplication Program</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52</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1515975"/>
            <a:ext cx="9215502" cy="4774384"/>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pPr>
              <a:lnSpc>
                <a:spcPct val="95000"/>
              </a:lnSpc>
            </a:pPr>
            <a:r>
              <a:rPr lang="en-US" sz="2000" dirty="0" smtClean="0">
                <a:latin typeface="Courier New" pitchFamily="49" charset="0"/>
              </a:rPr>
              <a:t>// Parallel matrix multiplication</a:t>
            </a:r>
            <a:endParaRPr lang="ru-RU" sz="2000" dirty="0" smtClean="0">
              <a:latin typeface="Courier New" pitchFamily="49" charset="0"/>
            </a:endParaRPr>
          </a:p>
          <a:p>
            <a:pPr>
              <a:lnSpc>
                <a:spcPct val="95000"/>
              </a:lnSpc>
            </a:pPr>
            <a:r>
              <a:rPr lang="en-US" sz="2000" dirty="0" smtClean="0">
                <a:latin typeface="Courier New" pitchFamily="49" charset="0"/>
              </a:rPr>
              <a:t>void </a:t>
            </a:r>
            <a:r>
              <a:rPr lang="en-US" sz="2000" b="1" dirty="0" err="1" smtClean="0">
                <a:latin typeface="Courier New" pitchFamily="49" charset="0"/>
              </a:rPr>
              <a:t>ParallelResultCalculation</a:t>
            </a:r>
            <a:r>
              <a:rPr lang="en-US" sz="2000" dirty="0" smtClean="0">
                <a:latin typeface="Courier New" pitchFamily="49" charset="0"/>
              </a:rPr>
              <a:t>(double* </a:t>
            </a:r>
            <a:r>
              <a:rPr lang="en-US" sz="2000" dirty="0" err="1" smtClean="0">
                <a:latin typeface="Courier New" pitchFamily="49" charset="0"/>
              </a:rPr>
              <a:t>pAblock</a:t>
            </a:r>
            <a:r>
              <a:rPr lang="en-US" sz="2000" dirty="0" smtClean="0">
                <a:latin typeface="Courier New" pitchFamily="49" charset="0"/>
              </a:rPr>
              <a:t>, </a:t>
            </a:r>
            <a:endParaRPr lang="ru-RU" sz="2000" dirty="0" smtClean="0">
              <a:latin typeface="Courier New" pitchFamily="49" charset="0"/>
            </a:endParaRPr>
          </a:p>
          <a:p>
            <a:pPr>
              <a:lnSpc>
                <a:spcPct val="95000"/>
              </a:lnSpc>
            </a:pPr>
            <a:r>
              <a:rPr lang="ru-RU" sz="2000" dirty="0" smtClean="0">
                <a:latin typeface="Courier New" pitchFamily="49" charset="0"/>
              </a:rPr>
              <a:t>  </a:t>
            </a:r>
            <a:r>
              <a:rPr lang="en-US" sz="2000" dirty="0" smtClean="0">
                <a:latin typeface="Courier New" pitchFamily="49" charset="0"/>
              </a:rPr>
              <a:t>double* </a:t>
            </a:r>
            <a:r>
              <a:rPr lang="en-US" sz="2000" dirty="0" err="1" smtClean="0">
                <a:latin typeface="Courier New" pitchFamily="49" charset="0"/>
              </a:rPr>
              <a:t>pMatrixAblock</a:t>
            </a:r>
            <a:r>
              <a:rPr lang="en-US" sz="2000" dirty="0" smtClean="0">
                <a:latin typeface="Courier New" pitchFamily="49" charset="0"/>
              </a:rPr>
              <a:t>, double* </a:t>
            </a:r>
            <a:r>
              <a:rPr lang="en-US" sz="2000" dirty="0" err="1" smtClean="0">
                <a:latin typeface="Courier New" pitchFamily="49" charset="0"/>
              </a:rPr>
              <a:t>pBblock</a:t>
            </a:r>
            <a:r>
              <a:rPr lang="en-US" sz="2000" dirty="0" smtClean="0">
                <a:latin typeface="Courier New" pitchFamily="49" charset="0"/>
              </a:rPr>
              <a:t>, double* </a:t>
            </a:r>
            <a:r>
              <a:rPr lang="en-US" sz="2000" dirty="0" err="1" smtClean="0">
                <a:latin typeface="Courier New" pitchFamily="49" charset="0"/>
              </a:rPr>
              <a:t>pCblock</a:t>
            </a:r>
            <a:r>
              <a:rPr lang="en-US" sz="2000" dirty="0" smtClean="0">
                <a:latin typeface="Courier New" pitchFamily="49" charset="0"/>
              </a:rPr>
              <a:t>,</a:t>
            </a:r>
            <a:endParaRPr lang="ru-RU" sz="2000" dirty="0" smtClean="0">
              <a:latin typeface="Courier New" pitchFamily="49" charset="0"/>
            </a:endParaRPr>
          </a:p>
          <a:p>
            <a:pPr>
              <a:lnSpc>
                <a:spcPct val="95000"/>
              </a:lnSpc>
            </a:pPr>
            <a:r>
              <a:rPr lang="ru-RU" sz="2000" dirty="0" smtClean="0">
                <a:latin typeface="Courier New" pitchFamily="49" charset="0"/>
              </a:rPr>
              <a:t> </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BlockSize</a:t>
            </a:r>
            <a:r>
              <a:rPr lang="en-US" sz="2000" dirty="0" smtClean="0">
                <a:latin typeface="Courier New" pitchFamily="49" charset="0"/>
              </a:rPr>
              <a:t>) {</a:t>
            </a:r>
          </a:p>
          <a:p>
            <a:pPr>
              <a:lnSpc>
                <a:spcPct val="95000"/>
              </a:lnSpc>
            </a:pPr>
            <a:r>
              <a:rPr lang="en-US" sz="2000" dirty="0" smtClean="0">
                <a:latin typeface="Courier New" pitchFamily="49" charset="0"/>
              </a:rPr>
              <a:t>  for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iter</a:t>
            </a:r>
            <a:r>
              <a:rPr lang="en-US" sz="2000" dirty="0" smtClean="0">
                <a:latin typeface="Courier New" pitchFamily="49" charset="0"/>
              </a:rPr>
              <a:t> = 0; </a:t>
            </a:r>
            <a:r>
              <a:rPr lang="en-US" sz="2000" dirty="0" err="1" smtClean="0">
                <a:latin typeface="Courier New" pitchFamily="49" charset="0"/>
              </a:rPr>
              <a:t>iter</a:t>
            </a:r>
            <a:r>
              <a:rPr lang="en-US" sz="2000" dirty="0" smtClean="0">
                <a:latin typeface="Courier New" pitchFamily="49" charset="0"/>
              </a:rPr>
              <a:t> &lt; </a:t>
            </a:r>
            <a:r>
              <a:rPr lang="en-US" sz="2000" dirty="0" err="1" smtClean="0">
                <a:latin typeface="Courier New" pitchFamily="49" charset="0"/>
              </a:rPr>
              <a:t>GridSize</a:t>
            </a:r>
            <a:r>
              <a:rPr lang="en-US" sz="2000" dirty="0" smtClean="0">
                <a:latin typeface="Courier New" pitchFamily="49" charset="0"/>
              </a:rPr>
              <a:t>; </a:t>
            </a:r>
            <a:r>
              <a:rPr lang="en-US" sz="2000" dirty="0" err="1" smtClean="0">
                <a:latin typeface="Courier New" pitchFamily="49" charset="0"/>
              </a:rPr>
              <a:t>iter</a:t>
            </a:r>
            <a:r>
              <a:rPr lang="en-US" sz="2000" dirty="0" smtClean="0">
                <a:latin typeface="Courier New" pitchFamily="49" charset="0"/>
              </a:rPr>
              <a:t> ++) {</a:t>
            </a:r>
          </a:p>
          <a:p>
            <a:pPr>
              <a:lnSpc>
                <a:spcPct val="95000"/>
              </a:lnSpc>
            </a:pPr>
            <a:r>
              <a:rPr lang="en-US" sz="2000" dirty="0" smtClean="0">
                <a:latin typeface="Courier New" pitchFamily="49" charset="0"/>
              </a:rPr>
              <a:t>    // Sending blocks of matrix A to the process grid rows </a:t>
            </a:r>
          </a:p>
          <a:p>
            <a:pPr>
              <a:lnSpc>
                <a:spcPct val="95000"/>
              </a:lnSpc>
            </a:pPr>
            <a:r>
              <a:rPr lang="en-US" sz="2000" dirty="0" smtClean="0">
                <a:latin typeface="Courier New" pitchFamily="49" charset="0"/>
              </a:rPr>
              <a:t>    </a:t>
            </a:r>
            <a:r>
              <a:rPr lang="en-US" sz="2000" b="1" dirty="0" err="1" smtClean="0">
                <a:latin typeface="Courier New" pitchFamily="49" charset="0"/>
              </a:rPr>
              <a:t>ABlockCommunication</a:t>
            </a:r>
            <a:r>
              <a:rPr lang="en-US" sz="2000" dirty="0" smtClean="0">
                <a:latin typeface="Courier New" pitchFamily="49" charset="0"/>
              </a:rPr>
              <a:t>(</a:t>
            </a:r>
            <a:r>
              <a:rPr lang="en-US" sz="2000" dirty="0" err="1" smtClean="0">
                <a:latin typeface="Courier New" pitchFamily="49" charset="0"/>
              </a:rPr>
              <a:t>iter</a:t>
            </a:r>
            <a:r>
              <a:rPr lang="en-US" sz="2000" dirty="0" smtClean="0">
                <a:latin typeface="Courier New" pitchFamily="49" charset="0"/>
              </a:rPr>
              <a:t>, </a:t>
            </a:r>
            <a:r>
              <a:rPr lang="en-US" sz="2000" dirty="0" err="1" smtClean="0">
                <a:latin typeface="Courier New" pitchFamily="49" charset="0"/>
              </a:rPr>
              <a:t>pAblock</a:t>
            </a:r>
            <a:r>
              <a:rPr lang="en-US" sz="2000" dirty="0" smtClean="0">
                <a:latin typeface="Courier New" pitchFamily="49" charset="0"/>
              </a:rPr>
              <a:t>, </a:t>
            </a:r>
            <a:r>
              <a:rPr lang="en-US" sz="2000" dirty="0" err="1" smtClean="0">
                <a:latin typeface="Courier New" pitchFamily="49" charset="0"/>
              </a:rPr>
              <a:t>pMatrixAblock</a:t>
            </a:r>
            <a:r>
              <a:rPr lang="en-US" sz="2000" dirty="0" smtClean="0">
                <a:latin typeface="Courier New" pitchFamily="49" charset="0"/>
              </a:rPr>
              <a:t>, </a:t>
            </a:r>
          </a:p>
          <a:p>
            <a:pPr>
              <a:lnSpc>
                <a:spcPct val="95000"/>
              </a:lnSpc>
            </a:pPr>
            <a:r>
              <a:rPr lang="en-US" sz="2000" dirty="0" smtClean="0">
                <a:latin typeface="Courier New" pitchFamily="49" charset="0"/>
              </a:rPr>
              <a:t>      </a:t>
            </a:r>
            <a:r>
              <a:rPr lang="en-US" sz="2000" dirty="0" err="1" smtClean="0">
                <a:latin typeface="Courier New" pitchFamily="49" charset="0"/>
              </a:rPr>
              <a:t>BlockSize</a:t>
            </a:r>
            <a:r>
              <a:rPr lang="en-US" sz="2000" dirty="0" smtClean="0">
                <a:latin typeface="Courier New" pitchFamily="49" charset="0"/>
              </a:rPr>
              <a:t>);</a:t>
            </a:r>
          </a:p>
          <a:p>
            <a:pPr>
              <a:lnSpc>
                <a:spcPct val="95000"/>
              </a:lnSpc>
            </a:pPr>
            <a:r>
              <a:rPr lang="en-US" sz="2000" dirty="0" smtClean="0">
                <a:latin typeface="Courier New" pitchFamily="49" charset="0"/>
              </a:rPr>
              <a:t>    // Block multiplication</a:t>
            </a:r>
          </a:p>
          <a:p>
            <a:pPr>
              <a:lnSpc>
                <a:spcPct val="95000"/>
              </a:lnSpc>
            </a:pPr>
            <a:r>
              <a:rPr lang="en-US" sz="2000" dirty="0" smtClean="0">
                <a:latin typeface="Courier New" pitchFamily="49" charset="0"/>
              </a:rPr>
              <a:t>    </a:t>
            </a:r>
            <a:r>
              <a:rPr lang="en-US" sz="2000" b="1" dirty="0" err="1" smtClean="0">
                <a:latin typeface="Courier New" pitchFamily="49" charset="0"/>
              </a:rPr>
              <a:t>BlockMultiplication</a:t>
            </a:r>
            <a:r>
              <a:rPr lang="en-US" sz="2000" dirty="0" smtClean="0">
                <a:latin typeface="Courier New" pitchFamily="49" charset="0"/>
              </a:rPr>
              <a:t>(</a:t>
            </a:r>
            <a:r>
              <a:rPr lang="en-US" sz="2000" dirty="0" err="1" smtClean="0">
                <a:latin typeface="Courier New" pitchFamily="49" charset="0"/>
              </a:rPr>
              <a:t>pAblock</a:t>
            </a:r>
            <a:r>
              <a:rPr lang="en-US" sz="2000" dirty="0" smtClean="0">
                <a:latin typeface="Courier New" pitchFamily="49" charset="0"/>
              </a:rPr>
              <a:t>, </a:t>
            </a:r>
            <a:r>
              <a:rPr lang="en-US" sz="2000" dirty="0" err="1" smtClean="0">
                <a:latin typeface="Courier New" pitchFamily="49" charset="0"/>
              </a:rPr>
              <a:t>pBblock</a:t>
            </a:r>
            <a:r>
              <a:rPr lang="en-US" sz="2000" dirty="0" smtClean="0">
                <a:latin typeface="Courier New" pitchFamily="49" charset="0"/>
              </a:rPr>
              <a:t>, </a:t>
            </a:r>
            <a:r>
              <a:rPr lang="en-US" sz="2000" dirty="0" err="1" smtClean="0">
                <a:latin typeface="Courier New" pitchFamily="49" charset="0"/>
              </a:rPr>
              <a:t>pCblock</a:t>
            </a:r>
            <a:r>
              <a:rPr lang="en-US" sz="2000" dirty="0" smtClean="0">
                <a:latin typeface="Courier New" pitchFamily="49" charset="0"/>
              </a:rPr>
              <a:t>, </a:t>
            </a:r>
          </a:p>
          <a:p>
            <a:pPr>
              <a:lnSpc>
                <a:spcPct val="95000"/>
              </a:lnSpc>
            </a:pPr>
            <a:r>
              <a:rPr lang="en-US" sz="2000" dirty="0" smtClean="0">
                <a:latin typeface="Courier New" pitchFamily="49" charset="0"/>
              </a:rPr>
              <a:t>      </a:t>
            </a:r>
            <a:r>
              <a:rPr lang="en-US" sz="2000" dirty="0" err="1" smtClean="0">
                <a:latin typeface="Courier New" pitchFamily="49" charset="0"/>
              </a:rPr>
              <a:t>BlockSize</a:t>
            </a:r>
            <a:r>
              <a:rPr lang="en-US" sz="2000" dirty="0" smtClean="0">
                <a:latin typeface="Courier New" pitchFamily="49" charset="0"/>
              </a:rPr>
              <a:t>);</a:t>
            </a:r>
          </a:p>
          <a:p>
            <a:pPr>
              <a:lnSpc>
                <a:spcPct val="95000"/>
              </a:lnSpc>
            </a:pPr>
            <a:r>
              <a:rPr lang="en-US" sz="2000" dirty="0" smtClean="0">
                <a:latin typeface="Courier New" pitchFamily="49" charset="0"/>
              </a:rPr>
              <a:t>    // Cyclic shift of B matrix blocks in process grid </a:t>
            </a:r>
          </a:p>
          <a:p>
            <a:pPr>
              <a:lnSpc>
                <a:spcPct val="95000"/>
              </a:lnSpc>
            </a:pPr>
            <a:r>
              <a:rPr lang="en-US" sz="2000" dirty="0" smtClean="0">
                <a:latin typeface="Courier New" pitchFamily="49" charset="0"/>
              </a:rPr>
              <a:t>    // columns </a:t>
            </a:r>
          </a:p>
          <a:p>
            <a:pPr>
              <a:lnSpc>
                <a:spcPct val="95000"/>
              </a:lnSpc>
            </a:pPr>
            <a:r>
              <a:rPr lang="en-US" sz="2000" dirty="0" smtClean="0">
                <a:latin typeface="Courier New" pitchFamily="49" charset="0"/>
              </a:rPr>
              <a:t>    </a:t>
            </a:r>
            <a:r>
              <a:rPr lang="en-US" sz="2000" b="1" dirty="0" err="1" smtClean="0">
                <a:latin typeface="Courier New" pitchFamily="49" charset="0"/>
              </a:rPr>
              <a:t>BblockCommunication</a:t>
            </a:r>
            <a:r>
              <a:rPr lang="en-US" sz="2000" dirty="0" smtClean="0">
                <a:latin typeface="Courier New" pitchFamily="49" charset="0"/>
              </a:rPr>
              <a:t>(</a:t>
            </a:r>
            <a:r>
              <a:rPr lang="en-US" sz="2000" dirty="0" err="1" smtClean="0">
                <a:latin typeface="Courier New" pitchFamily="49" charset="0"/>
              </a:rPr>
              <a:t>pBblock</a:t>
            </a:r>
            <a:r>
              <a:rPr lang="en-US" sz="2000" dirty="0" smtClean="0">
                <a:latin typeface="Courier New" pitchFamily="49" charset="0"/>
              </a:rPr>
              <a:t>, </a:t>
            </a:r>
            <a:r>
              <a:rPr lang="en-US" sz="2000" dirty="0" err="1" smtClean="0">
                <a:latin typeface="Courier New" pitchFamily="49" charset="0"/>
              </a:rPr>
              <a:t>BlockSize</a:t>
            </a:r>
            <a:r>
              <a:rPr lang="en-US" sz="2000" dirty="0" smtClean="0">
                <a:latin typeface="Courier New" pitchFamily="49" charset="0"/>
              </a:rPr>
              <a:t>, </a:t>
            </a:r>
            <a:r>
              <a:rPr lang="en-US" sz="2000" dirty="0" err="1" smtClean="0">
                <a:latin typeface="Courier New" pitchFamily="49" charset="0"/>
              </a:rPr>
              <a:t>ColComm</a:t>
            </a:r>
            <a:r>
              <a:rPr lang="en-US" sz="2000" dirty="0" smtClean="0">
                <a:latin typeface="Courier New" pitchFamily="49" charset="0"/>
              </a:rPr>
              <a:t>);</a:t>
            </a:r>
          </a:p>
          <a:p>
            <a:pPr>
              <a:lnSpc>
                <a:spcPct val="95000"/>
              </a:lnSpc>
            </a:pPr>
            <a:r>
              <a:rPr lang="en-US" sz="2000" dirty="0" smtClean="0">
                <a:latin typeface="Courier New" pitchFamily="49" charset="0"/>
              </a:rPr>
              <a:t>  }</a:t>
            </a:r>
          </a:p>
          <a:p>
            <a:pPr>
              <a:lnSpc>
                <a:spcPct val="95000"/>
              </a:lnSpc>
            </a:pPr>
            <a:r>
              <a:rPr lang="en-US" sz="2000" dirty="0" smtClean="0">
                <a:latin typeface="Courier New" pitchFamily="49" charset="0"/>
              </a:rPr>
              <a:t>}</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300"/>
              </a:spcBef>
              <a:buNone/>
            </a:pPr>
            <a:r>
              <a:rPr lang="en-US" b="1" dirty="0" smtClean="0"/>
              <a:t>Task 7 – Broadcast the Blocks of the Matrix A</a:t>
            </a:r>
          </a:p>
          <a:p>
            <a:pPr>
              <a:spcBef>
                <a:spcPts val="300"/>
              </a:spcBef>
            </a:pPr>
            <a:r>
              <a:rPr lang="en-US" dirty="0" smtClean="0"/>
              <a:t>The number of the process </a:t>
            </a:r>
            <a:r>
              <a:rPr lang="en-US" i="1" dirty="0" smtClean="0"/>
              <a:t>Pivot</a:t>
            </a:r>
            <a:r>
              <a:rPr lang="en-US" dirty="0" smtClean="0"/>
              <a:t> in the row is determined according to the following expression</a:t>
            </a:r>
            <a:br>
              <a:rPr lang="en-US" dirty="0" smtClean="0"/>
            </a:br>
            <a:r>
              <a:rPr lang="en-US" dirty="0" smtClean="0"/>
              <a:t>			</a:t>
            </a:r>
            <a:r>
              <a:rPr lang="en-US" i="1" dirty="0" smtClean="0"/>
              <a:t>Pivot</a:t>
            </a:r>
            <a:r>
              <a:rPr lang="en-US" dirty="0" smtClean="0"/>
              <a:t> = (</a:t>
            </a:r>
            <a:r>
              <a:rPr lang="en-US" i="1" dirty="0" err="1" smtClean="0"/>
              <a:t>i</a:t>
            </a:r>
            <a:r>
              <a:rPr lang="en-US" dirty="0" smtClean="0"/>
              <a:t> + </a:t>
            </a:r>
            <a:r>
              <a:rPr lang="en-US" i="1" dirty="0" err="1" smtClean="0"/>
              <a:t>iter</a:t>
            </a:r>
            <a:r>
              <a:rPr lang="en-US" dirty="0" smtClean="0"/>
              <a:t>) mod </a:t>
            </a:r>
            <a:r>
              <a:rPr lang="en-US" i="1" dirty="0" err="1" smtClean="0"/>
              <a:t>GridSize</a:t>
            </a:r>
            <a:r>
              <a:rPr lang="en-US" dirty="0" smtClean="0"/>
              <a:t>, </a:t>
            </a:r>
          </a:p>
          <a:p>
            <a:pPr>
              <a:spcBef>
                <a:spcPts val="300"/>
              </a:spcBef>
              <a:buNone/>
            </a:pPr>
            <a:r>
              <a:rPr lang="en-US" dirty="0" smtClean="0"/>
              <a:t>	where </a:t>
            </a:r>
            <a:r>
              <a:rPr lang="en-US" i="1" dirty="0" err="1" smtClean="0"/>
              <a:t>i</a:t>
            </a:r>
            <a:r>
              <a:rPr lang="en-US" dirty="0" smtClean="0"/>
              <a:t> is the number of the processor grid row </a:t>
            </a:r>
          </a:p>
          <a:p>
            <a:pPr>
              <a:spcBef>
                <a:spcPts val="300"/>
              </a:spcBef>
            </a:pPr>
            <a:r>
              <a:rPr lang="en-US" dirty="0" smtClean="0"/>
              <a:t>Implement the function </a:t>
            </a:r>
            <a:r>
              <a:rPr lang="en-US" b="1" dirty="0" err="1" smtClean="0">
                <a:latin typeface="Courier New" pitchFamily="49" charset="0"/>
              </a:rPr>
              <a:t>ABlockCommunication</a:t>
            </a:r>
            <a:r>
              <a:rPr lang="en-US" b="1" dirty="0" smtClean="0">
                <a:latin typeface="Courier New" pitchFamily="49" charset="0"/>
              </a:rPr>
              <a:t>()</a:t>
            </a:r>
            <a:r>
              <a:rPr lang="ru-RU" dirty="0" smtClean="0"/>
              <a:t> </a:t>
            </a:r>
            <a:r>
              <a:rPr lang="en-US" dirty="0" smtClean="0"/>
              <a:t>that</a:t>
            </a:r>
          </a:p>
          <a:p>
            <a:pPr lvl="1">
              <a:spcBef>
                <a:spcPts val="300"/>
              </a:spcBef>
            </a:pPr>
            <a:r>
              <a:rPr lang="en-US" dirty="0" smtClean="0"/>
              <a:t>Determine </a:t>
            </a:r>
            <a:r>
              <a:rPr lang="en-US" sz="2400" b="1" dirty="0" smtClean="0">
                <a:latin typeface="Courier New" pitchFamily="49" charset="0"/>
                <a:ea typeface="+mn-ea"/>
              </a:rPr>
              <a:t>Pivot</a:t>
            </a:r>
          </a:p>
          <a:p>
            <a:pPr lvl="1">
              <a:spcBef>
                <a:spcPts val="300"/>
              </a:spcBef>
            </a:pPr>
            <a:r>
              <a:rPr lang="en-US" dirty="0" smtClean="0"/>
              <a:t>Copy the transmitted block </a:t>
            </a:r>
            <a:r>
              <a:rPr lang="en-US" sz="2400" b="1" dirty="0" err="1" smtClean="0">
                <a:latin typeface="Courier New" pitchFamily="49" charset="0"/>
                <a:ea typeface="+mn-ea"/>
              </a:rPr>
              <a:t>pMatrixAblock</a:t>
            </a:r>
            <a:r>
              <a:rPr lang="en-US" dirty="0" smtClean="0"/>
              <a:t> in a memory buffer </a:t>
            </a:r>
            <a:r>
              <a:rPr lang="en-US" sz="2400" b="1" dirty="0" err="1" smtClean="0">
                <a:latin typeface="Courier New" pitchFamily="49" charset="0"/>
                <a:ea typeface="+mn-ea"/>
              </a:rPr>
              <a:t>pAblock</a:t>
            </a:r>
            <a:r>
              <a:rPr lang="en-US" dirty="0" smtClean="0"/>
              <a:t> </a:t>
            </a:r>
          </a:p>
          <a:p>
            <a:pPr lvl="1">
              <a:spcBef>
                <a:spcPts val="300"/>
              </a:spcBef>
            </a:pPr>
            <a:r>
              <a:rPr lang="en-US" dirty="0" smtClean="0"/>
              <a:t>Broadcast </a:t>
            </a:r>
            <a:r>
              <a:rPr lang="en-US" sz="2400" b="1" dirty="0" err="1" smtClean="0">
                <a:latin typeface="Courier New" pitchFamily="49" charset="0"/>
                <a:ea typeface="+mn-ea"/>
              </a:rPr>
              <a:t>pAblock</a:t>
            </a:r>
            <a:r>
              <a:rPr lang="en-US" dirty="0" smtClean="0"/>
              <a:t> </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53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5056543"/>
            <a:ext cx="9215502" cy="1015663"/>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Broadcasting matrix A blocks to process grid rows </a:t>
            </a:r>
          </a:p>
          <a:p>
            <a:r>
              <a:rPr lang="en-US" sz="2000" dirty="0" smtClean="0">
                <a:latin typeface="Courier New" pitchFamily="49" charset="0"/>
              </a:rPr>
              <a:t>void </a:t>
            </a:r>
            <a:r>
              <a:rPr lang="en-US" sz="2000" b="1" dirty="0" err="1" smtClean="0">
                <a:latin typeface="Courier New" pitchFamily="49" charset="0"/>
              </a:rPr>
              <a:t>ABlockCommunication</a:t>
            </a:r>
            <a:r>
              <a:rPr lang="en-US" sz="2000" dirty="0" smtClean="0">
                <a:latin typeface="Courier New" pitchFamily="49" charset="0"/>
              </a:rPr>
              <a:t>(</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iter</a:t>
            </a:r>
            <a:r>
              <a:rPr lang="en-US" sz="2000" dirty="0" smtClean="0">
                <a:latin typeface="Courier New" pitchFamily="49" charset="0"/>
              </a:rPr>
              <a:t>, double *</a:t>
            </a:r>
            <a:r>
              <a:rPr lang="en-US" sz="2000" dirty="0" err="1" smtClean="0">
                <a:latin typeface="Courier New" pitchFamily="49" charset="0"/>
              </a:rPr>
              <a:t>pAblock</a:t>
            </a:r>
            <a:r>
              <a:rPr lang="en-US" sz="2000" dirty="0" smtClean="0">
                <a:latin typeface="Courier New" pitchFamily="49" charset="0"/>
              </a:rPr>
              <a:t>, </a:t>
            </a:r>
          </a:p>
          <a:p>
            <a:r>
              <a:rPr lang="en-US" sz="2000" dirty="0" smtClean="0">
                <a:latin typeface="Courier New" pitchFamily="49" charset="0"/>
              </a:rPr>
              <a:t>  double* </a:t>
            </a:r>
            <a:r>
              <a:rPr lang="en-US" sz="2000" dirty="0" err="1" smtClean="0">
                <a:latin typeface="Courier New" pitchFamily="49" charset="0"/>
              </a:rPr>
              <a:t>pMatrixAblock</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BlockSize</a:t>
            </a:r>
            <a:r>
              <a:rPr lang="en-US" sz="2000" dirty="0" smtClean="0">
                <a:latin typeface="Courier New" pitchFamily="49" charset="0"/>
              </a:rPr>
              <a:t>);</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300"/>
              </a:spcBef>
              <a:buNone/>
            </a:pPr>
            <a:r>
              <a:rPr lang="en-US" b="1" dirty="0" smtClean="0"/>
              <a:t>Task 8 – Cyclic Shift the Blocks of the Matrix B along the Processor Grid Columns</a:t>
            </a:r>
          </a:p>
          <a:p>
            <a:pPr>
              <a:spcBef>
                <a:spcPts val="300"/>
              </a:spcBef>
            </a:pPr>
            <a:endParaRPr lang="en-US"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54</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1442" name="Object 2"/>
          <p:cNvGraphicFramePr>
            <a:graphicFrameLocks noChangeAspect="1"/>
          </p:cNvGraphicFramePr>
          <p:nvPr/>
        </p:nvGraphicFramePr>
        <p:xfrm>
          <a:off x="3095612" y="2143116"/>
          <a:ext cx="3744913" cy="3470275"/>
        </p:xfrm>
        <a:graphic>
          <a:graphicData uri="http://schemas.openxmlformats.org/presentationml/2006/ole">
            <p:oleObj spid="_x0000_s61442" name="Документ" r:id="rId4" imgW="2645455" imgH="2454599" progId="Word.Document.12">
              <p:embed/>
            </p:oleObj>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300"/>
              </a:spcBef>
              <a:buNone/>
            </a:pPr>
            <a:r>
              <a:rPr lang="en-US" b="1" dirty="0" smtClean="0"/>
              <a:t>Task 8 – Cyclic Shift the Blocks of the Matrix B along the Processor Grid Columns</a:t>
            </a:r>
          </a:p>
          <a:p>
            <a:pPr>
              <a:spcBef>
                <a:spcPts val="300"/>
              </a:spcBef>
            </a:pPr>
            <a:r>
              <a:rPr lang="en-US" dirty="0" smtClean="0"/>
              <a:t>To perform the cyclic shift of blocks of the matrix B along the processor grid columns implement the function </a:t>
            </a:r>
            <a:r>
              <a:rPr lang="en-US" b="1" dirty="0" err="1" smtClean="0">
                <a:latin typeface="Courier New" pitchFamily="49" charset="0"/>
              </a:rPr>
              <a:t>BblockCommunication</a:t>
            </a:r>
            <a:r>
              <a:rPr lang="en-US" b="1" dirty="0" smtClean="0">
                <a:latin typeface="Courier New" pitchFamily="49" charset="0"/>
              </a:rPr>
              <a:t>() </a:t>
            </a:r>
            <a:endParaRPr lang="en-US" dirty="0" smtClean="0"/>
          </a:p>
          <a:p>
            <a:pPr>
              <a:spcBef>
                <a:spcPts val="300"/>
              </a:spcBef>
            </a:pPr>
            <a:endParaRPr lang="en-US"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55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3071810"/>
            <a:ext cx="9215502" cy="1015663"/>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Cyclic shift of matrix B blocks in the grid columns </a:t>
            </a:r>
          </a:p>
          <a:p>
            <a:r>
              <a:rPr lang="en-US" sz="2000" dirty="0" smtClean="0">
                <a:latin typeface="Courier New" pitchFamily="49" charset="0"/>
              </a:rPr>
              <a:t>void </a:t>
            </a:r>
            <a:r>
              <a:rPr lang="en-US" sz="2000" b="1" dirty="0" err="1" smtClean="0">
                <a:latin typeface="Courier New" pitchFamily="49" charset="0"/>
              </a:rPr>
              <a:t>BblockCommunication</a:t>
            </a:r>
            <a:r>
              <a:rPr lang="en-US" sz="2000" dirty="0" smtClean="0">
                <a:latin typeface="Courier New" pitchFamily="49" charset="0"/>
              </a:rPr>
              <a:t>(double *</a:t>
            </a:r>
            <a:r>
              <a:rPr lang="en-US" sz="2000" dirty="0" err="1" smtClean="0">
                <a:latin typeface="Courier New" pitchFamily="49" charset="0"/>
              </a:rPr>
              <a:t>pBblock</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BlockSize</a:t>
            </a:r>
            <a:r>
              <a:rPr lang="en-US" sz="2000" dirty="0" smtClean="0">
                <a:latin typeface="Courier New" pitchFamily="49" charset="0"/>
              </a:rPr>
              <a:t>, </a:t>
            </a:r>
          </a:p>
          <a:p>
            <a:r>
              <a:rPr lang="en-US" sz="2000" dirty="0" smtClean="0">
                <a:latin typeface="Courier New" pitchFamily="49" charset="0"/>
              </a:rPr>
              <a:t>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ColumnComm</a:t>
            </a:r>
            <a:r>
              <a:rPr lang="en-US" sz="2000" dirty="0" smtClean="0">
                <a:latin typeface="Courier New" pitchFamily="49" charset="0"/>
              </a:rPr>
              <a:t>);</a:t>
            </a:r>
            <a:r>
              <a:rPr lang="ru-RU" sz="2000" dirty="0" smtClean="0">
                <a:latin typeface="Courier New" pitchFamily="49" charset="0"/>
              </a:rPr>
              <a:t> </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300"/>
              </a:spcBef>
              <a:buNone/>
            </a:pPr>
            <a:r>
              <a:rPr lang="en-US" b="1" dirty="0" smtClean="0"/>
              <a:t>Task 8 – Cyclic Shift the Blocks of the Matrix B along the Processor Grid Columns</a:t>
            </a:r>
          </a:p>
          <a:p>
            <a:pPr>
              <a:spcBef>
                <a:spcPts val="300"/>
              </a:spcBef>
            </a:pPr>
            <a:r>
              <a:rPr lang="en-US" dirty="0" smtClean="0"/>
              <a:t>To perform the cyclic shift of blocks of the matrix B along the processor grid columns implement the function </a:t>
            </a:r>
            <a:r>
              <a:rPr lang="en-US" b="1" dirty="0" err="1" smtClean="0">
                <a:latin typeface="Courier New" pitchFamily="49" charset="0"/>
              </a:rPr>
              <a:t>BblockCommunication</a:t>
            </a:r>
            <a:r>
              <a:rPr lang="en-US" b="1" dirty="0" smtClean="0">
                <a:latin typeface="Courier New" pitchFamily="49" charset="0"/>
              </a:rPr>
              <a:t>() </a:t>
            </a:r>
            <a:endParaRPr lang="en-US" dirty="0" smtClean="0"/>
          </a:p>
          <a:p>
            <a:pPr>
              <a:spcBef>
                <a:spcPts val="300"/>
              </a:spcBef>
            </a:pPr>
            <a:endParaRPr lang="en-US" dirty="0" smtClean="0"/>
          </a:p>
          <a:p>
            <a:pPr>
              <a:spcBef>
                <a:spcPts val="300"/>
              </a:spcBef>
            </a:pPr>
            <a:endParaRPr lang="en-US" dirty="0" smtClean="0"/>
          </a:p>
          <a:p>
            <a:pPr>
              <a:spcBef>
                <a:spcPts val="300"/>
              </a:spcBef>
            </a:pPr>
            <a:endParaRPr lang="en-US" dirty="0" smtClean="0"/>
          </a:p>
          <a:p>
            <a:pPr>
              <a:spcBef>
                <a:spcPts val="300"/>
              </a:spcBef>
            </a:pPr>
            <a:r>
              <a:rPr lang="en-US" dirty="0" smtClean="0"/>
              <a:t>The efficient execution of shifting can be implemented using the function </a:t>
            </a:r>
            <a:r>
              <a:rPr lang="en-US" b="1" dirty="0" err="1" smtClean="0">
                <a:latin typeface="Courier New" pitchFamily="49" charset="0"/>
              </a:rPr>
              <a:t>MPI_Sendrecv_replace</a:t>
            </a:r>
            <a:r>
              <a:rPr lang="en-US" b="1" dirty="0" smtClean="0">
                <a:latin typeface="Courier New" pitchFamily="49" charset="0"/>
              </a:rPr>
              <a:t>()</a:t>
            </a:r>
            <a:r>
              <a:rPr lang="en-US" b="1" dirty="0" smtClean="0"/>
              <a:t> </a:t>
            </a:r>
            <a:r>
              <a:rPr lang="en-US" dirty="0" smtClean="0"/>
              <a:t> </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56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3071810"/>
            <a:ext cx="9215502" cy="1015663"/>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Cyclic shift of matrix B blocks in the grid columns </a:t>
            </a:r>
          </a:p>
          <a:p>
            <a:r>
              <a:rPr lang="en-US" sz="2000" dirty="0" smtClean="0">
                <a:latin typeface="Courier New" pitchFamily="49" charset="0"/>
              </a:rPr>
              <a:t>void </a:t>
            </a:r>
            <a:r>
              <a:rPr lang="en-US" sz="2000" b="1" dirty="0" err="1" smtClean="0">
                <a:latin typeface="Courier New" pitchFamily="49" charset="0"/>
              </a:rPr>
              <a:t>BblockCommunication</a:t>
            </a:r>
            <a:r>
              <a:rPr lang="en-US" sz="2000" dirty="0" smtClean="0">
                <a:latin typeface="Courier New" pitchFamily="49" charset="0"/>
              </a:rPr>
              <a:t>(double *</a:t>
            </a:r>
            <a:r>
              <a:rPr lang="en-US" sz="2000" dirty="0" err="1" smtClean="0">
                <a:latin typeface="Courier New" pitchFamily="49" charset="0"/>
              </a:rPr>
              <a:t>pBblock</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BlockSize</a:t>
            </a:r>
            <a:r>
              <a:rPr lang="en-US" sz="2000" dirty="0" smtClean="0">
                <a:latin typeface="Courier New" pitchFamily="49" charset="0"/>
              </a:rPr>
              <a:t>, </a:t>
            </a:r>
          </a:p>
          <a:p>
            <a:r>
              <a:rPr lang="en-US" sz="2000" dirty="0" smtClean="0">
                <a:latin typeface="Courier New" pitchFamily="49" charset="0"/>
              </a:rPr>
              <a:t>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ColumnComm</a:t>
            </a:r>
            <a:r>
              <a:rPr lang="en-US" sz="2000" dirty="0" smtClean="0">
                <a:latin typeface="Courier New" pitchFamily="49" charset="0"/>
              </a:rPr>
              <a:t>);</a:t>
            </a:r>
            <a:r>
              <a:rPr lang="ru-RU" sz="2000" dirty="0" smtClean="0">
                <a:latin typeface="Courier New" pitchFamily="49" charset="0"/>
              </a:rPr>
              <a:t> </a:t>
            </a:r>
            <a:endParaRPr lang="en-US" sz="2000" dirty="0">
              <a:latin typeface="Courier New" pitchFamily="49" charset="0"/>
            </a:endParaRPr>
          </a:p>
        </p:txBody>
      </p:sp>
      <p:sp>
        <p:nvSpPr>
          <p:cNvPr id="10" name="Rectangle 1"/>
          <p:cNvSpPr>
            <a:spLocks noChangeArrowheads="1"/>
          </p:cNvSpPr>
          <p:nvPr/>
        </p:nvSpPr>
        <p:spPr bwMode="auto">
          <a:xfrm>
            <a:off x="523844" y="5056543"/>
            <a:ext cx="9215502" cy="1015663"/>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MPI_Sendrecv_replace</a:t>
            </a:r>
            <a:r>
              <a:rPr lang="en-US" sz="2000" dirty="0" smtClean="0">
                <a:latin typeface="Courier New" pitchFamily="49" charset="0"/>
              </a:rPr>
              <a:t>(void *</a:t>
            </a:r>
            <a:r>
              <a:rPr lang="en-US" sz="2000" dirty="0" err="1" smtClean="0">
                <a:latin typeface="Courier New" pitchFamily="49" charset="0"/>
              </a:rPr>
              <a:t>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count, </a:t>
            </a:r>
          </a:p>
          <a:p>
            <a:r>
              <a:rPr lang="en-US" sz="2000" dirty="0" smtClean="0">
                <a:latin typeface="Courier New" pitchFamily="49" charset="0"/>
              </a:rPr>
              <a:t>  </a:t>
            </a:r>
            <a:r>
              <a:rPr lang="en-US" sz="2000" dirty="0" err="1" smtClean="0">
                <a:latin typeface="Courier New" pitchFamily="49" charset="0"/>
              </a:rPr>
              <a:t>MPI_Datatype</a:t>
            </a:r>
            <a:r>
              <a:rPr lang="en-US" sz="2000" dirty="0" smtClean="0">
                <a:latin typeface="Courier New" pitchFamily="49" charset="0"/>
              </a:rPr>
              <a:t> type,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dest</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stag, </a:t>
            </a:r>
            <a:r>
              <a:rPr lang="en-US" sz="2000" dirty="0" err="1" smtClean="0">
                <a:latin typeface="Courier New" pitchFamily="49" charset="0"/>
              </a:rPr>
              <a:t>int</a:t>
            </a:r>
            <a:r>
              <a:rPr lang="en-US" sz="2000" dirty="0" smtClean="0">
                <a:latin typeface="Courier New" pitchFamily="49" charset="0"/>
              </a:rPr>
              <a:t> source, </a:t>
            </a: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rtag</a:t>
            </a:r>
            <a:r>
              <a:rPr lang="en-US" sz="2000" dirty="0" smtClean="0">
                <a:latin typeface="Courier New" pitchFamily="49" charset="0"/>
              </a:rPr>
              <a:t>,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 </a:t>
            </a:r>
            <a:r>
              <a:rPr lang="en-US" sz="2000" dirty="0" err="1" smtClean="0">
                <a:latin typeface="Courier New" pitchFamily="49" charset="0"/>
              </a:rPr>
              <a:t>MPI_Status</a:t>
            </a:r>
            <a:r>
              <a:rPr lang="en-US" sz="2000" dirty="0" smtClean="0">
                <a:latin typeface="Courier New" pitchFamily="49" charset="0"/>
              </a:rPr>
              <a:t>* status);</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300"/>
              </a:spcBef>
              <a:buNone/>
            </a:pPr>
            <a:r>
              <a:rPr lang="en-US" b="1" dirty="0" smtClean="0"/>
              <a:t>Task 8 – Cyclic Shift the Blocks of the Matrix B along the Processor Grid Columns</a:t>
            </a:r>
          </a:p>
          <a:p>
            <a:pPr>
              <a:spcBef>
                <a:spcPts val="300"/>
              </a:spcBef>
            </a:pPr>
            <a:endParaRPr lang="en-US" dirty="0" smtClean="0"/>
          </a:p>
          <a:p>
            <a:pPr>
              <a:spcBef>
                <a:spcPts val="300"/>
              </a:spcBef>
            </a:pPr>
            <a:endParaRPr lang="en-US"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57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000802"/>
            <a:ext cx="9215502" cy="3785652"/>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Function for cyclic shifting the blocks of the matrix B</a:t>
            </a:r>
          </a:p>
          <a:p>
            <a:r>
              <a:rPr lang="en-US" sz="2000" dirty="0" smtClean="0">
                <a:latin typeface="Courier New" pitchFamily="49" charset="0"/>
              </a:rPr>
              <a:t>void </a:t>
            </a:r>
            <a:r>
              <a:rPr lang="en-US" sz="2000" b="1" dirty="0" err="1" smtClean="0">
                <a:latin typeface="Courier New" pitchFamily="49" charset="0"/>
              </a:rPr>
              <a:t>BblockCommunication</a:t>
            </a:r>
            <a:r>
              <a:rPr lang="en-US" sz="2000" dirty="0" smtClean="0">
                <a:latin typeface="Courier New" pitchFamily="49" charset="0"/>
              </a:rPr>
              <a:t>(double *</a:t>
            </a:r>
            <a:r>
              <a:rPr lang="en-US" sz="2000" dirty="0" err="1" smtClean="0">
                <a:latin typeface="Courier New" pitchFamily="49" charset="0"/>
              </a:rPr>
              <a:t>pBblock</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BlockSize</a:t>
            </a:r>
            <a:r>
              <a:rPr lang="en-US" sz="2000" dirty="0" smtClean="0">
                <a:latin typeface="Courier New" pitchFamily="49" charset="0"/>
              </a:rPr>
              <a:t>,</a:t>
            </a:r>
          </a:p>
          <a:p>
            <a:r>
              <a:rPr lang="en-US" sz="2000" dirty="0" smtClean="0">
                <a:latin typeface="Courier New" pitchFamily="49" charset="0"/>
              </a:rPr>
              <a:t>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ColumnComm</a:t>
            </a:r>
            <a:r>
              <a:rPr lang="en-US" sz="2000" dirty="0" smtClean="0">
                <a:latin typeface="Courier New" pitchFamily="49" charset="0"/>
              </a:rPr>
              <a:t>) {</a:t>
            </a:r>
          </a:p>
          <a:p>
            <a:r>
              <a:rPr lang="en-US" sz="2000" b="1" dirty="0" smtClean="0">
                <a:latin typeface="Courier New" pitchFamily="49" charset="0"/>
              </a:rPr>
              <a:t>  </a:t>
            </a:r>
            <a:r>
              <a:rPr lang="en-US" sz="2000" b="1" dirty="0" err="1" smtClean="0">
                <a:latin typeface="Courier New" pitchFamily="49" charset="0"/>
              </a:rPr>
              <a:t>MPI_Status</a:t>
            </a:r>
            <a:r>
              <a:rPr lang="en-US" sz="2000" b="1" dirty="0" smtClean="0">
                <a:latin typeface="Courier New" pitchFamily="49" charset="0"/>
              </a:rPr>
              <a:t> Status;</a:t>
            </a:r>
          </a:p>
          <a:p>
            <a:r>
              <a:rPr lang="en-US" sz="2000" b="1" dirty="0" smtClean="0">
                <a:latin typeface="Courier New" pitchFamily="49" charset="0"/>
              </a:rPr>
              <a:t>  </a:t>
            </a:r>
            <a:r>
              <a:rPr lang="en-US" sz="2000" b="1" dirty="0" err="1" smtClean="0">
                <a:latin typeface="Courier New" pitchFamily="49" charset="0"/>
              </a:rPr>
              <a:t>int</a:t>
            </a:r>
            <a:r>
              <a:rPr lang="en-US" sz="2000" b="1" dirty="0" smtClean="0">
                <a:latin typeface="Courier New" pitchFamily="49" charset="0"/>
              </a:rPr>
              <a:t> </a:t>
            </a:r>
            <a:r>
              <a:rPr lang="en-US" sz="2000" b="1" dirty="0" err="1" smtClean="0">
                <a:latin typeface="Courier New" pitchFamily="49" charset="0"/>
              </a:rPr>
              <a:t>NextProc</a:t>
            </a:r>
            <a:r>
              <a:rPr lang="en-US" sz="2000" b="1" dirty="0" smtClean="0">
                <a:latin typeface="Courier New" pitchFamily="49" charset="0"/>
              </a:rPr>
              <a:t> = </a:t>
            </a:r>
            <a:r>
              <a:rPr lang="en-US" sz="2000" b="1" dirty="0" err="1" smtClean="0">
                <a:latin typeface="Courier New" pitchFamily="49" charset="0"/>
              </a:rPr>
              <a:t>GridCoords</a:t>
            </a:r>
            <a:r>
              <a:rPr lang="en-US" sz="2000" b="1" dirty="0" smtClean="0">
                <a:latin typeface="Courier New" pitchFamily="49" charset="0"/>
              </a:rPr>
              <a:t>[0] + 1;</a:t>
            </a:r>
          </a:p>
          <a:p>
            <a:r>
              <a:rPr lang="en-US" sz="2000" b="1" dirty="0" smtClean="0">
                <a:latin typeface="Courier New" pitchFamily="49" charset="0"/>
              </a:rPr>
              <a:t>  if (</a:t>
            </a:r>
            <a:r>
              <a:rPr lang="en-US" sz="2000" b="1" dirty="0" err="1" smtClean="0">
                <a:latin typeface="Courier New" pitchFamily="49" charset="0"/>
              </a:rPr>
              <a:t>GridCoords</a:t>
            </a:r>
            <a:r>
              <a:rPr lang="en-US" sz="2000" b="1" dirty="0" smtClean="0">
                <a:latin typeface="Courier New" pitchFamily="49" charset="0"/>
              </a:rPr>
              <a:t>[0] == </a:t>
            </a:r>
            <a:r>
              <a:rPr lang="en-US" sz="2000" b="1" dirty="0" err="1" smtClean="0">
                <a:latin typeface="Courier New" pitchFamily="49" charset="0"/>
              </a:rPr>
              <a:t>GridSize</a:t>
            </a:r>
            <a:r>
              <a:rPr lang="en-US" sz="2000" b="1" dirty="0" smtClean="0">
                <a:latin typeface="Courier New" pitchFamily="49" charset="0"/>
              </a:rPr>
              <a:t> – 1) </a:t>
            </a:r>
            <a:r>
              <a:rPr lang="en-US" sz="2000" b="1" dirty="0" err="1" smtClean="0">
                <a:latin typeface="Courier New" pitchFamily="49" charset="0"/>
              </a:rPr>
              <a:t>NextProc</a:t>
            </a:r>
            <a:r>
              <a:rPr lang="en-US" sz="2000" b="1" dirty="0" smtClean="0">
                <a:latin typeface="Courier New" pitchFamily="49" charset="0"/>
              </a:rPr>
              <a:t> = 0;</a:t>
            </a:r>
          </a:p>
          <a:p>
            <a:r>
              <a:rPr lang="en-US" sz="2000" b="1" dirty="0" smtClean="0">
                <a:latin typeface="Courier New" pitchFamily="49" charset="0"/>
              </a:rPr>
              <a:t>  </a:t>
            </a:r>
            <a:r>
              <a:rPr lang="en-US" sz="2000" b="1" dirty="0" err="1" smtClean="0">
                <a:latin typeface="Courier New" pitchFamily="49" charset="0"/>
              </a:rPr>
              <a:t>int</a:t>
            </a:r>
            <a:r>
              <a:rPr lang="en-US" sz="2000" b="1" dirty="0" smtClean="0">
                <a:latin typeface="Courier New" pitchFamily="49" charset="0"/>
              </a:rPr>
              <a:t> </a:t>
            </a:r>
            <a:r>
              <a:rPr lang="en-US" sz="2000" b="1" dirty="0" err="1" smtClean="0">
                <a:latin typeface="Courier New" pitchFamily="49" charset="0"/>
              </a:rPr>
              <a:t>PrevProc</a:t>
            </a:r>
            <a:r>
              <a:rPr lang="en-US" sz="2000" b="1" dirty="0" smtClean="0">
                <a:latin typeface="Courier New" pitchFamily="49" charset="0"/>
              </a:rPr>
              <a:t> = </a:t>
            </a:r>
            <a:r>
              <a:rPr lang="en-US" sz="2000" b="1" dirty="0" err="1" smtClean="0">
                <a:latin typeface="Courier New" pitchFamily="49" charset="0"/>
              </a:rPr>
              <a:t>GridCoords</a:t>
            </a:r>
            <a:r>
              <a:rPr lang="en-US" sz="2000" b="1" dirty="0" smtClean="0">
                <a:latin typeface="Courier New" pitchFamily="49" charset="0"/>
              </a:rPr>
              <a:t>[0] - 1;</a:t>
            </a:r>
          </a:p>
          <a:p>
            <a:r>
              <a:rPr lang="en-US" sz="2000" b="1" dirty="0" smtClean="0">
                <a:latin typeface="Courier New" pitchFamily="49" charset="0"/>
              </a:rPr>
              <a:t>  if (</a:t>
            </a:r>
            <a:r>
              <a:rPr lang="en-US" sz="2000" b="1" dirty="0" err="1" smtClean="0">
                <a:latin typeface="Courier New" pitchFamily="49" charset="0"/>
              </a:rPr>
              <a:t>GridCoords</a:t>
            </a:r>
            <a:r>
              <a:rPr lang="en-US" sz="2000" b="1" dirty="0" smtClean="0">
                <a:latin typeface="Courier New" pitchFamily="49" charset="0"/>
              </a:rPr>
              <a:t>[0] == 0) </a:t>
            </a:r>
            <a:r>
              <a:rPr lang="en-US" sz="2000" b="1" dirty="0" err="1" smtClean="0">
                <a:latin typeface="Courier New" pitchFamily="49" charset="0"/>
              </a:rPr>
              <a:t>PrevProc</a:t>
            </a:r>
            <a:r>
              <a:rPr lang="en-US" sz="2000" b="1" dirty="0" smtClean="0">
                <a:latin typeface="Courier New" pitchFamily="49" charset="0"/>
              </a:rPr>
              <a:t> = </a:t>
            </a:r>
            <a:r>
              <a:rPr lang="en-US" sz="2000" b="1" dirty="0" err="1" smtClean="0">
                <a:latin typeface="Courier New" pitchFamily="49" charset="0"/>
              </a:rPr>
              <a:t>GridSize</a:t>
            </a:r>
            <a:r>
              <a:rPr lang="en-US" sz="2000" b="1" dirty="0" smtClean="0">
                <a:latin typeface="Courier New" pitchFamily="49" charset="0"/>
              </a:rPr>
              <a:t> - 1;</a:t>
            </a:r>
          </a:p>
          <a:p>
            <a:r>
              <a:rPr lang="en-US" sz="2000" b="1" dirty="0" smtClean="0">
                <a:latin typeface="Courier New" pitchFamily="49" charset="0"/>
              </a:rPr>
              <a:t>  </a:t>
            </a:r>
            <a:r>
              <a:rPr lang="en-US" sz="2000" b="1" dirty="0" err="1" smtClean="0">
                <a:latin typeface="Courier New" pitchFamily="49" charset="0"/>
              </a:rPr>
              <a:t>MPI_Sendrecv_replace</a:t>
            </a:r>
            <a:r>
              <a:rPr lang="en-US" sz="2000" b="1" dirty="0" smtClean="0">
                <a:latin typeface="Courier New" pitchFamily="49" charset="0"/>
              </a:rPr>
              <a:t>(</a:t>
            </a:r>
            <a:r>
              <a:rPr lang="en-US" sz="2000" b="1" dirty="0" err="1" smtClean="0">
                <a:latin typeface="Courier New" pitchFamily="49" charset="0"/>
              </a:rPr>
              <a:t>pBblock</a:t>
            </a:r>
            <a:r>
              <a:rPr lang="en-US" sz="2000" b="1" dirty="0" smtClean="0">
                <a:latin typeface="Courier New" pitchFamily="49" charset="0"/>
              </a:rPr>
              <a:t>, </a:t>
            </a:r>
            <a:r>
              <a:rPr lang="en-US" sz="2000" b="1" dirty="0" err="1" smtClean="0">
                <a:latin typeface="Courier New" pitchFamily="49" charset="0"/>
              </a:rPr>
              <a:t>BlockSize</a:t>
            </a:r>
            <a:r>
              <a:rPr lang="en-US" sz="2000" b="1" dirty="0" smtClean="0">
                <a:latin typeface="Courier New" pitchFamily="49" charset="0"/>
              </a:rPr>
              <a:t> * </a:t>
            </a:r>
            <a:r>
              <a:rPr lang="en-US" sz="2000" b="1" dirty="0" err="1" smtClean="0">
                <a:latin typeface="Courier New" pitchFamily="49" charset="0"/>
              </a:rPr>
              <a:t>BlockSize</a:t>
            </a:r>
            <a:r>
              <a:rPr lang="en-US" sz="2000" b="1" dirty="0" smtClean="0">
                <a:latin typeface="Courier New" pitchFamily="49" charset="0"/>
              </a:rPr>
              <a:t>, </a:t>
            </a:r>
          </a:p>
          <a:p>
            <a:r>
              <a:rPr lang="en-US" sz="2000" b="1" dirty="0" smtClean="0">
                <a:latin typeface="Courier New" pitchFamily="49" charset="0"/>
              </a:rPr>
              <a:t>    MPI_DOUBLE, </a:t>
            </a:r>
            <a:r>
              <a:rPr lang="en-US" sz="2000" b="1" dirty="0" err="1" smtClean="0">
                <a:latin typeface="Courier New" pitchFamily="49" charset="0"/>
              </a:rPr>
              <a:t>NextProc</a:t>
            </a:r>
            <a:r>
              <a:rPr lang="en-US" sz="2000" b="1" dirty="0" smtClean="0">
                <a:latin typeface="Courier New" pitchFamily="49" charset="0"/>
              </a:rPr>
              <a:t>, 0, </a:t>
            </a:r>
            <a:r>
              <a:rPr lang="en-US" sz="2000" b="1" dirty="0" err="1" smtClean="0">
                <a:latin typeface="Courier New" pitchFamily="49" charset="0"/>
              </a:rPr>
              <a:t>PrevProc</a:t>
            </a:r>
            <a:r>
              <a:rPr lang="en-US" sz="2000" b="1" dirty="0" smtClean="0">
                <a:latin typeface="Courier New" pitchFamily="49" charset="0"/>
              </a:rPr>
              <a:t>, 0, </a:t>
            </a:r>
            <a:r>
              <a:rPr lang="en-US" sz="2000" b="1" dirty="0" err="1" smtClean="0">
                <a:latin typeface="Courier New" pitchFamily="49" charset="0"/>
              </a:rPr>
              <a:t>ColumnComm</a:t>
            </a:r>
            <a:r>
              <a:rPr lang="en-US" sz="2000" b="1" dirty="0" smtClean="0">
                <a:latin typeface="Courier New" pitchFamily="49" charset="0"/>
              </a:rPr>
              <a:t>,</a:t>
            </a:r>
          </a:p>
          <a:p>
            <a:r>
              <a:rPr lang="en-US" sz="2000" b="1" dirty="0" smtClean="0">
                <a:latin typeface="Courier New" pitchFamily="49" charset="0"/>
              </a:rPr>
              <a:t>    &amp;Status);</a:t>
            </a:r>
          </a:p>
          <a:p>
            <a:r>
              <a:rPr lang="en-US" sz="2000" dirty="0" smtClean="0">
                <a:latin typeface="Courier New" pitchFamily="49" charset="0"/>
              </a:rPr>
              <a:t>}</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300"/>
              </a:spcBef>
              <a:buNone/>
            </a:pPr>
            <a:r>
              <a:rPr lang="en-US" b="1" dirty="0" smtClean="0"/>
              <a:t>Task 9 – Implement the Matrix Block Multiplication</a:t>
            </a:r>
          </a:p>
          <a:p>
            <a:pPr>
              <a:spcBef>
                <a:spcPts val="300"/>
              </a:spcBef>
            </a:pPr>
            <a:r>
              <a:rPr lang="en-US" dirty="0" smtClean="0"/>
              <a:t>Implement the function </a:t>
            </a:r>
            <a:r>
              <a:rPr lang="en-US" b="1" dirty="0" err="1" smtClean="0">
                <a:latin typeface="Courier New" pitchFamily="49" charset="0"/>
              </a:rPr>
              <a:t>BlockMultiplication</a:t>
            </a:r>
            <a:r>
              <a:rPr lang="en-US" b="1" dirty="0" smtClean="0">
                <a:latin typeface="Courier New" pitchFamily="49" charset="0"/>
              </a:rPr>
              <a:t>()</a:t>
            </a:r>
            <a:r>
              <a:rPr lang="en-US" dirty="0" smtClean="0"/>
              <a:t> to execute the multiplication of the block </a:t>
            </a:r>
            <a:r>
              <a:rPr lang="en-US" b="1" dirty="0" err="1" smtClean="0">
                <a:latin typeface="Courier New" pitchFamily="49" charset="0"/>
              </a:rPr>
              <a:t>pAblock</a:t>
            </a:r>
            <a:r>
              <a:rPr lang="en-US" dirty="0" smtClean="0"/>
              <a:t> by the block </a:t>
            </a:r>
            <a:r>
              <a:rPr lang="en-US" b="1" dirty="0" err="1" smtClean="0">
                <a:latin typeface="Courier New" pitchFamily="49" charset="0"/>
              </a:rPr>
              <a:t>pBblock</a:t>
            </a:r>
            <a:r>
              <a:rPr lang="en-US" dirty="0" smtClean="0"/>
              <a:t> </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58</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357430"/>
            <a:ext cx="9215502" cy="1631216"/>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fr-FR" sz="2000" dirty="0" smtClean="0">
                <a:latin typeface="Courier New" pitchFamily="49" charset="0"/>
              </a:rPr>
              <a:t>// Function for block multiplication</a:t>
            </a:r>
          </a:p>
          <a:p>
            <a:r>
              <a:rPr lang="fr-FR" sz="2000" dirty="0" smtClean="0">
                <a:latin typeface="Courier New" pitchFamily="49" charset="0"/>
              </a:rPr>
              <a:t>void </a:t>
            </a:r>
            <a:r>
              <a:rPr lang="fr-FR" sz="2000" b="1" dirty="0" smtClean="0">
                <a:latin typeface="Courier New" pitchFamily="49" charset="0"/>
              </a:rPr>
              <a:t>BlockMultiplication</a:t>
            </a:r>
            <a:r>
              <a:rPr lang="fr-FR" sz="2000" dirty="0" smtClean="0">
                <a:latin typeface="Courier New" pitchFamily="49" charset="0"/>
              </a:rPr>
              <a:t>(double* pA</a:t>
            </a:r>
            <a:r>
              <a:rPr lang="en-US" sz="2000" dirty="0" smtClean="0">
                <a:latin typeface="Courier New" pitchFamily="49" charset="0"/>
              </a:rPr>
              <a:t>block</a:t>
            </a:r>
            <a:r>
              <a:rPr lang="fr-FR" sz="2000" dirty="0" smtClean="0">
                <a:latin typeface="Courier New" pitchFamily="49" charset="0"/>
              </a:rPr>
              <a:t>, double* pBblock, </a:t>
            </a:r>
          </a:p>
          <a:p>
            <a:r>
              <a:rPr lang="fr-FR" sz="2000" dirty="0" smtClean="0">
                <a:latin typeface="Courier New" pitchFamily="49" charset="0"/>
              </a:rPr>
              <a:t>  double* pCblock, int Size)</a:t>
            </a:r>
            <a:r>
              <a:rPr lang="en-US" sz="2000" dirty="0" smtClean="0">
                <a:latin typeface="Courier New" pitchFamily="49" charset="0"/>
              </a:rPr>
              <a:t> {</a:t>
            </a:r>
          </a:p>
          <a:p>
            <a:r>
              <a:rPr lang="en-US" sz="2000" dirty="0" smtClean="0">
                <a:latin typeface="Courier New" pitchFamily="49" charset="0"/>
              </a:rPr>
              <a:t>  </a:t>
            </a:r>
            <a:r>
              <a:rPr lang="en-US" sz="2000" dirty="0" err="1" smtClean="0">
                <a:latin typeface="Courier New" pitchFamily="49" charset="0"/>
              </a:rPr>
              <a:t>SerialResultCalculation</a:t>
            </a:r>
            <a:r>
              <a:rPr lang="en-US" sz="2000" dirty="0" smtClean="0">
                <a:latin typeface="Courier New" pitchFamily="49" charset="0"/>
              </a:rPr>
              <a:t>(</a:t>
            </a:r>
            <a:r>
              <a:rPr lang="en-US" sz="2000" dirty="0" err="1" smtClean="0">
                <a:latin typeface="Courier New" pitchFamily="49" charset="0"/>
              </a:rPr>
              <a:t>pAblock</a:t>
            </a:r>
            <a:r>
              <a:rPr lang="en-US" sz="2000" dirty="0" smtClean="0">
                <a:latin typeface="Courier New" pitchFamily="49" charset="0"/>
              </a:rPr>
              <a:t>, </a:t>
            </a:r>
            <a:r>
              <a:rPr lang="en-US" sz="2000" dirty="0" err="1" smtClean="0">
                <a:latin typeface="Courier New" pitchFamily="49" charset="0"/>
              </a:rPr>
              <a:t>pBblock</a:t>
            </a:r>
            <a:r>
              <a:rPr lang="en-US" sz="2000" dirty="0" smtClean="0">
                <a:latin typeface="Courier New" pitchFamily="49" charset="0"/>
              </a:rPr>
              <a:t>, </a:t>
            </a:r>
            <a:r>
              <a:rPr lang="en-US" sz="2000" dirty="0" err="1" smtClean="0">
                <a:latin typeface="Courier New" pitchFamily="49" charset="0"/>
              </a:rPr>
              <a:t>pCblock</a:t>
            </a:r>
            <a:r>
              <a:rPr lang="en-US" sz="2000" dirty="0" smtClean="0">
                <a:latin typeface="Courier New" pitchFamily="49" charset="0"/>
              </a:rPr>
              <a:t>, Size); </a:t>
            </a:r>
          </a:p>
          <a:p>
            <a:r>
              <a:rPr lang="en-US" sz="2000" dirty="0" smtClean="0">
                <a:latin typeface="Courier New" pitchFamily="49" charset="0"/>
              </a:rPr>
              <a:t>} </a:t>
            </a:r>
            <a:endParaRPr lang="ru-RU" sz="2000" dirty="0" smtClean="0">
              <a:latin typeface="Courier New" pitchFamily="49"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300"/>
              </a:spcBef>
              <a:buNone/>
            </a:pPr>
            <a:r>
              <a:rPr lang="en-US" b="1" dirty="0" smtClean="0"/>
              <a:t>Task 9 – Implement the Matrix Block Multiplication</a:t>
            </a:r>
          </a:p>
          <a:p>
            <a:pPr>
              <a:spcBef>
                <a:spcPts val="300"/>
              </a:spcBef>
            </a:pPr>
            <a:r>
              <a:rPr lang="en-US" dirty="0" smtClean="0"/>
              <a:t>Modify the function </a:t>
            </a:r>
            <a:r>
              <a:rPr lang="en-US" sz="2200" b="1" dirty="0" err="1" smtClean="0">
                <a:latin typeface="Courier New" pitchFamily="49" charset="0"/>
              </a:rPr>
              <a:t>ParallelResultCalculation</a:t>
            </a:r>
            <a:r>
              <a:rPr lang="en-US" sz="2200" b="1" dirty="0" smtClean="0">
                <a:latin typeface="Courier New" pitchFamily="49" charset="0"/>
              </a:rPr>
              <a:t>()</a:t>
            </a:r>
          </a:p>
          <a:p>
            <a:pPr lvl="1">
              <a:spcBef>
                <a:spcPts val="300"/>
              </a:spcBef>
            </a:pPr>
            <a:r>
              <a:rPr lang="en-US" dirty="0" smtClean="0"/>
              <a:t>Call the function </a:t>
            </a:r>
            <a:r>
              <a:rPr lang="en-US" b="1" dirty="0" err="1" smtClean="0">
                <a:latin typeface="Courier New" pitchFamily="49" charset="0"/>
              </a:rPr>
              <a:t>BlockMultiplication</a:t>
            </a:r>
            <a:r>
              <a:rPr lang="en-US" b="1" dirty="0" smtClean="0">
                <a:latin typeface="Courier New" pitchFamily="49" charset="0"/>
              </a:rPr>
              <a:t>()</a:t>
            </a:r>
            <a:endParaRPr lang="en-US" dirty="0" smtClean="0"/>
          </a:p>
          <a:p>
            <a:pPr lvl="1">
              <a:spcBef>
                <a:spcPts val="300"/>
              </a:spcBef>
            </a:pPr>
            <a:r>
              <a:rPr lang="en-US" dirty="0" smtClean="0"/>
              <a:t>Comment debugging print</a:t>
            </a:r>
          </a:p>
          <a:p>
            <a:pPr>
              <a:spcBef>
                <a:spcPts val="300"/>
              </a:spcBef>
            </a:pPr>
            <a:r>
              <a:rPr lang="en-US" dirty="0" smtClean="0"/>
              <a:t>Print out blocks of result matrix on each process by means of the function </a:t>
            </a:r>
            <a:r>
              <a:rPr lang="en-US" sz="2200" b="1" dirty="0" err="1" smtClean="0">
                <a:latin typeface="Courier New" pitchFamily="49" charset="0"/>
              </a:rPr>
              <a:t>TestBlocks</a:t>
            </a:r>
            <a:r>
              <a:rPr lang="en-US" sz="2200" b="1" dirty="0" smtClean="0">
                <a:latin typeface="Courier New" pitchFamily="49" charset="0"/>
              </a:rPr>
              <a:t>()</a:t>
            </a:r>
            <a:r>
              <a:rPr lang="en-US" dirty="0" smtClean="0"/>
              <a:t> in the function </a:t>
            </a:r>
            <a:r>
              <a:rPr lang="en-US" sz="2200" b="1" dirty="0" smtClean="0">
                <a:latin typeface="Courier New" pitchFamily="49" charset="0"/>
              </a:rPr>
              <a:t>main()</a:t>
            </a:r>
            <a:endParaRPr lang="en-US" dirty="0" smtClean="0"/>
          </a:p>
          <a:p>
            <a:pPr>
              <a:spcBef>
                <a:spcPts val="300"/>
              </a:spcBef>
            </a:pPr>
            <a:r>
              <a:rPr lang="en-US" dirty="0" smtClean="0"/>
              <a:t>Compile the application and run</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59</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1. Problem Statement</a:t>
            </a:r>
            <a:endParaRPr lang="ru-RU" sz="2800" dirty="0" smtClean="0"/>
          </a:p>
        </p:txBody>
      </p:sp>
      <p:sp>
        <p:nvSpPr>
          <p:cNvPr id="5123" name="Rectangle 5"/>
          <p:cNvSpPr>
            <a:spLocks noGrp="1" noChangeArrowheads="1"/>
          </p:cNvSpPr>
          <p:nvPr>
            <p:ph idx="1"/>
          </p:nvPr>
        </p:nvSpPr>
        <p:spPr/>
        <p:txBody>
          <a:bodyPr/>
          <a:lstStyle/>
          <a:p>
            <a:r>
              <a:rPr lang="en-US" dirty="0" smtClean="0"/>
              <a:t>The pseudo code for the given matrix multiplication algorithm may be as follows (hereafter we assume that the matrices are square)</a:t>
            </a:r>
          </a:p>
          <a:p>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r>
              <a:rPr lang="en-US" dirty="0" smtClean="0"/>
              <a:t>Computational complexity is </a:t>
            </a:r>
            <a:r>
              <a:rPr lang="en-US" i="1" dirty="0" smtClean="0"/>
              <a:t>O</a:t>
            </a:r>
            <a:r>
              <a:rPr lang="en-US" dirty="0" smtClean="0"/>
              <a:t>(</a:t>
            </a:r>
            <a:r>
              <a:rPr lang="en-US" i="1" dirty="0" smtClean="0"/>
              <a:t>n</a:t>
            </a:r>
            <a:r>
              <a:rPr lang="en-US" i="1" baseline="30000" dirty="0" smtClean="0"/>
              <a:t>3</a:t>
            </a:r>
            <a:r>
              <a:rPr lang="en-US" dirty="0" smtClean="0"/>
              <a:t>)</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
          <p:cNvSpPr>
            <a:spLocks noChangeArrowheads="1"/>
          </p:cNvSpPr>
          <p:nvPr/>
        </p:nvSpPr>
        <p:spPr bwMode="auto">
          <a:xfrm>
            <a:off x="380968" y="2000240"/>
            <a:ext cx="9358378" cy="2554545"/>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b="1" dirty="0" smtClean="0">
                <a:latin typeface="Courier New" pitchFamily="49" charset="0"/>
              </a:rPr>
              <a:t>// Serial algorithm of matrix multiplication</a:t>
            </a:r>
          </a:p>
          <a:p>
            <a:r>
              <a:rPr lang="en-US" sz="2000" dirty="0" smtClean="0">
                <a:latin typeface="Courier New" pitchFamily="49" charset="0"/>
              </a:rPr>
              <a:t>for (</a:t>
            </a:r>
            <a:r>
              <a:rPr lang="en-US" sz="2000" dirty="0" err="1" smtClean="0">
                <a:latin typeface="Courier New" pitchFamily="49" charset="0"/>
              </a:rPr>
              <a:t>i</a:t>
            </a:r>
            <a:r>
              <a:rPr lang="en-US" sz="2000" dirty="0" smtClean="0">
                <a:latin typeface="Courier New" pitchFamily="49" charset="0"/>
              </a:rPr>
              <a:t> = 0; </a:t>
            </a:r>
            <a:r>
              <a:rPr lang="en-US" sz="2000" dirty="0" err="1" smtClean="0">
                <a:latin typeface="Courier New" pitchFamily="49" charset="0"/>
              </a:rPr>
              <a:t>i</a:t>
            </a:r>
            <a:r>
              <a:rPr lang="en-US" sz="2000" dirty="0" smtClean="0">
                <a:latin typeface="Courier New" pitchFamily="49" charset="0"/>
              </a:rPr>
              <a:t> &lt; Size; </a:t>
            </a:r>
            <a:r>
              <a:rPr lang="en-US" sz="2000" dirty="0" err="1" smtClean="0">
                <a:latin typeface="Courier New" pitchFamily="49" charset="0"/>
              </a:rPr>
              <a:t>i</a:t>
            </a:r>
            <a:r>
              <a:rPr lang="en-US" sz="2000" dirty="0" smtClean="0">
                <a:latin typeface="Courier New" pitchFamily="49" charset="0"/>
              </a:rPr>
              <a:t>++)</a:t>
            </a:r>
          </a:p>
          <a:p>
            <a:r>
              <a:rPr lang="en-US" sz="2000" dirty="0" smtClean="0">
                <a:latin typeface="Courier New" pitchFamily="49" charset="0"/>
              </a:rPr>
              <a:t>  for (j = 0; j &lt; Size; j++) {</a:t>
            </a:r>
          </a:p>
          <a:p>
            <a:r>
              <a:rPr lang="en-US" sz="2000" dirty="0" smtClean="0">
                <a:latin typeface="Courier New" pitchFamily="49" charset="0"/>
              </a:rPr>
              <a:t>    </a:t>
            </a:r>
            <a:r>
              <a:rPr lang="en-US" sz="2000" dirty="0" err="1" smtClean="0">
                <a:latin typeface="Courier New" pitchFamily="49" charset="0"/>
              </a:rPr>
              <a:t>MatrixC</a:t>
            </a:r>
            <a:r>
              <a:rPr lang="en-US" sz="2000" dirty="0" smtClean="0">
                <a:latin typeface="Courier New" pitchFamily="49" charset="0"/>
              </a:rPr>
              <a:t>[</a:t>
            </a:r>
            <a:r>
              <a:rPr lang="en-US" sz="2000" dirty="0" err="1" smtClean="0">
                <a:latin typeface="Courier New" pitchFamily="49" charset="0"/>
              </a:rPr>
              <a:t>i</a:t>
            </a:r>
            <a:r>
              <a:rPr lang="en-US" sz="2000" dirty="0" smtClean="0">
                <a:latin typeface="Courier New" pitchFamily="49" charset="0"/>
              </a:rPr>
              <a:t>][j] = 0; </a:t>
            </a:r>
          </a:p>
          <a:p>
            <a:r>
              <a:rPr lang="en-US" sz="2000" dirty="0" smtClean="0">
                <a:latin typeface="Courier New" pitchFamily="49" charset="0"/>
              </a:rPr>
              <a:t>    for (k = 0; k &lt; Size; k++)</a:t>
            </a:r>
          </a:p>
          <a:p>
            <a:r>
              <a:rPr lang="en-US" sz="2000" dirty="0" smtClean="0">
                <a:latin typeface="Courier New" pitchFamily="49" charset="0"/>
              </a:rPr>
              <a:t>      </a:t>
            </a:r>
            <a:r>
              <a:rPr lang="en-US" sz="2000" dirty="0" err="1" smtClean="0">
                <a:latin typeface="Courier New" pitchFamily="49" charset="0"/>
              </a:rPr>
              <a:t>MatrixC</a:t>
            </a:r>
            <a:r>
              <a:rPr lang="en-US" sz="2000" dirty="0" smtClean="0">
                <a:latin typeface="Courier New" pitchFamily="49" charset="0"/>
              </a:rPr>
              <a:t>[</a:t>
            </a:r>
            <a:r>
              <a:rPr lang="en-US" sz="2000" dirty="0" err="1" smtClean="0">
                <a:latin typeface="Courier New" pitchFamily="49" charset="0"/>
              </a:rPr>
              <a:t>i</a:t>
            </a:r>
            <a:r>
              <a:rPr lang="en-US" sz="2000" dirty="0" smtClean="0">
                <a:latin typeface="Courier New" pitchFamily="49" charset="0"/>
              </a:rPr>
              <a:t>][j] = </a:t>
            </a:r>
            <a:r>
              <a:rPr lang="en-US" sz="2000" dirty="0" err="1" smtClean="0">
                <a:latin typeface="Courier New" pitchFamily="49" charset="0"/>
              </a:rPr>
              <a:t>MatrixC</a:t>
            </a:r>
            <a:r>
              <a:rPr lang="en-US" sz="2000" dirty="0" smtClean="0">
                <a:latin typeface="Courier New" pitchFamily="49" charset="0"/>
              </a:rPr>
              <a:t>[</a:t>
            </a:r>
            <a:r>
              <a:rPr lang="en-US" sz="2000" dirty="0" err="1" smtClean="0">
                <a:latin typeface="Courier New" pitchFamily="49" charset="0"/>
              </a:rPr>
              <a:t>i</a:t>
            </a:r>
            <a:r>
              <a:rPr lang="en-US" sz="2000" dirty="0" smtClean="0">
                <a:latin typeface="Courier New" pitchFamily="49" charset="0"/>
              </a:rPr>
              <a:t>][j] +</a:t>
            </a:r>
            <a:endParaRPr lang="ru-RU" sz="2000" dirty="0" smtClean="0">
              <a:latin typeface="Courier New" pitchFamily="49" charset="0"/>
            </a:endParaRPr>
          </a:p>
          <a:p>
            <a:r>
              <a:rPr lang="ru-RU" sz="2000" dirty="0" smtClean="0">
                <a:latin typeface="Courier New" pitchFamily="49" charset="0"/>
              </a:rPr>
              <a:t>       </a:t>
            </a:r>
            <a:r>
              <a:rPr lang="en-US" sz="2000" dirty="0" smtClean="0">
                <a:latin typeface="Courier New" pitchFamily="49" charset="0"/>
              </a:rPr>
              <a:t> </a:t>
            </a:r>
            <a:r>
              <a:rPr lang="en-US" sz="2000" dirty="0" err="1" smtClean="0">
                <a:latin typeface="Courier New" pitchFamily="49" charset="0"/>
              </a:rPr>
              <a:t>MatrixA</a:t>
            </a:r>
            <a:r>
              <a:rPr lang="en-US" sz="2000" dirty="0" smtClean="0">
                <a:latin typeface="Courier New" pitchFamily="49" charset="0"/>
              </a:rPr>
              <a:t>[</a:t>
            </a:r>
            <a:r>
              <a:rPr lang="en-US" sz="2000" dirty="0" err="1" smtClean="0">
                <a:latin typeface="Courier New" pitchFamily="49" charset="0"/>
              </a:rPr>
              <a:t>i</a:t>
            </a:r>
            <a:r>
              <a:rPr lang="en-US" sz="2000" dirty="0" smtClean="0">
                <a:latin typeface="Courier New" pitchFamily="49" charset="0"/>
              </a:rPr>
              <a:t>][k] * </a:t>
            </a:r>
            <a:r>
              <a:rPr lang="en-US" sz="2000" dirty="0" err="1" smtClean="0">
                <a:latin typeface="Courier New" pitchFamily="49" charset="0"/>
              </a:rPr>
              <a:t>MatrixB</a:t>
            </a:r>
            <a:r>
              <a:rPr lang="en-US" sz="2000" dirty="0" smtClean="0">
                <a:latin typeface="Courier New" pitchFamily="49" charset="0"/>
              </a:rPr>
              <a:t>[k][j];</a:t>
            </a:r>
          </a:p>
          <a:p>
            <a:r>
              <a:rPr lang="en-US" sz="2000" dirty="0" smtClean="0">
                <a:latin typeface="Courier New" pitchFamily="49" charset="0"/>
              </a:rPr>
              <a:t>  }</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300"/>
              </a:spcBef>
              <a:buNone/>
            </a:pPr>
            <a:r>
              <a:rPr lang="en-US" b="1" dirty="0" smtClean="0"/>
              <a:t>Task 9 – Implement the Matrix Block Multiplication</a:t>
            </a:r>
          </a:p>
          <a:p>
            <a:pPr>
              <a:spcBef>
                <a:spcPts val="300"/>
              </a:spcBef>
            </a:pPr>
            <a:r>
              <a:rPr lang="en-US" dirty="0" smtClean="0"/>
              <a:t>If the function </a:t>
            </a:r>
            <a:r>
              <a:rPr lang="en-US" sz="2200" b="1" dirty="0" err="1" smtClean="0">
                <a:latin typeface="Courier New" pitchFamily="49" charset="0"/>
              </a:rPr>
              <a:t>DummyDataInitialization</a:t>
            </a:r>
            <a:r>
              <a:rPr lang="en-US" sz="2200" b="1" dirty="0" smtClean="0">
                <a:latin typeface="Courier New" pitchFamily="49" charset="0"/>
              </a:rPr>
              <a:t>()</a:t>
            </a:r>
            <a:r>
              <a:rPr lang="en-US" dirty="0" smtClean="0"/>
              <a:t> is called the blocks of the result matrix, located on all the processes, must consist of the elements, which are equal to the value </a:t>
            </a:r>
            <a:r>
              <a:rPr lang="en-US" sz="2200" b="1" dirty="0" smtClean="0">
                <a:latin typeface="Courier New" pitchFamily="49" charset="0"/>
              </a:rPr>
              <a:t>Size</a:t>
            </a:r>
            <a:r>
              <a:rPr lang="en-US" dirty="0" smtClean="0"/>
              <a:t> of the initial matrices</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60</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9" name="Picture 6"/>
          <p:cNvPicPr>
            <a:picLocks noChangeAspect="1" noChangeArrowheads="1"/>
          </p:cNvPicPr>
          <p:nvPr/>
        </p:nvPicPr>
        <p:blipFill>
          <a:blip r:embed="rId3"/>
          <a:srcRect/>
          <a:stretch>
            <a:fillRect/>
          </a:stretch>
        </p:blipFill>
        <p:spPr bwMode="auto">
          <a:xfrm>
            <a:off x="1866923" y="3124218"/>
            <a:ext cx="6372225" cy="2876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300"/>
              </a:spcBef>
              <a:buNone/>
            </a:pPr>
            <a:r>
              <a:rPr lang="en-US" b="1" dirty="0" smtClean="0"/>
              <a:t>Task 10 – Gather the Results</a:t>
            </a:r>
          </a:p>
          <a:p>
            <a:pPr>
              <a:spcBef>
                <a:spcPts val="300"/>
              </a:spcBef>
            </a:pPr>
            <a:r>
              <a:rPr lang="en-US" dirty="0" smtClean="0"/>
              <a:t>The procedure of gathering the results repeats the procedure of initial data distribution</a:t>
            </a:r>
          </a:p>
          <a:p>
            <a:pPr>
              <a:spcBef>
                <a:spcPts val="300"/>
              </a:spcBef>
            </a:pPr>
            <a:r>
              <a:rPr lang="en-US" dirty="0" smtClean="0"/>
              <a:t>The difference consists in the fact that all the stages must be executed in the reverse order</a:t>
            </a:r>
          </a:p>
          <a:p>
            <a:pPr lvl="1">
              <a:spcBef>
                <a:spcPts val="300"/>
              </a:spcBef>
            </a:pPr>
            <a:r>
              <a:rPr lang="en-US" dirty="0" smtClean="0"/>
              <a:t>to gather the blocks located on the processes of one process grid row into stripes of the result matrix</a:t>
            </a:r>
          </a:p>
          <a:p>
            <a:pPr lvl="1">
              <a:spcBef>
                <a:spcPts val="300"/>
              </a:spcBef>
            </a:pPr>
            <a:r>
              <a:rPr lang="en-US" dirty="0" smtClean="0"/>
              <a:t>to gather the stripes located on the left process grid column into the matrix</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61</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300"/>
              </a:spcBef>
              <a:buNone/>
            </a:pPr>
            <a:r>
              <a:rPr lang="en-US" b="1" dirty="0" smtClean="0"/>
              <a:t>Task 10 – Gather the Results</a:t>
            </a:r>
          </a:p>
          <a:p>
            <a:pPr>
              <a:spcBef>
                <a:spcPts val="300"/>
              </a:spcBef>
            </a:pPr>
            <a:r>
              <a:rPr lang="en-US" dirty="0" smtClean="0"/>
              <a:t>To gather the data use the function </a:t>
            </a:r>
            <a:r>
              <a:rPr lang="en-US" sz="2200" b="1" dirty="0" err="1" smtClean="0">
                <a:latin typeface="Courier New" pitchFamily="49" charset="0"/>
              </a:rPr>
              <a:t>MPI_Gather</a:t>
            </a:r>
            <a:r>
              <a:rPr lang="en-US" sz="2200" b="1" dirty="0" smtClean="0">
                <a:latin typeface="Courier New" pitchFamily="49" charset="0"/>
              </a:rPr>
              <a:t>()</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62</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0" name="Rectangle 1"/>
          <p:cNvSpPr>
            <a:spLocks noChangeArrowheads="1"/>
          </p:cNvSpPr>
          <p:nvPr/>
        </p:nvSpPr>
        <p:spPr bwMode="auto">
          <a:xfrm>
            <a:off x="523844" y="2000240"/>
            <a:ext cx="9215502" cy="2554545"/>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MPI_Gather</a:t>
            </a:r>
            <a:r>
              <a:rPr lang="en-US" sz="2000" dirty="0" smtClean="0">
                <a:latin typeface="Courier New" pitchFamily="49" charset="0"/>
                <a:cs typeface="Courier New" pitchFamily="49" charset="0"/>
              </a:rPr>
              <a:t>(void *</a:t>
            </a:r>
            <a:r>
              <a:rPr lang="en-US" sz="2000" dirty="0" err="1" smtClean="0">
                <a:latin typeface="Courier New" pitchFamily="49" charset="0"/>
                <a:cs typeface="Courier New" pitchFamily="49" charset="0"/>
              </a:rPr>
              <a:t>sbuf</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scount</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MPI_Datatype</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stype</a:t>
            </a:r>
            <a:r>
              <a:rPr lang="en-US" sz="2000" dirty="0" smtClean="0">
                <a:latin typeface="Courier New" pitchFamily="49" charset="0"/>
                <a:cs typeface="Courier New" pitchFamily="49" charset="0"/>
              </a:rPr>
              <a:t>, </a:t>
            </a:r>
          </a:p>
          <a:p>
            <a:r>
              <a:rPr lang="en-US" sz="2000" dirty="0" smtClean="0">
                <a:latin typeface="Courier New" pitchFamily="49" charset="0"/>
                <a:cs typeface="Courier New" pitchFamily="49" charset="0"/>
              </a:rPr>
              <a:t>               void *</a:t>
            </a:r>
            <a:r>
              <a:rPr lang="en-US" sz="2000" dirty="0" err="1" smtClean="0">
                <a:latin typeface="Courier New" pitchFamily="49" charset="0"/>
                <a:cs typeface="Courier New" pitchFamily="49" charset="0"/>
              </a:rPr>
              <a:t>rbuf</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rcount</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MPI_Datatype</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rtype</a:t>
            </a:r>
            <a:r>
              <a:rPr lang="en-US" sz="2000" dirty="0" smtClean="0">
                <a:latin typeface="Courier New" pitchFamily="49" charset="0"/>
                <a:cs typeface="Courier New" pitchFamily="49" charset="0"/>
              </a:rPr>
              <a:t>, </a:t>
            </a:r>
          </a:p>
          <a:p>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root, </a:t>
            </a:r>
            <a:r>
              <a:rPr lang="en-US" sz="2000" dirty="0" err="1" smtClean="0">
                <a:latin typeface="Courier New" pitchFamily="49" charset="0"/>
                <a:cs typeface="Courier New" pitchFamily="49" charset="0"/>
              </a:rPr>
              <a:t>MPI_Comm</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comm</a:t>
            </a:r>
            <a:r>
              <a:rPr lang="en-US" sz="2000" dirty="0" smtClean="0">
                <a:latin typeface="Courier New" pitchFamily="49" charset="0"/>
                <a:cs typeface="Courier New" pitchFamily="49" charset="0"/>
              </a:rPr>
              <a:t>);</a:t>
            </a:r>
            <a:endParaRPr lang="ru-RU" sz="2000" dirty="0" smtClean="0">
              <a:latin typeface="Courier New" pitchFamily="49" charset="0"/>
              <a:cs typeface="Courier New" pitchFamily="49" charset="0"/>
            </a:endParaRPr>
          </a:p>
          <a:p>
            <a:endParaRPr lang="ru-RU" sz="2000" dirty="0" smtClean="0"/>
          </a:p>
          <a:p>
            <a:pPr marL="1790700" indent="-1790700"/>
            <a:r>
              <a:rPr lang="ru-RU"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sbuf</a:t>
            </a:r>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scount</a:t>
            </a:r>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stype</a:t>
            </a:r>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dirty="0" smtClean="0"/>
              <a:t>the parameters of the transmitted message</a:t>
            </a:r>
          </a:p>
          <a:p>
            <a:pPr marL="1790700" indent="-1790700"/>
            <a:r>
              <a:rPr lang="ru-RU"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rbuf</a:t>
            </a:r>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rcount</a:t>
            </a:r>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rtype</a:t>
            </a:r>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dirty="0" smtClean="0"/>
              <a:t>the parameters of the received message</a:t>
            </a:r>
          </a:p>
          <a:p>
            <a:pPr marL="1790700" indent="-1790700"/>
            <a:r>
              <a:rPr lang="ru-RU" sz="2000" b="1" dirty="0" smtClean="0">
                <a:latin typeface="Courier New" pitchFamily="49" charset="0"/>
                <a:cs typeface="Courier New" pitchFamily="49" charset="0"/>
              </a:rPr>
              <a:t>- </a:t>
            </a:r>
            <a:r>
              <a:rPr lang="en-US" sz="2000" b="1" dirty="0" smtClean="0">
                <a:latin typeface="Courier New" pitchFamily="49" charset="0"/>
                <a:cs typeface="Courier New" pitchFamily="49" charset="0"/>
              </a:rPr>
              <a:t>root</a:t>
            </a:r>
            <a:r>
              <a:rPr lang="ru-RU" sz="2000" b="1" dirty="0" smtClean="0">
                <a:latin typeface="Courier New" pitchFamily="49" charset="0"/>
                <a:cs typeface="Courier New" pitchFamily="49" charset="0"/>
              </a:rPr>
              <a:t> - </a:t>
            </a:r>
            <a:r>
              <a:rPr lang="en-US" sz="2000" dirty="0" smtClean="0">
                <a:cs typeface="Times New Roman" pitchFamily="18" charset="0"/>
              </a:rPr>
              <a:t>the rank of the process, on which the result must be obtained</a:t>
            </a:r>
          </a:p>
          <a:p>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comm</a:t>
            </a:r>
            <a:r>
              <a:rPr lang="ru-RU" sz="2000" b="1" dirty="0" smtClean="0">
                <a:latin typeface="Courier New" pitchFamily="49" charset="0"/>
                <a:cs typeface="Courier New" pitchFamily="49" charset="0"/>
              </a:rPr>
              <a:t> - </a:t>
            </a:r>
            <a:r>
              <a:rPr lang="en-US" sz="2000" dirty="0" smtClean="0">
                <a:cs typeface="Times New Roman" pitchFamily="18" charset="0"/>
              </a:rPr>
              <a:t>the communicator, within of which the operation is executed</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300"/>
              </a:spcBef>
              <a:buNone/>
            </a:pPr>
            <a:r>
              <a:rPr lang="en-US" b="1" dirty="0" smtClean="0"/>
              <a:t>Task 10 – Gather the Results</a:t>
            </a:r>
          </a:p>
          <a:p>
            <a:pPr>
              <a:spcBef>
                <a:spcPts val="300"/>
              </a:spcBef>
            </a:pPr>
            <a:r>
              <a:rPr lang="en-US" dirty="0" smtClean="0"/>
              <a:t>Implement the procedure of gathering the result matrix </a:t>
            </a:r>
            <a:r>
              <a:rPr lang="en-US" i="1" dirty="0" smtClean="0"/>
              <a:t>C</a:t>
            </a:r>
            <a:r>
              <a:rPr lang="en-US" dirty="0" smtClean="0"/>
              <a:t> in the function </a:t>
            </a:r>
            <a:r>
              <a:rPr lang="en-US" sz="2200" b="1" dirty="0" err="1" smtClean="0">
                <a:latin typeface="Courier New" pitchFamily="49" charset="0"/>
              </a:rPr>
              <a:t>ResultCollection</a:t>
            </a:r>
            <a:r>
              <a:rPr lang="en-US" sz="2200" b="1" dirty="0" smtClean="0">
                <a:latin typeface="Courier New" pitchFamily="49" charset="0"/>
              </a:rPr>
              <a:t>()</a:t>
            </a:r>
          </a:p>
          <a:p>
            <a:pPr>
              <a:spcBef>
                <a:spcPts val="300"/>
              </a:spcBef>
            </a:pPr>
            <a:endParaRPr lang="en-US" dirty="0" smtClean="0"/>
          </a:p>
          <a:p>
            <a:pPr>
              <a:spcBef>
                <a:spcPts val="300"/>
              </a:spcBef>
            </a:pPr>
            <a:endParaRPr lang="en-US" dirty="0" smtClean="0"/>
          </a:p>
          <a:p>
            <a:pPr>
              <a:spcBef>
                <a:spcPts val="300"/>
              </a:spcBef>
            </a:pPr>
            <a:endParaRPr lang="en-US" dirty="0" smtClean="0"/>
          </a:p>
          <a:p>
            <a:pPr>
              <a:spcBef>
                <a:spcPts val="300"/>
              </a:spcBef>
            </a:pPr>
            <a:r>
              <a:rPr lang="en-US" dirty="0" smtClean="0"/>
              <a:t>Call the function </a:t>
            </a:r>
            <a:r>
              <a:rPr lang="en-US" sz="2200" b="1" dirty="0" err="1" smtClean="0">
                <a:latin typeface="Courier New" pitchFamily="49" charset="0"/>
              </a:rPr>
              <a:t>ResultCollection</a:t>
            </a:r>
            <a:r>
              <a:rPr lang="en-US" sz="2200" b="1" dirty="0" smtClean="0">
                <a:latin typeface="Courier New" pitchFamily="49" charset="0"/>
              </a:rPr>
              <a:t>()</a:t>
            </a:r>
            <a:r>
              <a:rPr lang="en-US" dirty="0" smtClean="0"/>
              <a:t> form the function main</a:t>
            </a:r>
          </a:p>
          <a:p>
            <a:pPr>
              <a:spcBef>
                <a:spcPts val="300"/>
              </a:spcBef>
            </a:pPr>
            <a:r>
              <a:rPr lang="en-US" dirty="0" smtClean="0"/>
              <a:t>Print the result matrix </a:t>
            </a:r>
            <a:r>
              <a:rPr lang="en-US" i="1" dirty="0" smtClean="0"/>
              <a:t>C</a:t>
            </a:r>
            <a:r>
              <a:rPr lang="en-US" dirty="0" smtClean="0"/>
              <a:t> after gathering on the root process</a:t>
            </a:r>
          </a:p>
          <a:p>
            <a:pPr>
              <a:spcBef>
                <a:spcPts val="300"/>
              </a:spcBef>
            </a:pPr>
            <a:r>
              <a:rPr lang="en-US" dirty="0" smtClean="0"/>
              <a:t>Compile the application and run</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63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341899"/>
            <a:ext cx="9215502" cy="1015663"/>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 Function for gathering the result matrix</a:t>
            </a:r>
          </a:p>
          <a:p>
            <a:r>
              <a:rPr lang="en-US" sz="2000" dirty="0" smtClean="0">
                <a:latin typeface="Courier New" pitchFamily="49" charset="0"/>
              </a:rPr>
              <a:t>void </a:t>
            </a:r>
            <a:r>
              <a:rPr lang="en-US" sz="2000" b="1" dirty="0" err="1" smtClean="0">
                <a:latin typeface="Courier New" pitchFamily="49" charset="0"/>
              </a:rPr>
              <a:t>ResultCollection</a:t>
            </a:r>
            <a:r>
              <a:rPr lang="en-US" sz="2000" dirty="0" smtClean="0">
                <a:latin typeface="Courier New" pitchFamily="49" charset="0"/>
              </a:rPr>
              <a:t>(double* </a:t>
            </a:r>
            <a:r>
              <a:rPr lang="en-US" sz="2000" dirty="0" err="1" smtClean="0">
                <a:latin typeface="Courier New" pitchFamily="49" charset="0"/>
              </a:rPr>
              <a:t>pCMatrix</a:t>
            </a:r>
            <a:r>
              <a:rPr lang="en-US" sz="2000" dirty="0" smtClean="0">
                <a:latin typeface="Courier New" pitchFamily="49" charset="0"/>
              </a:rPr>
              <a:t>, double* </a:t>
            </a:r>
            <a:r>
              <a:rPr lang="en-US" sz="2000" dirty="0" err="1" smtClean="0">
                <a:latin typeface="Courier New" pitchFamily="49" charset="0"/>
              </a:rPr>
              <a:t>pCblock</a:t>
            </a:r>
            <a:r>
              <a:rPr lang="en-US" sz="2000" dirty="0" smtClean="0">
                <a:latin typeface="Courier New" pitchFamily="49" charset="0"/>
              </a:rPr>
              <a:t>, </a:t>
            </a:r>
            <a:r>
              <a:rPr lang="ru-RU" sz="2000" dirty="0" smtClean="0">
                <a:latin typeface="Courier New" pitchFamily="49" charset="0"/>
              </a:rPr>
              <a:t>  </a:t>
            </a:r>
          </a:p>
          <a:p>
            <a:r>
              <a:rPr lang="ru-RU"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Size,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BlockSize</a:t>
            </a:r>
            <a:r>
              <a:rPr lang="en-US" sz="2000" dirty="0" smtClean="0">
                <a:latin typeface="Courier New" pitchFamily="49" charset="0"/>
              </a:rPr>
              <a:t>);</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300"/>
              </a:spcBef>
              <a:buNone/>
            </a:pPr>
            <a:r>
              <a:rPr lang="en-US" b="1" dirty="0" smtClean="0"/>
              <a:t>Task 10 – Gather the Results</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64</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 name="Picture 7"/>
          <p:cNvPicPr>
            <a:picLocks noChangeAspect="1" noChangeArrowheads="1"/>
          </p:cNvPicPr>
          <p:nvPr/>
        </p:nvPicPr>
        <p:blipFill>
          <a:blip r:embed="rId3"/>
          <a:srcRect/>
          <a:stretch>
            <a:fillRect/>
          </a:stretch>
        </p:blipFill>
        <p:spPr bwMode="auto">
          <a:xfrm>
            <a:off x="988247" y="1944688"/>
            <a:ext cx="7965281" cy="2881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300"/>
              </a:spcBef>
              <a:buNone/>
            </a:pPr>
            <a:r>
              <a:rPr lang="en-US" b="1" dirty="0" smtClean="0"/>
              <a:t>Task 11 – Test the Parallel Program Correctness</a:t>
            </a:r>
          </a:p>
          <a:p>
            <a:pPr>
              <a:spcBef>
                <a:spcPts val="300"/>
              </a:spcBef>
            </a:pPr>
            <a:r>
              <a:rPr lang="en-US" dirty="0" smtClean="0"/>
              <a:t>To check the correctness of the parallel program execution implement the function </a:t>
            </a:r>
            <a:r>
              <a:rPr lang="en-US" sz="2200" b="1" dirty="0" err="1" smtClean="0">
                <a:latin typeface="Courier New" pitchFamily="49" charset="0"/>
              </a:rPr>
              <a:t>TestResult</a:t>
            </a:r>
            <a:r>
              <a:rPr lang="en-US" sz="2200" b="1" dirty="0" smtClean="0">
                <a:latin typeface="Courier New" pitchFamily="49" charset="0"/>
              </a:rPr>
              <a:t>()</a:t>
            </a:r>
            <a:r>
              <a:rPr lang="en-US" dirty="0" smtClean="0"/>
              <a:t>, which will compare the results of the serial and parallel algorithms element by element</a:t>
            </a:r>
          </a:p>
          <a:p>
            <a:pPr>
              <a:spcBef>
                <a:spcPts val="300"/>
              </a:spcBef>
            </a:pPr>
            <a:endParaRPr lang="en-US" dirty="0" smtClean="0"/>
          </a:p>
          <a:p>
            <a:pPr>
              <a:spcBef>
                <a:spcPts val="300"/>
              </a:spcBef>
            </a:pPr>
            <a:endParaRPr lang="en-US" dirty="0" smtClean="0"/>
          </a:p>
          <a:p>
            <a:pPr>
              <a:spcBef>
                <a:spcPts val="300"/>
              </a:spcBef>
            </a:pPr>
            <a:r>
              <a:rPr lang="en-US" dirty="0" smtClean="0"/>
              <a:t>The function </a:t>
            </a:r>
            <a:r>
              <a:rPr lang="en-US" sz="2200" b="1" dirty="0" err="1" smtClean="0">
                <a:latin typeface="Courier New" pitchFamily="49" charset="0"/>
              </a:rPr>
              <a:t>TestResult</a:t>
            </a:r>
            <a:r>
              <a:rPr lang="en-US" sz="2200" b="1" dirty="0" smtClean="0">
                <a:latin typeface="Courier New" pitchFamily="49" charset="0"/>
              </a:rPr>
              <a:t>()</a:t>
            </a:r>
            <a:r>
              <a:rPr lang="en-US" dirty="0" smtClean="0"/>
              <a:t> should print the diagnostic message</a:t>
            </a:r>
          </a:p>
          <a:p>
            <a:pPr>
              <a:spcBef>
                <a:spcPts val="300"/>
              </a:spcBef>
            </a:pPr>
            <a:r>
              <a:rPr lang="en-US" dirty="0" smtClean="0"/>
              <a:t>The function </a:t>
            </a:r>
            <a:r>
              <a:rPr lang="en-US" sz="2200" b="1" dirty="0" err="1" smtClean="0">
                <a:latin typeface="Courier New" pitchFamily="49" charset="0"/>
              </a:rPr>
              <a:t>TestResult</a:t>
            </a:r>
            <a:r>
              <a:rPr lang="en-US" sz="2200" b="1" dirty="0" smtClean="0">
                <a:latin typeface="Courier New" pitchFamily="49" charset="0"/>
              </a:rPr>
              <a:t>()</a:t>
            </a:r>
            <a:r>
              <a:rPr lang="en-US" dirty="0" smtClean="0"/>
              <a:t> must have the access to the initial matrices </a:t>
            </a:r>
            <a:r>
              <a:rPr lang="en-US" sz="2200" b="1" dirty="0" err="1" smtClean="0">
                <a:latin typeface="Courier New" pitchFamily="49" charset="0"/>
              </a:rPr>
              <a:t>pАMatrix</a:t>
            </a:r>
            <a:r>
              <a:rPr lang="en-US" dirty="0" smtClean="0"/>
              <a:t>, </a:t>
            </a:r>
            <a:r>
              <a:rPr lang="en-US" sz="2200" b="1" dirty="0" err="1" smtClean="0">
                <a:latin typeface="Courier New" pitchFamily="49" charset="0"/>
              </a:rPr>
              <a:t>pBMatrix</a:t>
            </a:r>
            <a:r>
              <a:rPr lang="en-US" dirty="0" smtClean="0"/>
              <a:t> and </a:t>
            </a:r>
            <a:r>
              <a:rPr lang="en-US" sz="2200" b="1" dirty="0" err="1" smtClean="0">
                <a:latin typeface="Courier New" pitchFamily="49" charset="0"/>
              </a:rPr>
              <a:t>pCMatrix</a:t>
            </a:r>
            <a:r>
              <a:rPr lang="en-US" dirty="0" smtClean="0"/>
              <a:t>, and therefore, can be executed only on the root process</a:t>
            </a:r>
          </a:p>
          <a:p>
            <a:pPr>
              <a:spcBef>
                <a:spcPts val="300"/>
              </a:spcBef>
            </a:pPr>
            <a:endParaRPr lang="en-US" dirty="0" smtClean="0"/>
          </a:p>
          <a:p>
            <a:pPr>
              <a:spcBef>
                <a:spcPts val="300"/>
              </a:spcBef>
            </a:pPr>
            <a:endParaRPr lang="en-US" dirty="0" smtClean="0"/>
          </a:p>
          <a:p>
            <a:pPr>
              <a:spcBef>
                <a:spcPts val="300"/>
              </a:spcBef>
            </a:pPr>
            <a:endParaRPr lang="en-US"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65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643182"/>
            <a:ext cx="9215502" cy="70788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fr-FR" sz="2000" dirty="0" smtClean="0">
                <a:latin typeface="Courier New" pitchFamily="49" charset="0"/>
              </a:rPr>
              <a:t>void </a:t>
            </a:r>
            <a:r>
              <a:rPr lang="fr-FR" sz="2000" b="1" dirty="0" smtClean="0">
                <a:latin typeface="Courier New" pitchFamily="49" charset="0"/>
              </a:rPr>
              <a:t>TestResult</a:t>
            </a:r>
            <a:r>
              <a:rPr lang="fr-FR" sz="2000" dirty="0" smtClean="0">
                <a:latin typeface="Courier New" pitchFamily="49" charset="0"/>
              </a:rPr>
              <a:t>(double* pAMatrix, double* pBMatrix, </a:t>
            </a:r>
            <a:endParaRPr lang="ru-RU" sz="2000" dirty="0" smtClean="0">
              <a:latin typeface="Courier New" pitchFamily="49" charset="0"/>
            </a:endParaRPr>
          </a:p>
          <a:p>
            <a:r>
              <a:rPr lang="ru-RU" sz="2000" dirty="0" smtClean="0">
                <a:latin typeface="Courier New" pitchFamily="49" charset="0"/>
              </a:rPr>
              <a:t>  </a:t>
            </a:r>
            <a:r>
              <a:rPr lang="fr-FR" sz="2000" dirty="0" smtClean="0">
                <a:latin typeface="Courier New" pitchFamily="49" charset="0"/>
              </a:rPr>
              <a:t>double* pCMatrix, int Size)</a:t>
            </a:r>
            <a:r>
              <a:rPr lang="en-US" sz="2000" dirty="0" smtClean="0">
                <a:latin typeface="Courier New" pitchFamily="49" charset="0"/>
              </a:rPr>
              <a:t>;</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300"/>
              </a:spcBef>
              <a:buNone/>
            </a:pPr>
            <a:r>
              <a:rPr lang="en-US" b="1" dirty="0" smtClean="0"/>
              <a:t>Task 11 – Test the Parallel Program Correctness</a:t>
            </a:r>
          </a:p>
          <a:p>
            <a:pPr>
              <a:spcBef>
                <a:spcPts val="300"/>
              </a:spcBef>
            </a:pPr>
            <a:r>
              <a:rPr lang="en-US" dirty="0" smtClean="0"/>
              <a:t>Implement the function </a:t>
            </a:r>
            <a:r>
              <a:rPr lang="en-US" sz="2200" b="1" dirty="0" err="1" smtClean="0">
                <a:latin typeface="Courier New" pitchFamily="49" charset="0"/>
              </a:rPr>
              <a:t>RandomDataInitialization</a:t>
            </a:r>
            <a:r>
              <a:rPr lang="en-US" sz="2200" b="1" dirty="0" smtClean="0">
                <a:latin typeface="Courier New" pitchFamily="49" charset="0"/>
              </a:rPr>
              <a:t>()</a:t>
            </a:r>
          </a:p>
          <a:p>
            <a:pPr>
              <a:spcBef>
                <a:spcPts val="300"/>
              </a:spcBef>
            </a:pPr>
            <a:r>
              <a:rPr lang="en-US" dirty="0" smtClean="0"/>
              <a:t>Call the function </a:t>
            </a:r>
            <a:r>
              <a:rPr lang="en-US" sz="2200" b="1" dirty="0" err="1" smtClean="0">
                <a:latin typeface="Courier New" pitchFamily="49" charset="0"/>
              </a:rPr>
              <a:t>RandomDataInitialization</a:t>
            </a:r>
            <a:r>
              <a:rPr lang="en-US" sz="2200" b="1" dirty="0" smtClean="0">
                <a:latin typeface="Courier New" pitchFamily="49" charset="0"/>
              </a:rPr>
              <a:t>()</a:t>
            </a:r>
            <a:r>
              <a:rPr lang="en-US" dirty="0" smtClean="0"/>
              <a:t> instead of </a:t>
            </a:r>
            <a:r>
              <a:rPr lang="en-US" sz="2200" b="1" dirty="0" err="1" smtClean="0">
                <a:latin typeface="Courier New" pitchFamily="49" charset="0"/>
              </a:rPr>
              <a:t>DummyDataInitialization</a:t>
            </a:r>
            <a:r>
              <a:rPr lang="en-US" sz="2200" b="1" dirty="0" smtClean="0">
                <a:latin typeface="Courier New" pitchFamily="49" charset="0"/>
              </a:rPr>
              <a:t>()</a:t>
            </a:r>
            <a:r>
              <a:rPr lang="en-US" dirty="0" smtClean="0"/>
              <a:t> in the function </a:t>
            </a:r>
            <a:r>
              <a:rPr lang="en-US" sz="2200" b="1" dirty="0" err="1" smtClean="0">
                <a:latin typeface="Courier New" pitchFamily="49" charset="0"/>
              </a:rPr>
              <a:t>ProcessInitialization</a:t>
            </a:r>
            <a:r>
              <a:rPr lang="en-US" sz="2200" b="1" dirty="0" smtClean="0">
                <a:latin typeface="Courier New" pitchFamily="49" charset="0"/>
              </a:rPr>
              <a:t>()</a:t>
            </a:r>
          </a:p>
          <a:p>
            <a:pPr>
              <a:spcBef>
                <a:spcPts val="300"/>
              </a:spcBef>
            </a:pPr>
            <a:r>
              <a:rPr lang="en-US" dirty="0" smtClean="0"/>
              <a:t>Call the function </a:t>
            </a:r>
            <a:r>
              <a:rPr lang="en-US" sz="2200" b="1" dirty="0" err="1" smtClean="0">
                <a:latin typeface="Courier New" pitchFamily="49" charset="0"/>
              </a:rPr>
              <a:t>TestResult</a:t>
            </a:r>
            <a:r>
              <a:rPr lang="en-US" sz="2200" b="1" dirty="0" smtClean="0">
                <a:latin typeface="Courier New" pitchFamily="49" charset="0"/>
              </a:rPr>
              <a:t>()</a:t>
            </a:r>
            <a:r>
              <a:rPr lang="en-US" dirty="0" smtClean="0"/>
              <a:t> to the function </a:t>
            </a:r>
            <a:r>
              <a:rPr lang="en-US" sz="2200" b="1" dirty="0" smtClean="0">
                <a:latin typeface="Courier New" pitchFamily="49" charset="0"/>
              </a:rPr>
              <a:t>main()</a:t>
            </a:r>
            <a:endParaRPr lang="en-US" dirty="0" smtClean="0"/>
          </a:p>
          <a:p>
            <a:pPr>
              <a:spcBef>
                <a:spcPts val="300"/>
              </a:spcBef>
            </a:pPr>
            <a:r>
              <a:rPr lang="en-US" dirty="0" smtClean="0"/>
              <a:t>Comment  debugging print</a:t>
            </a:r>
          </a:p>
          <a:p>
            <a:pPr>
              <a:spcBef>
                <a:spcPts val="300"/>
              </a:spcBef>
            </a:pPr>
            <a:r>
              <a:rPr lang="en-US" dirty="0" smtClean="0"/>
              <a:t>Compile the application and run</a:t>
            </a:r>
          </a:p>
          <a:p>
            <a:pPr>
              <a:spcBef>
                <a:spcPts val="300"/>
              </a:spcBef>
            </a:pPr>
            <a:r>
              <a:rPr lang="en-US" dirty="0" smtClean="0"/>
              <a:t>Check that implemented Fox algorithm works correctly</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66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4. Parallel Program</a:t>
            </a:r>
            <a:endParaRPr lang="ru-RU" sz="2800" dirty="0" smtClean="0"/>
          </a:p>
        </p:txBody>
      </p:sp>
      <p:sp>
        <p:nvSpPr>
          <p:cNvPr id="5123" name="Rectangle 5"/>
          <p:cNvSpPr>
            <a:spLocks noGrp="1" noChangeArrowheads="1"/>
          </p:cNvSpPr>
          <p:nvPr>
            <p:ph idx="1"/>
          </p:nvPr>
        </p:nvSpPr>
        <p:spPr/>
        <p:txBody>
          <a:bodyPr/>
          <a:lstStyle/>
          <a:p>
            <a:pPr>
              <a:spcBef>
                <a:spcPts val="600"/>
              </a:spcBef>
              <a:buNone/>
            </a:pPr>
            <a:r>
              <a:rPr lang="en-US" b="1" dirty="0" smtClean="0"/>
              <a:t>Task 12 – Carry out the Computational Experiments</a:t>
            </a:r>
          </a:p>
          <a:p>
            <a:pPr>
              <a:spcBef>
                <a:spcPts val="600"/>
              </a:spcBef>
            </a:pPr>
            <a:r>
              <a:rPr lang="en-US" dirty="0" smtClean="0"/>
              <a:t>Add time measurement of matrix multiplication execution</a:t>
            </a:r>
          </a:p>
          <a:p>
            <a:r>
              <a:rPr lang="en-US" dirty="0" smtClean="0"/>
              <a:t>Carry out the computational experiments with large objects </a:t>
            </a:r>
          </a:p>
          <a:p>
            <a:r>
              <a:rPr lang="en-US" dirty="0" smtClean="0"/>
              <a:t>Fill the table with results of experiments </a:t>
            </a:r>
          </a:p>
          <a:p>
            <a:r>
              <a:rPr lang="en-US" dirty="0" smtClean="0"/>
              <a:t>Determine the given speedup</a:t>
            </a:r>
          </a:p>
          <a:p>
            <a:pPr>
              <a:spcBef>
                <a:spcPts val="600"/>
              </a:spcBef>
            </a:pPr>
            <a:endParaRPr lang="en-US" dirty="0" smtClean="0"/>
          </a:p>
          <a:p>
            <a:pPr>
              <a:spcBef>
                <a:spcPts val="600"/>
              </a:spcBef>
            </a:pPr>
            <a:endParaRPr lang="en-US"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67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Summary</a:t>
            </a:r>
            <a:endParaRPr lang="ru-RU" dirty="0"/>
          </a:p>
        </p:txBody>
      </p:sp>
      <p:sp>
        <p:nvSpPr>
          <p:cNvPr id="3" name="Содержимое 2"/>
          <p:cNvSpPr>
            <a:spLocks noGrp="1"/>
          </p:cNvSpPr>
          <p:nvPr>
            <p:ph idx="1"/>
          </p:nvPr>
        </p:nvSpPr>
        <p:spPr/>
        <p:txBody>
          <a:bodyPr/>
          <a:lstStyle/>
          <a:p>
            <a:endParaRPr lang="en-US" dirty="0" smtClean="0"/>
          </a:p>
          <a:p>
            <a:endParaRPr lang="en-US" dirty="0" smtClean="0"/>
          </a:p>
          <a:p>
            <a:r>
              <a:rPr lang="en-US" dirty="0" smtClean="0"/>
              <a:t>Block parallel method (Fox algorithm) of matrix multiplication is considered</a:t>
            </a:r>
          </a:p>
          <a:p>
            <a:r>
              <a:rPr lang="en-US" dirty="0" smtClean="0"/>
              <a:t>Serial and parallel methods of matrix multiplication are implemented</a:t>
            </a:r>
          </a:p>
          <a:p>
            <a:r>
              <a:rPr lang="en-US" dirty="0" smtClean="0"/>
              <a:t>Computational experiments are performed, comparison of serial and parallel algorithms is made</a:t>
            </a:r>
          </a:p>
        </p:txBody>
      </p:sp>
      <p:sp>
        <p:nvSpPr>
          <p:cNvPr id="4" name="Дата 3"/>
          <p:cNvSpPr>
            <a:spLocks noGrp="1"/>
          </p:cNvSpPr>
          <p:nvPr>
            <p:ph type="dt" sz="half" idx="2"/>
          </p:nvPr>
        </p:nvSpPr>
        <p:spPr/>
        <p:txBody>
          <a:bodyPr/>
          <a:lstStyle/>
          <a:p>
            <a:pPr>
              <a:defRPr/>
            </a:pPr>
            <a:r>
              <a:rPr lang="ru-RU"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smtClean="0"/>
              <a:t>Parallel Algorithms of Matrix Multiplication</a:t>
            </a:r>
            <a:endParaRPr lang="ru-RU" dirty="0"/>
          </a:p>
        </p:txBody>
      </p:sp>
      <p:sp>
        <p:nvSpPr>
          <p:cNvPr id="6" name="Номер слайда 5"/>
          <p:cNvSpPr>
            <a:spLocks noGrp="1"/>
          </p:cNvSpPr>
          <p:nvPr>
            <p:ph type="sldNum" sz="quarter" idx="4"/>
          </p:nvPr>
        </p:nvSpPr>
        <p:spPr/>
        <p:txBody>
          <a:bodyPr/>
          <a:lstStyle/>
          <a:p>
            <a:pPr>
              <a:defRPr/>
            </a:pPr>
            <a:fld id="{4F2367BF-7A57-4F5A-B357-719264272D2E}" type="slidenum">
              <a:rPr lang="ru-RU" smtClean="0"/>
              <a:pPr>
                <a:defRPr/>
              </a:pPr>
              <a:t>68</a:t>
            </a:fld>
            <a:endParaRPr lang="ru-RU"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Exercises</a:t>
            </a:r>
            <a:endParaRPr lang="ru-RU" dirty="0"/>
          </a:p>
        </p:txBody>
      </p:sp>
      <p:sp>
        <p:nvSpPr>
          <p:cNvPr id="3" name="Содержимое 2"/>
          <p:cNvSpPr>
            <a:spLocks noGrp="1"/>
          </p:cNvSpPr>
          <p:nvPr>
            <p:ph idx="1"/>
          </p:nvPr>
        </p:nvSpPr>
        <p:spPr/>
        <p:txBody>
          <a:bodyPr/>
          <a:lstStyle/>
          <a:p>
            <a:endParaRPr lang="ru-RU" dirty="0" smtClean="0"/>
          </a:p>
          <a:p>
            <a:r>
              <a:rPr lang="en-US" dirty="0" smtClean="0"/>
              <a:t>Modify the developed Fox algorithm implementation using the derived MPI data type for broadcasting and gathering matrix blocks</a:t>
            </a:r>
          </a:p>
          <a:p>
            <a:r>
              <a:rPr lang="en-US" dirty="0" smtClean="0"/>
              <a:t>Study the parallel algorithm of matrix multiplication based on block striped matrix partitioning. Develop a program implementation of this algorithm</a:t>
            </a:r>
          </a:p>
          <a:p>
            <a:r>
              <a:rPr lang="en-US" dirty="0" smtClean="0"/>
              <a:t>Study the Cannon parallel algorithm of matrix multiplication based on chessboard block matrix partitioning. Develop a program implementation of this algorithm</a:t>
            </a:r>
          </a:p>
        </p:txBody>
      </p:sp>
      <p:sp>
        <p:nvSpPr>
          <p:cNvPr id="4" name="Дата 3"/>
          <p:cNvSpPr>
            <a:spLocks noGrp="1"/>
          </p:cNvSpPr>
          <p:nvPr>
            <p:ph type="dt" sz="half" idx="2"/>
          </p:nvPr>
        </p:nvSpPr>
        <p:spPr/>
        <p:txBody>
          <a:bodyPr/>
          <a:lstStyle/>
          <a:p>
            <a:pPr>
              <a:defRPr/>
            </a:pPr>
            <a:r>
              <a:rPr lang="ru-RU"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smtClean="0"/>
              <a:t>Parallel Algorithms of Matrix Multiplication</a:t>
            </a:r>
            <a:endParaRPr lang="ru-RU" dirty="0"/>
          </a:p>
        </p:txBody>
      </p:sp>
      <p:sp>
        <p:nvSpPr>
          <p:cNvPr id="6" name="Номер слайда 5"/>
          <p:cNvSpPr>
            <a:spLocks noGrp="1"/>
          </p:cNvSpPr>
          <p:nvPr>
            <p:ph type="sldNum" sz="quarter" idx="4"/>
          </p:nvPr>
        </p:nvSpPr>
        <p:spPr/>
        <p:txBody>
          <a:bodyPr/>
          <a:lstStyle/>
          <a:p>
            <a:pPr>
              <a:defRPr/>
            </a:pPr>
            <a:fld id="{4F2367BF-7A57-4F5A-B357-719264272D2E}" type="slidenum">
              <a:rPr lang="ru-RU" smtClean="0"/>
              <a:pPr>
                <a:defRPr/>
              </a:pPr>
              <a:t>69</a:t>
            </a:fld>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ижний колонтитул 6"/>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Дата 7"/>
          <p:cNvSpPr>
            <a:spLocks noGrp="1"/>
          </p:cNvSpPr>
          <p:nvPr>
            <p:ph type="dt" sz="half" idx="2"/>
          </p:nvPr>
        </p:nvSpPr>
        <p:spPr/>
        <p:txBody>
          <a:bodyPr/>
          <a:lstStyle/>
          <a:p>
            <a:pPr>
              <a:defRPr/>
            </a:pPr>
            <a:r>
              <a:rPr lang="ru-RU" smtClean="0"/>
              <a:t>N. Novgorod, 2014</a:t>
            </a:r>
            <a:endParaRPr lang="ru-RU" dirty="0"/>
          </a:p>
        </p:txBody>
      </p:sp>
      <p:sp>
        <p:nvSpPr>
          <p:cNvPr id="9" name="Номер слайда 8"/>
          <p:cNvSpPr>
            <a:spLocks noGrp="1"/>
          </p:cNvSpPr>
          <p:nvPr>
            <p:ph type="sldNum" sz="quarter" idx="12"/>
          </p:nvPr>
        </p:nvSpPr>
        <p:spPr/>
        <p:txBody>
          <a:bodyPr/>
          <a:lstStyle/>
          <a:p>
            <a:pPr>
              <a:defRPr/>
            </a:pPr>
            <a:fld id="{A184A67C-33BD-4A59-9EAE-678C8C03CEA8}" type="slidenum">
              <a:rPr lang="ru-RU" smtClean="0"/>
              <a:pPr>
                <a:defRPr/>
              </a:pPr>
              <a:t>7</a:t>
            </a:fld>
            <a:endParaRPr lang="ru-RU"/>
          </a:p>
        </p:txBody>
      </p:sp>
      <p:sp>
        <p:nvSpPr>
          <p:cNvPr id="13" name="Заголовок 12"/>
          <p:cNvSpPr>
            <a:spLocks noGrp="1"/>
          </p:cNvSpPr>
          <p:nvPr>
            <p:ph type="title"/>
          </p:nvPr>
        </p:nvSpPr>
        <p:spPr/>
        <p:txBody>
          <a:bodyPr/>
          <a:lstStyle/>
          <a:p>
            <a:r>
              <a:rPr lang="en-US" sz="3600" dirty="0" smtClean="0"/>
              <a:t>Serial Implementation</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dirty="0" smtClean="0"/>
              <a:t>References</a:t>
            </a:r>
            <a:endParaRPr lang="ru-RU" dirty="0" smtClean="0"/>
          </a:p>
        </p:txBody>
      </p:sp>
      <p:sp>
        <p:nvSpPr>
          <p:cNvPr id="67587" name="Rectangle 3"/>
          <p:cNvSpPr>
            <a:spLocks noGrp="1" noChangeArrowheads="1"/>
          </p:cNvSpPr>
          <p:nvPr>
            <p:ph idx="1"/>
          </p:nvPr>
        </p:nvSpPr>
        <p:spPr/>
        <p:txBody>
          <a:bodyPr/>
          <a:lstStyle/>
          <a:p>
            <a:pPr marL="361950" indent="-361950" eaLnBrk="1" hangingPunct="1">
              <a:buFontTx/>
              <a:buAutoNum type="arabicPeriod"/>
            </a:pPr>
            <a:endParaRPr lang="en-US" sz="2000" dirty="0" smtClean="0"/>
          </a:p>
          <a:p>
            <a:pPr marL="361950" indent="-361950" eaLnBrk="1" hangingPunct="1">
              <a:buFontTx/>
              <a:buAutoNum type="arabicPeriod"/>
            </a:pPr>
            <a:r>
              <a:rPr lang="en-US" sz="2000" dirty="0" err="1" smtClean="0"/>
              <a:t>Dongarra</a:t>
            </a:r>
            <a:r>
              <a:rPr lang="en-US" sz="2000" dirty="0" smtClean="0"/>
              <a:t>, J.J., Duff, L.S., Sorensen, D.C., Vorst, H.A.V. (1999). Numerical Linear Algebra for High Performance Computers (Software, Environments, Tools). Soc for Industrial &amp; Applied Math.</a:t>
            </a:r>
          </a:p>
          <a:p>
            <a:pPr marL="361950" lvl="0" indent="-361950" eaLnBrk="1" hangingPunct="1">
              <a:buFontTx/>
              <a:buAutoNum type="arabicPeriod"/>
            </a:pPr>
            <a:r>
              <a:rPr lang="en-US" sz="2000" dirty="0" smtClean="0"/>
              <a:t>Quinn, M.J. (2004). Parallel Programming in C with MPI and </a:t>
            </a:r>
            <a:r>
              <a:rPr lang="en-US" sz="2000" dirty="0" err="1" smtClean="0"/>
              <a:t>OpenMP</a:t>
            </a:r>
            <a:r>
              <a:rPr lang="en-US" sz="2000" dirty="0" smtClean="0"/>
              <a:t>. – New York, NY: McGraw-Hill.</a:t>
            </a:r>
          </a:p>
          <a:p>
            <a:pPr marL="361950" indent="-361950" eaLnBrk="1" hangingPunct="1">
              <a:buFontTx/>
              <a:buAutoNum type="arabicPeriod"/>
            </a:pPr>
            <a:r>
              <a:rPr lang="en-US" sz="2000" dirty="0" smtClean="0"/>
              <a:t>Kumar V., </a:t>
            </a:r>
            <a:r>
              <a:rPr lang="en-US" sz="2000" dirty="0" err="1" smtClean="0"/>
              <a:t>Grama</a:t>
            </a:r>
            <a:r>
              <a:rPr lang="en-US" sz="2000" dirty="0" smtClean="0"/>
              <a:t>, A., Gupta, A., </a:t>
            </a:r>
            <a:r>
              <a:rPr lang="en-US" sz="2000" dirty="0" err="1" smtClean="0"/>
              <a:t>Karypis</a:t>
            </a:r>
            <a:r>
              <a:rPr lang="en-US" sz="2000" dirty="0" smtClean="0"/>
              <a:t>, G. (1994). Introduction to Parallel Computing. - The Benjamin/Cummings Publishing Company, Inc. (2nd </a:t>
            </a:r>
            <a:r>
              <a:rPr lang="en-US" sz="2000" dirty="0" err="1" smtClean="0"/>
              <a:t>edn</a:t>
            </a:r>
            <a:r>
              <a:rPr lang="en-US" sz="2000" dirty="0" smtClean="0"/>
              <a:t>., 2003)</a:t>
            </a:r>
            <a:endParaRPr lang="ru-RU" sz="2000" dirty="0" smtClean="0"/>
          </a:p>
          <a:p>
            <a:pPr marL="361950" lvl="0" indent="-361950" eaLnBrk="1" hangingPunct="1">
              <a:buFontTx/>
              <a:buAutoNum type="arabicPeriod"/>
            </a:pPr>
            <a:r>
              <a:rPr lang="en-US" sz="2000" dirty="0" smtClean="0"/>
              <a:t>Pacheco, P. (1996). Parallel Programming with MPI. - Morgan Kaufmann.</a:t>
            </a:r>
          </a:p>
          <a:p>
            <a:pPr marL="361950" lvl="0" indent="-361950" eaLnBrk="1" hangingPunct="1">
              <a:buFontTx/>
              <a:buAutoNum type="arabicPeriod"/>
            </a:pPr>
            <a:r>
              <a:rPr lang="en-US" sz="2000" dirty="0" smtClean="0"/>
              <a:t>Foster, I. (1995). Designing and Building Parallel Programs: Concepts and Tools for Software Engineering. Reading, MA: Addison-Wesley.</a:t>
            </a:r>
          </a:p>
          <a:p>
            <a:pPr marL="361950" lvl="0" indent="-361950" eaLnBrk="1" hangingPunct="1">
              <a:buFontTx/>
              <a:buAutoNum type="arabicPeriod"/>
            </a:pPr>
            <a:endParaRPr lang="en-US" sz="2000" dirty="0" smtClean="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70</a:t>
            </a:fld>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endParaRPr lang="en-US" dirty="0" smtClean="0"/>
          </a:p>
          <a:p>
            <a:r>
              <a:rPr lang="en-US" dirty="0" smtClean="0"/>
              <a:t>Task 1 – Open the Project </a:t>
            </a:r>
            <a:r>
              <a:rPr lang="en-US" dirty="0" err="1" smtClean="0"/>
              <a:t>SerialMatrixMult</a:t>
            </a:r>
            <a:r>
              <a:rPr lang="en-US" dirty="0" smtClean="0"/>
              <a:t> </a:t>
            </a:r>
          </a:p>
          <a:p>
            <a:r>
              <a:rPr lang="en-US" dirty="0" smtClean="0"/>
              <a:t>Task 2 – Input the Matrix Size</a:t>
            </a:r>
          </a:p>
          <a:p>
            <a:r>
              <a:rPr lang="en-US" dirty="0" smtClean="0"/>
              <a:t>Task 3 – Input the Initial Data</a:t>
            </a:r>
          </a:p>
          <a:p>
            <a:r>
              <a:rPr lang="en-US" dirty="0" smtClean="0"/>
              <a:t>Task 4 – Terminate the Program Execution</a:t>
            </a:r>
          </a:p>
          <a:p>
            <a:r>
              <a:rPr lang="en-US" dirty="0" smtClean="0"/>
              <a:t>Task 5 – Implement the Matrix Multiplication</a:t>
            </a:r>
          </a:p>
          <a:p>
            <a:r>
              <a:rPr lang="en-US" dirty="0" smtClean="0"/>
              <a:t>Task 6 – Carry out the Computational Experiments</a:t>
            </a:r>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8</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Step 2. Serial Implementation…</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Task 1 – Open the Project </a:t>
            </a:r>
            <a:r>
              <a:rPr lang="en-US" b="1" dirty="0" err="1" smtClean="0"/>
              <a:t>SerialMatrixMult</a:t>
            </a:r>
            <a:r>
              <a:rPr lang="en-US" b="1" dirty="0" smtClean="0"/>
              <a:t> </a:t>
            </a:r>
          </a:p>
          <a:p>
            <a:r>
              <a:rPr lang="en-US" dirty="0" smtClean="0"/>
              <a:t>Start </a:t>
            </a:r>
            <a:r>
              <a:rPr lang="en-US" b="1" dirty="0" smtClean="0"/>
              <a:t>Microsoft Visual Studio</a:t>
            </a:r>
          </a:p>
          <a:p>
            <a:r>
              <a:rPr lang="en-US" dirty="0" smtClean="0"/>
              <a:t>Open solution SerialMatrixMult.sln from the folder </a:t>
            </a:r>
            <a:r>
              <a:rPr lang="en-US" b="1" dirty="0" smtClean="0"/>
              <a:t>с:\</a:t>
            </a:r>
            <a:r>
              <a:rPr lang="en-US" b="1" dirty="0" err="1" smtClean="0"/>
              <a:t>ParLabs</a:t>
            </a:r>
            <a:r>
              <a:rPr lang="en-US" b="1" dirty="0" smtClean="0"/>
              <a:t>\</a:t>
            </a:r>
            <a:r>
              <a:rPr lang="en-US" b="1" dirty="0" err="1" smtClean="0"/>
              <a:t>SerialMatrixMult</a:t>
            </a:r>
            <a:endParaRPr lang="en-US" b="1" dirty="0" smtClean="0"/>
          </a:p>
          <a:p>
            <a:r>
              <a:rPr lang="en-US" dirty="0" smtClean="0"/>
              <a:t>Open file </a:t>
            </a:r>
            <a:r>
              <a:rPr lang="en-US" b="1" dirty="0" smtClean="0"/>
              <a:t>SerialMM.cpp</a:t>
            </a:r>
            <a:r>
              <a:rPr lang="en-US" i="1" dirty="0" smtClean="0"/>
              <a:t> </a:t>
            </a:r>
            <a:r>
              <a:rPr lang="en-US" dirty="0" smtClean="0"/>
              <a:t>in the window Solution Explorer (</a:t>
            </a:r>
            <a:r>
              <a:rPr lang="en-US" dirty="0" err="1" smtClean="0"/>
              <a:t>Ctrl+Alt+L</a:t>
            </a:r>
            <a:r>
              <a:rPr lang="en-US" dirty="0" smtClean="0"/>
              <a:t>)</a:t>
            </a:r>
          </a:p>
          <a:p>
            <a:endParaRPr lang="en-US" dirty="0" smtClean="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6" name="Нижний колонтитул 5"/>
          <p:cNvSpPr>
            <a:spLocks noGrp="1"/>
          </p:cNvSpPr>
          <p:nvPr>
            <p:ph type="ftr" sz="quarter" idx="3"/>
          </p:nvPr>
        </p:nvSpPr>
        <p:spPr/>
        <p:txBody>
          <a:bodyPr/>
          <a:lstStyle/>
          <a:p>
            <a:pPr>
              <a:defRPr/>
            </a:pPr>
            <a:r>
              <a:rPr lang="en-US" smtClean="0"/>
              <a:t>Parallel Algorithms of Matrix Multiplication</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9</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 name="Picture 7"/>
          <p:cNvPicPr>
            <a:picLocks noChangeAspect="1" noChangeArrowheads="1"/>
          </p:cNvPicPr>
          <p:nvPr/>
        </p:nvPicPr>
        <p:blipFill>
          <a:blip r:embed="rId3"/>
          <a:srcRect/>
          <a:stretch>
            <a:fillRect/>
          </a:stretch>
        </p:blipFill>
        <p:spPr bwMode="auto">
          <a:xfrm>
            <a:off x="3809992" y="3571876"/>
            <a:ext cx="2678571" cy="250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itlab">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5502</Words>
  <Application>Microsoft Office PowerPoint</Application>
  <PresentationFormat>Лист A4 (210x297 мм)</PresentationFormat>
  <Paragraphs>855</Paragraphs>
  <Slides>70</Slides>
  <Notes>68</Notes>
  <HiddenSlides>0</HiddenSlides>
  <MMClips>0</MMClips>
  <ScaleCrop>false</ScaleCrop>
  <HeadingPairs>
    <vt:vector size="6" baseType="variant">
      <vt:variant>
        <vt:lpstr>Тема</vt:lpstr>
      </vt:variant>
      <vt:variant>
        <vt:i4>1</vt:i4>
      </vt:variant>
      <vt:variant>
        <vt:lpstr>Внедренные серверы OLE</vt:lpstr>
      </vt:variant>
      <vt:variant>
        <vt:i4>3</vt:i4>
      </vt:variant>
      <vt:variant>
        <vt:lpstr>Заголовки слайдов</vt:lpstr>
      </vt:variant>
      <vt:variant>
        <vt:i4>70</vt:i4>
      </vt:variant>
    </vt:vector>
  </HeadingPairs>
  <TitlesOfParts>
    <vt:vector size="74" baseType="lpstr">
      <vt:lpstr>1_itlab</vt:lpstr>
      <vt:lpstr>Equation</vt:lpstr>
      <vt:lpstr>Picture</vt:lpstr>
      <vt:lpstr>Документ</vt:lpstr>
      <vt:lpstr>Слайд 1</vt:lpstr>
      <vt:lpstr>Слайд 2</vt:lpstr>
      <vt:lpstr>Contents</vt:lpstr>
      <vt:lpstr>Matrix Multiplication Problem Statement</vt:lpstr>
      <vt:lpstr>Step 1. Problem Statement…</vt:lpstr>
      <vt:lpstr>Step 1. Problem Statement</vt:lpstr>
      <vt:lpstr>Serial Implementation</vt:lpstr>
      <vt:lpstr>Step 2. Serial Implementation…</vt:lpstr>
      <vt:lpstr>Step 2. Serial Implementation…</vt:lpstr>
      <vt:lpstr>Step 2. Serial Implementation…</vt:lpstr>
      <vt:lpstr>Step 2. Serial Implementation…</vt:lpstr>
      <vt:lpstr>Step 2. Serial Implementation…</vt:lpstr>
      <vt:lpstr>Step 2. Serial Implementation…</vt:lpstr>
      <vt:lpstr>Step 2. Serial Implementation…</vt:lpstr>
      <vt:lpstr>Step 2. Serial Implementation…</vt:lpstr>
      <vt:lpstr>Step 2. Serial Implementation…</vt:lpstr>
      <vt:lpstr>Step 2. Serial Implementation…</vt:lpstr>
      <vt:lpstr>Step 2. Serial Implementation…</vt:lpstr>
      <vt:lpstr>Step 2. Serial Implementation…</vt:lpstr>
      <vt:lpstr>Step 2. Serial Implementation…</vt:lpstr>
      <vt:lpstr>Step 2. Serial Implementation…</vt:lpstr>
      <vt:lpstr>Step 2. Serial Implementation…</vt:lpstr>
      <vt:lpstr>Step 2. Serial Implementation…</vt:lpstr>
      <vt:lpstr>Step 2. Serial Implementation…</vt:lpstr>
      <vt:lpstr>Step 2. Serial Implementation</vt:lpstr>
      <vt:lpstr>Parallel Algorithm</vt:lpstr>
      <vt:lpstr>Step 3. Parallel Algorithm (Fox Method)…</vt:lpstr>
      <vt:lpstr>Step 3. Parallel Algorithm (Fox Method)…</vt:lpstr>
      <vt:lpstr>Step 3. Parallel Algorithm (Fox Method)…</vt:lpstr>
      <vt:lpstr>Step 3. Parallel Algorithm (Fox Method)…</vt:lpstr>
      <vt:lpstr>Step 3. Parallel Algorithm (Fox Method)</vt:lpstr>
      <vt:lpstr>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Step 4. Parallel Program</vt:lpstr>
      <vt:lpstr>Summary</vt:lpstr>
      <vt:lpstr>Exercises</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Технологии программирования.  Курс на базе  Microsoft Solutions Framework</dc:title>
  <dc:creator/>
  <cp:lastModifiedBy/>
  <cp:revision>16</cp:revision>
  <cp:lastPrinted>1900-12-31T20:00:00Z</cp:lastPrinted>
  <dcterms:created xsi:type="dcterms:W3CDTF">1900-12-31T20:00:00Z</dcterms:created>
  <dcterms:modified xsi:type="dcterms:W3CDTF">2014-12-05T13:25:11Z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