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0" r:id="rId1"/>
  </p:sldMasterIdLst>
  <p:notesMasterIdLst>
    <p:notesMasterId r:id="rId71"/>
  </p:notesMasterIdLst>
  <p:sldIdLst>
    <p:sldId id="468" r:id="rId2"/>
    <p:sldId id="260" r:id="rId3"/>
    <p:sldId id="256" r:id="rId4"/>
    <p:sldId id="362" r:id="rId5"/>
    <p:sldId id="407" r:id="rId6"/>
    <p:sldId id="409" r:id="rId7"/>
    <p:sldId id="403" r:id="rId8"/>
    <p:sldId id="408" r:id="rId9"/>
    <p:sldId id="411" r:id="rId10"/>
    <p:sldId id="417" r:id="rId11"/>
    <p:sldId id="412" r:id="rId12"/>
    <p:sldId id="418" r:id="rId13"/>
    <p:sldId id="419" r:id="rId14"/>
    <p:sldId id="420" r:id="rId15"/>
    <p:sldId id="421" r:id="rId16"/>
    <p:sldId id="416" r:id="rId17"/>
    <p:sldId id="422" r:id="rId18"/>
    <p:sldId id="423" r:id="rId19"/>
    <p:sldId id="424" r:id="rId20"/>
    <p:sldId id="425" r:id="rId21"/>
    <p:sldId id="426" r:id="rId22"/>
    <p:sldId id="427" r:id="rId23"/>
    <p:sldId id="428" r:id="rId24"/>
    <p:sldId id="430" r:id="rId25"/>
    <p:sldId id="431" r:id="rId26"/>
    <p:sldId id="415" r:id="rId27"/>
    <p:sldId id="414" r:id="rId28"/>
    <p:sldId id="432" r:id="rId29"/>
    <p:sldId id="433" r:id="rId30"/>
    <p:sldId id="413" r:id="rId31"/>
    <p:sldId id="434" r:id="rId32"/>
    <p:sldId id="404" r:id="rId33"/>
    <p:sldId id="435" r:id="rId34"/>
    <p:sldId id="436" r:id="rId35"/>
    <p:sldId id="437" r:id="rId36"/>
    <p:sldId id="438" r:id="rId37"/>
    <p:sldId id="405" r:id="rId38"/>
    <p:sldId id="439" r:id="rId39"/>
    <p:sldId id="441" r:id="rId40"/>
    <p:sldId id="452" r:id="rId41"/>
    <p:sldId id="440" r:id="rId42"/>
    <p:sldId id="455" r:id="rId43"/>
    <p:sldId id="453" r:id="rId44"/>
    <p:sldId id="451" r:id="rId45"/>
    <p:sldId id="456" r:id="rId46"/>
    <p:sldId id="450" r:id="rId47"/>
    <p:sldId id="457" r:id="rId48"/>
    <p:sldId id="458" r:id="rId49"/>
    <p:sldId id="459" r:id="rId50"/>
    <p:sldId id="449" r:id="rId51"/>
    <p:sldId id="460" r:id="rId52"/>
    <p:sldId id="461" r:id="rId53"/>
    <p:sldId id="448" r:id="rId54"/>
    <p:sldId id="447" r:id="rId55"/>
    <p:sldId id="462" r:id="rId56"/>
    <p:sldId id="463" r:id="rId57"/>
    <p:sldId id="454" r:id="rId58"/>
    <p:sldId id="446" r:id="rId59"/>
    <p:sldId id="464" r:id="rId60"/>
    <p:sldId id="465" r:id="rId61"/>
    <p:sldId id="445" r:id="rId62"/>
    <p:sldId id="466" r:id="rId63"/>
    <p:sldId id="444" r:id="rId64"/>
    <p:sldId id="467" r:id="rId65"/>
    <p:sldId id="443" r:id="rId66"/>
    <p:sldId id="442" r:id="rId67"/>
    <p:sldId id="392" r:id="rId68"/>
    <p:sldId id="393" r:id="rId69"/>
    <p:sldId id="302" r:id="rId70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D62A90"/>
    <a:srgbClr val="00FF00"/>
    <a:srgbClr val="99FF33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81" autoAdjust="0"/>
    <p:restoredTop sz="94576" autoAdjust="0"/>
  </p:normalViewPr>
  <p:slideViewPr>
    <p:cSldViewPr>
      <p:cViewPr>
        <p:scale>
          <a:sx n="100" d="100"/>
          <a:sy n="100" d="100"/>
        </p:scale>
        <p:origin x="-606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680882-5D7D-45A9-B0D8-7C13C25E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3553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DA048D-BC9E-420A-9E19-C3FB18E7A77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37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F74FE7-CF99-4916-B10D-F64EAC0EB5CE}" type="slidenum">
              <a:rPr lang="ru-RU" smtClean="0"/>
              <a:pPr/>
              <a:t>69</a:t>
            </a:fld>
            <a:endParaRPr lang="ru-RU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9" y="103191"/>
            <a:ext cx="972001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85561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</p:spTree>
    <p:extLst>
      <p:ext uri="{BB962C8B-B14F-4D97-AF65-F5344CB8AC3E}">
        <p14:creationId xmlns="" xmlns:p14="http://schemas.microsoft.com/office/powerpoint/2010/main" val="1789485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  <a:lvl4pPr>
              <a:defRPr sz="1800"/>
            </a:lvl4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9846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A67C-33BD-4A59-9EAE-678C8C03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pic>
        <p:nvPicPr>
          <p:cNvPr id="14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6003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465896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092" y="1071546"/>
            <a:ext cx="950125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6325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809625" indent="-2667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076325" indent="-2667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343025" indent="-2667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24776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Lobachevsky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State University of </a:t>
            </a: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Nizhni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Strategic </a:t>
            </a: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initiative </a:t>
            </a:r>
            <a:b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“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of supercomputer technology and high-performance computing”</a:t>
            </a: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SerialMatrixVectorMult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Next variables will be used in the program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Notice that the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i="1" dirty="0" smtClean="0"/>
              <a:t> </a:t>
            </a:r>
            <a:r>
              <a:rPr lang="en-US" dirty="0" smtClean="0"/>
              <a:t>is stored </a:t>
            </a:r>
            <a:r>
              <a:rPr lang="en-US" dirty="0" err="1" smtClean="0"/>
              <a:t>rowwise</a:t>
            </a:r>
            <a:r>
              <a:rPr lang="en-US" dirty="0" smtClean="0"/>
              <a:t> in an one-dimensional array</a:t>
            </a:r>
          </a:p>
          <a:p>
            <a:r>
              <a:rPr lang="en-US" dirty="0" smtClean="0"/>
              <a:t>The program code, which follows the declarations of the variables, is the output of the initial message and the waiting for pressing any key before the application exit</a:t>
            </a:r>
            <a:endParaRPr lang="en-US" b="1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52406" y="1928802"/>
            <a:ext cx="9286940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 double *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;  // Initial matrix</a:t>
            </a:r>
          </a:p>
          <a:p>
            <a:r>
              <a:rPr lang="en-US" sz="2000" dirty="0" smtClean="0">
                <a:latin typeface="Courier New" pitchFamily="49" charset="0"/>
              </a:rPr>
              <a:t> double *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;  // Initial vector</a:t>
            </a:r>
          </a:p>
          <a:p>
            <a:r>
              <a:rPr lang="en-US" sz="2000" smtClean="0">
                <a:latin typeface="Courier New" pitchFamily="49" charset="0"/>
              </a:rPr>
              <a:t> double *pResult</a:t>
            </a:r>
            <a:r>
              <a:rPr lang="en-US" sz="2000" dirty="0" smtClean="0">
                <a:latin typeface="Courier New" pitchFamily="49" charset="0"/>
              </a:rPr>
              <a:t>;  // Result vector</a:t>
            </a:r>
          </a:p>
          <a:p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Size;         // Sizes of initial matrix and vector</a:t>
            </a:r>
            <a:endParaRPr lang="ru-RU" sz="2000" dirty="0">
              <a:latin typeface="Courier New" pitchFamily="49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52406" y="5286388"/>
            <a:ext cx="9286940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pt-BR" sz="2000" dirty="0" smtClean="0">
                <a:latin typeface="Courier New" pitchFamily="49" charset="0"/>
              </a:rPr>
              <a:t> printf ("Serial matrix-vector multiplication program\n");</a:t>
            </a:r>
          </a:p>
          <a:p>
            <a:r>
              <a:rPr lang="pt-BR" sz="2000" dirty="0" smtClean="0">
                <a:latin typeface="Courier New" pitchFamily="49" charset="0"/>
              </a:rPr>
              <a:t> getch();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</a:t>
            </a:r>
          </a:p>
          <a:p>
            <a:r>
              <a:rPr lang="en-US" dirty="0" smtClean="0"/>
              <a:t>In order to set the initial data of the matrix-vector multiplication program 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smtClean="0"/>
              <a:t>determine the sizes of the objects</a:t>
            </a:r>
          </a:p>
          <a:p>
            <a:pPr lvl="1"/>
            <a:r>
              <a:rPr lang="en-US" dirty="0" smtClean="0"/>
              <a:t>allocate the memory for the objects involved in multiplication (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pMatrix</a:t>
            </a:r>
            <a:r>
              <a:rPr lang="en-US" dirty="0" smtClean="0"/>
              <a:t>,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pVector</a:t>
            </a:r>
            <a:r>
              <a:rPr lang="en-US" dirty="0" smtClean="0"/>
              <a:t> and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pResult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sets the values of the initial matrix and vector elements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2406" y="3929066"/>
            <a:ext cx="9286940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&amp;Size);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</a:t>
            </a:r>
          </a:p>
          <a:p>
            <a:r>
              <a:rPr lang="en-US" dirty="0" smtClean="0"/>
              <a:t>Determine the sizes of the objects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2406" y="2000240"/>
            <a:ext cx="9286940" cy="255454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 {</a:t>
            </a:r>
          </a:p>
          <a:p>
            <a:r>
              <a:rPr lang="en-US" sz="2000" b="1" dirty="0" smtClean="0">
                <a:latin typeface="Courier New" pitchFamily="49" charset="0"/>
              </a:rPr>
              <a:t>  // Setting the size of the initial matrix and the vector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("\</a:t>
            </a:r>
            <a:r>
              <a:rPr lang="en-US" sz="2000" b="1" dirty="0" err="1" smtClean="0">
                <a:latin typeface="Courier New" pitchFamily="49" charset="0"/>
              </a:rPr>
              <a:t>nEnter</a:t>
            </a:r>
            <a:r>
              <a:rPr lang="en-US" sz="2000" b="1" dirty="0" smtClean="0">
                <a:latin typeface="Courier New" pitchFamily="49" charset="0"/>
              </a:rPr>
              <a:t> the size of the initial objects: ");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scanf</a:t>
            </a:r>
            <a:r>
              <a:rPr lang="en-US" sz="2000" b="1" dirty="0" smtClean="0">
                <a:latin typeface="Courier New" pitchFamily="49" charset="0"/>
              </a:rPr>
              <a:t>("%d", &amp;Size);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("\</a:t>
            </a:r>
            <a:r>
              <a:rPr lang="en-US" sz="2000" b="1" dirty="0" err="1" smtClean="0">
                <a:latin typeface="Courier New" pitchFamily="49" charset="0"/>
              </a:rPr>
              <a:t>nChosen</a:t>
            </a:r>
            <a:r>
              <a:rPr lang="en-US" sz="2000" b="1" dirty="0" smtClean="0">
                <a:latin typeface="Courier New" pitchFamily="49" charset="0"/>
              </a:rPr>
              <a:t> objects’ size = %d", Size);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</a:t>
            </a:r>
          </a:p>
          <a:p>
            <a:r>
              <a:rPr lang="en-US" dirty="0" smtClean="0"/>
              <a:t>Determine the sizes of the objects with correct input control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000240"/>
            <a:ext cx="9358378" cy="378565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 {</a:t>
            </a:r>
          </a:p>
          <a:p>
            <a:r>
              <a:rPr lang="en-US" sz="2000" b="1" dirty="0" smtClean="0">
                <a:latin typeface="Courier New" pitchFamily="49" charset="0"/>
              </a:rPr>
              <a:t>  // Setting the size of the initial matrix and the vector</a:t>
            </a:r>
          </a:p>
          <a:p>
            <a:r>
              <a:rPr lang="en-US" sz="2000" b="1" dirty="0" smtClean="0">
                <a:latin typeface="Courier New" pitchFamily="49" charset="0"/>
              </a:rPr>
              <a:t>  do {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("\</a:t>
            </a:r>
            <a:r>
              <a:rPr lang="en-US" sz="2000" dirty="0" err="1" smtClean="0">
                <a:latin typeface="Courier New" pitchFamily="49" charset="0"/>
              </a:rPr>
              <a:t>nEnter</a:t>
            </a:r>
            <a:r>
              <a:rPr lang="en-US" sz="2000" dirty="0" smtClean="0">
                <a:latin typeface="Courier New" pitchFamily="49" charset="0"/>
              </a:rPr>
              <a:t> size of the initial objects: ");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scanf</a:t>
            </a:r>
            <a:r>
              <a:rPr lang="en-US" sz="2000" dirty="0" smtClean="0">
                <a:latin typeface="Courier New" pitchFamily="49" charset="0"/>
              </a:rPr>
              <a:t>("%d", &amp;Size);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("\</a:t>
            </a:r>
            <a:r>
              <a:rPr lang="en-US" sz="2000" dirty="0" err="1" smtClean="0">
                <a:latin typeface="Courier New" pitchFamily="49" charset="0"/>
              </a:rPr>
              <a:t>nChosen</a:t>
            </a:r>
            <a:r>
              <a:rPr lang="en-US" sz="2000" dirty="0" smtClean="0">
                <a:latin typeface="Courier New" pitchFamily="49" charset="0"/>
              </a:rPr>
              <a:t> objects’ size = %d", Size);</a:t>
            </a:r>
          </a:p>
          <a:p>
            <a:r>
              <a:rPr lang="en-US" sz="2000" b="1" dirty="0" smtClean="0">
                <a:latin typeface="Courier New" pitchFamily="49" charset="0"/>
              </a:rPr>
              <a:t>    if (Size &lt;= 0)</a:t>
            </a:r>
          </a:p>
          <a:p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("\</a:t>
            </a:r>
            <a:r>
              <a:rPr lang="en-US" sz="2000" b="1" dirty="0" err="1" smtClean="0">
                <a:latin typeface="Courier New" pitchFamily="49" charset="0"/>
              </a:rPr>
              <a:t>nSize</a:t>
            </a:r>
            <a:r>
              <a:rPr lang="en-US" sz="2000" b="1" dirty="0" smtClean="0">
                <a:latin typeface="Courier New" pitchFamily="49" charset="0"/>
              </a:rPr>
              <a:t> of objects must be greater than 0!\n"); </a:t>
            </a:r>
          </a:p>
          <a:p>
            <a:r>
              <a:rPr lang="en-US" sz="2000" b="1" dirty="0" smtClean="0">
                <a:latin typeface="Courier New" pitchFamily="49" charset="0"/>
              </a:rPr>
              <a:t>  } while (Size &lt;= 0);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</a:t>
            </a:r>
          </a:p>
          <a:p>
            <a:r>
              <a:rPr lang="en-US" dirty="0" smtClean="0"/>
              <a:t>Add the call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the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 after the initial message line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428868"/>
            <a:ext cx="9358378" cy="3477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void main() {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;  // Initial matrix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;  // Initial vector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;  // Result vector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Size;	        // Sizes of initial matrix and vector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 ("Serial matrix-vector multiplication program\n");</a:t>
            </a:r>
          </a:p>
          <a:p>
            <a:r>
              <a:rPr lang="en-US" sz="2000" dirty="0" smtClean="0">
                <a:latin typeface="Courier New" pitchFamily="49" charset="0"/>
              </a:rPr>
              <a:t>  // Process </a:t>
            </a:r>
            <a:r>
              <a:rPr lang="en-US" sz="2000" dirty="0" err="1" smtClean="0">
                <a:latin typeface="Courier New" pitchFamily="49" charset="0"/>
              </a:rPr>
              <a:t>initializattion</a:t>
            </a:r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, Size);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getch</a:t>
            </a:r>
            <a:r>
              <a:rPr lang="en-US" sz="2000" dirty="0" smtClean="0">
                <a:latin typeface="Courier New" pitchFamily="49" charset="0"/>
              </a:rPr>
              <a:t>();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Matrix and Vector</a:t>
            </a:r>
          </a:p>
          <a:p>
            <a:r>
              <a:rPr lang="en-US" dirty="0" smtClean="0"/>
              <a:t>Compile and run the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2980" y="2281238"/>
            <a:ext cx="7966394" cy="2310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Memory allocation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000240"/>
            <a:ext cx="9358378" cy="3477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 {</a:t>
            </a:r>
          </a:p>
          <a:p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// Setting the size of the initial matrix and the vector</a:t>
            </a: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&lt;…&gt;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  // Memory allocation 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 = new double[Size*Size];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 = new double[Size];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 = new double[Size]; 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Setting matrix and vector elements by the following template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000250" y="2463808"/>
          <a:ext cx="5689600" cy="2108200"/>
        </p:xfrm>
        <a:graphic>
          <a:graphicData uri="http://schemas.openxmlformats.org/presentationml/2006/ole">
            <p:oleObj spid="_x0000_s3074" name="Equation" r:id="rId4" imgW="2793960" imgH="914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Function to set the matrix and vector elements in rather a simple way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80017"/>
            <a:ext cx="9358378" cy="31700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simple data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DummyDataInitialization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 {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, j; </a:t>
            </a:r>
          </a:p>
          <a:p>
            <a:r>
              <a:rPr lang="en-US" sz="2000" dirty="0" smtClean="0">
                <a:latin typeface="Courier New" pitchFamily="49" charset="0"/>
              </a:rPr>
              <a:t>  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 Size;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 {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] = 1;</a:t>
            </a:r>
          </a:p>
          <a:p>
            <a:r>
              <a:rPr lang="en-US" sz="2000" dirty="0" smtClean="0">
                <a:latin typeface="Courier New" pitchFamily="49" charset="0"/>
              </a:rPr>
              <a:t>    for (j = 0; j &lt; Size; j++)</a:t>
            </a:r>
          </a:p>
          <a:p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* Size + j] =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  }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after allocating memory inside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992"/>
            <a:ext cx="9358378" cy="378565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 {</a:t>
            </a:r>
          </a:p>
          <a:p>
            <a:r>
              <a:rPr lang="en-US" sz="2000" dirty="0" smtClean="0">
                <a:latin typeface="Courier New" pitchFamily="49" charset="0"/>
              </a:rPr>
              <a:t>  // Setting the size of the initial matrix and the vector</a:t>
            </a:r>
          </a:p>
          <a:p>
            <a:r>
              <a:rPr lang="en-US" sz="2000" dirty="0" smtClean="0">
                <a:latin typeface="Courier New" pitchFamily="49" charset="0"/>
              </a:rPr>
              <a:t>  &lt;…&gt;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  // Memory allocation </a:t>
            </a:r>
          </a:p>
          <a:p>
            <a:r>
              <a:rPr lang="en-US" sz="2000" dirty="0" smtClean="0">
                <a:latin typeface="Courier New" pitchFamily="49" charset="0"/>
              </a:rPr>
              <a:t>  &lt;</a:t>
            </a:r>
            <a:r>
              <a:rPr lang="ru-RU" sz="2000" dirty="0" smtClean="0">
                <a:latin typeface="Courier New" pitchFamily="49" charset="0"/>
              </a:rPr>
              <a:t>…</a:t>
            </a:r>
            <a:r>
              <a:rPr lang="en-US" sz="2000" dirty="0" smtClean="0">
                <a:latin typeface="Courier New" pitchFamily="49" charset="0"/>
              </a:rPr>
              <a:t>&gt;</a:t>
            </a:r>
          </a:p>
          <a:p>
            <a:endParaRPr lang="ru-RU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  // Initialization of matrix and vector elements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DummyDataInitialization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Size);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67446" y="5429265"/>
            <a:ext cx="35099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200" dirty="0" smtClean="0">
                <a:latin typeface="Arial" pitchFamily="34" charset="0"/>
              </a:rPr>
              <a:t>Sysoyev </a:t>
            </a:r>
            <a:r>
              <a:rPr lang="en-US" sz="2200" smtClean="0">
                <a:latin typeface="Arial" pitchFamily="34" charset="0"/>
              </a:rPr>
              <a:t>A.V</a:t>
            </a:r>
            <a:r>
              <a:rPr lang="en-US" sz="2200" smtClean="0">
                <a:latin typeface="Arial" pitchFamily="34" charset="0"/>
              </a:rPr>
              <a:t>. </a:t>
            </a:r>
            <a:endParaRPr lang="en-US" sz="2200" dirty="0" smtClean="0">
              <a:latin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</a:rPr>
              <a:t>Software department</a:t>
            </a:r>
            <a:endParaRPr lang="ru-RU" sz="2200" dirty="0">
              <a:latin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42950" y="2780928"/>
            <a:ext cx="84201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dirty="0" smtClean="0"/>
              <a:t>0</a:t>
            </a:r>
            <a:r>
              <a:rPr lang="en-US" altLang="ru-RU" dirty="0" smtClean="0"/>
              <a:t>5</a:t>
            </a:r>
            <a:r>
              <a:rPr lang="ru-RU" altLang="ru-RU" dirty="0" smtClean="0"/>
              <a:t> </a:t>
            </a:r>
            <a:r>
              <a:rPr lang="en-US" altLang="ru-RU" dirty="0" smtClean="0"/>
              <a:t>Practice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en-US" dirty="0" smtClean="0"/>
              <a:t>Parallel Algorithms of Matrix-Vector Multiplication</a:t>
            </a:r>
            <a:endParaRPr lang="ru-RU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381760" y="4500570"/>
            <a:ext cx="3539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i="1" dirty="0">
                <a:solidFill>
                  <a:srgbClr val="000000"/>
                </a:solidFill>
                <a:latin typeface="Arial" charset="0"/>
              </a:rPr>
              <a:t>With the support of </a:t>
            </a:r>
            <a:r>
              <a:rPr lang="en-US" sz="2000" i="1" dirty="0" smtClean="0">
                <a:solidFill>
                  <a:srgbClr val="000000"/>
                </a:solidFill>
                <a:latin typeface="Arial" charset="0"/>
              </a:rPr>
              <a:t>Microsoft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38092" y="1785926"/>
            <a:ext cx="9467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b="1" i="1" dirty="0" smtClean="0">
                <a:latin typeface="+mn-lt"/>
              </a:rPr>
              <a:t>Parallel Programming for Multiprocessor Distributed Memory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Develop two more functions, which help to control data input</a:t>
            </a:r>
          </a:p>
          <a:p>
            <a:pPr lvl="1"/>
            <a:r>
              <a:rPr lang="en-US" dirty="0" smtClean="0"/>
              <a:t>The function of the formatted matrix output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PrintMatrix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</a:p>
          <a:p>
            <a:pPr lvl="2"/>
            <a:r>
              <a:rPr lang="en-US" dirty="0" smtClean="0"/>
              <a:t>The arguments of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PrintMatrix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is the matrix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pMatrix</a:t>
            </a:r>
            <a:r>
              <a:rPr lang="en-US" dirty="0" smtClean="0"/>
              <a:t>, the number of rows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RowCount</a:t>
            </a:r>
            <a:r>
              <a:rPr lang="en-US" dirty="0" smtClean="0"/>
              <a:t> and the number of columns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ColCount</a:t>
            </a:r>
            <a:endParaRPr lang="en-US" b="1" dirty="0" smtClean="0">
              <a:latin typeface="Courier New" pitchFamily="49" charset="0"/>
              <a:ea typeface="+mn-ea"/>
              <a:cs typeface="Courier New" pitchFamily="49" charset="0"/>
            </a:endParaRPr>
          </a:p>
          <a:p>
            <a:pPr lvl="1"/>
            <a:r>
              <a:rPr lang="en-US" dirty="0" smtClean="0"/>
              <a:t>The function of the formatted vector output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PrintVector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</a:p>
          <a:p>
            <a:pPr lvl="2"/>
            <a:r>
              <a:rPr lang="en-US" dirty="0" smtClean="0"/>
              <a:t>The arguments of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PrintVector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is the vector </a:t>
            </a:r>
            <a:r>
              <a:rPr lang="en-US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pVector</a:t>
            </a:r>
            <a:r>
              <a:rPr lang="en-US" dirty="0" smtClean="0"/>
              <a:t> and the number of elements </a:t>
            </a:r>
            <a:r>
              <a:rPr lang="en-US" b="1" dirty="0" smtClean="0">
                <a:latin typeface="Courier New" pitchFamily="49" charset="0"/>
                <a:ea typeface="+mn-ea"/>
                <a:cs typeface="Courier New" pitchFamily="49" charset="0"/>
              </a:rPr>
              <a:t>Size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Formatted matrix output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000802"/>
            <a:ext cx="9358378" cy="31700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formatted matrix output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PrintMatrix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RowCount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ru-RU" sz="2000" dirty="0" smtClean="0">
                <a:latin typeface="Courier New" pitchFamily="49" charset="0"/>
              </a:rPr>
              <a:t/>
            </a:r>
            <a:br>
              <a:rPr lang="ru-RU" sz="2000" dirty="0" smtClean="0">
                <a:latin typeface="Courier New" pitchFamily="49" charset="0"/>
              </a:rPr>
            </a:br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ColCount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, j; </a:t>
            </a:r>
          </a:p>
          <a:p>
            <a:r>
              <a:rPr lang="en-US" sz="2000" dirty="0" smtClean="0">
                <a:latin typeface="Courier New" pitchFamily="49" charset="0"/>
              </a:rPr>
              <a:t>  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 </a:t>
            </a:r>
            <a:r>
              <a:rPr lang="en-US" sz="2000" dirty="0" err="1" smtClean="0">
                <a:latin typeface="Courier New" pitchFamily="49" charset="0"/>
              </a:rPr>
              <a:t>RowCount</a:t>
            </a:r>
            <a:r>
              <a:rPr lang="en-US" sz="2000" dirty="0" smtClean="0">
                <a:latin typeface="Courier New" pitchFamily="49" charset="0"/>
              </a:rPr>
              <a:t>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 {</a:t>
            </a:r>
          </a:p>
          <a:p>
            <a:r>
              <a:rPr lang="en-US" sz="2000" dirty="0" smtClean="0">
                <a:latin typeface="Courier New" pitchFamily="49" charset="0"/>
              </a:rPr>
              <a:t>    for (j = 0; j &lt; </a:t>
            </a:r>
            <a:r>
              <a:rPr lang="en-US" sz="2000" dirty="0" err="1" smtClean="0">
                <a:latin typeface="Courier New" pitchFamily="49" charset="0"/>
              </a:rPr>
              <a:t>ColCount</a:t>
            </a:r>
            <a:r>
              <a:rPr lang="en-US" sz="2000" dirty="0" smtClean="0">
                <a:latin typeface="Courier New" pitchFamily="49" charset="0"/>
              </a:rPr>
              <a:t>; j++)</a:t>
            </a:r>
          </a:p>
          <a:p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("%7.4f ",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* </a:t>
            </a:r>
            <a:r>
              <a:rPr lang="en-US" sz="2000" dirty="0" err="1" smtClean="0">
                <a:latin typeface="Courier New" pitchFamily="49" charset="0"/>
              </a:rPr>
              <a:t>ColCount</a:t>
            </a:r>
            <a:r>
              <a:rPr lang="en-US" sz="2000" dirty="0" smtClean="0">
                <a:latin typeface="Courier New" pitchFamily="49" charset="0"/>
              </a:rPr>
              <a:t> + j]);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("\n");</a:t>
            </a:r>
          </a:p>
          <a:p>
            <a:r>
              <a:rPr lang="en-US" sz="2000" dirty="0" smtClean="0">
                <a:latin typeface="Courier New" pitchFamily="49" charset="0"/>
              </a:rPr>
              <a:t>  }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Formatted vector output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000802"/>
            <a:ext cx="9358378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formatted vector output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PrintVector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 {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  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 Size;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("%7.4f ",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]);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("\n");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Add the call of these functions to the main application function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000802"/>
            <a:ext cx="9358378" cy="255454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  // Process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Size);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</a:rPr>
              <a:t>// Matrix and vector output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Initial Matrix: \n</a:t>
            </a:r>
            <a:r>
              <a:rPr lang="en-US" sz="2000" dirty="0" smtClean="0"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);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PrintMatrix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Size, Size);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Initial Vector: \n</a:t>
            </a:r>
            <a:r>
              <a:rPr lang="en-US" sz="2000" dirty="0" smtClean="0"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);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PrintVector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Size);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Compile and run the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7134" y="2119627"/>
            <a:ext cx="7966394" cy="2452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4 – Terminate the Program Execution</a:t>
            </a:r>
          </a:p>
          <a:p>
            <a:r>
              <a:rPr lang="en-US" dirty="0" smtClean="0"/>
              <a:t>The function for correct program termination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computational process termination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ProcessTermination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r>
              <a:rPr lang="en-US" sz="2000" dirty="0" smtClean="0">
                <a:latin typeface="Courier New" pitchFamily="49" charset="0"/>
              </a:rPr>
              <a:t>  delete []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  delete []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  delete []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4 – Terminate the Program Execution</a:t>
            </a:r>
          </a:p>
          <a:p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should be called at the end of the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286232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  // Memory allocation and data initialization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Size); </a:t>
            </a:r>
          </a:p>
          <a:p>
            <a:r>
              <a:rPr lang="en-US" sz="2000" dirty="0" smtClean="0">
                <a:latin typeface="Courier New" pitchFamily="49" charset="0"/>
              </a:rPr>
              <a:t>  // Matrix and vector output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("Initial Matrix: \n");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PrintMatrix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Size, Size);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("Initial Vector: \n");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PrintVector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Size); </a:t>
            </a:r>
          </a:p>
          <a:p>
            <a:r>
              <a:rPr lang="en-US" sz="2000" b="1" dirty="0" smtClean="0">
                <a:latin typeface="Courier New" pitchFamily="49" charset="0"/>
              </a:rPr>
              <a:t>  // Computational process termination 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ProcessTermination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); </a:t>
            </a: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Matrix-Vector Multiplication</a:t>
            </a:r>
          </a:p>
          <a:p>
            <a:r>
              <a:rPr lang="en-US" dirty="0" smtClean="0"/>
              <a:t>To multiply the matrix by the </a:t>
            </a:r>
            <a:r>
              <a:rPr lang="en-US" smtClean="0"/>
              <a:t>vector develop </a:t>
            </a:r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ResultCalculation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which gets the initial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and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, the size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Size</a:t>
            </a:r>
            <a:r>
              <a:rPr lang="en-US" dirty="0" smtClean="0"/>
              <a:t> and the result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067008"/>
            <a:ext cx="9358378" cy="31700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matrix-vector multiplication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ResultCalculation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 {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, j;  </a:t>
            </a:r>
          </a:p>
          <a:p>
            <a:r>
              <a:rPr lang="en-US" sz="2000" dirty="0" smtClean="0">
                <a:latin typeface="Courier New" pitchFamily="49" charset="0"/>
              </a:rPr>
              <a:t>  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 Size;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 {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] = 0;</a:t>
            </a:r>
          </a:p>
          <a:p>
            <a:r>
              <a:rPr lang="en-US" sz="2000" dirty="0" smtClean="0">
                <a:latin typeface="Courier New" pitchFamily="49" charset="0"/>
              </a:rPr>
              <a:t>	for (j = 0; j &lt; Size; j++)</a:t>
            </a:r>
          </a:p>
          <a:p>
            <a:r>
              <a:rPr lang="en-US" sz="2000" dirty="0" smtClean="0">
                <a:latin typeface="Courier New" pitchFamily="49" charset="0"/>
              </a:rPr>
              <a:t>	 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] +=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* Size + j] 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[j];</a:t>
            </a:r>
          </a:p>
          <a:p>
            <a:r>
              <a:rPr lang="en-US" sz="2000" dirty="0" smtClean="0">
                <a:latin typeface="Courier New" pitchFamily="49" charset="0"/>
              </a:rPr>
              <a:t>  }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Matrix-Vector Multiplication</a:t>
            </a:r>
          </a:p>
          <a:p>
            <a:r>
              <a:rPr lang="en-US" dirty="0" smtClean="0"/>
              <a:t>Call the function of matrix-vector multiplication computation from the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</a:t>
            </a:r>
          </a:p>
          <a:p>
            <a:r>
              <a:rPr lang="en-US" dirty="0" smtClean="0"/>
              <a:t>In order to control the correctness of the function implementation print out the result vector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143248"/>
            <a:ext cx="9358378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// Matrix and vector output</a:t>
            </a: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&lt;…&gt; </a:t>
            </a:r>
          </a:p>
          <a:p>
            <a:r>
              <a:rPr lang="en-US" sz="2000" b="1" dirty="0" smtClean="0">
                <a:latin typeface="Courier New" pitchFamily="49" charset="0"/>
              </a:rPr>
              <a:t>  // Matrix-vector multiplication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ResultCalculation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, Size);</a:t>
            </a:r>
          </a:p>
          <a:p>
            <a:r>
              <a:rPr lang="en-US" sz="2000" b="1" dirty="0" smtClean="0">
                <a:latin typeface="Courier New" pitchFamily="49" charset="0"/>
              </a:rPr>
              <a:t>  // Printing the result vector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dirty="0" smtClean="0"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\n Result Vector: \n</a:t>
            </a:r>
            <a:r>
              <a:rPr lang="en-US" sz="2000" dirty="0" smtClean="0">
                <a:latin typeface="Courier New" pitchFamily="49" charset="0"/>
              </a:rPr>
              <a:t>"</a:t>
            </a:r>
            <a:r>
              <a:rPr lang="en-US" sz="2000" b="1" dirty="0" smtClean="0">
                <a:latin typeface="Courier New" pitchFamily="49" charset="0"/>
              </a:rPr>
              <a:t>);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PrintVector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, Size);</a:t>
            </a:r>
            <a:endParaRPr lang="en-US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Implement the Matrix-Vector Multiplication</a:t>
            </a:r>
          </a:p>
          <a:p>
            <a:r>
              <a:rPr lang="en-US" dirty="0" smtClean="0"/>
              <a:t>Compile and run the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7134" y="2118959"/>
            <a:ext cx="7966394" cy="259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Matrix-Vector Multiplication Problem Statement</a:t>
            </a:r>
          </a:p>
          <a:p>
            <a:r>
              <a:rPr lang="en-US" dirty="0" smtClean="0"/>
              <a:t>Serial Implementation </a:t>
            </a:r>
          </a:p>
          <a:p>
            <a:r>
              <a:rPr lang="en-US" dirty="0" smtClean="0"/>
              <a:t>Parallel Algorithm</a:t>
            </a:r>
          </a:p>
          <a:p>
            <a:r>
              <a:rPr lang="en-US" dirty="0" smtClean="0"/>
              <a:t>Parallel Program</a:t>
            </a:r>
          </a:p>
          <a:p>
            <a:endParaRPr lang="en-US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6 – Carry out the Computational Experiments</a:t>
            </a:r>
          </a:p>
          <a:p>
            <a:r>
              <a:rPr lang="en-US" dirty="0" smtClean="0"/>
              <a:t>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RandomDataInitialization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for setting the </a:t>
            </a:r>
            <a:r>
              <a:rPr lang="en-US" smtClean="0"/>
              <a:t>data with </a:t>
            </a:r>
            <a:r>
              <a:rPr lang="en-US" dirty="0" smtClean="0"/>
              <a:t>random values (initialize the random generator by the current time value)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714620"/>
            <a:ext cx="9358378" cy="3477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random initialization of object elements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RandomDataInitialization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 {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, j; 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srand</a:t>
            </a:r>
            <a:r>
              <a:rPr lang="en-US" sz="2000" dirty="0" smtClean="0">
                <a:latin typeface="Courier New" pitchFamily="49" charset="0"/>
              </a:rPr>
              <a:t>(unsigned(clock()));</a:t>
            </a:r>
          </a:p>
          <a:p>
            <a:r>
              <a:rPr lang="en-US" sz="2000" dirty="0" smtClean="0">
                <a:latin typeface="Courier New" pitchFamily="49" charset="0"/>
              </a:rPr>
              <a:t>  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 Size;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 {</a:t>
            </a:r>
          </a:p>
          <a:p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] = rand() / double(1000);</a:t>
            </a:r>
          </a:p>
          <a:p>
            <a:r>
              <a:rPr lang="en-US" sz="2000" dirty="0" smtClean="0">
                <a:latin typeface="Courier New" pitchFamily="49" charset="0"/>
              </a:rPr>
              <a:t>    for (j = 0; j &lt; Size; j++)</a:t>
            </a:r>
          </a:p>
          <a:p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* Size + j] = rand() / double(1000);</a:t>
            </a:r>
          </a:p>
          <a:p>
            <a:r>
              <a:rPr lang="en-US" sz="2000" dirty="0" smtClean="0">
                <a:latin typeface="Courier New" pitchFamily="49" charset="0"/>
              </a:rPr>
              <a:t>  }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6 – Carry out the Computational Experiments</a:t>
            </a:r>
          </a:p>
          <a:p>
            <a:r>
              <a:rPr lang="en-US" dirty="0" smtClean="0"/>
              <a:t>Call this function instead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which has been developed previously </a:t>
            </a:r>
          </a:p>
          <a:p>
            <a:r>
              <a:rPr lang="en-US" dirty="0" smtClean="0"/>
              <a:t>Add time measurement and printing</a:t>
            </a:r>
          </a:p>
          <a:p>
            <a:r>
              <a:rPr lang="en-US" dirty="0" smtClean="0"/>
              <a:t>Carry out the computational experiments with large objects </a:t>
            </a:r>
          </a:p>
          <a:p>
            <a:r>
              <a:rPr lang="en-US" dirty="0" smtClean="0"/>
              <a:t>Fill the table with results of experiments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Parallel Algorithm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Parallel Algorithm</a:t>
            </a:r>
            <a:r>
              <a:rPr lang="en-US" sz="2800" dirty="0" smtClean="0"/>
              <a:t>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Analysis of Information Dependencies</a:t>
            </a:r>
          </a:p>
          <a:p>
            <a:r>
              <a:rPr lang="en-US" dirty="0" smtClean="0"/>
              <a:t>Let’s use the matrix presentation as </a:t>
            </a:r>
            <a:r>
              <a:rPr lang="en-US" b="1" dirty="0" smtClean="0"/>
              <a:t>continuous sets </a:t>
            </a:r>
            <a:r>
              <a:rPr lang="en-US" dirty="0" smtClean="0"/>
              <a:t>(</a:t>
            </a:r>
            <a:r>
              <a:rPr lang="en-US" b="1" dirty="0" smtClean="0"/>
              <a:t>horizontal stripes</a:t>
            </a:r>
            <a:r>
              <a:rPr lang="en-US" dirty="0" smtClean="0"/>
              <a:t>) of rows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this case </a:t>
            </a:r>
            <a:r>
              <a:rPr lang="en-US" b="1" dirty="0" smtClean="0"/>
              <a:t>base subtask </a:t>
            </a:r>
            <a:r>
              <a:rPr lang="en-US" dirty="0" smtClean="0"/>
              <a:t>is scalar multiplication operation (matrix row by vector)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3836987" y="2414594"/>
            <a:ext cx="2232025" cy="1871662"/>
            <a:chOff x="2241" y="1704"/>
            <a:chExt cx="3060" cy="2850"/>
          </a:xfrm>
        </p:grpSpPr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2241" y="2424"/>
              <a:ext cx="3060" cy="720"/>
              <a:chOff x="2241" y="2454"/>
              <a:chExt cx="3060" cy="720"/>
            </a:xfrm>
          </p:grpSpPr>
          <p:sp>
            <p:nvSpPr>
              <p:cNvPr id="65" name="Rectangle 8"/>
              <p:cNvSpPr>
                <a:spLocks noChangeArrowheads="1"/>
              </p:cNvSpPr>
              <p:nvPr/>
            </p:nvSpPr>
            <p:spPr bwMode="auto">
              <a:xfrm>
                <a:off x="2241" y="2454"/>
                <a:ext cx="30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6" name="Oval 9"/>
              <p:cNvSpPr>
                <a:spLocks noChangeAspect="1" noChangeArrowheads="1"/>
              </p:cNvSpPr>
              <p:nvPr/>
            </p:nvSpPr>
            <p:spPr bwMode="auto">
              <a:xfrm>
                <a:off x="242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7" name="Oval 10"/>
              <p:cNvSpPr>
                <a:spLocks noChangeAspect="1" noChangeArrowheads="1"/>
              </p:cNvSpPr>
              <p:nvPr/>
            </p:nvSpPr>
            <p:spPr bwMode="auto">
              <a:xfrm>
                <a:off x="242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8" name="Oval 11"/>
              <p:cNvSpPr>
                <a:spLocks noChangeAspect="1" noChangeArrowheads="1"/>
              </p:cNvSpPr>
              <p:nvPr/>
            </p:nvSpPr>
            <p:spPr bwMode="auto">
              <a:xfrm>
                <a:off x="350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9" name="Oval 12"/>
              <p:cNvSpPr>
                <a:spLocks noChangeAspect="1" noChangeArrowheads="1"/>
              </p:cNvSpPr>
              <p:nvPr/>
            </p:nvSpPr>
            <p:spPr bwMode="auto">
              <a:xfrm>
                <a:off x="494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0" name="Oval 13"/>
              <p:cNvSpPr>
                <a:spLocks noChangeAspect="1" noChangeArrowheads="1"/>
              </p:cNvSpPr>
              <p:nvPr/>
            </p:nvSpPr>
            <p:spPr bwMode="auto">
              <a:xfrm>
                <a:off x="278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1" name="Oval 14"/>
              <p:cNvSpPr>
                <a:spLocks noChangeAspect="1" noChangeArrowheads="1"/>
              </p:cNvSpPr>
              <p:nvPr/>
            </p:nvSpPr>
            <p:spPr bwMode="auto">
              <a:xfrm>
                <a:off x="314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2" name="Oval 15"/>
              <p:cNvSpPr>
                <a:spLocks noChangeAspect="1" noChangeArrowheads="1"/>
              </p:cNvSpPr>
              <p:nvPr/>
            </p:nvSpPr>
            <p:spPr bwMode="auto">
              <a:xfrm>
                <a:off x="314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3" name="Oval 16"/>
              <p:cNvSpPr>
                <a:spLocks noChangeAspect="1" noChangeArrowheads="1"/>
              </p:cNvSpPr>
              <p:nvPr/>
            </p:nvSpPr>
            <p:spPr bwMode="auto">
              <a:xfrm>
                <a:off x="278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4" name="Oval 17"/>
              <p:cNvSpPr>
                <a:spLocks noChangeAspect="1" noChangeArrowheads="1"/>
              </p:cNvSpPr>
              <p:nvPr/>
            </p:nvSpPr>
            <p:spPr bwMode="auto">
              <a:xfrm>
                <a:off x="422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5" name="Oval 18"/>
              <p:cNvSpPr>
                <a:spLocks noChangeAspect="1" noChangeArrowheads="1"/>
              </p:cNvSpPr>
              <p:nvPr/>
            </p:nvSpPr>
            <p:spPr bwMode="auto">
              <a:xfrm>
                <a:off x="386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6" name="Oval 19"/>
              <p:cNvSpPr>
                <a:spLocks noChangeAspect="1" noChangeArrowheads="1"/>
              </p:cNvSpPr>
              <p:nvPr/>
            </p:nvSpPr>
            <p:spPr bwMode="auto">
              <a:xfrm>
                <a:off x="422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7" name="Oval 20"/>
              <p:cNvSpPr>
                <a:spLocks noChangeAspect="1" noChangeArrowheads="1"/>
              </p:cNvSpPr>
              <p:nvPr/>
            </p:nvSpPr>
            <p:spPr bwMode="auto">
              <a:xfrm>
                <a:off x="458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8" name="Oval 21"/>
              <p:cNvSpPr>
                <a:spLocks noChangeAspect="1" noChangeArrowheads="1"/>
              </p:cNvSpPr>
              <p:nvPr/>
            </p:nvSpPr>
            <p:spPr bwMode="auto">
              <a:xfrm>
                <a:off x="458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79" name="Oval 22"/>
              <p:cNvSpPr>
                <a:spLocks noChangeAspect="1" noChangeArrowheads="1"/>
              </p:cNvSpPr>
              <p:nvPr/>
            </p:nvSpPr>
            <p:spPr bwMode="auto">
              <a:xfrm>
                <a:off x="494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0" name="Oval 23"/>
              <p:cNvSpPr>
                <a:spLocks noChangeAspect="1" noChangeArrowheads="1"/>
              </p:cNvSpPr>
              <p:nvPr/>
            </p:nvSpPr>
            <p:spPr bwMode="auto">
              <a:xfrm>
                <a:off x="3501" y="25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81" name="Oval 24"/>
              <p:cNvSpPr>
                <a:spLocks noChangeAspect="1" noChangeArrowheads="1"/>
              </p:cNvSpPr>
              <p:nvPr/>
            </p:nvSpPr>
            <p:spPr bwMode="auto">
              <a:xfrm>
                <a:off x="3861" y="293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2241" y="3834"/>
              <a:ext cx="3060" cy="720"/>
              <a:chOff x="2241" y="3909"/>
              <a:chExt cx="3060" cy="720"/>
            </a:xfrm>
          </p:grpSpPr>
          <p:sp>
            <p:nvSpPr>
              <p:cNvPr id="48" name="Rectangle 26"/>
              <p:cNvSpPr>
                <a:spLocks noChangeArrowheads="1"/>
              </p:cNvSpPr>
              <p:nvPr/>
            </p:nvSpPr>
            <p:spPr bwMode="auto">
              <a:xfrm>
                <a:off x="2241" y="3909"/>
                <a:ext cx="30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9" name="Oval 27"/>
              <p:cNvSpPr>
                <a:spLocks noChangeAspect="1" noChangeArrowheads="1"/>
              </p:cNvSpPr>
              <p:nvPr/>
            </p:nvSpPr>
            <p:spPr bwMode="auto">
              <a:xfrm>
                <a:off x="494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0" name="Oval 28"/>
              <p:cNvSpPr>
                <a:spLocks noChangeAspect="1" noChangeArrowheads="1"/>
              </p:cNvSpPr>
              <p:nvPr/>
            </p:nvSpPr>
            <p:spPr bwMode="auto">
              <a:xfrm>
                <a:off x="494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1" name="Oval 29"/>
              <p:cNvSpPr>
                <a:spLocks noChangeAspect="1" noChangeArrowheads="1"/>
              </p:cNvSpPr>
              <p:nvPr/>
            </p:nvSpPr>
            <p:spPr bwMode="auto">
              <a:xfrm>
                <a:off x="422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2" name="Oval 30"/>
              <p:cNvSpPr>
                <a:spLocks noChangeAspect="1" noChangeArrowheads="1"/>
              </p:cNvSpPr>
              <p:nvPr/>
            </p:nvSpPr>
            <p:spPr bwMode="auto">
              <a:xfrm>
                <a:off x="350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3" name="Oval 31"/>
              <p:cNvSpPr>
                <a:spLocks noChangeAspect="1" noChangeArrowheads="1"/>
              </p:cNvSpPr>
              <p:nvPr/>
            </p:nvSpPr>
            <p:spPr bwMode="auto">
              <a:xfrm>
                <a:off x="314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4" name="Oval 32"/>
              <p:cNvSpPr>
                <a:spLocks noChangeAspect="1" noChangeArrowheads="1"/>
              </p:cNvSpPr>
              <p:nvPr/>
            </p:nvSpPr>
            <p:spPr bwMode="auto">
              <a:xfrm>
                <a:off x="458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5" name="Oval 33"/>
              <p:cNvSpPr>
                <a:spLocks noChangeAspect="1" noChangeArrowheads="1"/>
              </p:cNvSpPr>
              <p:nvPr/>
            </p:nvSpPr>
            <p:spPr bwMode="auto">
              <a:xfrm>
                <a:off x="386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6" name="Oval 34"/>
              <p:cNvSpPr>
                <a:spLocks noChangeAspect="1" noChangeArrowheads="1"/>
              </p:cNvSpPr>
              <p:nvPr/>
            </p:nvSpPr>
            <p:spPr bwMode="auto">
              <a:xfrm>
                <a:off x="278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7" name="Oval 35"/>
              <p:cNvSpPr>
                <a:spLocks noChangeAspect="1" noChangeArrowheads="1"/>
              </p:cNvSpPr>
              <p:nvPr/>
            </p:nvSpPr>
            <p:spPr bwMode="auto">
              <a:xfrm>
                <a:off x="2421" y="401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8" name="Oval 36"/>
              <p:cNvSpPr>
                <a:spLocks noChangeAspect="1" noChangeArrowheads="1"/>
              </p:cNvSpPr>
              <p:nvPr/>
            </p:nvSpPr>
            <p:spPr bwMode="auto">
              <a:xfrm>
                <a:off x="458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9" name="Oval 37"/>
              <p:cNvSpPr>
                <a:spLocks noChangeAspect="1" noChangeArrowheads="1"/>
              </p:cNvSpPr>
              <p:nvPr/>
            </p:nvSpPr>
            <p:spPr bwMode="auto">
              <a:xfrm>
                <a:off x="422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0" name="Oval 38"/>
              <p:cNvSpPr>
                <a:spLocks noChangeAspect="1" noChangeArrowheads="1"/>
              </p:cNvSpPr>
              <p:nvPr/>
            </p:nvSpPr>
            <p:spPr bwMode="auto">
              <a:xfrm>
                <a:off x="386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1" name="Oval 39"/>
              <p:cNvSpPr>
                <a:spLocks noChangeAspect="1" noChangeArrowheads="1"/>
              </p:cNvSpPr>
              <p:nvPr/>
            </p:nvSpPr>
            <p:spPr bwMode="auto">
              <a:xfrm>
                <a:off x="350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2" name="Oval 40"/>
              <p:cNvSpPr>
                <a:spLocks noChangeAspect="1" noChangeArrowheads="1"/>
              </p:cNvSpPr>
              <p:nvPr/>
            </p:nvSpPr>
            <p:spPr bwMode="auto">
              <a:xfrm>
                <a:off x="314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3" name="Oval 41"/>
              <p:cNvSpPr>
                <a:spLocks noChangeAspect="1" noChangeArrowheads="1"/>
              </p:cNvSpPr>
              <p:nvPr/>
            </p:nvSpPr>
            <p:spPr bwMode="auto">
              <a:xfrm>
                <a:off x="278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64" name="Oval 42"/>
              <p:cNvSpPr>
                <a:spLocks noChangeAspect="1" noChangeArrowheads="1"/>
              </p:cNvSpPr>
              <p:nvPr/>
            </p:nvSpPr>
            <p:spPr bwMode="auto">
              <a:xfrm>
                <a:off x="2421" y="437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2" name="Group 43"/>
            <p:cNvGrpSpPr>
              <a:grpSpLocks/>
            </p:cNvGrpSpPr>
            <p:nvPr/>
          </p:nvGrpSpPr>
          <p:grpSpPr bwMode="auto">
            <a:xfrm>
              <a:off x="2241" y="3144"/>
              <a:ext cx="3060" cy="690"/>
              <a:chOff x="2241" y="3114"/>
              <a:chExt cx="3060" cy="795"/>
            </a:xfrm>
          </p:grpSpPr>
          <p:sp>
            <p:nvSpPr>
              <p:cNvPr id="31" name="Rectangle 44"/>
              <p:cNvSpPr>
                <a:spLocks noChangeArrowheads="1"/>
              </p:cNvSpPr>
              <p:nvPr/>
            </p:nvSpPr>
            <p:spPr bwMode="auto">
              <a:xfrm>
                <a:off x="2241" y="3114"/>
                <a:ext cx="3060" cy="795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2" name="Oval 45"/>
              <p:cNvSpPr>
                <a:spLocks noChangeAspect="1" noChangeArrowheads="1"/>
              </p:cNvSpPr>
              <p:nvPr/>
            </p:nvSpPr>
            <p:spPr bwMode="auto">
              <a:xfrm>
                <a:off x="494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3" name="Oval 46"/>
              <p:cNvSpPr>
                <a:spLocks noChangeAspect="1" noChangeArrowheads="1"/>
              </p:cNvSpPr>
              <p:nvPr/>
            </p:nvSpPr>
            <p:spPr bwMode="auto">
              <a:xfrm>
                <a:off x="4941" y="365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4" name="Oval 47"/>
              <p:cNvSpPr>
                <a:spLocks noChangeAspect="1" noChangeArrowheads="1"/>
              </p:cNvSpPr>
              <p:nvPr/>
            </p:nvSpPr>
            <p:spPr bwMode="auto">
              <a:xfrm>
                <a:off x="458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5" name="Oval 48"/>
              <p:cNvSpPr>
                <a:spLocks noChangeAspect="1" noChangeArrowheads="1"/>
              </p:cNvSpPr>
              <p:nvPr/>
            </p:nvSpPr>
            <p:spPr bwMode="auto">
              <a:xfrm>
                <a:off x="422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6" name="Oval 49"/>
              <p:cNvSpPr>
                <a:spLocks noChangeAspect="1" noChangeArrowheads="1"/>
              </p:cNvSpPr>
              <p:nvPr/>
            </p:nvSpPr>
            <p:spPr bwMode="auto">
              <a:xfrm>
                <a:off x="386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" name="Oval 50"/>
              <p:cNvSpPr>
                <a:spLocks noChangeAspect="1" noChangeArrowheads="1"/>
              </p:cNvSpPr>
              <p:nvPr/>
            </p:nvSpPr>
            <p:spPr bwMode="auto">
              <a:xfrm>
                <a:off x="350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8" name="Oval 51"/>
              <p:cNvSpPr>
                <a:spLocks noChangeAspect="1" noChangeArrowheads="1"/>
              </p:cNvSpPr>
              <p:nvPr/>
            </p:nvSpPr>
            <p:spPr bwMode="auto">
              <a:xfrm>
                <a:off x="314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9" name="Oval 52"/>
              <p:cNvSpPr>
                <a:spLocks noChangeAspect="1" noChangeArrowheads="1"/>
              </p:cNvSpPr>
              <p:nvPr/>
            </p:nvSpPr>
            <p:spPr bwMode="auto">
              <a:xfrm>
                <a:off x="278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0" name="Oval 53"/>
              <p:cNvSpPr>
                <a:spLocks noChangeAspect="1" noChangeArrowheads="1"/>
              </p:cNvSpPr>
              <p:nvPr/>
            </p:nvSpPr>
            <p:spPr bwMode="auto">
              <a:xfrm>
                <a:off x="2421" y="329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1" name="Oval 54"/>
              <p:cNvSpPr>
                <a:spLocks noChangeAspect="1" noChangeArrowheads="1"/>
              </p:cNvSpPr>
              <p:nvPr/>
            </p:nvSpPr>
            <p:spPr bwMode="auto">
              <a:xfrm>
                <a:off x="4581" y="36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2" name="Oval 55"/>
              <p:cNvSpPr>
                <a:spLocks noChangeAspect="1" noChangeArrowheads="1"/>
              </p:cNvSpPr>
              <p:nvPr/>
            </p:nvSpPr>
            <p:spPr bwMode="auto">
              <a:xfrm>
                <a:off x="3861" y="36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3" name="Oval 56"/>
              <p:cNvSpPr>
                <a:spLocks noChangeAspect="1" noChangeArrowheads="1"/>
              </p:cNvSpPr>
              <p:nvPr/>
            </p:nvSpPr>
            <p:spPr bwMode="auto">
              <a:xfrm>
                <a:off x="4221" y="36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4" name="Oval 57"/>
              <p:cNvSpPr>
                <a:spLocks noChangeAspect="1" noChangeArrowheads="1"/>
              </p:cNvSpPr>
              <p:nvPr/>
            </p:nvSpPr>
            <p:spPr bwMode="auto">
              <a:xfrm>
                <a:off x="3501" y="36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5" name="Oval 58"/>
              <p:cNvSpPr>
                <a:spLocks noChangeAspect="1" noChangeArrowheads="1"/>
              </p:cNvSpPr>
              <p:nvPr/>
            </p:nvSpPr>
            <p:spPr bwMode="auto">
              <a:xfrm>
                <a:off x="2781" y="36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6" name="Oval 59"/>
              <p:cNvSpPr>
                <a:spLocks noChangeAspect="1" noChangeArrowheads="1"/>
              </p:cNvSpPr>
              <p:nvPr/>
            </p:nvSpPr>
            <p:spPr bwMode="auto">
              <a:xfrm>
                <a:off x="2421" y="36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7" name="Oval 60"/>
              <p:cNvSpPr>
                <a:spLocks noChangeAspect="1" noChangeArrowheads="1"/>
              </p:cNvSpPr>
              <p:nvPr/>
            </p:nvSpPr>
            <p:spPr bwMode="auto">
              <a:xfrm>
                <a:off x="3141" y="36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3" name="Group 61"/>
            <p:cNvGrpSpPr>
              <a:grpSpLocks/>
            </p:cNvGrpSpPr>
            <p:nvPr/>
          </p:nvGrpSpPr>
          <p:grpSpPr bwMode="auto">
            <a:xfrm>
              <a:off x="2241" y="1704"/>
              <a:ext cx="3060" cy="720"/>
              <a:chOff x="2241" y="1734"/>
              <a:chExt cx="3060" cy="720"/>
            </a:xfrm>
          </p:grpSpPr>
          <p:sp>
            <p:nvSpPr>
              <p:cNvPr id="14" name="Rectangle 62"/>
              <p:cNvSpPr>
                <a:spLocks noChangeArrowheads="1"/>
              </p:cNvSpPr>
              <p:nvPr/>
            </p:nvSpPr>
            <p:spPr bwMode="auto">
              <a:xfrm>
                <a:off x="2241" y="1734"/>
                <a:ext cx="3060" cy="72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5" name="Oval 63"/>
              <p:cNvSpPr>
                <a:spLocks noChangeAspect="1" noChangeArrowheads="1"/>
              </p:cNvSpPr>
              <p:nvPr/>
            </p:nvSpPr>
            <p:spPr bwMode="auto">
              <a:xfrm>
                <a:off x="2421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6" name="Oval 64"/>
              <p:cNvSpPr>
                <a:spLocks noChangeAspect="1" noChangeArrowheads="1"/>
              </p:cNvSpPr>
              <p:nvPr/>
            </p:nvSpPr>
            <p:spPr bwMode="auto">
              <a:xfrm>
                <a:off x="2778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7" name="Oval 65"/>
              <p:cNvSpPr>
                <a:spLocks noChangeAspect="1" noChangeArrowheads="1"/>
              </p:cNvSpPr>
              <p:nvPr/>
            </p:nvSpPr>
            <p:spPr bwMode="auto">
              <a:xfrm>
                <a:off x="3141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8" name="Oval 66"/>
              <p:cNvSpPr>
                <a:spLocks noChangeAspect="1" noChangeArrowheads="1"/>
              </p:cNvSpPr>
              <p:nvPr/>
            </p:nvSpPr>
            <p:spPr bwMode="auto">
              <a:xfrm>
                <a:off x="3498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19" name="Oval 67"/>
              <p:cNvSpPr>
                <a:spLocks noChangeAspect="1" noChangeArrowheads="1"/>
              </p:cNvSpPr>
              <p:nvPr/>
            </p:nvSpPr>
            <p:spPr bwMode="auto">
              <a:xfrm>
                <a:off x="3861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0" name="Oval 68"/>
              <p:cNvSpPr>
                <a:spLocks noChangeAspect="1" noChangeArrowheads="1"/>
              </p:cNvSpPr>
              <p:nvPr/>
            </p:nvSpPr>
            <p:spPr bwMode="auto">
              <a:xfrm>
                <a:off x="4218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1" name="Oval 69"/>
              <p:cNvSpPr>
                <a:spLocks noChangeAspect="1" noChangeArrowheads="1"/>
              </p:cNvSpPr>
              <p:nvPr/>
            </p:nvSpPr>
            <p:spPr bwMode="auto">
              <a:xfrm>
                <a:off x="4581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2" name="Oval 70"/>
              <p:cNvSpPr>
                <a:spLocks noChangeAspect="1" noChangeArrowheads="1"/>
              </p:cNvSpPr>
              <p:nvPr/>
            </p:nvSpPr>
            <p:spPr bwMode="auto">
              <a:xfrm>
                <a:off x="4941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3" name="Oval 71"/>
              <p:cNvSpPr>
                <a:spLocks noChangeAspect="1" noChangeArrowheads="1"/>
              </p:cNvSpPr>
              <p:nvPr/>
            </p:nvSpPr>
            <p:spPr bwMode="auto">
              <a:xfrm>
                <a:off x="4581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4" name="Oval 72"/>
              <p:cNvSpPr>
                <a:spLocks noChangeAspect="1" noChangeArrowheads="1"/>
              </p:cNvSpPr>
              <p:nvPr/>
            </p:nvSpPr>
            <p:spPr bwMode="auto">
              <a:xfrm>
                <a:off x="4218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5" name="Oval 73"/>
              <p:cNvSpPr>
                <a:spLocks noChangeAspect="1" noChangeArrowheads="1"/>
              </p:cNvSpPr>
              <p:nvPr/>
            </p:nvSpPr>
            <p:spPr bwMode="auto">
              <a:xfrm>
                <a:off x="3861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6" name="Oval 74"/>
              <p:cNvSpPr>
                <a:spLocks noChangeAspect="1" noChangeArrowheads="1"/>
              </p:cNvSpPr>
              <p:nvPr/>
            </p:nvSpPr>
            <p:spPr bwMode="auto">
              <a:xfrm>
                <a:off x="3498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7" name="Oval 75"/>
              <p:cNvSpPr>
                <a:spLocks noChangeAspect="1" noChangeArrowheads="1"/>
              </p:cNvSpPr>
              <p:nvPr/>
            </p:nvSpPr>
            <p:spPr bwMode="auto">
              <a:xfrm>
                <a:off x="3141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8" name="Oval 76"/>
              <p:cNvSpPr>
                <a:spLocks noChangeAspect="1" noChangeArrowheads="1"/>
              </p:cNvSpPr>
              <p:nvPr/>
            </p:nvSpPr>
            <p:spPr bwMode="auto">
              <a:xfrm>
                <a:off x="2778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9" name="Oval 77"/>
              <p:cNvSpPr>
                <a:spLocks noChangeAspect="1" noChangeArrowheads="1"/>
              </p:cNvSpPr>
              <p:nvPr/>
            </p:nvSpPr>
            <p:spPr bwMode="auto">
              <a:xfrm>
                <a:off x="2421" y="2211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0" name="Oval 78"/>
              <p:cNvSpPr>
                <a:spLocks noChangeAspect="1" noChangeArrowheads="1"/>
              </p:cNvSpPr>
              <p:nvPr/>
            </p:nvSpPr>
            <p:spPr bwMode="auto">
              <a:xfrm>
                <a:off x="4941" y="1854"/>
                <a:ext cx="119" cy="11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1pPr>
                <a:lvl2pPr marL="4572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2pPr>
                <a:lvl3pPr marL="9144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3pPr>
                <a:lvl4pPr marL="13716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4pPr>
                <a:lvl5pPr marL="1828800" algn="r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Bernard MT Condensed" pitchFamily="18" charset="0"/>
                    <a:ea typeface="+mn-ea"/>
                    <a:cs typeface="Arial" charset="0"/>
                  </a:defRPr>
                </a:lvl9pPr>
              </a:lstStyle>
              <a:p>
                <a:endParaRPr lang="ru-RU"/>
              </a:p>
            </p:txBody>
          </p:sp>
        </p:grpSp>
      </p:grp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720975" y="4929198"/>
          <a:ext cx="4319588" cy="1000125"/>
        </p:xfrm>
        <a:graphic>
          <a:graphicData uri="http://schemas.openxmlformats.org/presentationml/2006/ole">
            <p:oleObj spid="_x0000_s4098" name="Equation" r:id="rId4" imgW="191736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Parallel Algorithm</a:t>
            </a:r>
            <a:r>
              <a:rPr lang="en-US" sz="2800" dirty="0" smtClean="0"/>
              <a:t>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Analysis of Information Dependencies </a:t>
            </a:r>
          </a:p>
          <a:p>
            <a:r>
              <a:rPr lang="en-US" dirty="0" smtClean="0"/>
              <a:t>In order to execute the basic subtasks of scalar multiplication the processor should contain the corresponding row of the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and a copy of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After the termination of the computations, each basic subtask determines one of the elements of the result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In order to combine the calculation results and obtaining the whole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 on each processor of the computational system, it is necessary to execute the all gather operation, when each processor transmits its computed element of the vector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US" dirty="0" smtClean="0"/>
              <a:t> to the rest of the processors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Parallel Algorithm…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Computation Organization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4178" y="1831181"/>
            <a:ext cx="6010656" cy="357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Parallel Algorithm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Scaling and Distributing the Subtask among the Processors </a:t>
            </a:r>
          </a:p>
          <a:p>
            <a:r>
              <a:rPr lang="en-US" dirty="0" smtClean="0"/>
              <a:t>When the number of processors </a:t>
            </a:r>
            <a:r>
              <a:rPr lang="en-US" i="1" dirty="0" smtClean="0"/>
              <a:t>p</a:t>
            </a:r>
            <a:r>
              <a:rPr lang="en-US" dirty="0" smtClean="0"/>
              <a:t> is less than the number of basic subtasks </a:t>
            </a:r>
            <a:r>
              <a:rPr lang="en-US" i="1" dirty="0" smtClean="0"/>
              <a:t>m</a:t>
            </a:r>
            <a:r>
              <a:rPr lang="en-US" dirty="0" smtClean="0"/>
              <a:t> (</a:t>
            </a:r>
            <a:r>
              <a:rPr lang="en-US" i="1" dirty="0" smtClean="0"/>
              <a:t>p </a:t>
            </a:r>
            <a:r>
              <a:rPr lang="en-US" dirty="0" smtClean="0"/>
              <a:t>&lt; </a:t>
            </a:r>
            <a:r>
              <a:rPr lang="en-US" i="1" dirty="0" smtClean="0"/>
              <a:t>m</a:t>
            </a:r>
            <a:r>
              <a:rPr lang="en-US" dirty="0" smtClean="0"/>
              <a:t>), we can combine the basic subtasks in such a way that each processor would execute several of these tasks</a:t>
            </a:r>
          </a:p>
          <a:p>
            <a:r>
              <a:rPr lang="en-US" dirty="0" smtClean="0"/>
              <a:t>In this case upon the completion of computations, each extended basic subtask determines several elements of the result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Subtasks distribution among the processors of the computational system may be executed in an arbitrary way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Parallel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r>
              <a:rPr lang="en-US" dirty="0" smtClean="0"/>
              <a:t>Task 1 – Open the Project </a:t>
            </a:r>
            <a:r>
              <a:rPr lang="en-US" dirty="0" err="1" smtClean="0"/>
              <a:t>ParallelMatrixVectorMult</a:t>
            </a:r>
            <a:r>
              <a:rPr lang="en-US" dirty="0" smtClean="0"/>
              <a:t> 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2 – Initialize and Terminate the Parallel Program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3 – Determine the Number of Processes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4 – Input the Matrix and Vector Size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5 – Input the Initial Data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6 – Terminate the Calculations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7 – Distribute the Data among the Processes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8 – Implement the Parallel Matrix-Vector Multiplication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9 – Gather the Results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10 – Test the Parallel Program Correctness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11 – Implement the Computations for Any Matrix Sizes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Task 12 – Carry out the Computational Experiments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ParallelMatrixVectorMult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Start </a:t>
            </a:r>
            <a:r>
              <a:rPr lang="en-US" b="1" dirty="0" smtClean="0"/>
              <a:t>Microsoft Visual Studio</a:t>
            </a:r>
          </a:p>
          <a:p>
            <a:r>
              <a:rPr lang="en-US" dirty="0" smtClean="0"/>
              <a:t>Open solution ParallelMatrixVectorMult.sln from the folder </a:t>
            </a:r>
            <a:r>
              <a:rPr lang="en-US" b="1" dirty="0" smtClean="0"/>
              <a:t>с:\</a:t>
            </a:r>
            <a:r>
              <a:rPr lang="en-US" b="1" dirty="0" err="1" smtClean="0"/>
              <a:t>ParLabs</a:t>
            </a:r>
            <a:r>
              <a:rPr lang="en-US" b="1" dirty="0" smtClean="0"/>
              <a:t>\</a:t>
            </a:r>
            <a:r>
              <a:rPr lang="en-US" b="1" dirty="0" err="1" smtClean="0"/>
              <a:t>ParallelMatrixVectorMult</a:t>
            </a:r>
            <a:endParaRPr lang="en-US" b="1" dirty="0" smtClean="0"/>
          </a:p>
          <a:p>
            <a:r>
              <a:rPr lang="en-US" dirty="0" smtClean="0"/>
              <a:t>Open file </a:t>
            </a:r>
            <a:r>
              <a:rPr lang="en-US" b="1" dirty="0" smtClean="0"/>
              <a:t>ParallelMV.cpp</a:t>
            </a:r>
            <a:r>
              <a:rPr lang="en-US" i="1" dirty="0" smtClean="0"/>
              <a:t> </a:t>
            </a:r>
            <a:r>
              <a:rPr lang="en-US" dirty="0" smtClean="0"/>
              <a:t>in the window Solution Explorer (</a:t>
            </a:r>
            <a:r>
              <a:rPr lang="en-US" dirty="0" err="1" smtClean="0"/>
              <a:t>Ctrl+Alt+L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68" y="3643314"/>
            <a:ext cx="1991003" cy="23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Matrix-Vector Multiplication Problem Statement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ParallelMatrixVectorMult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The project contains the following functions</a:t>
            </a:r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DummyDataInitialization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simple data initialization</a:t>
            </a:r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RandomDataInitialization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random data initialization</a:t>
            </a:r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ResultCalculation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serial algorithm implementation</a:t>
            </a:r>
            <a:endParaRPr lang="en-US" b="1" dirty="0" smtClean="0"/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PrintMatrix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b="1" dirty="0" smtClean="0"/>
              <a:t> </a:t>
            </a:r>
            <a:r>
              <a:rPr lang="en-US" dirty="0" smtClean="0"/>
              <a:t>and</a:t>
            </a:r>
            <a:r>
              <a:rPr lang="en-US" b="1" dirty="0" smtClean="0"/>
              <a:t>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PrintVector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– matrix and vector printing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 contains declarations of variables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,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Size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2 – Initialize and Terminate the Parallel Program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Add the header file </a:t>
            </a:r>
            <a:r>
              <a:rPr lang="en-US" dirty="0" err="1" smtClean="0"/>
              <a:t>mpi.h</a:t>
            </a:r>
            <a:r>
              <a:rPr lang="en-US" dirty="0" smtClean="0"/>
              <a:t> to the program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It is necessary to initialize the environment of the MPI program execution in the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 of the parallel program and to terminate its use of the environment on the program exit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182495"/>
            <a:ext cx="9358378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smtClean="0">
                <a:latin typeface="Courier New" pitchFamily="49" charset="0"/>
              </a:rPr>
              <a:t>main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argc</a:t>
            </a:r>
            <a:r>
              <a:rPr lang="en-US" sz="2000" dirty="0" smtClean="0">
                <a:latin typeface="Courier New" pitchFamily="49" charset="0"/>
              </a:rPr>
              <a:t>, char* </a:t>
            </a:r>
            <a:r>
              <a:rPr lang="en-US" sz="2000" dirty="0" err="1" smtClean="0">
                <a:latin typeface="Courier New" pitchFamily="49" charset="0"/>
              </a:rPr>
              <a:t>argv</a:t>
            </a:r>
            <a:r>
              <a:rPr lang="en-US" sz="2000" dirty="0" smtClean="0">
                <a:latin typeface="Courier New" pitchFamily="49" charset="0"/>
              </a:rPr>
              <a:t>[]) {</a:t>
            </a:r>
          </a:p>
          <a:p>
            <a:r>
              <a:rPr lang="en-US" sz="2000" dirty="0" smtClean="0">
                <a:latin typeface="Courier New" pitchFamily="49" charset="0"/>
              </a:rPr>
              <a:t>  //Variable declaration</a:t>
            </a: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</a:rPr>
              <a:t>…</a:t>
            </a:r>
            <a:r>
              <a:rPr lang="en-US" sz="2000" dirty="0" smtClean="0">
                <a:latin typeface="Courier New" pitchFamily="49" charset="0"/>
              </a:rPr>
              <a:t>&gt;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MPI_Init</a:t>
            </a:r>
            <a:r>
              <a:rPr lang="en-US" sz="2000" b="1" dirty="0" smtClean="0">
                <a:latin typeface="Courier New" pitchFamily="49" charset="0"/>
              </a:rPr>
              <a:t>(&amp;</a:t>
            </a:r>
            <a:r>
              <a:rPr lang="en-US" sz="2000" b="1" dirty="0" err="1" smtClean="0">
                <a:latin typeface="Courier New" pitchFamily="49" charset="0"/>
              </a:rPr>
              <a:t>argc</a:t>
            </a:r>
            <a:r>
              <a:rPr lang="en-US" sz="2000" b="1" dirty="0" smtClean="0">
                <a:latin typeface="Courier New" pitchFamily="49" charset="0"/>
              </a:rPr>
              <a:t>, &amp;</a:t>
            </a:r>
            <a:r>
              <a:rPr lang="en-US" sz="2000" b="1" dirty="0" err="1" smtClean="0">
                <a:latin typeface="Courier New" pitchFamily="49" charset="0"/>
              </a:rPr>
              <a:t>argv</a:t>
            </a:r>
            <a:r>
              <a:rPr lang="en-US" sz="2000" b="1" dirty="0" smtClean="0">
                <a:latin typeface="Courier New" pitchFamily="49" charset="0"/>
              </a:rPr>
              <a:t>);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ru-RU" sz="2000" dirty="0" smtClean="0">
                <a:latin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</a:rPr>
              <a:t>Parallel matrix</a:t>
            </a:r>
            <a:r>
              <a:rPr lang="ru-RU" sz="2000" dirty="0" smtClean="0">
                <a:latin typeface="Courier New" pitchFamily="49" charset="0"/>
              </a:rPr>
              <a:t>-</a:t>
            </a:r>
            <a:r>
              <a:rPr lang="en-US" sz="2000" dirty="0" smtClean="0">
                <a:latin typeface="Courier New" pitchFamily="49" charset="0"/>
              </a:rPr>
              <a:t>vector multiplication program\n</a:t>
            </a:r>
            <a:r>
              <a:rPr lang="ru-RU" sz="2000" dirty="0" smtClean="0">
                <a:latin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</a:rPr>
              <a:t>);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MPI_Finalize</a:t>
            </a:r>
            <a:r>
              <a:rPr lang="en-US" sz="2000" b="1" dirty="0" smtClean="0">
                <a:latin typeface="Courier New" pitchFamily="49" charset="0"/>
              </a:rPr>
              <a:t>();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2 – Initialize and Terminate the Parallel Program</a:t>
            </a:r>
          </a:p>
          <a:p>
            <a:r>
              <a:rPr lang="en-US" dirty="0" smtClean="0"/>
              <a:t>Press the button </a:t>
            </a:r>
            <a:r>
              <a:rPr lang="en-US" b="1" dirty="0" smtClean="0"/>
              <a:t>Start</a:t>
            </a:r>
            <a:r>
              <a:rPr lang="en-US" dirty="0" smtClean="0"/>
              <a:t>, and then execute the command </a:t>
            </a:r>
            <a:r>
              <a:rPr lang="en-US" b="1" dirty="0" smtClean="0"/>
              <a:t>Run</a:t>
            </a:r>
            <a:r>
              <a:rPr lang="en-US" dirty="0" smtClean="0"/>
              <a:t>, </a:t>
            </a:r>
          </a:p>
          <a:p>
            <a:r>
              <a:rPr lang="en-US" dirty="0" smtClean="0"/>
              <a:t>Type the name of the program </a:t>
            </a:r>
            <a:r>
              <a:rPr lang="en-US" b="1" dirty="0" err="1" smtClean="0"/>
              <a:t>cmd</a:t>
            </a:r>
            <a:r>
              <a:rPr lang="en-US" dirty="0" smtClean="0"/>
              <a:t> in the dialog window, which appears on the screen</a:t>
            </a:r>
          </a:p>
          <a:p>
            <a:r>
              <a:rPr lang="en-US" dirty="0" smtClean="0"/>
              <a:t>In the command line of the </a:t>
            </a:r>
            <a:r>
              <a:rPr lang="en-US" dirty="0" err="1" smtClean="0"/>
              <a:t>cmd</a:t>
            </a:r>
            <a:r>
              <a:rPr lang="en-US" dirty="0" smtClean="0"/>
              <a:t> program window go to the folder, which contains the developed program</a:t>
            </a:r>
          </a:p>
          <a:p>
            <a:r>
              <a:rPr lang="en-US" dirty="0" smtClean="0"/>
              <a:t>Run the MPI program. The command line may looks like following</a:t>
            </a:r>
          </a:p>
          <a:p>
            <a:endParaRPr lang="en-US" sz="3600" dirty="0" smtClean="0"/>
          </a:p>
          <a:p>
            <a:r>
              <a:rPr lang="en-US" dirty="0" smtClean="0"/>
              <a:t>To execute the parallel program using 4 processes type the command line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00868" y="4133857"/>
            <a:ext cx="8924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ru-RU" sz="2000" b="1" dirty="0" err="1">
                <a:latin typeface="Courier New" pitchFamily="49" charset="0"/>
              </a:rPr>
              <a:t>mpiexec</a:t>
            </a:r>
            <a:r>
              <a:rPr lang="ru-RU" sz="2000" b="1" dirty="0">
                <a:latin typeface="Courier New" pitchFamily="49" charset="0"/>
              </a:rPr>
              <a:t> –</a:t>
            </a:r>
            <a:r>
              <a:rPr lang="ru-RU" sz="2000" b="1" dirty="0" err="1">
                <a:latin typeface="Courier New" pitchFamily="49" charset="0"/>
              </a:rPr>
              <a:t>n</a:t>
            </a:r>
            <a:r>
              <a:rPr lang="ru-RU" sz="2000" b="1" dirty="0">
                <a:latin typeface="Courier New" pitchFamily="49" charset="0"/>
              </a:rPr>
              <a:t> &lt;</a:t>
            </a:r>
            <a:r>
              <a:rPr lang="en-US" sz="2000" b="1" dirty="0" err="1" smtClean="0">
                <a:latin typeface="Courier New" pitchFamily="49" charset="0"/>
              </a:rPr>
              <a:t>NumOfProcesses</a:t>
            </a:r>
            <a:r>
              <a:rPr lang="ru-RU" sz="2000" b="1" dirty="0">
                <a:latin typeface="Courier New" pitchFamily="49" charset="0"/>
              </a:rPr>
              <a:t>&gt; &lt;</a:t>
            </a:r>
            <a:r>
              <a:rPr lang="en-US" sz="2000" b="1" dirty="0" err="1" smtClean="0">
                <a:latin typeface="Courier New" pitchFamily="49" charset="0"/>
              </a:rPr>
              <a:t>NameOfExecutive</a:t>
            </a:r>
            <a:r>
              <a:rPr lang="ru-RU" sz="2000" b="1" dirty="0">
                <a:latin typeface="Courier New" pitchFamily="49" charset="0"/>
              </a:rPr>
              <a:t>&gt; &lt;</a:t>
            </a:r>
            <a:r>
              <a:rPr lang="en-US" sz="2000" b="1" dirty="0">
                <a:latin typeface="Courier New" pitchFamily="49" charset="0"/>
              </a:rPr>
              <a:t>Arguments</a:t>
            </a:r>
            <a:r>
              <a:rPr lang="ru-RU" sz="2000" b="1" dirty="0">
                <a:latin typeface="Courier New" pitchFamily="49" charset="0"/>
              </a:rPr>
              <a:t>&gt;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95282" y="5500702"/>
            <a:ext cx="8924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ru-RU" sz="2000" b="1" dirty="0" err="1">
                <a:latin typeface="Courier New" pitchFamily="49" charset="0"/>
              </a:rPr>
              <a:t>mpiexec</a:t>
            </a:r>
            <a:r>
              <a:rPr lang="ru-RU" sz="2000" b="1" dirty="0">
                <a:latin typeface="Courier New" pitchFamily="49" charset="0"/>
              </a:rPr>
              <a:t> –</a:t>
            </a:r>
            <a:r>
              <a:rPr lang="ru-RU" sz="2000" b="1" dirty="0" err="1">
                <a:latin typeface="Courier New" pitchFamily="49" charset="0"/>
              </a:rPr>
              <a:t>n</a:t>
            </a:r>
            <a:r>
              <a:rPr lang="ru-RU" sz="2000" b="1" dirty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4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ParallelMatrixVectorMult.exe</a:t>
            </a:r>
            <a:endParaRPr lang="ru-RU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2 – Initialize and Terminate the Parallel Program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Parallel program execution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7134" y="2118959"/>
            <a:ext cx="7966394" cy="259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3 – Determine the Number of Processes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Declare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ProcNum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ProcRank</a:t>
            </a:r>
            <a:r>
              <a:rPr lang="en-US" dirty="0" smtClean="0"/>
              <a:t> as global variables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Determine the Number of Processes and the rank of each process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500306"/>
            <a:ext cx="9358378" cy="31700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b="1" dirty="0" err="1" smtClean="0">
                <a:latin typeface="Courier New" pitchFamily="49" charset="0"/>
              </a:rPr>
              <a:t>int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ProcNum</a:t>
            </a:r>
            <a:r>
              <a:rPr lang="ru-RU" sz="2000" b="1" dirty="0" smtClean="0">
                <a:latin typeface="Courier New" pitchFamily="49" charset="0"/>
              </a:rPr>
              <a:t>;      // </a:t>
            </a:r>
            <a:r>
              <a:rPr lang="ru-RU" sz="2000" b="1" dirty="0" err="1" smtClean="0">
                <a:latin typeface="Courier New" pitchFamily="49" charset="0"/>
              </a:rPr>
              <a:t>Number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of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available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processes</a:t>
            </a:r>
            <a:r>
              <a:rPr lang="ru-RU" sz="2000" b="1" dirty="0" smtClean="0">
                <a:latin typeface="Courier New" pitchFamily="49" charset="0"/>
              </a:rPr>
              <a:t> </a:t>
            </a:r>
          </a:p>
          <a:p>
            <a:r>
              <a:rPr lang="ru-RU" sz="2000" b="1" dirty="0" err="1" smtClean="0">
                <a:latin typeface="Courier New" pitchFamily="49" charset="0"/>
              </a:rPr>
              <a:t>int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ProcRank</a:t>
            </a:r>
            <a:r>
              <a:rPr lang="ru-RU" sz="2000" b="1" dirty="0" smtClean="0">
                <a:latin typeface="Courier New" pitchFamily="49" charset="0"/>
              </a:rPr>
              <a:t>;     // </a:t>
            </a:r>
            <a:r>
              <a:rPr lang="ru-RU" sz="2000" b="1" dirty="0" err="1" smtClean="0">
                <a:latin typeface="Courier New" pitchFamily="49" charset="0"/>
              </a:rPr>
              <a:t>Rank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of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current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process</a:t>
            </a:r>
            <a:endParaRPr lang="ru-RU" sz="2000" b="1" dirty="0" smtClean="0">
              <a:latin typeface="Courier New" pitchFamily="49" charset="0"/>
            </a:endParaRPr>
          </a:p>
          <a:p>
            <a:r>
              <a:rPr lang="ru-RU" sz="2000" dirty="0" err="1" smtClean="0">
                <a:latin typeface="Courier New" pitchFamily="49" charset="0"/>
              </a:rPr>
              <a:t>void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main</a:t>
            </a:r>
            <a:r>
              <a:rPr lang="ru-RU" sz="2000" dirty="0" smtClean="0">
                <a:latin typeface="Courier New" pitchFamily="49" charset="0"/>
              </a:rPr>
              <a:t>(</a:t>
            </a:r>
            <a:r>
              <a:rPr lang="ru-RU" sz="2000" dirty="0" err="1" smtClean="0">
                <a:latin typeface="Courier New" pitchFamily="49" charset="0"/>
              </a:rPr>
              <a:t>int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argc</a:t>
            </a:r>
            <a:r>
              <a:rPr lang="ru-RU" sz="2000" dirty="0" smtClean="0">
                <a:latin typeface="Courier New" pitchFamily="49" charset="0"/>
              </a:rPr>
              <a:t>, </a:t>
            </a:r>
            <a:r>
              <a:rPr lang="ru-RU" sz="2000" dirty="0" err="1" smtClean="0">
                <a:latin typeface="Courier New" pitchFamily="49" charset="0"/>
              </a:rPr>
              <a:t>char</a:t>
            </a:r>
            <a:r>
              <a:rPr lang="ru-RU" sz="2000" dirty="0" smtClean="0">
                <a:latin typeface="Courier New" pitchFamily="49" charset="0"/>
              </a:rPr>
              <a:t>* </a:t>
            </a:r>
            <a:r>
              <a:rPr lang="ru-RU" sz="2000" dirty="0" err="1" smtClean="0">
                <a:latin typeface="Courier New" pitchFamily="49" charset="0"/>
              </a:rPr>
              <a:t>argv</a:t>
            </a:r>
            <a:r>
              <a:rPr lang="ru-RU" sz="2000" dirty="0" smtClean="0">
                <a:latin typeface="Courier New" pitchFamily="49" charset="0"/>
              </a:rPr>
              <a:t>[]) {</a:t>
            </a:r>
          </a:p>
          <a:p>
            <a:r>
              <a:rPr lang="en-US" sz="2000" dirty="0" smtClean="0">
                <a:latin typeface="Courier New" pitchFamily="49" charset="0"/>
              </a:rPr>
              <a:t>  &lt;…&gt;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ru-RU" sz="2000" dirty="0" err="1" smtClean="0">
                <a:latin typeface="Courier New" pitchFamily="49" charset="0"/>
              </a:rPr>
              <a:t>MPI_Init</a:t>
            </a:r>
            <a:r>
              <a:rPr lang="ru-RU" sz="2000" dirty="0" smtClean="0">
                <a:latin typeface="Courier New" pitchFamily="49" charset="0"/>
              </a:rPr>
              <a:t>(&amp;</a:t>
            </a:r>
            <a:r>
              <a:rPr lang="ru-RU" sz="2000" dirty="0" err="1" smtClean="0">
                <a:latin typeface="Courier New" pitchFamily="49" charset="0"/>
              </a:rPr>
              <a:t>argc</a:t>
            </a:r>
            <a:r>
              <a:rPr lang="ru-RU" sz="2000" dirty="0" smtClean="0">
                <a:latin typeface="Courier New" pitchFamily="49" charset="0"/>
              </a:rPr>
              <a:t>, &amp;</a:t>
            </a:r>
            <a:r>
              <a:rPr lang="ru-RU" sz="2000" dirty="0" err="1" smtClean="0">
                <a:latin typeface="Courier New" pitchFamily="49" charset="0"/>
              </a:rPr>
              <a:t>argv</a:t>
            </a:r>
            <a:r>
              <a:rPr lang="ru-RU" sz="2000" dirty="0" smtClean="0">
                <a:latin typeface="Courier New" pitchFamily="49" charset="0"/>
              </a:rPr>
              <a:t>);</a:t>
            </a: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ru-RU" sz="2000" b="1" dirty="0" err="1" smtClean="0">
                <a:latin typeface="Courier New" pitchFamily="49" charset="0"/>
              </a:rPr>
              <a:t>MPI_Comm_size</a:t>
            </a:r>
            <a:r>
              <a:rPr lang="ru-RU" sz="2000" b="1" dirty="0" smtClean="0">
                <a:latin typeface="Courier New" pitchFamily="49" charset="0"/>
              </a:rPr>
              <a:t>(MPI_COMM_WORLD, &amp;</a:t>
            </a:r>
            <a:r>
              <a:rPr lang="ru-RU" sz="2000" b="1" dirty="0" err="1" smtClean="0">
                <a:latin typeface="Courier New" pitchFamily="49" charset="0"/>
              </a:rPr>
              <a:t>ProcNum</a:t>
            </a:r>
            <a:r>
              <a:rPr lang="ru-RU" sz="2000" b="1" dirty="0" smtClean="0">
                <a:latin typeface="Courier New" pitchFamily="49" charset="0"/>
              </a:rPr>
              <a:t>);</a:t>
            </a: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ru-RU" sz="2000" b="1" dirty="0" err="1" smtClean="0">
                <a:latin typeface="Courier New" pitchFamily="49" charset="0"/>
              </a:rPr>
              <a:t>MPI_Comm_rank</a:t>
            </a:r>
            <a:r>
              <a:rPr lang="ru-RU" sz="2000" b="1" dirty="0" smtClean="0">
                <a:latin typeface="Courier New" pitchFamily="49" charset="0"/>
              </a:rPr>
              <a:t>(MPI_COMM_WORLD, &amp;</a:t>
            </a:r>
            <a:r>
              <a:rPr lang="ru-RU" sz="2000" b="1" dirty="0" err="1" smtClean="0">
                <a:latin typeface="Courier New" pitchFamily="49" charset="0"/>
              </a:rPr>
              <a:t>ProcRank</a:t>
            </a:r>
            <a:r>
              <a:rPr lang="ru-RU" sz="2000" b="1" dirty="0" smtClean="0">
                <a:latin typeface="Courier New" pitchFamily="49" charset="0"/>
              </a:rPr>
              <a:t>);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printf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ru-RU" sz="2000" dirty="0" smtClean="0">
                <a:latin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</a:rPr>
              <a:t>Parallel matrix</a:t>
            </a:r>
            <a:r>
              <a:rPr lang="ru-RU" sz="2000" dirty="0" smtClean="0">
                <a:latin typeface="Courier New" pitchFamily="49" charset="0"/>
              </a:rPr>
              <a:t>-</a:t>
            </a:r>
            <a:r>
              <a:rPr lang="en-US" sz="2000" dirty="0" smtClean="0">
                <a:latin typeface="Courier New" pitchFamily="49" charset="0"/>
              </a:rPr>
              <a:t>vector multiplication program\n</a:t>
            </a:r>
            <a:r>
              <a:rPr lang="ru-RU" sz="2000" dirty="0" smtClean="0">
                <a:latin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</a:rPr>
              <a:t>);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ru-RU" sz="2000" dirty="0" err="1" smtClean="0">
                <a:latin typeface="Courier New" pitchFamily="49" charset="0"/>
              </a:rPr>
              <a:t>MPI_Finalize</a:t>
            </a:r>
            <a:r>
              <a:rPr lang="ru-RU" sz="2000" dirty="0" smtClean="0">
                <a:latin typeface="Courier New" pitchFamily="49" charset="0"/>
              </a:rPr>
              <a:t>();</a:t>
            </a:r>
          </a:p>
          <a:p>
            <a:r>
              <a:rPr lang="ru-RU" sz="2000" dirty="0" smtClean="0">
                <a:latin typeface="Courier New" pitchFamily="49" charset="0"/>
              </a:rPr>
              <a:t>}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3 – Determine the Number of Processes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Change the code in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r>
              <a:rPr lang="en-US" dirty="0" smtClean="0"/>
              <a:t> function to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Print out the initial message and number of processes by Determine the Number of Processes by the process with the rank 0 only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Print out the rank by each process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4 – Input the Matrix and Vector Size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serves as previously for initializing the computation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Input the matrix and vector sizes by the process with rank 0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Assume that the size of the objects is divisible without remainder by the number of processes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Assume that the size of the objects is greater then the number of processes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413337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br>
              <a:rPr lang="en-US" sz="2000" dirty="0" smtClean="0">
                <a:latin typeface="Courier New" pitchFamily="49" charset="0"/>
              </a:rPr>
            </a:br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4 – Input the Matrix and Vector Size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1571612"/>
            <a:ext cx="9358378" cy="4708981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&amp;Size) {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  if (</a:t>
            </a:r>
            <a:r>
              <a:rPr lang="en-US" sz="2000" dirty="0" err="1" smtClean="0">
                <a:latin typeface="Courier New" pitchFamily="49" charset="0"/>
              </a:rPr>
              <a:t>ProcRank</a:t>
            </a:r>
            <a:r>
              <a:rPr lang="en-US" sz="2000" dirty="0" smtClean="0">
                <a:latin typeface="Courier New" pitchFamily="49" charset="0"/>
              </a:rPr>
              <a:t> == 0) {</a:t>
            </a:r>
          </a:p>
          <a:p>
            <a:r>
              <a:rPr lang="en-US" sz="2000" b="1" dirty="0" smtClean="0">
                <a:latin typeface="Courier New" pitchFamily="49" charset="0"/>
              </a:rPr>
              <a:t>    do {</a:t>
            </a:r>
          </a:p>
          <a:p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("\</a:t>
            </a:r>
            <a:r>
              <a:rPr lang="en-US" sz="2000" b="1" dirty="0" err="1" smtClean="0">
                <a:latin typeface="Courier New" pitchFamily="49" charset="0"/>
              </a:rPr>
              <a:t>nEnter</a:t>
            </a:r>
            <a:r>
              <a:rPr lang="en-US" sz="2000" b="1" dirty="0" smtClean="0">
                <a:latin typeface="Courier New" pitchFamily="49" charset="0"/>
              </a:rPr>
              <a:t> size of the initial objects: ");</a:t>
            </a:r>
          </a:p>
          <a:p>
            <a:r>
              <a:rPr lang="en-US" sz="2000" b="1" dirty="0" smtClean="0">
                <a:latin typeface="Courier New" pitchFamily="49" charset="0"/>
              </a:rPr>
              <a:t>      </a:t>
            </a:r>
            <a:r>
              <a:rPr lang="en-US" sz="2000" b="1" dirty="0" err="1" smtClean="0">
                <a:latin typeface="Courier New" pitchFamily="49" charset="0"/>
              </a:rPr>
              <a:t>scanf</a:t>
            </a:r>
            <a:r>
              <a:rPr lang="en-US" sz="2000" b="1" dirty="0" smtClean="0">
                <a:latin typeface="Courier New" pitchFamily="49" charset="0"/>
              </a:rPr>
              <a:t>("%d", &amp;Size);</a:t>
            </a:r>
          </a:p>
          <a:p>
            <a:r>
              <a:rPr lang="en-US" sz="2000" b="1" dirty="0" smtClean="0">
                <a:latin typeface="Courier New" pitchFamily="49" charset="0"/>
              </a:rPr>
              <a:t>      if (Size &lt; </a:t>
            </a:r>
            <a:r>
              <a:rPr lang="en-US" sz="2000" b="1" dirty="0" err="1" smtClean="0">
                <a:latin typeface="Courier New" pitchFamily="49" charset="0"/>
              </a:rPr>
              <a:t>ProcNum</a:t>
            </a:r>
            <a:r>
              <a:rPr lang="en-US" sz="2000" b="1" dirty="0" smtClean="0">
                <a:latin typeface="Courier New" pitchFamily="49" charset="0"/>
              </a:rPr>
              <a:t>) </a:t>
            </a:r>
          </a:p>
          <a:p>
            <a:r>
              <a:rPr lang="en-US" sz="2000" b="1" dirty="0" smtClean="0">
                <a:latin typeface="Courier New" pitchFamily="49" charset="0"/>
              </a:rPr>
              <a:t>      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("Size of the objects must be greater than </a:t>
            </a:r>
          </a:p>
          <a:p>
            <a:r>
              <a:rPr lang="en-US" sz="2000" b="1" dirty="0" smtClean="0">
                <a:latin typeface="Courier New" pitchFamily="49" charset="0"/>
              </a:rPr>
              <a:t>                number of processes! \n ");</a:t>
            </a:r>
          </a:p>
          <a:p>
            <a:r>
              <a:rPr lang="en-US" sz="2000" b="1" dirty="0" smtClean="0">
                <a:latin typeface="Courier New" pitchFamily="49" charset="0"/>
              </a:rPr>
              <a:t>      if (Size % </a:t>
            </a:r>
            <a:r>
              <a:rPr lang="en-US" sz="2000" b="1" dirty="0" err="1" smtClean="0">
                <a:latin typeface="Courier New" pitchFamily="49" charset="0"/>
              </a:rPr>
              <a:t>ProcNum</a:t>
            </a:r>
            <a:r>
              <a:rPr lang="en-US" sz="2000" b="1" dirty="0" smtClean="0">
                <a:latin typeface="Courier New" pitchFamily="49" charset="0"/>
              </a:rPr>
              <a:t> != 0)</a:t>
            </a:r>
          </a:p>
          <a:p>
            <a:r>
              <a:rPr lang="en-US" sz="2000" b="1" dirty="0" smtClean="0">
                <a:latin typeface="Courier New" pitchFamily="49" charset="0"/>
              </a:rPr>
              <a:t>        </a:t>
            </a:r>
            <a:r>
              <a:rPr lang="en-US" sz="2000" b="1" dirty="0" err="1" smtClean="0">
                <a:latin typeface="Courier New" pitchFamily="49" charset="0"/>
              </a:rPr>
              <a:t>printf</a:t>
            </a:r>
            <a:r>
              <a:rPr lang="en-US" sz="2000" b="1" dirty="0" smtClean="0">
                <a:latin typeface="Courier New" pitchFamily="49" charset="0"/>
              </a:rPr>
              <a:t>("Size of objects must be divisible by </a:t>
            </a:r>
          </a:p>
          <a:p>
            <a:r>
              <a:rPr lang="en-US" sz="2000" b="1" dirty="0" smtClean="0">
                <a:latin typeface="Courier New" pitchFamily="49" charset="0"/>
              </a:rPr>
              <a:t>                number of processes! \n");</a:t>
            </a:r>
          </a:p>
          <a:p>
            <a:r>
              <a:rPr lang="en-US" sz="2000" b="1" dirty="0" smtClean="0">
                <a:latin typeface="Courier New" pitchFamily="49" charset="0"/>
              </a:rPr>
              <a:t>    }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while ((Size &lt; </a:t>
            </a:r>
            <a:r>
              <a:rPr lang="en-US" sz="2000" b="1" dirty="0" err="1" smtClean="0">
                <a:latin typeface="Courier New" pitchFamily="49" charset="0"/>
              </a:rPr>
              <a:t>ProcNum</a:t>
            </a:r>
            <a:r>
              <a:rPr lang="en-US" sz="2000" b="1" dirty="0" smtClean="0">
                <a:latin typeface="Courier New" pitchFamily="49" charset="0"/>
              </a:rPr>
              <a:t>) || (Size % </a:t>
            </a:r>
            <a:r>
              <a:rPr lang="en-US" sz="2000" b="1" dirty="0" err="1" smtClean="0">
                <a:latin typeface="Courier New" pitchFamily="49" charset="0"/>
              </a:rPr>
              <a:t>ProcNum</a:t>
            </a:r>
            <a:r>
              <a:rPr lang="en-US" sz="2000" b="1" dirty="0" smtClean="0">
                <a:latin typeface="Courier New" pitchFamily="49" charset="0"/>
              </a:rPr>
              <a:t> != 0));</a:t>
            </a:r>
          </a:p>
          <a:p>
            <a:r>
              <a:rPr lang="en-US" sz="2000" dirty="0" smtClean="0">
                <a:latin typeface="Courier New" pitchFamily="49" charset="0"/>
              </a:rPr>
              <a:t>  }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4 – Input the Matrix and Vector Size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After the value of the variable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Size</a:t>
            </a:r>
            <a:r>
              <a:rPr lang="en-US" dirty="0" smtClean="0"/>
              <a:t> is defined correctly, it is necessary to transfer the value to other processes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For this purpose use the MPI broadcast function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786058"/>
            <a:ext cx="9358378" cy="286232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MPI_Bcast</a:t>
            </a:r>
            <a:r>
              <a:rPr lang="en-US" sz="2000" dirty="0" smtClean="0">
                <a:latin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</a:rPr>
              <a:t>buf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count, </a:t>
            </a:r>
            <a:r>
              <a:rPr lang="en-US" sz="2000" dirty="0" err="1" smtClean="0">
                <a:latin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</a:rPr>
              <a:t> type,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 smtClean="0">
              <a:latin typeface="Courier New" pitchFamily="49" charset="0"/>
            </a:endParaRPr>
          </a:p>
          <a:p>
            <a:endParaRPr lang="ru-RU" sz="2000" dirty="0" smtClean="0"/>
          </a:p>
          <a:p>
            <a:pPr marL="1790700" indent="-1790700"/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buf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</a:rPr>
              <a:t>  – </a:t>
            </a:r>
            <a:r>
              <a:rPr lang="en-US" sz="2000" dirty="0" smtClean="0"/>
              <a:t>the address of the memory buffer, which contains the data of the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2000" dirty="0" smtClean="0"/>
              <a:t>message to be transmitted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</a:rPr>
              <a:t>count</a:t>
            </a:r>
            <a:r>
              <a:rPr lang="ru-RU" sz="2000" b="1" dirty="0" smtClean="0">
                <a:latin typeface="Courier New" pitchFamily="49" charset="0"/>
              </a:rPr>
              <a:t> – </a:t>
            </a:r>
            <a:r>
              <a:rPr lang="en-US" sz="2000" dirty="0" smtClean="0"/>
              <a:t>the number of the data elements in the message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</a:rPr>
              <a:t>type</a:t>
            </a:r>
            <a:r>
              <a:rPr lang="ru-RU" sz="2000" b="1" dirty="0" smtClean="0">
                <a:latin typeface="Courier New" pitchFamily="49" charset="0"/>
              </a:rPr>
              <a:t>  - </a:t>
            </a:r>
            <a:r>
              <a:rPr lang="en-US" sz="2000" dirty="0" smtClean="0"/>
              <a:t>the type of the data elements in the message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</a:rPr>
              <a:t>root</a:t>
            </a:r>
            <a:r>
              <a:rPr lang="ru-RU" sz="2000" b="1" dirty="0" smtClean="0">
                <a:latin typeface="Courier New" pitchFamily="49" charset="0"/>
              </a:rPr>
              <a:t>  - </a:t>
            </a:r>
            <a:r>
              <a:rPr lang="en-US" sz="2000" dirty="0" smtClean="0"/>
              <a:t>the rank of the process, which carries out data broadcasting</a:t>
            </a:r>
            <a:endParaRPr lang="en-US" sz="2000" dirty="0" smtClean="0">
              <a:cs typeface="Times New Roman" pitchFamily="18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</a:rPr>
              <a:t>  - </a:t>
            </a:r>
            <a:r>
              <a:rPr lang="en-US" sz="2000" dirty="0" smtClean="0"/>
              <a:t>the communicator, within of which the data is transmitted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4 – Input the Matrix and Vector Size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Add the call of the function of the computation initialization instead of the lines, which print the number of the processes and their ranks 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Compile and run the application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Make sure that all the invalid situations are processed correctly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For this purpose run the application several times setting different number of the parallel processes and various matrix and vector sizes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Matrix-vector multiplication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sz="2800" i="1" dirty="0" smtClean="0"/>
          </a:p>
          <a:p>
            <a:endParaRPr lang="en-US" sz="2800" i="1" dirty="0" smtClean="0"/>
          </a:p>
          <a:p>
            <a:endParaRPr lang="en-US" sz="2800" i="1" dirty="0" smtClean="0"/>
          </a:p>
          <a:p>
            <a:r>
              <a:rPr lang="en-US" dirty="0" smtClean="0"/>
              <a:t>Each </a:t>
            </a:r>
            <a:r>
              <a:rPr lang="en-US" i="1" dirty="0" err="1" smtClean="0"/>
              <a:t>i</a:t>
            </a:r>
            <a:r>
              <a:rPr lang="en-US" dirty="0" err="1" smtClean="0"/>
              <a:t>-th</a:t>
            </a:r>
            <a:r>
              <a:rPr lang="en-US" dirty="0" smtClean="0"/>
              <a:t> element of the vector </a:t>
            </a:r>
            <a:r>
              <a:rPr lang="en-US" i="1" dirty="0" smtClean="0"/>
              <a:t>c</a:t>
            </a:r>
            <a:r>
              <a:rPr lang="en-US" dirty="0" smtClean="0"/>
              <a:t> is the result of scalar multiplications of </a:t>
            </a:r>
            <a:r>
              <a:rPr lang="en-US" i="1" dirty="0" err="1" smtClean="0"/>
              <a:t>i</a:t>
            </a:r>
            <a:r>
              <a:rPr lang="en-US" dirty="0" err="1" smtClean="0"/>
              <a:t>-th</a:t>
            </a:r>
            <a:r>
              <a:rPr lang="en-US" dirty="0" smtClean="0"/>
              <a:t> matrix </a:t>
            </a:r>
            <a:r>
              <a:rPr lang="en-US" i="1" dirty="0" smtClean="0"/>
              <a:t>A</a:t>
            </a:r>
            <a:r>
              <a:rPr lang="en-US" dirty="0" smtClean="0"/>
              <a:t> row (let us denote this row as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</a:t>
            </a:r>
            <a:r>
              <a:rPr lang="en-US" dirty="0" smtClean="0"/>
              <a:t>) and the vector </a:t>
            </a:r>
            <a:r>
              <a:rPr lang="en-US" i="1" dirty="0" smtClean="0"/>
              <a:t>b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862391" y="1500174"/>
          <a:ext cx="1590675" cy="542925"/>
        </p:xfrm>
        <a:graphic>
          <a:graphicData uri="http://schemas.openxmlformats.org/presentationml/2006/ole">
            <p:oleObj spid="_x0000_s1026" name="Equation" r:id="rId4" imgW="520560" imgH="177480" progId="Equation.DSMT4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908196" y="2357430"/>
          <a:ext cx="5973762" cy="1574800"/>
        </p:xfrm>
        <a:graphic>
          <a:graphicData uri="http://schemas.openxmlformats.org/presentationml/2006/ole">
            <p:oleObj spid="_x0000_s1027" name="Equation" r:id="rId5" imgW="2793960" imgH="736560" progId="Equation.DSMT4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3162312" y="5000636"/>
          <a:ext cx="3505200" cy="812800"/>
        </p:xfrm>
        <a:graphic>
          <a:graphicData uri="http://schemas.openxmlformats.org/presentationml/2006/ole">
            <p:oleObj spid="_x0000_s1028" name="Equation" r:id="rId6" imgW="1917360" imgH="4442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5 – Input the Initial Data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According to the scheme of the parallel computations the initial matrix is distributed among all the processes by continuous set of rows (a horizontal stripe)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horizontal stripes of rows on each of the processes will be stored in the variable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pProcRows</a:t>
            </a:r>
            <a:r>
              <a:rPr lang="en-US" dirty="0" smtClean="0"/>
              <a:t>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pProcRows</a:t>
            </a:r>
            <a:r>
              <a:rPr lang="en-US" dirty="0" smtClean="0"/>
              <a:t> is the matrix, which contains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RowNum</a:t>
            </a:r>
            <a:r>
              <a:rPr lang="en-US" dirty="0" smtClean="0"/>
              <a:t> rows and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Size</a:t>
            </a:r>
            <a:r>
              <a:rPr lang="en-US" dirty="0" smtClean="0"/>
              <a:t> columns </a:t>
            </a:r>
            <a:r>
              <a:rPr lang="en-US" dirty="0" err="1" smtClean="0"/>
              <a:t>rowwise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 is copied from the root process to the other processes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As a result of matrix stripe by vector multiplication, each process obtains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RowNum</a:t>
            </a:r>
            <a:r>
              <a:rPr lang="en-US" dirty="0" smtClean="0"/>
              <a:t> elements of the result vector. These elements will be stored in the array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pProcResult</a:t>
            </a:r>
            <a:r>
              <a:rPr lang="en-US" dirty="0" smtClean="0"/>
              <a:t>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5 – Input the Initial Data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1571612"/>
            <a:ext cx="9358378" cy="347787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dirty="0" err="1" smtClean="0">
                <a:latin typeface="Courier New" pitchFamily="49" charset="0"/>
              </a:rPr>
              <a:t>void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main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</a:rPr>
              <a:t>(</a:t>
            </a:r>
            <a:r>
              <a:rPr lang="ru-RU" sz="2000" dirty="0" err="1" smtClean="0">
                <a:latin typeface="Courier New" pitchFamily="49" charset="0"/>
              </a:rPr>
              <a:t>int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argc</a:t>
            </a:r>
            <a:r>
              <a:rPr lang="ru-RU" sz="2000" dirty="0" smtClean="0">
                <a:latin typeface="Courier New" pitchFamily="49" charset="0"/>
              </a:rPr>
              <a:t>, </a:t>
            </a:r>
            <a:r>
              <a:rPr lang="ru-RU" sz="2000" dirty="0" err="1" smtClean="0">
                <a:latin typeface="Courier New" pitchFamily="49" charset="0"/>
              </a:rPr>
              <a:t>char</a:t>
            </a:r>
            <a:r>
              <a:rPr lang="ru-RU" sz="2000" dirty="0" smtClean="0">
                <a:latin typeface="Courier New" pitchFamily="49" charset="0"/>
              </a:rPr>
              <a:t>* </a:t>
            </a:r>
            <a:r>
              <a:rPr lang="ru-RU" sz="2000" dirty="0" err="1" smtClean="0">
                <a:latin typeface="Courier New" pitchFamily="49" charset="0"/>
              </a:rPr>
              <a:t>argv</a:t>
            </a:r>
            <a:r>
              <a:rPr lang="ru-RU" sz="2000" dirty="0" smtClean="0">
                <a:latin typeface="Courier New" pitchFamily="49" charset="0"/>
              </a:rPr>
              <a:t>[]) {</a:t>
            </a: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ru-RU" sz="2000" dirty="0" err="1" smtClean="0">
                <a:latin typeface="Courier New" pitchFamily="49" charset="0"/>
              </a:rPr>
              <a:t>double</a:t>
            </a:r>
            <a:r>
              <a:rPr lang="ru-RU" sz="2000" dirty="0" smtClean="0">
                <a:latin typeface="Courier New" pitchFamily="49" charset="0"/>
              </a:rPr>
              <a:t>* </a:t>
            </a:r>
            <a:r>
              <a:rPr lang="ru-RU" sz="2000" dirty="0" err="1" smtClean="0">
                <a:latin typeface="Courier New" pitchFamily="49" charset="0"/>
              </a:rPr>
              <a:t>pMatrix</a:t>
            </a:r>
            <a:r>
              <a:rPr lang="ru-RU" sz="2000" dirty="0" smtClean="0">
                <a:latin typeface="Courier New" pitchFamily="49" charset="0"/>
              </a:rPr>
              <a:t>; // </a:t>
            </a:r>
            <a:r>
              <a:rPr lang="ru-RU" sz="2000" dirty="0" err="1" smtClean="0">
                <a:latin typeface="Courier New" pitchFamily="49" charset="0"/>
              </a:rPr>
              <a:t>The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first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argument</a:t>
            </a:r>
            <a:r>
              <a:rPr lang="ru-RU" sz="2000" dirty="0" smtClean="0">
                <a:latin typeface="Courier New" pitchFamily="49" charset="0"/>
              </a:rPr>
              <a:t> - </a:t>
            </a:r>
            <a:r>
              <a:rPr lang="ru-RU" sz="2000" dirty="0" err="1" smtClean="0">
                <a:latin typeface="Courier New" pitchFamily="49" charset="0"/>
              </a:rPr>
              <a:t>initial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matrix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ru-RU" sz="2000" dirty="0" err="1" smtClean="0">
                <a:latin typeface="Courier New" pitchFamily="49" charset="0"/>
              </a:rPr>
              <a:t>double</a:t>
            </a:r>
            <a:r>
              <a:rPr lang="ru-RU" sz="2000" dirty="0" smtClean="0">
                <a:latin typeface="Courier New" pitchFamily="49" charset="0"/>
              </a:rPr>
              <a:t>* </a:t>
            </a:r>
            <a:r>
              <a:rPr lang="ru-RU" sz="2000" dirty="0" err="1" smtClean="0">
                <a:latin typeface="Courier New" pitchFamily="49" charset="0"/>
              </a:rPr>
              <a:t>pVector</a:t>
            </a:r>
            <a:r>
              <a:rPr lang="ru-RU" sz="2000" dirty="0" smtClean="0">
                <a:latin typeface="Courier New" pitchFamily="49" charset="0"/>
              </a:rPr>
              <a:t>; // </a:t>
            </a:r>
            <a:r>
              <a:rPr lang="ru-RU" sz="2000" dirty="0" err="1" smtClean="0">
                <a:latin typeface="Courier New" pitchFamily="49" charset="0"/>
              </a:rPr>
              <a:t>The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second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argument</a:t>
            </a:r>
            <a:r>
              <a:rPr lang="ru-RU" sz="2000" dirty="0" smtClean="0">
                <a:latin typeface="Courier New" pitchFamily="49" charset="0"/>
              </a:rPr>
              <a:t> - </a:t>
            </a:r>
            <a:r>
              <a:rPr lang="ru-RU" sz="2000" dirty="0" err="1" smtClean="0">
                <a:latin typeface="Courier New" pitchFamily="49" charset="0"/>
              </a:rPr>
              <a:t>initial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vector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ru-RU" sz="2000" dirty="0" err="1" smtClean="0">
                <a:latin typeface="Courier New" pitchFamily="49" charset="0"/>
              </a:rPr>
              <a:t>double</a:t>
            </a:r>
            <a:r>
              <a:rPr lang="ru-RU" sz="2000" dirty="0" smtClean="0">
                <a:latin typeface="Courier New" pitchFamily="49" charset="0"/>
              </a:rPr>
              <a:t>* </a:t>
            </a:r>
            <a:r>
              <a:rPr lang="ru-RU" sz="2000" dirty="0" err="1" smtClean="0">
                <a:latin typeface="Courier New" pitchFamily="49" charset="0"/>
              </a:rPr>
              <a:t>pResult</a:t>
            </a:r>
            <a:r>
              <a:rPr lang="ru-RU" sz="2000" dirty="0" smtClean="0">
                <a:latin typeface="Courier New" pitchFamily="49" charset="0"/>
              </a:rPr>
              <a:t>; // </a:t>
            </a:r>
            <a:r>
              <a:rPr lang="ru-RU" sz="2000" dirty="0" err="1" smtClean="0">
                <a:latin typeface="Courier New" pitchFamily="49" charset="0"/>
              </a:rPr>
              <a:t>Result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vector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for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matrix-vector</a:t>
            </a:r>
            <a:r>
              <a:rPr lang="ru-RU" sz="2000" dirty="0" smtClean="0">
                <a:latin typeface="Courier New" pitchFamily="49" charset="0"/>
              </a:rPr>
              <a:t> </a:t>
            </a:r>
          </a:p>
          <a:p>
            <a:r>
              <a:rPr lang="ru-RU" sz="2000" dirty="0" smtClean="0">
                <a:latin typeface="Courier New" pitchFamily="49" charset="0"/>
              </a:rPr>
              <a:t>                   </a:t>
            </a:r>
            <a:r>
              <a:rPr lang="en-US" sz="2000" dirty="0" smtClean="0">
                <a:latin typeface="Courier New" pitchFamily="49" charset="0"/>
              </a:rPr>
              <a:t>// </a:t>
            </a:r>
            <a:r>
              <a:rPr lang="ru-RU" sz="2000" dirty="0" err="1" smtClean="0">
                <a:latin typeface="Courier New" pitchFamily="49" charset="0"/>
              </a:rPr>
              <a:t>multiplication</a:t>
            </a:r>
            <a:r>
              <a:rPr lang="ru-RU" sz="2000" dirty="0" smtClean="0">
                <a:latin typeface="Courier New" pitchFamily="49" charset="0"/>
              </a:rPr>
              <a:t> </a:t>
            </a: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ru-RU" sz="2000" dirty="0" err="1" smtClean="0">
                <a:latin typeface="Courier New" pitchFamily="49" charset="0"/>
              </a:rPr>
              <a:t>int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Size</a:t>
            </a:r>
            <a:r>
              <a:rPr lang="ru-RU" sz="2000" dirty="0" smtClean="0">
                <a:latin typeface="Courier New" pitchFamily="49" charset="0"/>
              </a:rPr>
              <a:t>;        // </a:t>
            </a:r>
            <a:r>
              <a:rPr lang="ru-RU" sz="2000" dirty="0" err="1" smtClean="0">
                <a:latin typeface="Courier New" pitchFamily="49" charset="0"/>
              </a:rPr>
              <a:t>Sizes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of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initial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matrix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and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ru-RU" sz="2000" dirty="0" err="1" smtClean="0">
                <a:latin typeface="Courier New" pitchFamily="49" charset="0"/>
              </a:rPr>
              <a:t>vector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ru-RU" sz="2000" b="1" dirty="0" err="1" smtClean="0">
                <a:latin typeface="Courier New" pitchFamily="49" charset="0"/>
              </a:rPr>
              <a:t>double</a:t>
            </a:r>
            <a:r>
              <a:rPr lang="ru-RU" sz="2000" b="1" dirty="0" smtClean="0">
                <a:latin typeface="Courier New" pitchFamily="49" charset="0"/>
              </a:rPr>
              <a:t>* </a:t>
            </a:r>
            <a:r>
              <a:rPr lang="ru-RU" sz="2000" b="1" dirty="0" err="1" smtClean="0">
                <a:latin typeface="Courier New" pitchFamily="49" charset="0"/>
              </a:rPr>
              <a:t>pProcRows</a:t>
            </a:r>
            <a:r>
              <a:rPr lang="ru-RU" sz="2000" b="1" dirty="0" smtClean="0">
                <a:latin typeface="Courier New" pitchFamily="49" charset="0"/>
              </a:rPr>
              <a:t>;   // </a:t>
            </a:r>
            <a:r>
              <a:rPr lang="ru-RU" sz="2000" b="1" dirty="0" err="1" smtClean="0">
                <a:latin typeface="Courier New" pitchFamily="49" charset="0"/>
              </a:rPr>
              <a:t>Matrix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stripe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on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current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process</a:t>
            </a:r>
            <a:endParaRPr lang="ru-RU" sz="2000" b="1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ru-RU" sz="2000" b="1" dirty="0" err="1" smtClean="0">
                <a:latin typeface="Courier New" pitchFamily="49" charset="0"/>
              </a:rPr>
              <a:t>double</a:t>
            </a:r>
            <a:r>
              <a:rPr lang="ru-RU" sz="2000" b="1" dirty="0" smtClean="0">
                <a:latin typeface="Courier New" pitchFamily="49" charset="0"/>
              </a:rPr>
              <a:t>* </a:t>
            </a:r>
            <a:r>
              <a:rPr lang="ru-RU" sz="2000" b="1" dirty="0" err="1" smtClean="0">
                <a:latin typeface="Courier New" pitchFamily="49" charset="0"/>
              </a:rPr>
              <a:t>pProcResult</a:t>
            </a:r>
            <a:r>
              <a:rPr lang="ru-RU" sz="2000" b="1" dirty="0" smtClean="0">
                <a:latin typeface="Courier New" pitchFamily="49" charset="0"/>
              </a:rPr>
              <a:t>; // </a:t>
            </a:r>
            <a:r>
              <a:rPr lang="ru-RU" sz="2000" b="1" dirty="0" err="1" smtClean="0">
                <a:latin typeface="Courier New" pitchFamily="49" charset="0"/>
              </a:rPr>
              <a:t>Block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of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result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vector</a:t>
            </a:r>
            <a:endParaRPr lang="ru-RU" sz="2000" b="1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ru-RU" sz="2000" b="1" dirty="0" err="1" smtClean="0">
                <a:latin typeface="Courier New" pitchFamily="49" charset="0"/>
              </a:rPr>
              <a:t>int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RowNum</a:t>
            </a:r>
            <a:r>
              <a:rPr lang="ru-RU" sz="2000" b="1" dirty="0" smtClean="0">
                <a:latin typeface="Courier New" pitchFamily="49" charset="0"/>
              </a:rPr>
              <a:t>;          // </a:t>
            </a:r>
            <a:r>
              <a:rPr lang="ru-RU" sz="2000" b="1" dirty="0" err="1" smtClean="0">
                <a:latin typeface="Courier New" pitchFamily="49" charset="0"/>
              </a:rPr>
              <a:t>Number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of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rows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in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matrix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ru-RU" sz="2000" b="1" dirty="0" err="1" smtClean="0">
                <a:latin typeface="Courier New" pitchFamily="49" charset="0"/>
              </a:rPr>
              <a:t>stripe</a:t>
            </a:r>
            <a:r>
              <a:rPr lang="en-US" sz="2000" b="1" dirty="0" smtClean="0">
                <a:latin typeface="Courier New" pitchFamily="49" charset="0"/>
              </a:rPr>
              <a:t> 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&lt;…&gt;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5 – Input the Initial Data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Change the list of arguments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dirty="0" smtClean="0"/>
              <a:t> so that this function can determine the value of the variable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RowNum</a:t>
            </a:r>
            <a:r>
              <a:rPr lang="en-US" dirty="0" smtClean="0"/>
              <a:t> and allocate memory for storing new objects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Only the root process allocate the memory for initial matrix and set the matrix and vector elements (using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r>
              <a:rPr lang="en-US" dirty="0" smtClean="0"/>
              <a:t>or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RandomDataInitialization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071810"/>
            <a:ext cx="9358378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memory allocation and data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ProcessInitialization</a:t>
            </a:r>
            <a:r>
              <a:rPr lang="en-US" sz="2000" dirty="0" smtClean="0">
                <a:latin typeface="Courier New" pitchFamily="49" charset="0"/>
              </a:rPr>
              <a:t>(double* 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&amp;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&amp;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b="1" dirty="0" smtClean="0">
                <a:latin typeface="Courier New" pitchFamily="49" charset="0"/>
              </a:rPr>
              <a:t>double* &amp;</a:t>
            </a:r>
            <a:r>
              <a:rPr lang="en-US" sz="2000" b="1" dirty="0" err="1" smtClean="0">
                <a:latin typeface="Courier New" pitchFamily="49" charset="0"/>
              </a:rPr>
              <a:t>pProcRows</a:t>
            </a:r>
            <a:r>
              <a:rPr lang="en-US" sz="2000" b="1" dirty="0" smtClean="0">
                <a:latin typeface="Courier New" pitchFamily="49" charset="0"/>
              </a:rPr>
              <a:t>, </a:t>
            </a:r>
          </a:p>
          <a:p>
            <a:r>
              <a:rPr lang="en-US" sz="2000" b="1" dirty="0" smtClean="0">
                <a:latin typeface="Courier New" pitchFamily="49" charset="0"/>
              </a:rPr>
              <a:t>  double* &amp;</a:t>
            </a:r>
            <a:r>
              <a:rPr lang="en-US" sz="2000" b="1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&amp;Size, </a:t>
            </a:r>
            <a:r>
              <a:rPr lang="en-US" sz="2000" b="1" dirty="0" err="1" smtClean="0">
                <a:latin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</a:rPr>
              <a:t> &amp;</a:t>
            </a:r>
            <a:r>
              <a:rPr lang="en-US" sz="2000" b="1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6 – Terminate the Calculations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Modify the function for correct program termination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err="1" smtClean="0"/>
              <a:t>Deallocate</a:t>
            </a:r>
            <a:r>
              <a:rPr lang="en-US" dirty="0" smtClean="0"/>
              <a:t> the memory for storing the initial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(on the root process), and the memory for storing the initial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, the result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, matrix stripe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pProcRows</a:t>
            </a:r>
            <a:r>
              <a:rPr lang="en-US" dirty="0" smtClean="0"/>
              <a:t> and the result vector block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pProcResult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929066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computational process termination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ProcessTermination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)</a:t>
            </a:r>
            <a:r>
              <a:rPr lang="ru-RU" sz="2000" dirty="0" smtClean="0">
                <a:latin typeface="Courier New" pitchFamily="49" charset="0"/>
              </a:rPr>
              <a:t>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7 – Distribute the Data among the Processes</a:t>
            </a:r>
          </a:p>
          <a:p>
            <a:r>
              <a:rPr lang="en-US" dirty="0" smtClean="0"/>
              <a:t>In accordance with the parallel computation scheme the matrix must be distributed among the processes in equal horizontal stripes, and the initial vector must be copied onto all the processes</a:t>
            </a:r>
          </a:p>
          <a:p>
            <a:r>
              <a:rPr lang="en-US" dirty="0" smtClean="0"/>
              <a:t>Use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MPI_Bcast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copy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To distribute the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let’s use the “Scatter” function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3660537"/>
            <a:ext cx="9215502" cy="255454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MPI_Scatter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       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transmitted message</a:t>
            </a:r>
          </a:p>
          <a:p>
            <a:pPr marL="1790700" indent="-1790700"/>
            <a:r>
              <a:rPr lang="en-US" sz="2000" dirty="0" smtClean="0">
                <a:cs typeface="Times New Roman" pitchFamily="18" charset="0"/>
              </a:rPr>
              <a:t>                                 (</a:t>
            </a:r>
            <a:r>
              <a:rPr lang="en-US" sz="2000" dirty="0" err="1" smtClean="0"/>
              <a:t>scount</a:t>
            </a:r>
            <a:r>
              <a:rPr lang="en-US" sz="2000" dirty="0" smtClean="0"/>
              <a:t> defines the number of elements transmitted to each process)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received message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root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the rank of the process, on which the result must be obtained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the communicator, within of which the operation is executed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7 – Distribute the Data among the Processes</a:t>
            </a:r>
          </a:p>
          <a:p>
            <a:r>
              <a:rPr lang="en-US" dirty="0" smtClean="0"/>
              <a:t>Add the call of the functions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MPI_Bcast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MPI_Scatter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428868"/>
            <a:ext cx="9215502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data distribution between the processes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DataDistribution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MPI_Bcast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pVector</a:t>
            </a:r>
            <a:r>
              <a:rPr lang="en-US" sz="2000" b="1" dirty="0" smtClean="0">
                <a:latin typeface="Courier New" pitchFamily="49" charset="0"/>
              </a:rPr>
              <a:t>, Size, MPI_DOUBLE, 0, MPI_COMM_WORLD);</a:t>
            </a:r>
          </a:p>
          <a:p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MPI_Scatter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pMatrix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RowNum</a:t>
            </a:r>
            <a:r>
              <a:rPr lang="en-US" sz="2000" b="1" dirty="0" smtClean="0">
                <a:latin typeface="Courier New" pitchFamily="49" charset="0"/>
              </a:rPr>
              <a:t>*Size, MPI_DOUBLE, </a:t>
            </a:r>
            <a:r>
              <a:rPr lang="en-US" sz="2000" b="1" dirty="0" err="1" smtClean="0">
                <a:latin typeface="Courier New" pitchFamily="49" charset="0"/>
              </a:rPr>
              <a:t>pProcRows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endParaRPr lang="ru-RU" sz="2000" b="1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</a:rPr>
              <a:t>RowNum</a:t>
            </a:r>
            <a:r>
              <a:rPr lang="en-US" sz="2000" b="1" dirty="0" smtClean="0">
                <a:latin typeface="Courier New" pitchFamily="49" charset="0"/>
              </a:rPr>
              <a:t>*Size,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MPI_DOUBLE, 0, MPI_COMM_WORLD);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7 – Distribute the Data among the Processes</a:t>
            </a:r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from the main program</a:t>
            </a:r>
            <a:endParaRPr lang="en-US" i="1" dirty="0" smtClean="0"/>
          </a:p>
          <a:p>
            <a:r>
              <a:rPr lang="en-US" dirty="0" smtClean="0"/>
              <a:t>To test the correctness of the data distribution among the processes implement the “debugging print”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smtClean="0"/>
              <a:t>Print the initial matrix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pMatrix</a:t>
            </a:r>
            <a:r>
              <a:rPr lang="en-US" dirty="0" smtClean="0"/>
              <a:t> and vector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pVector</a:t>
            </a:r>
            <a:r>
              <a:rPr lang="en-US" dirty="0" smtClean="0"/>
              <a:t> on the root process</a:t>
            </a:r>
          </a:p>
          <a:p>
            <a:pPr lvl="1"/>
            <a:r>
              <a:rPr lang="en-US" dirty="0" smtClean="0"/>
              <a:t>Print the matrix stripes, which are distributed on each of the processes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4357694"/>
            <a:ext cx="9215502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TestDistribution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7 – Distribute the Data among the Processes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Check the data distribution correctness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6094" y="2052656"/>
            <a:ext cx="6373812" cy="401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8 – Implement the Parallel Matrix-Vector Multiplication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In order to calculate a block of the result vector, it is necessary to have access to the matrix stripe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pProcRows</a:t>
            </a:r>
            <a:r>
              <a:rPr lang="en-US" dirty="0" smtClean="0"/>
              <a:t>,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pVector</a:t>
            </a:r>
            <a:r>
              <a:rPr lang="en-US" dirty="0" smtClean="0"/>
              <a:t> and the result vector block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pProcResult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/>
              <a:t>Implement the </a:t>
            </a:r>
            <a:r>
              <a:rPr lang="en-US" b="1" dirty="0" err="1" smtClean="0">
                <a:latin typeface="Courier New" pitchFamily="49" charset="0"/>
              </a:rPr>
              <a:t>ParallelResultCalculation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function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3143248"/>
            <a:ext cx="9215502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parallel matrix-vector multiplication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ParallelResultCalculation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8 – Implement the Parallel Matrix-Vector Multiplication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Develop the function of testing the partial results, which were obtained by each of the processes,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TestPartialResults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</a:p>
          <a:p>
            <a:pPr>
              <a:spcBef>
                <a:spcPts val="600"/>
              </a:spcBef>
            </a:pPr>
            <a:endParaRPr lang="en-US" i="1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Call the functions </a:t>
            </a:r>
            <a:r>
              <a:rPr lang="en-US" b="1" dirty="0" err="1" smtClean="0">
                <a:latin typeface="Courier New" pitchFamily="49" charset="0"/>
              </a:rPr>
              <a:t>ParallelResultCalculation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TestPartialResults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in the main program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357430"/>
            <a:ext cx="9215502" cy="40011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TestPartialResults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en-US" sz="2000" dirty="0">
              <a:latin typeface="Courier New" pitchFamily="49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3844" y="3600394"/>
            <a:ext cx="9215502" cy="20313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dirty="0" err="1" smtClean="0">
                <a:latin typeface="Courier New" pitchFamily="49" charset="0"/>
              </a:rPr>
              <a:t>DataDistribution</a:t>
            </a:r>
            <a:r>
              <a:rPr lang="en-US" dirty="0" smtClean="0">
                <a:latin typeface="Courier New" pitchFamily="49" charset="0"/>
              </a:rPr>
              <a:t>(</a:t>
            </a:r>
            <a:r>
              <a:rPr lang="en-US" dirty="0" err="1" smtClean="0">
                <a:latin typeface="Courier New" pitchFamily="49" charset="0"/>
              </a:rPr>
              <a:t>pMatrix</a:t>
            </a:r>
            <a:r>
              <a:rPr lang="en-US" dirty="0" smtClean="0">
                <a:latin typeface="Courier New" pitchFamily="49" charset="0"/>
              </a:rPr>
              <a:t>, </a:t>
            </a:r>
            <a:r>
              <a:rPr lang="en-US" dirty="0" err="1" smtClean="0">
                <a:latin typeface="Courier New" pitchFamily="49" charset="0"/>
              </a:rPr>
              <a:t>pProcRows</a:t>
            </a:r>
            <a:r>
              <a:rPr lang="en-US" dirty="0" smtClean="0">
                <a:latin typeface="Courier New" pitchFamily="49" charset="0"/>
              </a:rPr>
              <a:t>, </a:t>
            </a:r>
            <a:r>
              <a:rPr lang="en-US" dirty="0" err="1" smtClean="0">
                <a:latin typeface="Courier New" pitchFamily="49" charset="0"/>
              </a:rPr>
              <a:t>pVector</a:t>
            </a:r>
            <a:r>
              <a:rPr lang="en-US" dirty="0" smtClean="0">
                <a:latin typeface="Courier New" pitchFamily="49" charset="0"/>
              </a:rPr>
              <a:t>, Size, </a:t>
            </a:r>
            <a:r>
              <a:rPr lang="en-US" dirty="0" err="1" smtClean="0">
                <a:latin typeface="Courier New" pitchFamily="49" charset="0"/>
              </a:rPr>
              <a:t>RowNum</a:t>
            </a:r>
            <a:r>
              <a:rPr lang="en-US" dirty="0" smtClean="0">
                <a:latin typeface="Courier New" pitchFamily="49" charset="0"/>
              </a:rPr>
              <a:t>); </a:t>
            </a:r>
          </a:p>
          <a:p>
            <a:r>
              <a:rPr lang="en-US" b="1" dirty="0" smtClean="0">
                <a:latin typeface="Courier New" pitchFamily="49" charset="0"/>
              </a:rPr>
              <a:t>// </a:t>
            </a:r>
            <a:r>
              <a:rPr lang="en-US" b="1" dirty="0" err="1" smtClean="0">
                <a:latin typeface="Courier New" pitchFamily="49" charset="0"/>
              </a:rPr>
              <a:t>TestDistribution</a:t>
            </a:r>
            <a:r>
              <a:rPr lang="en-US" b="1" dirty="0" smtClean="0">
                <a:latin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</a:rPr>
              <a:t>pMatrix</a:t>
            </a:r>
            <a:r>
              <a:rPr lang="en-US" b="1" dirty="0" smtClean="0">
                <a:latin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</a:rPr>
              <a:t>pVector</a:t>
            </a:r>
            <a:r>
              <a:rPr lang="en-US" b="1" dirty="0" smtClean="0">
                <a:latin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</a:rPr>
              <a:t>pProcRows</a:t>
            </a:r>
            <a:r>
              <a:rPr lang="en-US" b="1" dirty="0" smtClean="0">
                <a:latin typeface="Courier New" pitchFamily="49" charset="0"/>
              </a:rPr>
              <a:t>, Size, </a:t>
            </a:r>
            <a:r>
              <a:rPr lang="en-US" b="1" dirty="0" err="1" smtClean="0">
                <a:latin typeface="Courier New" pitchFamily="49" charset="0"/>
              </a:rPr>
              <a:t>RowNum</a:t>
            </a:r>
            <a:r>
              <a:rPr lang="en-US" b="1" dirty="0" smtClean="0">
                <a:latin typeface="Courier New" pitchFamily="49" charset="0"/>
              </a:rPr>
              <a:t>); </a:t>
            </a:r>
          </a:p>
          <a:p>
            <a:endParaRPr lang="en-US" b="1" dirty="0" smtClean="0">
              <a:latin typeface="Courier New" pitchFamily="49" charset="0"/>
            </a:endParaRPr>
          </a:p>
          <a:p>
            <a:r>
              <a:rPr lang="en-US" b="1" dirty="0" smtClean="0">
                <a:latin typeface="Courier New" pitchFamily="49" charset="0"/>
              </a:rPr>
              <a:t>// Parallel matrix vector multiplication </a:t>
            </a:r>
          </a:p>
          <a:p>
            <a:r>
              <a:rPr lang="en-US" b="1" dirty="0" err="1" smtClean="0">
                <a:latin typeface="Courier New" pitchFamily="49" charset="0"/>
              </a:rPr>
              <a:t>ParallelResultCalculation</a:t>
            </a:r>
            <a:r>
              <a:rPr lang="en-US" b="1" dirty="0" smtClean="0">
                <a:latin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</a:rPr>
              <a:t>pProcRows</a:t>
            </a:r>
            <a:r>
              <a:rPr lang="en-US" b="1" dirty="0" smtClean="0">
                <a:latin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</a:rPr>
              <a:t>pVector</a:t>
            </a:r>
            <a:r>
              <a:rPr lang="en-US" b="1" dirty="0" smtClean="0">
                <a:latin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</a:rPr>
              <a:t>pProcResult</a:t>
            </a:r>
            <a:r>
              <a:rPr lang="en-US" b="1" dirty="0" smtClean="0">
                <a:latin typeface="Courier New" pitchFamily="49" charset="0"/>
              </a:rPr>
              <a:t>, Size, </a:t>
            </a:r>
          </a:p>
          <a:p>
            <a:r>
              <a:rPr lang="en-US" b="1" dirty="0" smtClean="0">
                <a:latin typeface="Courier New" pitchFamily="49" charset="0"/>
              </a:rPr>
              <a:t>  </a:t>
            </a:r>
            <a:r>
              <a:rPr lang="en-US" b="1" dirty="0" err="1" smtClean="0">
                <a:latin typeface="Courier New" pitchFamily="49" charset="0"/>
              </a:rPr>
              <a:t>RowNum</a:t>
            </a:r>
            <a:r>
              <a:rPr lang="en-US" b="1" dirty="0" smtClean="0">
                <a:latin typeface="Courier New" pitchFamily="49" charset="0"/>
              </a:rPr>
              <a:t>); </a:t>
            </a:r>
          </a:p>
          <a:p>
            <a:r>
              <a:rPr lang="en-US" b="1" dirty="0" err="1" smtClean="0">
                <a:latin typeface="Courier New" pitchFamily="49" charset="0"/>
              </a:rPr>
              <a:t>TestPartialResults</a:t>
            </a:r>
            <a:r>
              <a:rPr lang="en-US" b="1" dirty="0" smtClean="0">
                <a:latin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</a:rPr>
              <a:t>pProcResult</a:t>
            </a:r>
            <a:r>
              <a:rPr lang="en-US" b="1" dirty="0" smtClean="0">
                <a:latin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</a:rPr>
              <a:t>RowNum</a:t>
            </a:r>
            <a:r>
              <a:rPr lang="en-US" b="1" dirty="0" smtClean="0">
                <a:latin typeface="Courier New" pitchFamily="49" charset="0"/>
              </a:rPr>
              <a:t>);</a:t>
            </a:r>
            <a:endParaRPr lang="en-US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Obtaining the result vector </a:t>
            </a:r>
            <a:r>
              <a:rPr lang="en-US" i="1" dirty="0" smtClean="0"/>
              <a:t>c</a:t>
            </a:r>
            <a:r>
              <a:rPr lang="en-US" dirty="0" smtClean="0"/>
              <a:t> assumes the execution of </a:t>
            </a:r>
            <a:r>
              <a:rPr lang="en-US" i="1" dirty="0" smtClean="0"/>
              <a:t>m</a:t>
            </a:r>
            <a:r>
              <a:rPr lang="en-US" dirty="0" smtClean="0"/>
              <a:t> operations of the same type</a:t>
            </a:r>
          </a:p>
          <a:p>
            <a:r>
              <a:rPr lang="en-US" dirty="0" smtClean="0"/>
              <a:t>The pseudo code for the given matrix-vector multiplication algorithm may be as follows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Computational complexity is </a:t>
            </a:r>
            <a:r>
              <a:rPr lang="en-US" i="1" dirty="0" smtClean="0"/>
              <a:t>O</a:t>
            </a:r>
            <a:r>
              <a:rPr lang="en-US" dirty="0" smtClean="0"/>
              <a:t>(</a:t>
            </a:r>
            <a:r>
              <a:rPr lang="en-US" i="1" dirty="0" err="1" smtClean="0"/>
              <a:t>mn</a:t>
            </a:r>
            <a:r>
              <a:rPr lang="en-US" dirty="0" smtClean="0"/>
              <a:t>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80968" y="2896743"/>
            <a:ext cx="9358378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latin typeface="Courier New" pitchFamily="49" charset="0"/>
              </a:rPr>
              <a:t>// Serial algorithm of matrix-vector multiplication</a:t>
            </a:r>
          </a:p>
          <a:p>
            <a:r>
              <a:rPr lang="en-US" sz="2000" dirty="0" smtClean="0">
                <a:latin typeface="Courier New" pitchFamily="49" charset="0"/>
              </a:rPr>
              <a:t>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 m;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  <a:r>
              <a:rPr lang="ru-RU" sz="2000" dirty="0" smtClean="0">
                <a:latin typeface="Courier New" pitchFamily="49" charset="0"/>
              </a:rPr>
              <a:t> </a:t>
            </a:r>
            <a:endParaRPr lang="en-US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{</a:t>
            </a:r>
          </a:p>
          <a:p>
            <a:r>
              <a:rPr lang="en-US" sz="2000" dirty="0" smtClean="0">
                <a:latin typeface="Courier New" pitchFamily="49" charset="0"/>
              </a:rPr>
              <a:t>  c[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] = 0;</a:t>
            </a:r>
          </a:p>
          <a:p>
            <a:r>
              <a:rPr lang="en-US" sz="2000" dirty="0" smtClean="0">
                <a:latin typeface="Courier New" pitchFamily="49" charset="0"/>
              </a:rPr>
              <a:t>  for (j = 0; j &lt; n; j++)</a:t>
            </a:r>
          </a:p>
          <a:p>
            <a:r>
              <a:rPr lang="en-US" sz="2000" dirty="0" smtClean="0">
                <a:latin typeface="Courier New" pitchFamily="49" charset="0"/>
              </a:rPr>
              <a:t>    c</a:t>
            </a:r>
            <a:r>
              <a:rPr lang="ru-RU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ru-RU" sz="2000" dirty="0" smtClean="0">
                <a:latin typeface="Courier New" pitchFamily="49" charset="0"/>
              </a:rPr>
              <a:t>] += </a:t>
            </a:r>
            <a:r>
              <a:rPr lang="en-US" sz="2000" dirty="0" smtClean="0">
                <a:latin typeface="Courier New" pitchFamily="49" charset="0"/>
              </a:rPr>
              <a:t>A</a:t>
            </a:r>
            <a:r>
              <a:rPr lang="ru-RU" sz="2000" dirty="0" smtClean="0">
                <a:latin typeface="Courier New" pitchFamily="49" charset="0"/>
              </a:rPr>
              <a:t>[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ru-RU" sz="2000" dirty="0" smtClean="0">
                <a:latin typeface="Courier New" pitchFamily="49" charset="0"/>
              </a:rPr>
              <a:t>][</a:t>
            </a:r>
            <a:r>
              <a:rPr lang="en-US" sz="2000" dirty="0" smtClean="0">
                <a:latin typeface="Courier New" pitchFamily="49" charset="0"/>
              </a:rPr>
              <a:t>j</a:t>
            </a:r>
            <a:r>
              <a:rPr lang="ru-RU" sz="2000" dirty="0" smtClean="0">
                <a:latin typeface="Courier New" pitchFamily="49" charset="0"/>
              </a:rPr>
              <a:t>]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ru-RU" sz="2000" dirty="0" smtClean="0">
                <a:latin typeface="Courier New" pitchFamily="49" charset="0"/>
              </a:rPr>
              <a:t>*</a:t>
            </a:r>
            <a:r>
              <a:rPr lang="en-US" sz="2000" dirty="0" smtClean="0">
                <a:latin typeface="Courier New" pitchFamily="49" charset="0"/>
              </a:rPr>
              <a:t> b</a:t>
            </a:r>
            <a:r>
              <a:rPr lang="ru-RU" sz="2000" dirty="0" smtClean="0">
                <a:latin typeface="Courier New" pitchFamily="49" charset="0"/>
              </a:rPr>
              <a:t>[</a:t>
            </a:r>
            <a:r>
              <a:rPr lang="en-US" sz="2000" dirty="0" smtClean="0">
                <a:latin typeface="Courier New" pitchFamily="49" charset="0"/>
              </a:rPr>
              <a:t>j</a:t>
            </a:r>
            <a:r>
              <a:rPr lang="ru-RU" sz="2000" dirty="0" smtClean="0">
                <a:latin typeface="Courier New" pitchFamily="49" charset="0"/>
              </a:rPr>
              <a:t>]</a:t>
            </a:r>
          </a:p>
          <a:p>
            <a:r>
              <a:rPr lang="ru-RU" sz="2000" dirty="0" smtClean="0">
                <a:latin typeface="Courier New" pitchFamily="49" charset="0"/>
              </a:rPr>
              <a:t>}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8 – Implement the Parallel Matrix-Vector Multiplication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result vector block, which contains the values from </a:t>
            </a:r>
            <a:r>
              <a:rPr lang="en-US" i="1" dirty="0" smtClean="0"/>
              <a:t>Size</a:t>
            </a:r>
            <a:r>
              <a:rPr lang="en-US" dirty="0" smtClean="0"/>
              <a:t>*(</a:t>
            </a:r>
            <a:r>
              <a:rPr lang="en-US" i="1" dirty="0" err="1" smtClean="0"/>
              <a:t>i</a:t>
            </a:r>
            <a:r>
              <a:rPr lang="en-US" i="1" dirty="0" smtClean="0"/>
              <a:t>*</a:t>
            </a:r>
            <a:r>
              <a:rPr lang="en-US" i="1" dirty="0" err="1" smtClean="0"/>
              <a:t>RowNum</a:t>
            </a:r>
            <a:r>
              <a:rPr lang="en-US" dirty="0" smtClean="0"/>
              <a:t>) to </a:t>
            </a:r>
            <a:r>
              <a:rPr lang="en-US" i="1" dirty="0" smtClean="0"/>
              <a:t>Size</a:t>
            </a:r>
            <a:r>
              <a:rPr lang="en-US" dirty="0" smtClean="0"/>
              <a:t>*((</a:t>
            </a:r>
            <a:r>
              <a:rPr lang="en-US" i="1" dirty="0" smtClean="0"/>
              <a:t>i</a:t>
            </a:r>
            <a:r>
              <a:rPr lang="en-US" dirty="0" smtClean="0"/>
              <a:t>+1)*</a:t>
            </a:r>
            <a:r>
              <a:rPr lang="en-US" i="1" dirty="0" smtClean="0"/>
              <a:t>RowNum-1</a:t>
            </a:r>
            <a:r>
              <a:rPr lang="en-US" dirty="0" smtClean="0"/>
              <a:t>), should be obtained on the process with the rank </a:t>
            </a:r>
            <a:r>
              <a:rPr lang="en-US" i="1" dirty="0" err="1" smtClean="0"/>
              <a:t>i</a:t>
            </a:r>
            <a:endParaRPr lang="en-US" i="1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7134" y="2857496"/>
            <a:ext cx="7966394" cy="2024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9 – Gather the Results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To gather the parts of the result vector located on different processes let’s use the corresponding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MPI_Allgather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803281"/>
            <a:ext cx="9215502" cy="224676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MPI_AllGather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endParaRPr lang="ru-RU" sz="2000" dirty="0" smtClean="0"/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transmitted message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received message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the communicator, within of which the operation is executed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9 – Gather the Results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ResultReplication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that will be responsible for gathering results</a:t>
            </a:r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pPr lvl="1">
              <a:spcBef>
                <a:spcPts val="600"/>
              </a:spcBef>
            </a:pPr>
            <a:endParaRPr lang="en-US" dirty="0" smtClean="0"/>
          </a:p>
          <a:p>
            <a:pPr lvl="1">
              <a:spcBef>
                <a:spcPts val="600"/>
              </a:spcBef>
            </a:pPr>
            <a:endParaRPr lang="en-US" dirty="0" smtClean="0"/>
          </a:p>
          <a:p>
            <a:pPr lvl="1"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After the results are gathered, add the print of the result vector to the main function by means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PrintVector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on all the parallel processes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Compile and run the application. Estimate the correctness of its operation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357430"/>
            <a:ext cx="9215502" cy="193899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Result vector replication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ResultReplication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pProcResult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 {</a:t>
            </a: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</a:rPr>
              <a:t>MPI_Allgather</a:t>
            </a:r>
            <a:r>
              <a:rPr lang="en-US" sz="2000" b="1" dirty="0" smtClean="0">
                <a:latin typeface="Courier New" pitchFamily="49" charset="0"/>
              </a:rPr>
              <a:t>(</a:t>
            </a:r>
            <a:r>
              <a:rPr lang="en-US" sz="2000" b="1" dirty="0" err="1" smtClean="0">
                <a:latin typeface="Courier New" pitchFamily="49" charset="0"/>
              </a:rPr>
              <a:t>pProcResult</a:t>
            </a:r>
            <a:r>
              <a:rPr lang="en-US" sz="2000" b="1" dirty="0" smtClean="0">
                <a:latin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</a:rPr>
              <a:t>RowNum</a:t>
            </a:r>
            <a:r>
              <a:rPr lang="en-US" sz="2000" b="1" dirty="0" smtClean="0">
                <a:latin typeface="Courier New" pitchFamily="49" charset="0"/>
              </a:rPr>
              <a:t>, MPI_DOUBLE, </a:t>
            </a:r>
            <a:r>
              <a:rPr lang="en-US" sz="2000" b="1" dirty="0" err="1" smtClean="0">
                <a:latin typeface="Courier New" pitchFamily="49" charset="0"/>
              </a:rPr>
              <a:t>pResult</a:t>
            </a:r>
            <a:r>
              <a:rPr lang="en-US" sz="2000" b="1" dirty="0" smtClean="0">
                <a:latin typeface="Courier New" pitchFamily="49" charset="0"/>
              </a:rPr>
              <a:t>,</a:t>
            </a:r>
            <a:endParaRPr lang="ru-RU" sz="2000" b="1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RowNum</a:t>
            </a:r>
            <a:r>
              <a:rPr lang="en-US" sz="2000" b="1" dirty="0" smtClean="0">
                <a:latin typeface="Courier New" pitchFamily="49" charset="0"/>
              </a:rPr>
              <a:t>,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MPI_DOUBLE, MPI_COMM_WORLD);</a:t>
            </a:r>
          </a:p>
          <a:p>
            <a:r>
              <a:rPr lang="en-US" sz="2000" dirty="0" smtClean="0">
                <a:latin typeface="Courier New" pitchFamily="49" charset="0"/>
              </a:rPr>
              <a:t>}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10 – Test the Parallel Program Correctness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To test the correctness of the program execution 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. It will compare the results of the serial and parallel programs</a:t>
            </a:r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pPr lvl="2"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To execute the serial algorithm use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SerialResultCalculation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. The result of this function will be stored in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pSerialResult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/>
              <a:t>Compare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pSerialResult</a:t>
            </a:r>
            <a:r>
              <a:rPr lang="en-US" dirty="0" smtClean="0"/>
              <a:t> to the vector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pResult</a:t>
            </a:r>
            <a:r>
              <a:rPr lang="en-US" dirty="0" smtClean="0"/>
              <a:t>, obtained by means of the parallel program element by element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result of the function is the print of the diagnostic message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714620"/>
            <a:ext cx="9215502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Testing the parallel matrix-vector multiplication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TestResult</a:t>
            </a:r>
            <a:r>
              <a:rPr lang="en-US" sz="2000" dirty="0" smtClean="0">
                <a:latin typeface="Courier New" pitchFamily="49" charset="0"/>
              </a:rPr>
              <a:t>(double*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double* </a:t>
            </a:r>
            <a:r>
              <a:rPr lang="en-US" sz="2000" dirty="0" err="1" smtClean="0">
                <a:latin typeface="Courier New" pitchFamily="49" charset="0"/>
              </a:rPr>
              <a:t>pVector</a:t>
            </a:r>
            <a:r>
              <a:rPr lang="en-US" sz="2000" dirty="0" smtClean="0">
                <a:latin typeface="Courier New" pitchFamily="49" charset="0"/>
              </a:rPr>
              <a:t>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smtClean="0">
                <a:latin typeface="Courier New" pitchFamily="49" charset="0"/>
              </a:rPr>
              <a:t>double* </a:t>
            </a:r>
            <a:r>
              <a:rPr lang="en-US" sz="2000" dirty="0" err="1" smtClean="0">
                <a:latin typeface="Courier New" pitchFamily="49" charset="0"/>
              </a:rPr>
              <a:t>pResult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10 – Test the Parallel Program Correctness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Comment on the calls of the functions, using the debugging print, which have been previously used (the functions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TestPartialResult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and call it in main program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Instead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RandomDataInitialization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Compile and run the application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Set various amounts of the initial data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Make sure that the application is functioning properly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11 – Implement the Computations for Any Matrix Sizes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Consider the case, when the matrix and vector size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Size</a:t>
            </a:r>
            <a:r>
              <a:rPr lang="en-US" dirty="0" smtClean="0"/>
              <a:t> is not divisible by the number of processes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ProcNum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en-US" dirty="0" smtClean="0"/>
              <a:t>Determine, how many rows should each process operate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Use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MPI_Scatterv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to distribute the data between processes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Implement necessary changes in the functions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ru-RU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ResultReplication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Check the result correctness with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b="1" dirty="0" smtClean="0"/>
              <a:t>Task 12 – Carry out the Computational Experiments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Add time measurement of matrix-vector multiplication execution</a:t>
            </a:r>
          </a:p>
          <a:p>
            <a:r>
              <a:rPr lang="en-US" dirty="0" smtClean="0"/>
              <a:t>Carry out the computational experiments with large objects </a:t>
            </a:r>
          </a:p>
          <a:p>
            <a:r>
              <a:rPr lang="en-US" dirty="0" smtClean="0"/>
              <a:t>Fill the table with results of experiments 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One parallel method of matrix-vector multiplication is considered</a:t>
            </a:r>
          </a:p>
          <a:p>
            <a:r>
              <a:rPr lang="en-US" dirty="0" smtClean="0"/>
              <a:t>Serial and parallel methods of matrix-vector multiplication are implemented</a:t>
            </a:r>
          </a:p>
          <a:p>
            <a:r>
              <a:rPr lang="en-US" dirty="0" smtClean="0"/>
              <a:t>Computational experiments are performed, comparison of serial and parallel algorithms is made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dirty="0" smtClean="0"/>
              <a:t>Study the parallel algorithm of matrix-vector multiplication based on column-wise block-striped matrix partitioning. Develop a program implementation of this algorithm</a:t>
            </a:r>
          </a:p>
          <a:p>
            <a:endParaRPr lang="en-US" dirty="0" smtClean="0"/>
          </a:p>
          <a:p>
            <a:r>
              <a:rPr lang="en-US" dirty="0" smtClean="0"/>
              <a:t> Study the parallel algorithm of matrix-vector multiplication based on chessboard block matrix partitioning. Develop a program implementation of this algorithm</a:t>
            </a:r>
          </a:p>
          <a:p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68</a:t>
            </a:fld>
            <a:endParaRPr lang="ru-RU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References</a:t>
            </a:r>
            <a:endParaRPr lang="ru-RU" dirty="0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61950" indent="-361950" eaLnBrk="1" hangingPunct="1">
              <a:buFontTx/>
              <a:buAutoNum type="arabicPeriod"/>
            </a:pPr>
            <a:endParaRPr lang="en-US" sz="2000" dirty="0" smtClean="0"/>
          </a:p>
          <a:p>
            <a:pPr marL="361950" indent="-361950" eaLnBrk="1" hangingPunct="1">
              <a:buFontTx/>
              <a:buAutoNum type="arabicPeriod"/>
            </a:pPr>
            <a:r>
              <a:rPr lang="en-US" sz="2000" dirty="0" err="1" smtClean="0"/>
              <a:t>Dongarra</a:t>
            </a:r>
            <a:r>
              <a:rPr lang="en-US" sz="2000" dirty="0" smtClean="0"/>
              <a:t>, J.J., Duff, L.S., Sorensen, D.C., Vorst, H.A.V. (1999). Numerical Linear Algebra for High Performance Computers (Software, Environments, Tools). Soc for Industrial &amp; Applied Math.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Quinn, M.J. (2004). Parallel Programming in C with MPI and </a:t>
            </a:r>
            <a:r>
              <a:rPr lang="en-US" sz="2000" dirty="0" err="1" smtClean="0"/>
              <a:t>OpenMP</a:t>
            </a:r>
            <a:r>
              <a:rPr lang="en-US" sz="2000" dirty="0" smtClean="0"/>
              <a:t>. – New York, NY: McGraw-Hill.</a:t>
            </a:r>
            <a:endParaRPr lang="ru-RU" sz="2000" dirty="0" smtClean="0"/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Pacheco, P. (1996). Parallel Programming with MPI. - Morgan Kaufmann.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Foster, I. (1995). Designing and Building Parallel Programs: Concepts and Tools for Software Engineering. Reading, MA: Addison-Wesley.</a:t>
            </a:r>
          </a:p>
          <a:p>
            <a:pPr marL="361950" lvl="0" indent="-361950" eaLnBrk="1" hangingPunct="1">
              <a:buFontTx/>
              <a:buAutoNum type="arabicPeriod"/>
            </a:pPr>
            <a:endParaRPr lang="en-US" sz="2000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Serial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Task 1 – Open the Project </a:t>
            </a:r>
            <a:r>
              <a:rPr lang="en-US" dirty="0" err="1" smtClean="0"/>
              <a:t>SerialMatrixVectorMult</a:t>
            </a:r>
            <a:r>
              <a:rPr lang="en-US" dirty="0" smtClean="0"/>
              <a:t> </a:t>
            </a:r>
          </a:p>
          <a:p>
            <a:r>
              <a:rPr lang="en-US" dirty="0" smtClean="0"/>
              <a:t>Task 2 – Input the Matrix and Vector</a:t>
            </a:r>
          </a:p>
          <a:p>
            <a:r>
              <a:rPr lang="en-US" dirty="0" smtClean="0"/>
              <a:t>Task 3 – Input the Initial Data</a:t>
            </a:r>
          </a:p>
          <a:p>
            <a:r>
              <a:rPr lang="en-US" dirty="0" smtClean="0"/>
              <a:t>Task 4 – Terminate the Program Execution</a:t>
            </a:r>
          </a:p>
          <a:p>
            <a:r>
              <a:rPr lang="en-US" dirty="0" smtClean="0"/>
              <a:t>Task 5 – Implement the Matrix-Vector Multiplication</a:t>
            </a:r>
          </a:p>
          <a:p>
            <a:r>
              <a:rPr lang="en-US" dirty="0" smtClean="0"/>
              <a:t>Task 6 – Carry out the Computational Experiments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28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SerialMatrixVectorMult</a:t>
            </a:r>
            <a:r>
              <a:rPr lang="en-US" b="1" dirty="0" smtClean="0"/>
              <a:t> </a:t>
            </a:r>
          </a:p>
          <a:p>
            <a:r>
              <a:rPr lang="en-US" dirty="0" smtClean="0"/>
              <a:t>Start </a:t>
            </a:r>
            <a:r>
              <a:rPr lang="en-US" b="1" dirty="0" smtClean="0"/>
              <a:t>Microsoft Visual Studio</a:t>
            </a:r>
          </a:p>
          <a:p>
            <a:r>
              <a:rPr lang="en-US" dirty="0" smtClean="0"/>
              <a:t>Open solution SerialMatrixVectorMult.sln from the folder </a:t>
            </a:r>
            <a:r>
              <a:rPr lang="en-US" b="1" dirty="0" smtClean="0"/>
              <a:t>с:\</a:t>
            </a:r>
            <a:r>
              <a:rPr lang="en-US" b="1" dirty="0" err="1" smtClean="0"/>
              <a:t>ParLabs</a:t>
            </a:r>
            <a:r>
              <a:rPr lang="en-US" b="1" dirty="0" smtClean="0"/>
              <a:t>\</a:t>
            </a:r>
            <a:r>
              <a:rPr lang="en-US" b="1" dirty="0" err="1" smtClean="0"/>
              <a:t>SerialMatrixVectorMult</a:t>
            </a:r>
            <a:endParaRPr lang="en-US" b="1" dirty="0" smtClean="0"/>
          </a:p>
          <a:p>
            <a:r>
              <a:rPr lang="en-US" dirty="0" smtClean="0"/>
              <a:t>Open file </a:t>
            </a:r>
            <a:r>
              <a:rPr lang="en-US" b="1" dirty="0" smtClean="0"/>
              <a:t>SerialMV.cpp</a:t>
            </a:r>
            <a:r>
              <a:rPr lang="en-US" i="1" dirty="0" smtClean="0"/>
              <a:t> </a:t>
            </a:r>
            <a:r>
              <a:rPr lang="en-US" dirty="0" smtClean="0"/>
              <a:t>in the window Solution Explorer (</a:t>
            </a:r>
            <a:r>
              <a:rPr lang="en-US" dirty="0" err="1" smtClean="0"/>
              <a:t>Ctrl+Alt+L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Matrix-Vector Multiplication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1430" y="3714752"/>
            <a:ext cx="1991003" cy="22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tlab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5576</Words>
  <Application>Microsoft Office PowerPoint</Application>
  <PresentationFormat>Лист A4 (210x297 мм)</PresentationFormat>
  <Paragraphs>857</Paragraphs>
  <Slides>69</Slides>
  <Notes>67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1" baseType="lpstr">
      <vt:lpstr>1_itlab</vt:lpstr>
      <vt:lpstr>Equation</vt:lpstr>
      <vt:lpstr>Слайд 1</vt:lpstr>
      <vt:lpstr>Слайд 2</vt:lpstr>
      <vt:lpstr>Contents</vt:lpstr>
      <vt:lpstr>Matrix-Vector Multiplication Problem Statement</vt:lpstr>
      <vt:lpstr>Step 1. Problem Statement…</vt:lpstr>
      <vt:lpstr>Step 1. Problem Statement</vt:lpstr>
      <vt:lpstr>Serial Implementation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</vt:lpstr>
      <vt:lpstr>Parallel Algorithm</vt:lpstr>
      <vt:lpstr>Step 3. Parallel Algorithm…</vt:lpstr>
      <vt:lpstr>Step 3. Parallel Algorithm…</vt:lpstr>
      <vt:lpstr>Step 3. Parallel Algorithm…</vt:lpstr>
      <vt:lpstr>Step 3. Parallel Algorithm</vt:lpstr>
      <vt:lpstr>Parallel Program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</vt:lpstr>
      <vt:lpstr>Summary</vt:lpstr>
      <vt:lpstr>Exercises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программирования.  Курс на базе  Microsoft Solutions Framework</dc:title>
  <dc:creator/>
  <cp:lastModifiedBy/>
  <cp:revision>16</cp:revision>
  <cp:lastPrinted>1900-12-31T20:00:00Z</cp:lastPrinted>
  <dcterms:created xsi:type="dcterms:W3CDTF">1900-12-31T20:00:00Z</dcterms:created>
  <dcterms:modified xsi:type="dcterms:W3CDTF">2014-12-05T13:24:21Z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