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00" r:id="rId1"/>
  </p:sldMasterIdLst>
  <p:notesMasterIdLst>
    <p:notesMasterId r:id="rId40"/>
  </p:notesMasterIdLst>
  <p:sldIdLst>
    <p:sldId id="422" r:id="rId2"/>
    <p:sldId id="260" r:id="rId3"/>
    <p:sldId id="256" r:id="rId4"/>
    <p:sldId id="362" r:id="rId5"/>
    <p:sldId id="384" r:id="rId6"/>
    <p:sldId id="386" r:id="rId7"/>
    <p:sldId id="395" r:id="rId8"/>
    <p:sldId id="389" r:id="rId9"/>
    <p:sldId id="390" r:id="rId10"/>
    <p:sldId id="396" r:id="rId11"/>
    <p:sldId id="397" r:id="rId12"/>
    <p:sldId id="398" r:id="rId13"/>
    <p:sldId id="400" r:id="rId14"/>
    <p:sldId id="402" r:id="rId15"/>
    <p:sldId id="401" r:id="rId16"/>
    <p:sldId id="403" r:id="rId17"/>
    <p:sldId id="404" r:id="rId18"/>
    <p:sldId id="405" r:id="rId19"/>
    <p:sldId id="407" r:id="rId20"/>
    <p:sldId id="408" r:id="rId21"/>
    <p:sldId id="406" r:id="rId22"/>
    <p:sldId id="409" r:id="rId23"/>
    <p:sldId id="410" r:id="rId24"/>
    <p:sldId id="421" r:id="rId25"/>
    <p:sldId id="394" r:id="rId26"/>
    <p:sldId id="411" r:id="rId27"/>
    <p:sldId id="414" r:id="rId28"/>
    <p:sldId id="415" r:id="rId29"/>
    <p:sldId id="416" r:id="rId30"/>
    <p:sldId id="412" r:id="rId31"/>
    <p:sldId id="417" r:id="rId32"/>
    <p:sldId id="418" r:id="rId33"/>
    <p:sldId id="419" r:id="rId34"/>
    <p:sldId id="420" r:id="rId35"/>
    <p:sldId id="413" r:id="rId36"/>
    <p:sldId id="392" r:id="rId37"/>
    <p:sldId id="393" r:id="rId38"/>
    <p:sldId id="302" r:id="rId39"/>
  </p:sldIdLst>
  <p:sldSz cx="9906000" cy="6858000" type="A4"/>
  <p:notesSz cx="6858000" cy="9144000"/>
  <p:defaultTextStyle>
    <a:defPPr>
      <a:defRPr lang="ru-RU"/>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3300"/>
    <a:srgbClr val="D62A90"/>
    <a:srgbClr val="00FF00"/>
    <a:srgbClr val="99FF33"/>
    <a:srgbClr val="FFFF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19" autoAdjust="0"/>
    <p:restoredTop sz="94576" autoAdjust="0"/>
  </p:normalViewPr>
  <p:slideViewPr>
    <p:cSldViewPr>
      <p:cViewPr>
        <p:scale>
          <a:sx n="100" d="100"/>
          <a:sy n="100" d="100"/>
        </p:scale>
        <p:origin x="-522" y="-26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ru-RU"/>
          </a:p>
        </p:txBody>
      </p:sp>
      <p:sp>
        <p:nvSpPr>
          <p:cNvPr id="68612"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ru-RU"/>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C680882-5D7D-45A9-B0D8-7C13C25E68EE}" type="slidenum">
              <a:rPr lang="ru-RU"/>
              <a:pPr>
                <a:defRPr/>
              </a:pPr>
              <a:t>‹#›</a:t>
            </a:fld>
            <a:endParaRPr lang="ru-RU"/>
          </a:p>
        </p:txBody>
      </p:sp>
    </p:spTree>
    <p:extLst>
      <p:ext uri="{BB962C8B-B14F-4D97-AF65-F5344CB8AC3E}">
        <p14:creationId xmlns:p14="http://schemas.microsoft.com/office/powerpoint/2010/main" xmlns="" val="29235530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miter lim="800000"/>
            <a:headEnd/>
            <a:tailEnd/>
          </a:ln>
        </p:spPr>
        <p:txBody>
          <a:bodyPr/>
          <a:lstStyle/>
          <a:p>
            <a:fld id="{6A7B3B1F-CA54-4011-80B1-C873B6AF2239}" type="slidenum">
              <a:rPr lang="ru-RU" smtClean="0">
                <a:solidFill>
                  <a:srgbClr val="000000"/>
                </a:solidFill>
              </a:rPr>
              <a:pPr/>
              <a:t>1</a:t>
            </a:fld>
            <a:endParaRPr lang="ru-RU" smtClean="0">
              <a:solidFill>
                <a:srgbClr val="000000"/>
              </a:solidFill>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2CDA048D-BC9E-420A-9E19-C3FB18E7A779}" type="slidenum">
              <a:rPr lang="ru-RU" smtClean="0"/>
              <a:pPr/>
              <a:t>2</a:t>
            </a:fld>
            <a:endParaRPr lang="ru-RU" smtClean="0"/>
          </a:p>
        </p:txBody>
      </p:sp>
      <p:sp>
        <p:nvSpPr>
          <p:cNvPr id="69635" name="Rectangle 2"/>
          <p:cNvSpPr>
            <a:spLocks noGrp="1" noRot="1" noChangeAspect="1" noChangeArrowheads="1" noTextEdit="1"/>
          </p:cNvSpPr>
          <p:nvPr>
            <p:ph type="sldImg"/>
          </p:nvPr>
        </p:nvSpPr>
        <p:spPr>
          <a:xfrm>
            <a:off x="952500" y="685800"/>
            <a:ext cx="4953000" cy="3429000"/>
          </a:xfrm>
          <a:ln/>
        </p:spPr>
      </p:sp>
      <p:sp>
        <p:nvSpPr>
          <p:cNvPr id="69636"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25</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0AF74FE7-CF99-4916-B10D-F64EAC0EB5CE}" type="slidenum">
              <a:rPr lang="ru-RU" smtClean="0"/>
              <a:pPr/>
              <a:t>38</a:t>
            </a:fld>
            <a:endParaRPr lang="ru-RU" smtClean="0"/>
          </a:p>
        </p:txBody>
      </p:sp>
      <p:sp>
        <p:nvSpPr>
          <p:cNvPr id="123907" name="Rectangle 2"/>
          <p:cNvSpPr>
            <a:spLocks noGrp="1" noRot="1" noChangeAspect="1" noChangeArrowheads="1" noTextEdit="1"/>
          </p:cNvSpPr>
          <p:nvPr>
            <p:ph type="sldImg"/>
          </p:nvPr>
        </p:nvSpPr>
        <p:spPr>
          <a:xfrm>
            <a:off x="952500" y="685800"/>
            <a:ext cx="4953000" cy="3429000"/>
          </a:xfrm>
          <a:ln/>
        </p:spPr>
      </p:sp>
      <p:sp>
        <p:nvSpPr>
          <p:cNvPr id="1239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4</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290" name="Rectangle 1026"/>
          <p:cNvSpPr>
            <a:spLocks noGrp="1" noChangeArrowheads="1"/>
          </p:cNvSpPr>
          <p:nvPr>
            <p:ph type="ctrTitle"/>
          </p:nvPr>
        </p:nvSpPr>
        <p:spPr>
          <a:xfrm>
            <a:off x="742950" y="2130435"/>
            <a:ext cx="8420100" cy="1470025"/>
          </a:xfrm>
        </p:spPr>
        <p:txBody>
          <a:bodyPr/>
          <a:lstStyle>
            <a:lvl1pPr algn="ctr">
              <a:defRPr/>
            </a:lvl1pPr>
          </a:lstStyle>
          <a:p>
            <a:r>
              <a:rPr lang="ru-RU" dirty="0" smtClean="0"/>
              <a:t>Образец заголовка</a:t>
            </a:r>
            <a:endParaRPr lang="ru-RU" dirty="0"/>
          </a:p>
        </p:txBody>
      </p:sp>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smtClean="0"/>
              <a:t>Образец подзаголовка</a:t>
            </a:r>
            <a:endParaRPr lang="ru-RU"/>
          </a:p>
        </p:txBody>
      </p:sp>
      <p:pic>
        <p:nvPicPr>
          <p:cNvPr id="6" name="Рисунок 12"/>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128589" y="103191"/>
            <a:ext cx="972001" cy="9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1033"/>
          <p:cNvSpPr txBox="1">
            <a:spLocks noChangeArrowheads="1"/>
          </p:cNvSpPr>
          <p:nvPr userDrawn="1"/>
        </p:nvSpPr>
        <p:spPr bwMode="auto">
          <a:xfrm>
            <a:off x="0" y="115888"/>
            <a:ext cx="9945688" cy="855619"/>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eaLnBrk="0" fontAlgn="base" hangingPunct="0">
              <a:spcBef>
                <a:spcPct val="0"/>
              </a:spcBef>
              <a:spcAft>
                <a:spcPct val="0"/>
              </a:spcAft>
              <a:defRPr>
                <a:solidFill>
                  <a:schemeClr val="tx1"/>
                </a:solidFill>
                <a:latin typeface="Bernard MT Condensed" pitchFamily="18" charset="0"/>
                <a:cs typeface="Arial" charset="0"/>
              </a:defRPr>
            </a:lvl9pPr>
          </a:lstStyle>
          <a:p>
            <a:pPr algn="ctr" eaLnBrk="1" hangingPunct="1">
              <a:lnSpc>
                <a:spcPct val="120000"/>
              </a:lnSpc>
              <a:spcAft>
                <a:spcPct val="20000"/>
              </a:spcAft>
              <a:defRPr/>
            </a:pPr>
            <a:r>
              <a:rPr lang="en-US" sz="2000" b="1" i="0" kern="1200" dirty="0" err="1" smtClean="0">
                <a:solidFill>
                  <a:schemeClr val="tx1"/>
                </a:solidFill>
                <a:effectLst/>
                <a:latin typeface="Arial" panose="020B0604020202020204" pitchFamily="34" charset="0"/>
                <a:ea typeface="+mn-ea"/>
                <a:cs typeface="Arial" panose="020B0604020202020204" pitchFamily="34" charset="0"/>
              </a:rPr>
              <a:t>Lobachevsky</a:t>
            </a:r>
            <a:r>
              <a:rPr lang="en-US" sz="2000" b="1" i="0" kern="1200" dirty="0" smtClean="0">
                <a:solidFill>
                  <a:schemeClr val="tx1"/>
                </a:solidFill>
                <a:effectLst/>
                <a:latin typeface="Arial" panose="020B0604020202020204" pitchFamily="34" charset="0"/>
                <a:ea typeface="+mn-ea"/>
                <a:cs typeface="Arial" panose="020B0604020202020204" pitchFamily="34" charset="0"/>
              </a:rPr>
              <a:t> State University of </a:t>
            </a:r>
            <a:r>
              <a:rPr lang="en-US" sz="2000" b="1" i="0" kern="1200" dirty="0" err="1" smtClean="0">
                <a:solidFill>
                  <a:schemeClr val="tx1"/>
                </a:solidFill>
                <a:effectLst/>
                <a:latin typeface="Arial" panose="020B0604020202020204" pitchFamily="34" charset="0"/>
                <a:ea typeface="+mn-ea"/>
                <a:cs typeface="Arial" panose="020B0604020202020204" pitchFamily="34" charset="0"/>
              </a:rPr>
              <a:t>Nizhni</a:t>
            </a:r>
            <a:r>
              <a:rPr lang="en-US" sz="2000" b="1" i="0" kern="1200" dirty="0" smtClean="0">
                <a:solidFill>
                  <a:schemeClr val="tx1"/>
                </a:solidFill>
                <a:effectLst/>
                <a:latin typeface="Arial" panose="020B0604020202020204" pitchFamily="34" charset="0"/>
                <a:ea typeface="+mn-ea"/>
                <a:cs typeface="Arial" panose="020B0604020202020204" pitchFamily="34" charset="0"/>
              </a:rPr>
              <a:t> Novgorod </a:t>
            </a:r>
          </a:p>
          <a:p>
            <a:pPr marL="0" marR="0" indent="0" algn="ctr" defTabSz="914400" rtl="0" eaLnBrk="1" fontAlgn="base" latinLnBrk="0" hangingPunct="1">
              <a:lnSpc>
                <a:spcPct val="120000"/>
              </a:lnSpc>
              <a:spcBef>
                <a:spcPct val="0"/>
              </a:spcBef>
              <a:spcAft>
                <a:spcPct val="20000"/>
              </a:spcAft>
              <a:buClrTx/>
              <a:buSzTx/>
              <a:buFontTx/>
              <a:buNone/>
              <a:tabLst/>
              <a:defRPr/>
            </a:pPr>
            <a:r>
              <a:rPr lang="en-US" sz="1800" b="1" i="1" u="none" kern="1200" dirty="0" smtClean="0">
                <a:solidFill>
                  <a:schemeClr val="tx1"/>
                </a:solidFill>
                <a:effectLst/>
                <a:latin typeface="Arial" panose="020B0604020202020204" pitchFamily="34" charset="0"/>
                <a:ea typeface="+mn-ea"/>
                <a:cs typeface="Arial" panose="020B0604020202020204" pitchFamily="34" charset="0"/>
              </a:rPr>
              <a:t>Computing Mathematics and Cybernetics faculty</a:t>
            </a:r>
          </a:p>
        </p:txBody>
      </p:sp>
    </p:spTree>
    <p:extLst>
      <p:ext uri="{BB962C8B-B14F-4D97-AF65-F5344CB8AC3E}">
        <p14:creationId xmlns:p14="http://schemas.microsoft.com/office/powerpoint/2010/main" xmlns="" val="17894855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p:txBody>
          <a:bodyPr/>
          <a:lstStyle/>
          <a:p>
            <a:r>
              <a:rPr lang="ru-RU" dirty="0" smtClean="0"/>
              <a:t>Образец заголовка</a:t>
            </a:r>
            <a:endParaRPr lang="ru-RU" dirty="0"/>
          </a:p>
        </p:txBody>
      </p:sp>
      <p:sp>
        <p:nvSpPr>
          <p:cNvPr id="3" name="Содержимое 2"/>
          <p:cNvSpPr>
            <a:spLocks noGrp="1"/>
          </p:cNvSpPr>
          <p:nvPr>
            <p:ph idx="1"/>
          </p:nvPr>
        </p:nvSpPr>
        <p:spPr/>
        <p:txBody>
          <a:bodyPr/>
          <a:lstStyle>
            <a:lvl2pPr>
              <a:defRPr sz="2200"/>
            </a:lvl2pPr>
            <a:lvl4pPr>
              <a:defRPr sz="1800"/>
            </a:lvl4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pic>
        <p:nvPicPr>
          <p:cNvPr id="11" name="Рисунок 17"/>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5402" y="6161092"/>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Collective and Point-to-Point Communications</a:t>
            </a:r>
            <a:endParaRPr lang="ru-RU" dirty="0"/>
          </a:p>
        </p:txBody>
      </p:sp>
      <p:sp>
        <p:nvSpPr>
          <p:cNvPr id="14" name="Rectangle 6"/>
          <p:cNvSpPr>
            <a:spLocks noGrp="1" noChangeArrowheads="1"/>
          </p:cNvSpPr>
          <p:nvPr>
            <p:ph type="sldNum" sz="quarter" idx="4"/>
          </p:nvPr>
        </p:nvSpPr>
        <p:spPr bwMode="auto">
          <a:xfrm>
            <a:off x="8843171" y="6408738"/>
            <a:ext cx="93556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lnSpc>
                <a:spcPct val="100000"/>
              </a:lnSpc>
              <a:spcBef>
                <a:spcPts val="0"/>
              </a:spcBef>
              <a:spcAft>
                <a:spcPts val="0"/>
              </a:spcAft>
              <a:defRPr sz="1200">
                <a:latin typeface="+mn-lt"/>
                <a:cs typeface="Arial" pitchFamily="34" charset="0"/>
              </a:defRPr>
            </a:lvl1pPr>
          </a:lstStyle>
          <a:p>
            <a:pPr>
              <a:defRPr/>
            </a:pPr>
            <a:fld id="{4F2367BF-7A57-4F5A-B357-719264272D2E}" type="slidenum">
              <a:rPr lang="ru-RU" smtClean="0"/>
              <a:pPr>
                <a:defRPr/>
              </a:pPr>
              <a:t>‹#›</a:t>
            </a:fld>
            <a:endParaRPr lang="ru-RU" dirty="0"/>
          </a:p>
        </p:txBody>
      </p:sp>
    </p:spTree>
    <p:extLst>
      <p:ext uri="{BB962C8B-B14F-4D97-AF65-F5344CB8AC3E}">
        <p14:creationId xmlns:p14="http://schemas.microsoft.com/office/powerpoint/2010/main" xmlns="" val="13398461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a:xfrm>
            <a:off x="782638" y="4406910"/>
            <a:ext cx="84201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10" name="Номер слайда 5"/>
          <p:cNvSpPr>
            <a:spLocks noGrp="1"/>
          </p:cNvSpPr>
          <p:nvPr>
            <p:ph type="sldNum" sz="quarter" idx="12"/>
          </p:nvPr>
        </p:nvSpPr>
        <p:spPr/>
        <p:txBody>
          <a:bodyPr/>
          <a:lstStyle>
            <a:lvl1pPr>
              <a:defRPr/>
            </a:lvl1pPr>
          </a:lstStyle>
          <a:p>
            <a:pPr>
              <a:defRPr/>
            </a:pPr>
            <a:fld id="{A184A67C-33BD-4A59-9EAE-678C8C03CEA8}" type="slidenum">
              <a:rPr lang="ru-RU"/>
              <a:pPr>
                <a:defRPr/>
              </a:pPr>
              <a:t>‹#›</a:t>
            </a:fld>
            <a:endParaRPr lang="ru-RU"/>
          </a:p>
        </p:txBody>
      </p:sp>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Collective and Point-to-Point Communications</a:t>
            </a:r>
            <a:endParaRPr lang="ru-RU" dirty="0"/>
          </a:p>
        </p:txBody>
      </p:sp>
      <p:pic>
        <p:nvPicPr>
          <p:cNvPr id="14" name="Рисунок 17"/>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5402" y="6161092"/>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6003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Титульный слайд">
    <p:spTree>
      <p:nvGrpSpPr>
        <p:cNvPr id="1" name=""/>
        <p:cNvGrpSpPr/>
        <p:nvPr/>
      </p:nvGrpSpPr>
      <p:grpSpPr>
        <a:xfrm>
          <a:off x="0" y="0"/>
          <a:ext cx="0" cy="0"/>
          <a:chOff x="0" y="0"/>
          <a:chExt cx="0" cy="0"/>
        </a:xfrm>
      </p:grpSpPr>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a:t>Образец подзаголовка</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73450" y="207963"/>
            <a:ext cx="9465896"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Введение</a:t>
            </a:r>
          </a:p>
        </p:txBody>
      </p:sp>
      <p:sp>
        <p:nvSpPr>
          <p:cNvPr id="1029" name="Rectangle 3"/>
          <p:cNvSpPr>
            <a:spLocks noGrp="1" noChangeArrowheads="1"/>
          </p:cNvSpPr>
          <p:nvPr>
            <p:ph type="body" idx="1"/>
          </p:nvPr>
        </p:nvSpPr>
        <p:spPr bwMode="auto">
          <a:xfrm>
            <a:off x="238092" y="1196976"/>
            <a:ext cx="9501254" cy="4968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p>
        </p:txBody>
      </p:sp>
      <p:sp>
        <p:nvSpPr>
          <p:cNvPr id="2" name="Rectangle 4"/>
          <p:cNvSpPr>
            <a:spLocks noGrp="1" noChangeArrowheads="1"/>
          </p:cNvSpPr>
          <p:nvPr>
            <p:ph type="dt" sz="half" idx="2"/>
          </p:nvPr>
        </p:nvSpPr>
        <p:spPr bwMode="auto">
          <a:xfrm>
            <a:off x="882256"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3" name="Rectangle 5"/>
          <p:cNvSpPr>
            <a:spLocks noGrp="1" noChangeArrowheads="1"/>
          </p:cNvSpPr>
          <p:nvPr>
            <p:ph type="ftr" sz="quarter" idx="3"/>
          </p:nvPr>
        </p:nvSpPr>
        <p:spPr bwMode="auto">
          <a:xfrm>
            <a:off x="3007919"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Collective and Point-to-Point Communications</a:t>
            </a:r>
            <a:endParaRPr lang="ru-RU" dirty="0"/>
          </a:p>
        </p:txBody>
      </p:sp>
      <p:sp>
        <p:nvSpPr>
          <p:cNvPr id="1030" name="Rectangle 6"/>
          <p:cNvSpPr>
            <a:spLocks noGrp="1" noChangeArrowheads="1"/>
          </p:cNvSpPr>
          <p:nvPr>
            <p:ph type="sldNum" sz="quarter" idx="4"/>
          </p:nvPr>
        </p:nvSpPr>
        <p:spPr bwMode="auto">
          <a:xfrm>
            <a:off x="8843171" y="6408738"/>
            <a:ext cx="93556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lnSpc>
                <a:spcPct val="100000"/>
              </a:lnSpc>
              <a:spcBef>
                <a:spcPts val="0"/>
              </a:spcBef>
              <a:spcAft>
                <a:spcPts val="0"/>
              </a:spcAft>
              <a:defRPr sz="1200">
                <a:latin typeface="+mn-lt"/>
                <a:cs typeface="Arial" pitchFamily="34" charset="0"/>
              </a:defRPr>
            </a:lvl1pPr>
          </a:lstStyle>
          <a:p>
            <a:pPr>
              <a:defRPr/>
            </a:pPr>
            <a:fld id="{4F2367BF-7A57-4F5A-B357-719264272D2E}" type="slidenum">
              <a:rPr lang="ru-RU" smtClean="0"/>
              <a:pPr>
                <a:defRPr/>
              </a:pPr>
              <a:t>‹#›</a:t>
            </a:fld>
            <a:endParaRPr lang="ru-RU" dirty="0"/>
          </a:p>
        </p:txBody>
      </p:sp>
      <p:sp>
        <p:nvSpPr>
          <p:cNvPr id="1033"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1036"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1037"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pic>
        <p:nvPicPr>
          <p:cNvPr id="11" name="Рисунок 17"/>
          <p:cNvPicPr>
            <a:picLocks noChangeAspect="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5401" y="6161090"/>
            <a:ext cx="684213"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6325749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Lst>
  <p:timing>
    <p:tnLst>
      <p:par>
        <p:cTn id="1" dur="indefinite" restart="never" nodeType="tmRoot"/>
      </p:par>
    </p:tnLst>
  </p:timing>
  <p:hf hdr="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p:titleStyle>
    <p:bodyStyle>
      <a:lvl1pPr marL="266700" indent="-2667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542925" indent="-276225" algn="l" rtl="0" eaLnBrk="0" fontAlgn="base" hangingPunct="0">
        <a:spcBef>
          <a:spcPct val="20000"/>
        </a:spcBef>
        <a:spcAft>
          <a:spcPct val="0"/>
        </a:spcAft>
        <a:buChar char="–"/>
        <a:defRPr sz="2400">
          <a:solidFill>
            <a:schemeClr val="tx1"/>
          </a:solidFill>
          <a:latin typeface="+mn-lt"/>
          <a:cs typeface="+mn-cs"/>
        </a:defRPr>
      </a:lvl2pPr>
      <a:lvl3pPr marL="809625" indent="-266700" algn="l" rtl="0" eaLnBrk="0" fontAlgn="base" hangingPunct="0">
        <a:spcBef>
          <a:spcPct val="20000"/>
        </a:spcBef>
        <a:spcAft>
          <a:spcPct val="0"/>
        </a:spcAft>
        <a:buChar char="•"/>
        <a:defRPr sz="2000">
          <a:solidFill>
            <a:schemeClr val="tx1"/>
          </a:solidFill>
          <a:latin typeface="+mn-lt"/>
          <a:cs typeface="+mn-cs"/>
        </a:defRPr>
      </a:lvl3pPr>
      <a:lvl4pPr marL="1076325" indent="-266700" algn="l" rtl="0" eaLnBrk="0" fontAlgn="base" hangingPunct="0">
        <a:spcBef>
          <a:spcPct val="20000"/>
        </a:spcBef>
        <a:spcAft>
          <a:spcPct val="0"/>
        </a:spcAft>
        <a:buChar char="–"/>
        <a:defRPr sz="2000">
          <a:solidFill>
            <a:schemeClr val="tx1"/>
          </a:solidFill>
          <a:latin typeface="+mn-lt"/>
          <a:cs typeface="+mn-cs"/>
        </a:defRPr>
      </a:lvl4pPr>
      <a:lvl5pPr marL="1343025" indent="-266700" algn="l" rtl="0" eaLnBrk="0" fontAlgn="base" hangingPunct="0">
        <a:spcBef>
          <a:spcPct val="20000"/>
        </a:spcBef>
        <a:spcAft>
          <a:spcPct val="0"/>
        </a:spcAft>
        <a:buFont typeface="Wingdings" pitchFamily="2" charset="2"/>
        <a:buChar char="Ø"/>
        <a:tabLst/>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_____Microsoft_Office_Excel_97-20031.xls"/><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_____Microsoft_Office_Excel_97-20032.xls"/></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_________Microsoft_Office_Word_97_-_200333333333333333.doc"/></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package" Target="../embeddings/_________Microsoft_Office_Word1.docx"/></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package" Target="../embeddings/_________Microsoft_Office_Word2.docx"/></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mpiforum.org/"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hyperlink" Target="http://www.mpich.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0" y="0"/>
            <a:ext cx="9925050" cy="6877050"/>
          </a:xfrm>
          <a:prstGeom prst="rect">
            <a:avLst/>
          </a:prstGeom>
          <a:noFill/>
          <a:ln w="9525">
            <a:noFill/>
            <a:miter lim="800000"/>
            <a:headEnd/>
            <a:tailEnd/>
          </a:ln>
        </p:spPr>
      </p:pic>
      <p:pic>
        <p:nvPicPr>
          <p:cNvPr id="4099" name="Picture 4"/>
          <p:cNvPicPr>
            <a:picLocks noChangeAspect="1" noChangeArrowheads="1"/>
          </p:cNvPicPr>
          <p:nvPr/>
        </p:nvPicPr>
        <p:blipFill>
          <a:blip r:embed="rId4"/>
          <a:srcRect/>
          <a:stretch>
            <a:fillRect/>
          </a:stretch>
        </p:blipFill>
        <p:spPr bwMode="auto">
          <a:xfrm>
            <a:off x="7615238" y="87313"/>
            <a:ext cx="2238375" cy="1565275"/>
          </a:xfrm>
          <a:prstGeom prst="rect">
            <a:avLst/>
          </a:prstGeom>
          <a:noFill/>
          <a:ln w="9525">
            <a:noFill/>
            <a:miter lim="800000"/>
            <a:headEnd/>
            <a:tailEnd/>
          </a:ln>
        </p:spPr>
      </p:pic>
      <p:pic>
        <p:nvPicPr>
          <p:cNvPr id="4100" name="Picture 6"/>
          <p:cNvPicPr>
            <a:picLocks noChangeAspect="1" noChangeArrowheads="1"/>
          </p:cNvPicPr>
          <p:nvPr/>
        </p:nvPicPr>
        <p:blipFill>
          <a:blip r:embed="rId5"/>
          <a:srcRect/>
          <a:stretch>
            <a:fillRect/>
          </a:stretch>
        </p:blipFill>
        <p:spPr bwMode="auto">
          <a:xfrm>
            <a:off x="71438" y="87313"/>
            <a:ext cx="2286000" cy="1604962"/>
          </a:xfrm>
          <a:prstGeom prst="rect">
            <a:avLst/>
          </a:prstGeom>
          <a:noFill/>
          <a:ln w="9525">
            <a:noFill/>
            <a:miter lim="800000"/>
            <a:headEnd/>
            <a:tailEnd/>
          </a:ln>
        </p:spPr>
      </p:pic>
      <p:pic>
        <p:nvPicPr>
          <p:cNvPr id="4101" name="Picture 7"/>
          <p:cNvPicPr>
            <a:picLocks noChangeAspect="1" noChangeArrowheads="1"/>
          </p:cNvPicPr>
          <p:nvPr/>
        </p:nvPicPr>
        <p:blipFill>
          <a:blip r:embed="rId6"/>
          <a:srcRect/>
          <a:stretch>
            <a:fillRect/>
          </a:stretch>
        </p:blipFill>
        <p:spPr bwMode="auto">
          <a:xfrm>
            <a:off x="5167313" y="87313"/>
            <a:ext cx="2400300" cy="1600200"/>
          </a:xfrm>
          <a:prstGeom prst="rect">
            <a:avLst/>
          </a:prstGeom>
          <a:noFill/>
          <a:ln w="9525">
            <a:noFill/>
            <a:miter lim="800000"/>
            <a:headEnd/>
            <a:tailEnd/>
          </a:ln>
        </p:spPr>
      </p:pic>
      <p:pic>
        <p:nvPicPr>
          <p:cNvPr id="4102" name="Picture 8"/>
          <p:cNvPicPr>
            <a:picLocks noChangeAspect="1" noChangeArrowheads="1"/>
          </p:cNvPicPr>
          <p:nvPr/>
        </p:nvPicPr>
        <p:blipFill>
          <a:blip r:embed="rId7"/>
          <a:srcRect/>
          <a:stretch>
            <a:fillRect/>
          </a:stretch>
        </p:blipFill>
        <p:spPr bwMode="auto">
          <a:xfrm>
            <a:off x="2439988" y="87313"/>
            <a:ext cx="2655887" cy="1571625"/>
          </a:xfrm>
          <a:prstGeom prst="rect">
            <a:avLst/>
          </a:prstGeom>
          <a:noFill/>
          <a:ln w="9525">
            <a:noFill/>
            <a:miter lim="800000"/>
            <a:headEnd/>
            <a:tailEnd/>
          </a:ln>
        </p:spPr>
      </p:pic>
      <p:pic>
        <p:nvPicPr>
          <p:cNvPr id="4103" name="Picture 9"/>
          <p:cNvPicPr>
            <a:picLocks noChangeAspect="1" noChangeArrowheads="1"/>
          </p:cNvPicPr>
          <p:nvPr/>
        </p:nvPicPr>
        <p:blipFill>
          <a:blip r:embed="rId8"/>
          <a:srcRect/>
          <a:stretch>
            <a:fillRect/>
          </a:stretch>
        </p:blipFill>
        <p:spPr bwMode="auto">
          <a:xfrm>
            <a:off x="239693" y="1785926"/>
            <a:ext cx="1855787" cy="1643063"/>
          </a:xfrm>
          <a:prstGeom prst="rect">
            <a:avLst/>
          </a:prstGeom>
          <a:noFill/>
          <a:ln w="9525">
            <a:noFill/>
            <a:miter lim="800000"/>
            <a:headEnd/>
            <a:tailEnd/>
          </a:ln>
        </p:spPr>
      </p:pic>
      <p:sp>
        <p:nvSpPr>
          <p:cNvPr id="9" name="Прямоугольник 8"/>
          <p:cNvSpPr/>
          <p:nvPr/>
        </p:nvSpPr>
        <p:spPr>
          <a:xfrm>
            <a:off x="1809728" y="1603511"/>
            <a:ext cx="8096272" cy="2477601"/>
          </a:xfrm>
          <a:prstGeom prst="rect">
            <a:avLst/>
          </a:prstGeom>
          <a:noFill/>
          <a:scene3d>
            <a:camera prst="orthographicFront"/>
            <a:lightRig rig="threePt" dir="t"/>
          </a:scene3d>
          <a:sp3d>
            <a:bevelT w="165100" prst="coolSlant"/>
          </a:sp3d>
        </p:spPr>
        <p:txBody>
          <a:bodyPr wrap="square">
            <a:spAutoFit/>
          </a:bodyPr>
          <a:lstStyle/>
          <a:p>
            <a:pPr algn="ctr">
              <a:spcBef>
                <a:spcPts val="0"/>
              </a:spcBef>
              <a:defRPr/>
            </a:pPr>
            <a:r>
              <a:rPr lang="en-US" sz="2000" b="1" cap="small" dirty="0" err="1" smtClean="0">
                <a:solidFill>
                  <a:srgbClr val="FFFFFF"/>
                </a:solidFill>
                <a:effectLst>
                  <a:glow rad="139700">
                    <a:srgbClr val="000000">
                      <a:satMod val="175000"/>
                      <a:alpha val="40000"/>
                    </a:srgbClr>
                  </a:glow>
                </a:effectLst>
              </a:rPr>
              <a:t>Lobachevsky</a:t>
            </a:r>
            <a:r>
              <a:rPr lang="en-US" sz="2000" b="1" cap="small" dirty="0" smtClean="0">
                <a:solidFill>
                  <a:srgbClr val="FFFFFF"/>
                </a:solidFill>
                <a:effectLst>
                  <a:glow rad="139700">
                    <a:srgbClr val="000000">
                      <a:satMod val="175000"/>
                      <a:alpha val="40000"/>
                    </a:srgbClr>
                  </a:glow>
                </a:effectLst>
              </a:rPr>
              <a:t> State University of </a:t>
            </a:r>
            <a:r>
              <a:rPr lang="en-US" sz="2000" b="1" cap="small" dirty="0" err="1" smtClean="0">
                <a:solidFill>
                  <a:srgbClr val="FFFFFF"/>
                </a:solidFill>
                <a:effectLst>
                  <a:glow rad="139700">
                    <a:srgbClr val="000000">
                      <a:satMod val="175000"/>
                      <a:alpha val="40000"/>
                    </a:srgbClr>
                  </a:glow>
                </a:effectLst>
              </a:rPr>
              <a:t>Nizhni</a:t>
            </a:r>
            <a:r>
              <a:rPr lang="en-US" sz="2000" b="1" cap="small" dirty="0" smtClean="0">
                <a:solidFill>
                  <a:srgbClr val="FFFFFF"/>
                </a:solidFill>
                <a:effectLst>
                  <a:glow rad="139700">
                    <a:srgbClr val="000000">
                      <a:satMod val="175000"/>
                      <a:alpha val="40000"/>
                    </a:srgbClr>
                  </a:glow>
                </a:effectLst>
              </a:rPr>
              <a:t> Novgorod </a:t>
            </a:r>
          </a:p>
          <a:p>
            <a:pPr algn="ctr">
              <a:spcBef>
                <a:spcPts val="600"/>
              </a:spcBef>
              <a:defRPr/>
            </a:pPr>
            <a:r>
              <a:rPr lang="en-US" sz="2000" b="1" cap="small" dirty="0" smtClean="0">
                <a:solidFill>
                  <a:srgbClr val="FFFFFF"/>
                </a:solidFill>
                <a:effectLst>
                  <a:glow rad="139700">
                    <a:srgbClr val="000000">
                      <a:satMod val="175000"/>
                      <a:alpha val="40000"/>
                    </a:srgbClr>
                  </a:glow>
                </a:effectLst>
              </a:rPr>
              <a:t>Computing Mathematics and Cybernetics faculty</a:t>
            </a:r>
          </a:p>
          <a:p>
            <a:pPr algn="ctr">
              <a:spcBef>
                <a:spcPts val="1200"/>
              </a:spcBef>
              <a:defRPr/>
            </a:pPr>
            <a:r>
              <a:rPr lang="en-US" b="1" cap="small" dirty="0" smtClean="0">
                <a:solidFill>
                  <a:srgbClr val="FFFFFF"/>
                </a:solidFill>
                <a:effectLst>
                  <a:glow rad="139700">
                    <a:srgbClr val="000000">
                      <a:satMod val="175000"/>
                      <a:alpha val="40000"/>
                    </a:srgbClr>
                  </a:glow>
                </a:effectLst>
              </a:rPr>
              <a:t>The competitiveness enhancement program </a:t>
            </a:r>
            <a:br>
              <a:rPr lang="en-US" b="1" cap="small" dirty="0" smtClean="0">
                <a:solidFill>
                  <a:srgbClr val="FFFFFF"/>
                </a:solidFill>
                <a:effectLst>
                  <a:glow rad="139700">
                    <a:srgbClr val="000000">
                      <a:satMod val="175000"/>
                      <a:alpha val="40000"/>
                    </a:srgbClr>
                  </a:glow>
                </a:effectLst>
              </a:rPr>
            </a:br>
            <a:r>
              <a:rPr lang="en-US" b="1" cap="small" dirty="0" smtClean="0">
                <a:solidFill>
                  <a:srgbClr val="FFFFFF"/>
                </a:solidFill>
                <a:effectLst>
                  <a:glow rad="139700">
                    <a:srgbClr val="000000">
                      <a:satMod val="175000"/>
                      <a:alpha val="40000"/>
                    </a:srgbClr>
                  </a:glow>
                </a:effectLst>
              </a:rPr>
              <a:t>among the world's research and education centers</a:t>
            </a:r>
          </a:p>
          <a:p>
            <a:pPr algn="ctr">
              <a:spcBef>
                <a:spcPts val="1200"/>
              </a:spcBef>
              <a:defRPr/>
            </a:pPr>
            <a:r>
              <a:rPr lang="en-US" b="1" cap="small" dirty="0" smtClean="0">
                <a:solidFill>
                  <a:srgbClr val="FFFFFF"/>
                </a:solidFill>
                <a:effectLst>
                  <a:glow rad="139700">
                    <a:srgbClr val="000000">
                      <a:satMod val="175000"/>
                      <a:alpha val="40000"/>
                    </a:srgbClr>
                  </a:glow>
                </a:effectLst>
              </a:rPr>
              <a:t>Strategic </a:t>
            </a:r>
            <a:r>
              <a:rPr lang="en-US" b="1" cap="small" smtClean="0">
                <a:solidFill>
                  <a:srgbClr val="FFFFFF"/>
                </a:solidFill>
                <a:effectLst>
                  <a:glow rad="139700">
                    <a:srgbClr val="000000">
                      <a:satMod val="175000"/>
                      <a:alpha val="40000"/>
                    </a:srgbClr>
                  </a:glow>
                </a:effectLst>
              </a:rPr>
              <a:t>initiative </a:t>
            </a:r>
            <a:br>
              <a:rPr lang="en-US" b="1" cap="small" smtClean="0">
                <a:solidFill>
                  <a:srgbClr val="FFFFFF"/>
                </a:solidFill>
                <a:effectLst>
                  <a:glow rad="139700">
                    <a:srgbClr val="000000">
                      <a:satMod val="175000"/>
                      <a:alpha val="40000"/>
                    </a:srgbClr>
                  </a:glow>
                </a:effectLst>
              </a:rPr>
            </a:br>
            <a:r>
              <a:rPr lang="en-US" b="1" cap="small" smtClean="0">
                <a:solidFill>
                  <a:srgbClr val="FFFFFF"/>
                </a:solidFill>
                <a:effectLst>
                  <a:glow rad="139700">
                    <a:srgbClr val="000000">
                      <a:satMod val="175000"/>
                      <a:alpha val="40000"/>
                    </a:srgbClr>
                  </a:glow>
                </a:effectLst>
              </a:rPr>
              <a:t>“</a:t>
            </a:r>
            <a:r>
              <a:rPr lang="en-US" b="1" cap="small" dirty="0" smtClean="0">
                <a:solidFill>
                  <a:srgbClr val="FFFFFF"/>
                </a:solidFill>
                <a:effectLst>
                  <a:glow rad="139700">
                    <a:srgbClr val="000000">
                      <a:satMod val="175000"/>
                      <a:alpha val="40000"/>
                    </a:srgbClr>
                  </a:glow>
                </a:effectLst>
              </a:rPr>
              <a:t>Achieving leading positions in the field </a:t>
            </a:r>
            <a:br>
              <a:rPr lang="en-US" b="1" cap="small" dirty="0" smtClean="0">
                <a:solidFill>
                  <a:srgbClr val="FFFFFF"/>
                </a:solidFill>
                <a:effectLst>
                  <a:glow rad="139700">
                    <a:srgbClr val="000000">
                      <a:satMod val="175000"/>
                      <a:alpha val="40000"/>
                    </a:srgbClr>
                  </a:glow>
                </a:effectLst>
              </a:rPr>
            </a:br>
            <a:r>
              <a:rPr lang="en-US" b="1" cap="small" dirty="0" smtClean="0">
                <a:solidFill>
                  <a:srgbClr val="FFFFFF"/>
                </a:solidFill>
                <a:effectLst>
                  <a:glow rad="139700">
                    <a:srgbClr val="000000">
                      <a:satMod val="175000"/>
                      <a:alpha val="40000"/>
                    </a:srgbClr>
                  </a:glow>
                </a:effectLst>
              </a:rPr>
              <a:t>of supercomputer technology and high-performance computing”</a:t>
            </a:r>
          </a:p>
        </p:txBody>
      </p:sp>
      <p:pic>
        <p:nvPicPr>
          <p:cNvPr id="125953" name="Picture 1"/>
          <p:cNvPicPr>
            <a:picLocks noChangeAspect="1" noChangeArrowheads="1"/>
          </p:cNvPicPr>
          <p:nvPr/>
        </p:nvPicPr>
        <p:blipFill>
          <a:blip r:embed="rId9"/>
          <a:srcRect/>
          <a:stretch>
            <a:fillRect/>
          </a:stretch>
        </p:blipFill>
        <p:spPr bwMode="auto">
          <a:xfrm>
            <a:off x="614340" y="3643314"/>
            <a:ext cx="1123950" cy="447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a:xfrm>
            <a:off x="273450" y="428608"/>
            <a:ext cx="9465896" cy="561975"/>
          </a:xfrm>
        </p:spPr>
        <p:txBody>
          <a:bodyPr/>
          <a:lstStyle/>
          <a:p>
            <a:pPr lvl="1"/>
            <a:r>
              <a:rPr lang="en-US" dirty="0" smtClean="0"/>
              <a:t>Collective Communications…</a:t>
            </a:r>
            <a:br>
              <a:rPr lang="en-US" dirty="0" smtClean="0"/>
            </a:br>
            <a:r>
              <a:rPr lang="en-US" sz="2800" dirty="0" smtClean="0"/>
              <a:t>Example: Calculating the Constant </a:t>
            </a:r>
            <a:r>
              <a:rPr lang="el-GR" sz="3200" i="1" dirty="0" smtClean="0">
                <a:sym typeface="Symbol" pitchFamily="18" charset="2"/>
              </a:rPr>
              <a:t></a:t>
            </a:r>
            <a:r>
              <a:rPr lang="en-US" dirty="0" smtClean="0"/>
              <a:t/>
            </a:r>
            <a:br>
              <a:rPr lang="en-US" dirty="0" smtClean="0"/>
            </a:br>
            <a:endParaRPr lang="ru-RU" dirty="0" smtClean="0"/>
          </a:p>
        </p:txBody>
      </p:sp>
      <p:sp>
        <p:nvSpPr>
          <p:cNvPr id="5123" name="Rectangle 5"/>
          <p:cNvSpPr>
            <a:spLocks noGrp="1" noChangeArrowheads="1"/>
          </p:cNvSpPr>
          <p:nvPr>
            <p:ph idx="1"/>
          </p:nvPr>
        </p:nvSpPr>
        <p:spPr/>
        <p:txBody>
          <a:bodyPr/>
          <a:lstStyle/>
          <a:p>
            <a:r>
              <a:rPr lang="en-US" dirty="0" smtClean="0"/>
              <a:t>The value of constant </a:t>
            </a:r>
            <a:r>
              <a:rPr lang="el-GR" sz="2800" i="1" dirty="0" smtClean="0">
                <a:sym typeface="Symbol" pitchFamily="18" charset="2"/>
              </a:rPr>
              <a:t></a:t>
            </a:r>
            <a:r>
              <a:rPr lang="el-GR" i="1" dirty="0" smtClean="0">
                <a:sym typeface="Symbol" pitchFamily="18" charset="2"/>
              </a:rPr>
              <a:t> </a:t>
            </a:r>
            <a:r>
              <a:rPr lang="en-US" dirty="0" smtClean="0"/>
              <a:t>can be computed by means of the integral</a:t>
            </a:r>
          </a:p>
          <a:p>
            <a:endParaRPr lang="en-US" dirty="0" smtClean="0"/>
          </a:p>
          <a:p>
            <a:endParaRPr lang="en-US" dirty="0" smtClean="0"/>
          </a:p>
          <a:p>
            <a:endParaRPr lang="en-US" dirty="0" smtClean="0"/>
          </a:p>
          <a:p>
            <a:r>
              <a:rPr lang="en-US" dirty="0" smtClean="0"/>
              <a:t>To compute this integral the method of rectangles can be used for numerical integration</a:t>
            </a:r>
            <a:endParaRPr lang="en-US" i="1" dirty="0" smtClean="0"/>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9811" name="Object 24"/>
          <p:cNvGraphicFramePr>
            <a:graphicFrameLocks noChangeAspect="1"/>
          </p:cNvGraphicFramePr>
          <p:nvPr/>
        </p:nvGraphicFramePr>
        <p:xfrm>
          <a:off x="3452802" y="1714488"/>
          <a:ext cx="2433638" cy="1419225"/>
        </p:xfrm>
        <a:graphic>
          <a:graphicData uri="http://schemas.openxmlformats.org/presentationml/2006/ole">
            <p:oleObj spid="_x0000_s119811" name="Формула" r:id="rId4" imgW="799753" imgH="469696" progId="Equation.3">
              <p:embed/>
            </p:oleObj>
          </a:graphicData>
        </a:graphic>
      </p:graphicFrame>
      <p:graphicFrame>
        <p:nvGraphicFramePr>
          <p:cNvPr id="119812" name="Object 28"/>
          <p:cNvGraphicFramePr>
            <a:graphicFrameLocks noChangeAspect="1"/>
          </p:cNvGraphicFramePr>
          <p:nvPr/>
        </p:nvGraphicFramePr>
        <p:xfrm>
          <a:off x="3095612" y="3841769"/>
          <a:ext cx="3816350" cy="2373313"/>
        </p:xfrm>
        <a:graphic>
          <a:graphicData uri="http://schemas.openxmlformats.org/presentationml/2006/ole">
            <p:oleObj spid="_x0000_s119812" name="Диаграмма" r:id="rId5" imgW="2962351" imgH="1543202" progId="Excel.Sheet.8">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a:xfrm>
            <a:off x="273450" y="428608"/>
            <a:ext cx="9465896" cy="561975"/>
          </a:xfrm>
        </p:spPr>
        <p:txBody>
          <a:bodyPr/>
          <a:lstStyle/>
          <a:p>
            <a:pPr lvl="1"/>
            <a:r>
              <a:rPr lang="en-US" dirty="0" smtClean="0"/>
              <a:t>Collective Communications…</a:t>
            </a:r>
            <a:br>
              <a:rPr lang="en-US" dirty="0" smtClean="0"/>
            </a:br>
            <a:r>
              <a:rPr lang="en-US" sz="2800" dirty="0" smtClean="0"/>
              <a:t>Example: Calculating the Constant </a:t>
            </a:r>
            <a:r>
              <a:rPr lang="el-GR" sz="3200" i="1" dirty="0" smtClean="0">
                <a:sym typeface="Symbol" pitchFamily="18" charset="2"/>
              </a:rPr>
              <a:t></a:t>
            </a:r>
            <a:r>
              <a:rPr lang="en-US" dirty="0" smtClean="0"/>
              <a:t/>
            </a:r>
            <a:br>
              <a:rPr lang="en-US" dirty="0" smtClean="0"/>
            </a:br>
            <a:endParaRPr lang="ru-RU" dirty="0" smtClean="0"/>
          </a:p>
        </p:txBody>
      </p:sp>
      <p:sp>
        <p:nvSpPr>
          <p:cNvPr id="5123" name="Rectangle 5"/>
          <p:cNvSpPr>
            <a:spLocks noGrp="1" noChangeArrowheads="1"/>
          </p:cNvSpPr>
          <p:nvPr>
            <p:ph idx="1"/>
          </p:nvPr>
        </p:nvSpPr>
        <p:spPr/>
        <p:txBody>
          <a:bodyPr/>
          <a:lstStyle/>
          <a:p>
            <a:r>
              <a:rPr lang="en-US" dirty="0" smtClean="0"/>
              <a:t>Cyclic scheme can be used to distribute the calculations among the processors</a:t>
            </a:r>
          </a:p>
          <a:p>
            <a:r>
              <a:rPr lang="en-US" dirty="0" smtClean="0"/>
              <a:t>Partial sums, that were calculated on different processors, have to be summed</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 name="Object 24"/>
          <p:cNvGraphicFramePr>
            <a:graphicFrameLocks noChangeAspect="1"/>
          </p:cNvGraphicFramePr>
          <p:nvPr/>
        </p:nvGraphicFramePr>
        <p:xfrm>
          <a:off x="488950" y="2924175"/>
          <a:ext cx="4970463" cy="3090863"/>
        </p:xfrm>
        <a:graphic>
          <a:graphicData uri="http://schemas.openxmlformats.org/presentationml/2006/ole">
            <p:oleObj spid="_x0000_s120836" name="Диаграмма" r:id="rId4" imgW="3048000" imgH="1895551" progId="Excel.Sheet.8">
              <p:embed/>
            </p:oleObj>
          </a:graphicData>
        </a:graphic>
      </p:graphicFrame>
      <p:sp>
        <p:nvSpPr>
          <p:cNvPr id="11" name="Rectangle 26"/>
          <p:cNvSpPr>
            <a:spLocks noChangeArrowheads="1"/>
          </p:cNvSpPr>
          <p:nvPr/>
        </p:nvSpPr>
        <p:spPr bwMode="auto">
          <a:xfrm>
            <a:off x="6176963" y="3573463"/>
            <a:ext cx="215900" cy="215900"/>
          </a:xfrm>
          <a:prstGeom prst="rect">
            <a:avLst/>
          </a:prstGeom>
          <a:noFill/>
          <a:ln w="9525">
            <a:solidFill>
              <a:schemeClr val="tx1"/>
            </a:solidFill>
            <a:miter lim="800000"/>
            <a:headEnd/>
            <a:tailEnd/>
          </a:ln>
          <a:effectLst/>
        </p:spPr>
        <p:txBody>
          <a:bodyPr wrap="none" anchor="ctr"/>
          <a:lstStyle/>
          <a:p>
            <a:endParaRPr lang="ru-RU"/>
          </a:p>
        </p:txBody>
      </p:sp>
      <p:sp>
        <p:nvSpPr>
          <p:cNvPr id="12" name="Rectangle 27"/>
          <p:cNvSpPr>
            <a:spLocks noChangeArrowheads="1"/>
          </p:cNvSpPr>
          <p:nvPr/>
        </p:nvSpPr>
        <p:spPr bwMode="auto">
          <a:xfrm>
            <a:off x="6176963" y="3933825"/>
            <a:ext cx="215900" cy="215900"/>
          </a:xfrm>
          <a:prstGeom prst="rect">
            <a:avLst/>
          </a:prstGeom>
          <a:solidFill>
            <a:schemeClr val="tx1"/>
          </a:solidFill>
          <a:ln w="9525">
            <a:solidFill>
              <a:schemeClr val="tx1"/>
            </a:solidFill>
            <a:miter lim="800000"/>
            <a:headEnd/>
            <a:tailEnd/>
          </a:ln>
          <a:effectLst/>
        </p:spPr>
        <p:txBody>
          <a:bodyPr wrap="none" anchor="ctr"/>
          <a:lstStyle/>
          <a:p>
            <a:endParaRPr lang="ru-RU"/>
          </a:p>
        </p:txBody>
      </p:sp>
      <p:sp>
        <p:nvSpPr>
          <p:cNvPr id="13" name="Rectangle 28" descr="Темный диагональный 1"/>
          <p:cNvSpPr>
            <a:spLocks noChangeArrowheads="1"/>
          </p:cNvSpPr>
          <p:nvPr/>
        </p:nvSpPr>
        <p:spPr bwMode="auto">
          <a:xfrm>
            <a:off x="6176963" y="4292600"/>
            <a:ext cx="215900" cy="215900"/>
          </a:xfrm>
          <a:prstGeom prst="rect">
            <a:avLst/>
          </a:prstGeom>
          <a:pattFill prst="dkDnDiag">
            <a:fgClr>
              <a:schemeClr val="tx1"/>
            </a:fgClr>
            <a:bgClr>
              <a:schemeClr val="bg1"/>
            </a:bgClr>
          </a:pattFill>
          <a:ln w="9525">
            <a:solidFill>
              <a:schemeClr val="tx1"/>
            </a:solidFill>
            <a:miter lim="800000"/>
            <a:headEnd/>
            <a:tailEnd/>
          </a:ln>
          <a:effectLst/>
        </p:spPr>
        <p:txBody>
          <a:bodyPr wrap="none" anchor="ctr"/>
          <a:lstStyle/>
          <a:p>
            <a:endParaRPr lang="ru-RU"/>
          </a:p>
        </p:txBody>
      </p:sp>
      <p:sp>
        <p:nvSpPr>
          <p:cNvPr id="14" name="Text Box 29"/>
          <p:cNvSpPr txBox="1">
            <a:spLocks noChangeArrowheads="1"/>
          </p:cNvSpPr>
          <p:nvPr/>
        </p:nvSpPr>
        <p:spPr bwMode="auto">
          <a:xfrm>
            <a:off x="6392863" y="3509963"/>
            <a:ext cx="1584325" cy="998537"/>
          </a:xfrm>
          <a:prstGeom prst="rect">
            <a:avLst/>
          </a:prstGeom>
          <a:noFill/>
          <a:ln w="9525">
            <a:noFill/>
            <a:miter lim="800000"/>
            <a:headEnd/>
            <a:tailEnd/>
          </a:ln>
          <a:effectLst/>
        </p:spPr>
        <p:txBody>
          <a:bodyPr>
            <a:spAutoFit/>
          </a:bodyPr>
          <a:lstStyle/>
          <a:p>
            <a:pPr>
              <a:lnSpc>
                <a:spcPct val="90000"/>
              </a:lnSpc>
              <a:spcBef>
                <a:spcPct val="50000"/>
              </a:spcBef>
            </a:pPr>
            <a:r>
              <a:rPr lang="ru-RU" sz="1600" dirty="0">
                <a:latin typeface="Arial" charset="0"/>
              </a:rPr>
              <a:t>- </a:t>
            </a:r>
            <a:r>
              <a:rPr lang="en-US" sz="1600" dirty="0" smtClean="0">
                <a:latin typeface="Arial" charset="0"/>
              </a:rPr>
              <a:t>Processor</a:t>
            </a:r>
            <a:r>
              <a:rPr lang="ru-RU" sz="1600" dirty="0" smtClean="0">
                <a:latin typeface="Arial" charset="0"/>
              </a:rPr>
              <a:t> </a:t>
            </a:r>
            <a:r>
              <a:rPr lang="ru-RU" sz="1600" dirty="0">
                <a:latin typeface="Arial" charset="0"/>
              </a:rPr>
              <a:t>0</a:t>
            </a:r>
          </a:p>
          <a:p>
            <a:pPr>
              <a:lnSpc>
                <a:spcPct val="90000"/>
              </a:lnSpc>
              <a:spcBef>
                <a:spcPct val="50000"/>
              </a:spcBef>
            </a:pPr>
            <a:r>
              <a:rPr lang="ru-RU" sz="1600" dirty="0">
                <a:latin typeface="Arial" charset="0"/>
              </a:rPr>
              <a:t>- </a:t>
            </a:r>
            <a:r>
              <a:rPr lang="en-US" sz="1600" dirty="0" smtClean="0">
                <a:latin typeface="Arial" charset="0"/>
              </a:rPr>
              <a:t>Processor </a:t>
            </a:r>
            <a:r>
              <a:rPr lang="ru-RU" sz="1600" dirty="0" smtClean="0">
                <a:latin typeface="Arial" charset="0"/>
              </a:rPr>
              <a:t>1</a:t>
            </a:r>
            <a:endParaRPr lang="ru-RU" sz="1600" dirty="0">
              <a:latin typeface="Arial" charset="0"/>
            </a:endParaRPr>
          </a:p>
          <a:p>
            <a:pPr>
              <a:lnSpc>
                <a:spcPct val="90000"/>
              </a:lnSpc>
              <a:spcBef>
                <a:spcPct val="50000"/>
              </a:spcBef>
            </a:pPr>
            <a:r>
              <a:rPr lang="ru-RU" sz="1600" dirty="0">
                <a:latin typeface="Arial" charset="0"/>
              </a:rPr>
              <a:t>- </a:t>
            </a:r>
            <a:r>
              <a:rPr lang="en-US" sz="1600" dirty="0" smtClean="0">
                <a:latin typeface="Arial" charset="0"/>
              </a:rPr>
              <a:t>Processor </a:t>
            </a:r>
            <a:r>
              <a:rPr lang="ru-RU" sz="1600" dirty="0" smtClean="0">
                <a:latin typeface="Arial" charset="0"/>
              </a:rPr>
              <a:t>2</a:t>
            </a:r>
            <a:endParaRPr lang="en-US" sz="1600" dirty="0">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a:xfrm>
            <a:off x="273050" y="207963"/>
            <a:ext cx="9432925" cy="561975"/>
          </a:xfrm>
        </p:spPr>
        <p:txBody>
          <a:bodyPr/>
          <a:lstStyle/>
          <a:p>
            <a:r>
              <a:rPr lang="en-US" dirty="0" smtClean="0"/>
              <a:t>Collective Communications…</a:t>
            </a:r>
            <a:br>
              <a:rPr lang="en-US" dirty="0" smtClean="0"/>
            </a:br>
            <a:r>
              <a:rPr lang="en-US" sz="2800" dirty="0" smtClean="0"/>
              <a:t>Example: Calculating the Constant </a:t>
            </a:r>
            <a:r>
              <a:rPr lang="el-GR" sz="3200" i="1" dirty="0" smtClean="0">
                <a:sym typeface="Symbol" pitchFamily="18" charset="2"/>
              </a:rPr>
              <a:t></a:t>
            </a:r>
            <a:endParaRPr lang="ru-RU" sz="2800" dirty="0" smtClean="0"/>
          </a:p>
        </p:txBody>
      </p:sp>
      <p:sp>
        <p:nvSpPr>
          <p:cNvPr id="24579" name="Rectangle 1"/>
          <p:cNvSpPr>
            <a:spLocks noChangeArrowheads="1"/>
          </p:cNvSpPr>
          <p:nvPr/>
        </p:nvSpPr>
        <p:spPr bwMode="auto">
          <a:xfrm>
            <a:off x="0" y="1000108"/>
            <a:ext cx="9906000" cy="5078313"/>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spcBef>
                <a:spcPts val="0"/>
              </a:spcBef>
            </a:pPr>
            <a:r>
              <a:rPr lang="en-US" dirty="0" smtClean="0">
                <a:latin typeface="Courier New" pitchFamily="49" charset="0"/>
              </a:rPr>
              <a:t>#include "</a:t>
            </a:r>
            <a:r>
              <a:rPr lang="en-US" dirty="0" err="1" smtClean="0">
                <a:latin typeface="Courier New" pitchFamily="49" charset="0"/>
              </a:rPr>
              <a:t>mpi.h</a:t>
            </a:r>
            <a:r>
              <a:rPr lang="en-US" dirty="0" smtClean="0">
                <a:latin typeface="Courier New" pitchFamily="49" charset="0"/>
              </a:rPr>
              <a:t>" </a:t>
            </a:r>
          </a:p>
          <a:p>
            <a:pPr>
              <a:spcBef>
                <a:spcPts val="0"/>
              </a:spcBef>
            </a:pPr>
            <a:r>
              <a:rPr lang="en-US" dirty="0" smtClean="0">
                <a:latin typeface="Courier New" pitchFamily="49" charset="0"/>
              </a:rPr>
              <a:t>#include &lt;</a:t>
            </a:r>
            <a:r>
              <a:rPr lang="en-US" dirty="0" err="1" smtClean="0">
                <a:latin typeface="Courier New" pitchFamily="49" charset="0"/>
              </a:rPr>
              <a:t>math.h</a:t>
            </a:r>
            <a:r>
              <a:rPr lang="en-US" dirty="0" smtClean="0">
                <a:latin typeface="Courier New" pitchFamily="49" charset="0"/>
              </a:rPr>
              <a:t>&gt; </a:t>
            </a:r>
          </a:p>
          <a:p>
            <a:pPr>
              <a:spcBef>
                <a:spcPts val="0"/>
              </a:spcBef>
            </a:pPr>
            <a:r>
              <a:rPr lang="en-US" dirty="0" smtClean="0">
                <a:latin typeface="Courier New" pitchFamily="49" charset="0"/>
              </a:rPr>
              <a:t>double </a:t>
            </a:r>
            <a:r>
              <a:rPr lang="en-US" b="1" dirty="0" smtClean="0">
                <a:latin typeface="Courier New" pitchFamily="49" charset="0"/>
              </a:rPr>
              <a:t>f</a:t>
            </a:r>
            <a:r>
              <a:rPr lang="en-US" dirty="0" smtClean="0">
                <a:latin typeface="Courier New" pitchFamily="49" charset="0"/>
              </a:rPr>
              <a:t>(double a){</a:t>
            </a:r>
          </a:p>
          <a:p>
            <a:pPr>
              <a:spcBef>
                <a:spcPts val="0"/>
              </a:spcBef>
            </a:pPr>
            <a:r>
              <a:rPr lang="en-US" dirty="0" smtClean="0">
                <a:latin typeface="Courier New" pitchFamily="49" charset="0"/>
              </a:rPr>
              <a:t>  return (4.0 / (1.0 + a*a));  </a:t>
            </a:r>
          </a:p>
          <a:p>
            <a:pPr>
              <a:spcBef>
                <a:spcPts val="0"/>
              </a:spcBef>
            </a:pPr>
            <a:r>
              <a:rPr lang="en-US" dirty="0" smtClean="0">
                <a:latin typeface="Courier New" pitchFamily="49" charset="0"/>
              </a:rPr>
              <a:t>}</a:t>
            </a:r>
          </a:p>
          <a:p>
            <a:pPr>
              <a:spcBef>
                <a:spcPts val="0"/>
              </a:spcBef>
            </a:pPr>
            <a:r>
              <a:rPr lang="en-US" dirty="0" smtClean="0">
                <a:latin typeface="Courier New" pitchFamily="49" charset="0"/>
              </a:rPr>
              <a:t>void </a:t>
            </a:r>
            <a:r>
              <a:rPr lang="en-US" b="1" dirty="0" smtClean="0">
                <a:latin typeface="Courier New" pitchFamily="49" charset="0"/>
              </a:rPr>
              <a:t>main</a:t>
            </a:r>
            <a:r>
              <a:rPr lang="en-US" dirty="0" smtClean="0">
                <a:latin typeface="Courier New" pitchFamily="49" charset="0"/>
              </a:rPr>
              <a:t>(</a:t>
            </a:r>
            <a:r>
              <a:rPr lang="en-US" dirty="0" err="1" smtClean="0">
                <a:latin typeface="Courier New" pitchFamily="49" charset="0"/>
              </a:rPr>
              <a:t>int</a:t>
            </a:r>
            <a:r>
              <a:rPr lang="en-US" dirty="0" smtClean="0">
                <a:latin typeface="Courier New" pitchFamily="49" charset="0"/>
              </a:rPr>
              <a:t> </a:t>
            </a:r>
            <a:r>
              <a:rPr lang="en-US" dirty="0" err="1" smtClean="0">
                <a:latin typeface="Courier New" pitchFamily="49" charset="0"/>
              </a:rPr>
              <a:t>argc</a:t>
            </a:r>
            <a:r>
              <a:rPr lang="en-US" dirty="0" smtClean="0">
                <a:latin typeface="Courier New" pitchFamily="49" charset="0"/>
              </a:rPr>
              <a:t>, char *</a:t>
            </a:r>
            <a:r>
              <a:rPr lang="en-US" dirty="0" err="1" smtClean="0">
                <a:latin typeface="Courier New" pitchFamily="49" charset="0"/>
              </a:rPr>
              <a:t>argv</a:t>
            </a:r>
            <a:r>
              <a:rPr lang="en-US" dirty="0" smtClean="0">
                <a:latin typeface="Courier New" pitchFamily="49" charset="0"/>
              </a:rPr>
              <a:t>[]){</a:t>
            </a:r>
          </a:p>
          <a:p>
            <a:pPr>
              <a:spcBef>
                <a:spcPts val="0"/>
              </a:spcBef>
            </a:pPr>
            <a:r>
              <a:rPr lang="ru-RU" dirty="0" smtClean="0">
                <a:latin typeface="Courier New" pitchFamily="49" charset="0"/>
              </a:rPr>
              <a:t>  </a:t>
            </a:r>
            <a:r>
              <a:rPr lang="en-US" dirty="0" err="1" smtClean="0">
                <a:latin typeface="Courier New" pitchFamily="49" charset="0"/>
              </a:rPr>
              <a:t>int</a:t>
            </a:r>
            <a:r>
              <a:rPr lang="en-US" dirty="0" smtClean="0">
                <a:latin typeface="Courier New" pitchFamily="49" charset="0"/>
              </a:rPr>
              <a:t> </a:t>
            </a:r>
            <a:r>
              <a:rPr lang="en-US" dirty="0" err="1" smtClean="0">
                <a:latin typeface="Courier New" pitchFamily="49" charset="0"/>
              </a:rPr>
              <a:t>ProcRank</a:t>
            </a:r>
            <a:r>
              <a:rPr lang="en-US" dirty="0" smtClean="0">
                <a:latin typeface="Courier New" pitchFamily="49" charset="0"/>
              </a:rPr>
              <a:t>, </a:t>
            </a:r>
            <a:r>
              <a:rPr lang="en-US" dirty="0" err="1" smtClean="0">
                <a:latin typeface="Courier New" pitchFamily="49" charset="0"/>
              </a:rPr>
              <a:t>ProcNum</a:t>
            </a:r>
            <a:r>
              <a:rPr lang="en-US" dirty="0" smtClean="0">
                <a:latin typeface="Courier New" pitchFamily="49" charset="0"/>
              </a:rPr>
              <a:t>, done = 0, n = 0, </a:t>
            </a:r>
            <a:r>
              <a:rPr lang="en-US" dirty="0" err="1" smtClean="0">
                <a:latin typeface="Courier New" pitchFamily="49" charset="0"/>
              </a:rPr>
              <a:t>i</a:t>
            </a:r>
            <a:r>
              <a:rPr lang="en-US" dirty="0" smtClean="0">
                <a:latin typeface="Courier New" pitchFamily="49" charset="0"/>
              </a:rPr>
              <a:t>; </a:t>
            </a:r>
          </a:p>
          <a:p>
            <a:pPr>
              <a:spcBef>
                <a:spcPts val="0"/>
              </a:spcBef>
            </a:pPr>
            <a:r>
              <a:rPr lang="ru-RU" dirty="0" smtClean="0">
                <a:latin typeface="Courier New" pitchFamily="49" charset="0"/>
              </a:rPr>
              <a:t>  </a:t>
            </a:r>
            <a:r>
              <a:rPr lang="en-US" dirty="0" smtClean="0">
                <a:latin typeface="Courier New" pitchFamily="49" charset="0"/>
              </a:rPr>
              <a:t>double PI25DT = 3.141592653589793238462643; </a:t>
            </a:r>
          </a:p>
          <a:p>
            <a:pPr>
              <a:spcBef>
                <a:spcPts val="0"/>
              </a:spcBef>
            </a:pPr>
            <a:r>
              <a:rPr lang="ru-RU" dirty="0" smtClean="0">
                <a:latin typeface="Courier New" pitchFamily="49" charset="0"/>
              </a:rPr>
              <a:t>  </a:t>
            </a:r>
            <a:r>
              <a:rPr lang="en-US" dirty="0" smtClean="0">
                <a:latin typeface="Courier New" pitchFamily="49" charset="0"/>
              </a:rPr>
              <a:t>double </a:t>
            </a:r>
            <a:r>
              <a:rPr lang="en-US" dirty="0" err="1" smtClean="0">
                <a:latin typeface="Courier New" pitchFamily="49" charset="0"/>
              </a:rPr>
              <a:t>mypi</a:t>
            </a:r>
            <a:r>
              <a:rPr lang="en-US" dirty="0" smtClean="0">
                <a:latin typeface="Courier New" pitchFamily="49" charset="0"/>
              </a:rPr>
              <a:t>, pi, h, sum, x, t1, t2; </a:t>
            </a:r>
          </a:p>
          <a:p>
            <a:pPr>
              <a:spcBef>
                <a:spcPts val="0"/>
              </a:spcBef>
            </a:pPr>
            <a:r>
              <a:rPr lang="ru-RU" dirty="0" smtClean="0">
                <a:latin typeface="Courier New" pitchFamily="49" charset="0"/>
              </a:rPr>
              <a:t>  </a:t>
            </a:r>
            <a:r>
              <a:rPr lang="en-US" b="1" dirty="0" err="1" smtClean="0">
                <a:latin typeface="Courier New" pitchFamily="49" charset="0"/>
              </a:rPr>
              <a:t>MPI_Init</a:t>
            </a:r>
            <a:r>
              <a:rPr lang="en-US" dirty="0" smtClean="0">
                <a:latin typeface="Courier New" pitchFamily="49" charset="0"/>
              </a:rPr>
              <a:t>(&amp;</a:t>
            </a:r>
            <a:r>
              <a:rPr lang="en-US" dirty="0" err="1" smtClean="0">
                <a:latin typeface="Courier New" pitchFamily="49" charset="0"/>
              </a:rPr>
              <a:t>argc</a:t>
            </a:r>
            <a:r>
              <a:rPr lang="en-US" dirty="0" smtClean="0">
                <a:latin typeface="Courier New" pitchFamily="49" charset="0"/>
              </a:rPr>
              <a:t>, &amp;</a:t>
            </a:r>
            <a:r>
              <a:rPr lang="en-US" dirty="0" err="1" smtClean="0">
                <a:latin typeface="Courier New" pitchFamily="49" charset="0"/>
              </a:rPr>
              <a:t>argv</a:t>
            </a:r>
            <a:r>
              <a:rPr lang="en-US" dirty="0" smtClean="0">
                <a:latin typeface="Courier New" pitchFamily="49" charset="0"/>
              </a:rPr>
              <a:t>); </a:t>
            </a:r>
          </a:p>
          <a:p>
            <a:pPr>
              <a:spcBef>
                <a:spcPts val="0"/>
              </a:spcBef>
            </a:pPr>
            <a:r>
              <a:rPr lang="ru-RU" dirty="0" smtClean="0">
                <a:latin typeface="Courier New" pitchFamily="49" charset="0"/>
              </a:rPr>
              <a:t>  </a:t>
            </a:r>
            <a:r>
              <a:rPr lang="en-US" b="1" dirty="0" err="1" smtClean="0">
                <a:latin typeface="Courier New" pitchFamily="49" charset="0"/>
              </a:rPr>
              <a:t>MPI_Comm_size</a:t>
            </a:r>
            <a:r>
              <a:rPr lang="en-US" dirty="0" smtClean="0">
                <a:latin typeface="Courier New" pitchFamily="49" charset="0"/>
              </a:rPr>
              <a:t>(MPI_COMM_WORLD, &amp;</a:t>
            </a:r>
            <a:r>
              <a:rPr lang="en-US" dirty="0" err="1" smtClean="0">
                <a:latin typeface="Courier New" pitchFamily="49" charset="0"/>
              </a:rPr>
              <a:t>ProcNum</a:t>
            </a:r>
            <a:r>
              <a:rPr lang="en-US" dirty="0" smtClean="0">
                <a:latin typeface="Courier New" pitchFamily="49" charset="0"/>
              </a:rPr>
              <a:t>); </a:t>
            </a:r>
          </a:p>
          <a:p>
            <a:pPr>
              <a:spcBef>
                <a:spcPts val="0"/>
              </a:spcBef>
            </a:pPr>
            <a:r>
              <a:rPr lang="ru-RU" dirty="0" smtClean="0">
                <a:latin typeface="Courier New" pitchFamily="49" charset="0"/>
              </a:rPr>
              <a:t>  </a:t>
            </a:r>
            <a:r>
              <a:rPr lang="en-US" b="1" dirty="0" err="1" smtClean="0">
                <a:latin typeface="Courier New" pitchFamily="49" charset="0"/>
              </a:rPr>
              <a:t>MPI_Comm_rank</a:t>
            </a:r>
            <a:r>
              <a:rPr lang="en-US" dirty="0" smtClean="0">
                <a:latin typeface="Courier New" pitchFamily="49" charset="0"/>
              </a:rPr>
              <a:t>(MPI_COMM_WORLD, &amp;</a:t>
            </a:r>
            <a:r>
              <a:rPr lang="en-US" dirty="0" err="1" smtClean="0">
                <a:latin typeface="Courier New" pitchFamily="49" charset="0"/>
              </a:rPr>
              <a:t>ProcRank</a:t>
            </a:r>
            <a:r>
              <a:rPr lang="en-US" dirty="0" smtClean="0">
                <a:latin typeface="Courier New" pitchFamily="49" charset="0"/>
              </a:rPr>
              <a:t>);</a:t>
            </a:r>
          </a:p>
          <a:p>
            <a:pPr>
              <a:spcBef>
                <a:spcPts val="0"/>
              </a:spcBef>
            </a:pPr>
            <a:r>
              <a:rPr lang="en-US" dirty="0" smtClean="0">
                <a:latin typeface="Courier New" pitchFamily="49" charset="0"/>
              </a:rPr>
              <a:t>  while (!done){ // main calculation loop</a:t>
            </a:r>
          </a:p>
          <a:p>
            <a:pPr>
              <a:spcBef>
                <a:spcPts val="0"/>
              </a:spcBef>
            </a:pPr>
            <a:r>
              <a:rPr lang="ru-RU" dirty="0" smtClean="0">
                <a:latin typeface="Courier New" pitchFamily="49" charset="0"/>
              </a:rPr>
              <a:t> </a:t>
            </a:r>
            <a:r>
              <a:rPr lang="en-US" dirty="0" smtClean="0">
                <a:latin typeface="Courier New" pitchFamily="49" charset="0"/>
              </a:rPr>
              <a:t>   if (</a:t>
            </a:r>
            <a:r>
              <a:rPr lang="en-US" dirty="0" err="1" smtClean="0">
                <a:latin typeface="Courier New" pitchFamily="49" charset="0"/>
              </a:rPr>
              <a:t>ProcRank</a:t>
            </a:r>
            <a:r>
              <a:rPr lang="en-US" dirty="0" smtClean="0">
                <a:latin typeface="Courier New" pitchFamily="49" charset="0"/>
              </a:rPr>
              <a:t> == 0){</a:t>
            </a:r>
          </a:p>
          <a:p>
            <a:pPr>
              <a:spcBef>
                <a:spcPts val="0"/>
              </a:spcBef>
            </a:pPr>
            <a:r>
              <a:rPr lang="ru-RU" dirty="0" smtClean="0">
                <a:latin typeface="Courier New" pitchFamily="49" charset="0"/>
              </a:rPr>
              <a:t>  </a:t>
            </a:r>
            <a:r>
              <a:rPr lang="en-US" dirty="0" smtClean="0">
                <a:latin typeface="Courier New" pitchFamily="49" charset="0"/>
              </a:rPr>
              <a:t>    </a:t>
            </a:r>
            <a:r>
              <a:rPr lang="en-US" dirty="0" err="1" smtClean="0">
                <a:latin typeface="Courier New" pitchFamily="49" charset="0"/>
              </a:rPr>
              <a:t>printf</a:t>
            </a:r>
            <a:r>
              <a:rPr lang="en-US" dirty="0" smtClean="0">
                <a:latin typeface="Courier New" pitchFamily="49" charset="0"/>
              </a:rPr>
              <a:t>("Enter the number of intervals: "); </a:t>
            </a:r>
          </a:p>
          <a:p>
            <a:pPr>
              <a:spcBef>
                <a:spcPts val="0"/>
              </a:spcBef>
            </a:pPr>
            <a:r>
              <a:rPr lang="ru-RU" dirty="0" smtClean="0">
                <a:latin typeface="Courier New" pitchFamily="49" charset="0"/>
              </a:rPr>
              <a:t>  </a:t>
            </a:r>
            <a:r>
              <a:rPr lang="en-US" dirty="0" smtClean="0">
                <a:latin typeface="Courier New" pitchFamily="49" charset="0"/>
              </a:rPr>
              <a:t>    </a:t>
            </a:r>
            <a:r>
              <a:rPr lang="en-US" dirty="0" err="1" smtClean="0">
                <a:latin typeface="Courier New" pitchFamily="49" charset="0"/>
              </a:rPr>
              <a:t>scanf</a:t>
            </a:r>
            <a:r>
              <a:rPr lang="en-US" dirty="0" smtClean="0">
                <a:latin typeface="Courier New" pitchFamily="49" charset="0"/>
              </a:rPr>
              <a:t>("%d", &amp;n); </a:t>
            </a:r>
          </a:p>
          <a:p>
            <a:pPr>
              <a:spcBef>
                <a:spcPts val="0"/>
              </a:spcBef>
            </a:pPr>
            <a:r>
              <a:rPr lang="ru-RU" dirty="0" smtClean="0">
                <a:latin typeface="Courier New" pitchFamily="49" charset="0"/>
              </a:rPr>
              <a:t>  </a:t>
            </a:r>
            <a:r>
              <a:rPr lang="en-US" dirty="0" smtClean="0">
                <a:latin typeface="Courier New" pitchFamily="49" charset="0"/>
              </a:rPr>
              <a:t>    t1 = </a:t>
            </a:r>
            <a:r>
              <a:rPr lang="en-US" b="1" dirty="0" err="1" smtClean="0">
                <a:latin typeface="Courier New" pitchFamily="49" charset="0"/>
              </a:rPr>
              <a:t>MPI_Wtime</a:t>
            </a:r>
            <a:r>
              <a:rPr lang="en-US" dirty="0" smtClean="0">
                <a:latin typeface="Courier New" pitchFamily="49" charset="0"/>
              </a:rPr>
              <a:t>(); </a:t>
            </a:r>
          </a:p>
          <a:p>
            <a:pPr>
              <a:spcBef>
                <a:spcPts val="0"/>
              </a:spcBef>
            </a:pPr>
            <a:r>
              <a:rPr lang="en-US" dirty="0" smtClean="0">
                <a:latin typeface="Courier New" pitchFamily="49" charset="0"/>
              </a:rPr>
              <a:t>    }</a:t>
            </a:r>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омер слайда 4"/>
          <p:cNvSpPr>
            <a:spLocks noGrp="1"/>
          </p:cNvSpPr>
          <p:nvPr>
            <p:ph type="sldNum" sz="quarter" idx="4"/>
          </p:nvPr>
        </p:nvSpPr>
        <p:spPr/>
        <p:txBody>
          <a:bodyPr/>
          <a:lstStyle/>
          <a:p>
            <a:pPr>
              <a:defRPr/>
            </a:pPr>
            <a:fld id="{4F2367BF-7A57-4F5A-B357-719264272D2E}" type="slidenum">
              <a:rPr lang="ru-RU" smtClean="0"/>
              <a:pPr>
                <a:defRPr/>
              </a:pPr>
              <a:t>12</a:t>
            </a:fld>
            <a:endParaRPr lang="ru-RU" dirty="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a:xfrm>
            <a:off x="273050" y="207963"/>
            <a:ext cx="9432925" cy="561975"/>
          </a:xfrm>
        </p:spPr>
        <p:txBody>
          <a:bodyPr/>
          <a:lstStyle/>
          <a:p>
            <a:r>
              <a:rPr lang="en-US" dirty="0" smtClean="0"/>
              <a:t>Collective Communications…</a:t>
            </a:r>
            <a:br>
              <a:rPr lang="en-US" dirty="0" smtClean="0"/>
            </a:br>
            <a:r>
              <a:rPr lang="en-US" sz="2800" dirty="0" smtClean="0"/>
              <a:t>Example: Calculating the Constant </a:t>
            </a:r>
            <a:r>
              <a:rPr lang="el-GR" sz="3200" i="1" dirty="0" smtClean="0">
                <a:sym typeface="Symbol" pitchFamily="18" charset="2"/>
              </a:rPr>
              <a:t></a:t>
            </a:r>
            <a:endParaRPr lang="ru-RU" sz="2800" dirty="0" smtClean="0"/>
          </a:p>
        </p:txBody>
      </p:sp>
      <p:sp>
        <p:nvSpPr>
          <p:cNvPr id="24579" name="Rectangle 1"/>
          <p:cNvSpPr>
            <a:spLocks noChangeArrowheads="1"/>
          </p:cNvSpPr>
          <p:nvPr/>
        </p:nvSpPr>
        <p:spPr bwMode="auto">
          <a:xfrm>
            <a:off x="0" y="1000108"/>
            <a:ext cx="9906000" cy="5355312"/>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spcBef>
                <a:spcPts val="0"/>
              </a:spcBef>
            </a:pPr>
            <a:r>
              <a:rPr lang="en-US" b="1" dirty="0" smtClean="0">
                <a:latin typeface="Courier New" pitchFamily="49" charset="0"/>
              </a:rPr>
              <a:t>    </a:t>
            </a:r>
            <a:r>
              <a:rPr lang="en-US" b="1" dirty="0" err="1" smtClean="0">
                <a:latin typeface="Courier New" pitchFamily="49" charset="0"/>
              </a:rPr>
              <a:t>MPI_Bcast</a:t>
            </a:r>
            <a:r>
              <a:rPr lang="en-US" dirty="0" smtClean="0">
                <a:latin typeface="Courier New" pitchFamily="49" charset="0"/>
              </a:rPr>
              <a:t>(&amp;n, 1, MPI_INT, 0, MPI_COMM_WORLD); </a:t>
            </a:r>
          </a:p>
          <a:p>
            <a:pPr>
              <a:lnSpc>
                <a:spcPct val="90000"/>
              </a:lnSpc>
            </a:pPr>
            <a:r>
              <a:rPr lang="en-US" dirty="0" smtClean="0">
                <a:latin typeface="Courier New" pitchFamily="49" charset="0"/>
              </a:rPr>
              <a:t>    if (n &gt; 0){ // calculating the local sums</a:t>
            </a:r>
          </a:p>
          <a:p>
            <a:pPr>
              <a:lnSpc>
                <a:spcPct val="90000"/>
              </a:lnSpc>
            </a:pPr>
            <a:r>
              <a:rPr lang="en-US" dirty="0" smtClean="0">
                <a:latin typeface="Courier New" pitchFamily="49" charset="0"/>
              </a:rPr>
              <a:t>      h = 1.0 / (double) n; </a:t>
            </a:r>
          </a:p>
          <a:p>
            <a:pPr>
              <a:lnSpc>
                <a:spcPct val="90000"/>
              </a:lnSpc>
            </a:pPr>
            <a:r>
              <a:rPr lang="ru-RU" dirty="0" smtClean="0">
                <a:latin typeface="Courier New" pitchFamily="49" charset="0"/>
              </a:rPr>
              <a:t>  </a:t>
            </a:r>
            <a:r>
              <a:rPr lang="en-US" dirty="0" smtClean="0">
                <a:latin typeface="Courier New" pitchFamily="49" charset="0"/>
              </a:rPr>
              <a:t>    sum = 0.0; </a:t>
            </a:r>
            <a:endParaRPr lang="ru-RU" dirty="0" smtClean="0">
              <a:latin typeface="Courier New" pitchFamily="49" charset="0"/>
            </a:endParaRPr>
          </a:p>
          <a:p>
            <a:pPr>
              <a:lnSpc>
                <a:spcPct val="90000"/>
              </a:lnSpc>
            </a:pPr>
            <a:r>
              <a:rPr lang="en-US" dirty="0" smtClean="0">
                <a:latin typeface="Courier New" pitchFamily="49" charset="0"/>
              </a:rPr>
              <a:t>  </a:t>
            </a:r>
            <a:r>
              <a:rPr lang="ru-RU" dirty="0" smtClean="0">
                <a:latin typeface="Courier New" pitchFamily="49" charset="0"/>
              </a:rPr>
              <a:t>  </a:t>
            </a:r>
            <a:r>
              <a:rPr lang="en-US" dirty="0" smtClean="0">
                <a:latin typeface="Courier New" pitchFamily="49" charset="0"/>
              </a:rPr>
              <a:t>  for (</a:t>
            </a:r>
            <a:r>
              <a:rPr lang="en-US" dirty="0" err="1" smtClean="0">
                <a:latin typeface="Courier New" pitchFamily="49" charset="0"/>
              </a:rPr>
              <a:t>i</a:t>
            </a:r>
            <a:r>
              <a:rPr lang="en-US" dirty="0" smtClean="0">
                <a:latin typeface="Courier New" pitchFamily="49" charset="0"/>
              </a:rPr>
              <a:t> = </a:t>
            </a:r>
            <a:r>
              <a:rPr lang="en-US" dirty="0" err="1" smtClean="0">
                <a:latin typeface="Courier New" pitchFamily="49" charset="0"/>
              </a:rPr>
              <a:t>ProcRank</a:t>
            </a:r>
            <a:r>
              <a:rPr lang="en-US" dirty="0" smtClean="0">
                <a:latin typeface="Courier New" pitchFamily="49" charset="0"/>
              </a:rPr>
              <a:t> + 1; </a:t>
            </a:r>
            <a:r>
              <a:rPr lang="en-US" dirty="0" err="1" smtClean="0">
                <a:latin typeface="Courier New" pitchFamily="49" charset="0"/>
              </a:rPr>
              <a:t>i</a:t>
            </a:r>
            <a:r>
              <a:rPr lang="en-US" dirty="0" smtClean="0">
                <a:latin typeface="Courier New" pitchFamily="49" charset="0"/>
              </a:rPr>
              <a:t> &lt;= n; </a:t>
            </a:r>
            <a:r>
              <a:rPr lang="en-US" dirty="0" err="1" smtClean="0">
                <a:latin typeface="Courier New" pitchFamily="49" charset="0"/>
              </a:rPr>
              <a:t>i</a:t>
            </a:r>
            <a:r>
              <a:rPr lang="en-US" dirty="0" smtClean="0">
                <a:latin typeface="Courier New" pitchFamily="49" charset="0"/>
              </a:rPr>
              <a:t> += </a:t>
            </a:r>
            <a:r>
              <a:rPr lang="en-US" dirty="0" err="1" smtClean="0">
                <a:latin typeface="Courier New" pitchFamily="49" charset="0"/>
              </a:rPr>
              <a:t>ProcNum</a:t>
            </a:r>
            <a:r>
              <a:rPr lang="en-US" dirty="0" smtClean="0">
                <a:latin typeface="Courier New" pitchFamily="49" charset="0"/>
              </a:rPr>
              <a:t>){ </a:t>
            </a:r>
          </a:p>
          <a:p>
            <a:pPr>
              <a:lnSpc>
                <a:spcPct val="90000"/>
              </a:lnSpc>
            </a:pPr>
            <a:r>
              <a:rPr lang="ru-RU" dirty="0" smtClean="0">
                <a:latin typeface="Courier New" pitchFamily="49" charset="0"/>
              </a:rPr>
              <a:t>    </a:t>
            </a:r>
            <a:r>
              <a:rPr lang="en-US" dirty="0" smtClean="0">
                <a:latin typeface="Courier New" pitchFamily="49" charset="0"/>
              </a:rPr>
              <a:t>    x = h * ((double)</a:t>
            </a:r>
            <a:r>
              <a:rPr lang="en-US" dirty="0" err="1" smtClean="0">
                <a:latin typeface="Courier New" pitchFamily="49" charset="0"/>
              </a:rPr>
              <a:t>i</a:t>
            </a:r>
            <a:r>
              <a:rPr lang="en-US" dirty="0" smtClean="0">
                <a:latin typeface="Courier New" pitchFamily="49" charset="0"/>
              </a:rPr>
              <a:t> </a:t>
            </a:r>
            <a:r>
              <a:rPr lang="ru-RU" dirty="0" smtClean="0">
                <a:latin typeface="Courier New" pitchFamily="49" charset="0"/>
                <a:cs typeface="Courier New" pitchFamily="49" charset="0"/>
              </a:rPr>
              <a:t>-</a:t>
            </a:r>
            <a:r>
              <a:rPr lang="en-US" dirty="0" smtClean="0">
                <a:latin typeface="Courier New" pitchFamily="49" charset="0"/>
              </a:rPr>
              <a:t> 0.5); </a:t>
            </a:r>
          </a:p>
          <a:p>
            <a:pPr>
              <a:lnSpc>
                <a:spcPct val="90000"/>
              </a:lnSpc>
            </a:pPr>
            <a:r>
              <a:rPr lang="ru-RU" dirty="0" smtClean="0">
                <a:latin typeface="Courier New" pitchFamily="49" charset="0"/>
              </a:rPr>
              <a:t>    </a:t>
            </a:r>
            <a:r>
              <a:rPr lang="en-US" dirty="0" smtClean="0">
                <a:latin typeface="Courier New" pitchFamily="49" charset="0"/>
              </a:rPr>
              <a:t>    sum += f(x); </a:t>
            </a:r>
          </a:p>
          <a:p>
            <a:pPr>
              <a:lnSpc>
                <a:spcPct val="90000"/>
              </a:lnSpc>
            </a:pPr>
            <a:r>
              <a:rPr lang="en-US" dirty="0" smtClean="0">
                <a:latin typeface="Courier New" pitchFamily="49" charset="0"/>
              </a:rPr>
              <a:t>  </a:t>
            </a:r>
            <a:r>
              <a:rPr lang="ru-RU" dirty="0" smtClean="0">
                <a:latin typeface="Courier New" pitchFamily="49" charset="0"/>
              </a:rPr>
              <a:t>  </a:t>
            </a:r>
            <a:r>
              <a:rPr lang="en-US" dirty="0" smtClean="0">
                <a:latin typeface="Courier New" pitchFamily="49" charset="0"/>
              </a:rPr>
              <a:t>  } </a:t>
            </a:r>
          </a:p>
          <a:p>
            <a:pPr>
              <a:lnSpc>
                <a:spcPct val="90000"/>
              </a:lnSpc>
            </a:pPr>
            <a:r>
              <a:rPr lang="ru-RU" dirty="0" smtClean="0">
                <a:latin typeface="Courier New" pitchFamily="49" charset="0"/>
              </a:rPr>
              <a:t>  </a:t>
            </a:r>
            <a:r>
              <a:rPr lang="en-US" dirty="0" smtClean="0">
                <a:latin typeface="Courier New" pitchFamily="49" charset="0"/>
              </a:rPr>
              <a:t>    </a:t>
            </a:r>
            <a:r>
              <a:rPr lang="en-US" dirty="0" err="1" smtClean="0">
                <a:latin typeface="Courier New" pitchFamily="49" charset="0"/>
              </a:rPr>
              <a:t>mypi</a:t>
            </a:r>
            <a:r>
              <a:rPr lang="en-US" dirty="0" smtClean="0">
                <a:latin typeface="Courier New" pitchFamily="49" charset="0"/>
              </a:rPr>
              <a:t> = h * sum; </a:t>
            </a:r>
          </a:p>
          <a:p>
            <a:pPr>
              <a:lnSpc>
                <a:spcPct val="90000"/>
              </a:lnSpc>
            </a:pPr>
            <a:r>
              <a:rPr lang="en-US" dirty="0" smtClean="0">
                <a:latin typeface="Courier New" pitchFamily="49" charset="0"/>
              </a:rPr>
              <a:t>      </a:t>
            </a:r>
            <a:r>
              <a:rPr lang="en-US" b="1" dirty="0" err="1" smtClean="0">
                <a:latin typeface="Courier New" pitchFamily="49" charset="0"/>
              </a:rPr>
              <a:t>MPI_Reduce</a:t>
            </a:r>
            <a:r>
              <a:rPr lang="en-US" dirty="0" smtClean="0">
                <a:latin typeface="Courier New" pitchFamily="49" charset="0"/>
              </a:rPr>
              <a:t>(&amp;</a:t>
            </a:r>
            <a:r>
              <a:rPr lang="en-US" dirty="0" err="1" smtClean="0">
                <a:latin typeface="Courier New" pitchFamily="49" charset="0"/>
              </a:rPr>
              <a:t>mypi</a:t>
            </a:r>
            <a:r>
              <a:rPr lang="en-US" dirty="0" smtClean="0">
                <a:latin typeface="Courier New" pitchFamily="49" charset="0"/>
              </a:rPr>
              <a:t>, &amp;pi, 1, MPI_DOUBLE, MPI_SUM, 0, </a:t>
            </a:r>
          </a:p>
          <a:p>
            <a:pPr>
              <a:lnSpc>
                <a:spcPct val="90000"/>
              </a:lnSpc>
            </a:pPr>
            <a:r>
              <a:rPr lang="en-US" dirty="0" smtClean="0">
                <a:latin typeface="Courier New" pitchFamily="49" charset="0"/>
              </a:rPr>
              <a:t>        MPI_COMM_WORLD);</a:t>
            </a:r>
            <a:r>
              <a:rPr lang="ru-RU" dirty="0" smtClean="0">
                <a:latin typeface="Courier New" pitchFamily="49" charset="0"/>
              </a:rPr>
              <a:t> </a:t>
            </a:r>
            <a:r>
              <a:rPr lang="en-US" dirty="0" smtClean="0">
                <a:latin typeface="Courier New" pitchFamily="49" charset="0"/>
              </a:rPr>
              <a:t> </a:t>
            </a:r>
          </a:p>
          <a:p>
            <a:pPr>
              <a:lnSpc>
                <a:spcPct val="90000"/>
              </a:lnSpc>
            </a:pPr>
            <a:r>
              <a:rPr lang="ru-RU" dirty="0" smtClean="0">
                <a:latin typeface="Courier New" pitchFamily="49" charset="0"/>
              </a:rPr>
              <a:t>  </a:t>
            </a:r>
            <a:r>
              <a:rPr lang="en-US" dirty="0" smtClean="0">
                <a:latin typeface="Courier New" pitchFamily="49" charset="0"/>
              </a:rPr>
              <a:t>    if (</a:t>
            </a:r>
            <a:r>
              <a:rPr lang="en-US" dirty="0" err="1" smtClean="0">
                <a:latin typeface="Courier New" pitchFamily="49" charset="0"/>
              </a:rPr>
              <a:t>ProcRank</a:t>
            </a:r>
            <a:r>
              <a:rPr lang="en-US" dirty="0" smtClean="0">
                <a:latin typeface="Courier New" pitchFamily="49" charset="0"/>
              </a:rPr>
              <a:t> == 0){</a:t>
            </a:r>
            <a:r>
              <a:rPr lang="ru-RU" dirty="0" smtClean="0">
                <a:latin typeface="Courier New" pitchFamily="49" charset="0"/>
              </a:rPr>
              <a:t> </a:t>
            </a:r>
            <a:r>
              <a:rPr lang="en-US" dirty="0" smtClean="0">
                <a:latin typeface="Courier New" pitchFamily="49" charset="0"/>
              </a:rPr>
              <a:t>// printing results</a:t>
            </a:r>
          </a:p>
          <a:p>
            <a:pPr>
              <a:lnSpc>
                <a:spcPct val="90000"/>
              </a:lnSpc>
            </a:pPr>
            <a:r>
              <a:rPr lang="en-US" dirty="0" smtClean="0">
                <a:latin typeface="Courier New" pitchFamily="49" charset="0"/>
              </a:rPr>
              <a:t>        t2 = </a:t>
            </a:r>
            <a:r>
              <a:rPr lang="en-US" b="1" dirty="0" err="1" smtClean="0">
                <a:latin typeface="Courier New" pitchFamily="49" charset="0"/>
              </a:rPr>
              <a:t>MPI_Wtime</a:t>
            </a:r>
            <a:r>
              <a:rPr lang="en-US" dirty="0" smtClean="0">
                <a:latin typeface="Courier New" pitchFamily="49" charset="0"/>
              </a:rPr>
              <a:t>(); </a:t>
            </a:r>
          </a:p>
          <a:p>
            <a:pPr>
              <a:lnSpc>
                <a:spcPct val="90000"/>
              </a:lnSpc>
            </a:pPr>
            <a:r>
              <a:rPr lang="ru-RU" dirty="0" smtClean="0">
                <a:latin typeface="Courier New" pitchFamily="49" charset="0"/>
              </a:rPr>
              <a:t>  </a:t>
            </a:r>
            <a:r>
              <a:rPr lang="en-US" dirty="0" smtClean="0">
                <a:latin typeface="Courier New" pitchFamily="49" charset="0"/>
              </a:rPr>
              <a:t>      </a:t>
            </a:r>
            <a:r>
              <a:rPr lang="en-US" dirty="0" err="1" smtClean="0">
                <a:latin typeface="Courier New" pitchFamily="49" charset="0"/>
              </a:rPr>
              <a:t>printf</a:t>
            </a:r>
            <a:r>
              <a:rPr lang="en-US" dirty="0" smtClean="0">
                <a:latin typeface="Courier New" pitchFamily="49" charset="0"/>
              </a:rPr>
              <a:t>("pi = %.15f, Error = %.15f\n", pi, </a:t>
            </a:r>
            <a:r>
              <a:rPr lang="en-US" dirty="0" err="1" smtClean="0">
                <a:latin typeface="Courier New" pitchFamily="49" charset="0"/>
              </a:rPr>
              <a:t>fabs</a:t>
            </a:r>
            <a:r>
              <a:rPr lang="en-US" dirty="0" smtClean="0">
                <a:latin typeface="Courier New" pitchFamily="49" charset="0"/>
              </a:rPr>
              <a:t>(pi </a:t>
            </a:r>
            <a:r>
              <a:rPr lang="ru-RU" dirty="0" smtClean="0">
                <a:latin typeface="Courier New" pitchFamily="49" charset="0"/>
                <a:cs typeface="Courier New" pitchFamily="49" charset="0"/>
              </a:rPr>
              <a:t>-</a:t>
            </a:r>
            <a:r>
              <a:rPr lang="en-US" dirty="0" smtClean="0">
                <a:latin typeface="Courier New" pitchFamily="49" charset="0"/>
              </a:rPr>
              <a:t> PI25DT)); </a:t>
            </a:r>
          </a:p>
          <a:p>
            <a:pPr>
              <a:lnSpc>
                <a:spcPct val="90000"/>
              </a:lnSpc>
            </a:pPr>
            <a:r>
              <a:rPr lang="en-US" dirty="0" smtClean="0">
                <a:latin typeface="Courier New" pitchFamily="49" charset="0"/>
              </a:rPr>
              <a:t>        </a:t>
            </a:r>
            <a:r>
              <a:rPr lang="en-US" dirty="0" err="1" smtClean="0">
                <a:latin typeface="Courier New" pitchFamily="49" charset="0"/>
              </a:rPr>
              <a:t>printf</a:t>
            </a:r>
            <a:r>
              <a:rPr lang="en-US" dirty="0" smtClean="0">
                <a:latin typeface="Courier New" pitchFamily="49" charset="0"/>
              </a:rPr>
              <a:t>("time = %f\n", t2 </a:t>
            </a:r>
            <a:r>
              <a:rPr lang="ru-RU" dirty="0" smtClean="0">
                <a:latin typeface="Courier New" pitchFamily="49" charset="0"/>
                <a:cs typeface="Courier New" pitchFamily="49" charset="0"/>
              </a:rPr>
              <a:t>-</a:t>
            </a:r>
            <a:r>
              <a:rPr lang="en-US" dirty="0" smtClean="0">
                <a:latin typeface="Courier New" pitchFamily="49" charset="0"/>
                <a:cs typeface="Courier New" pitchFamily="49" charset="0"/>
              </a:rPr>
              <a:t> </a:t>
            </a:r>
            <a:r>
              <a:rPr lang="en-US" dirty="0" smtClean="0">
                <a:latin typeface="Courier New" pitchFamily="49" charset="0"/>
              </a:rPr>
              <a:t>t1); </a:t>
            </a:r>
          </a:p>
          <a:p>
            <a:pPr>
              <a:lnSpc>
                <a:spcPct val="90000"/>
              </a:lnSpc>
            </a:pPr>
            <a:r>
              <a:rPr lang="ru-RU" dirty="0" smtClean="0">
                <a:latin typeface="Courier New" pitchFamily="49" charset="0"/>
              </a:rPr>
              <a:t>  </a:t>
            </a:r>
            <a:r>
              <a:rPr lang="en-US" dirty="0" smtClean="0">
                <a:latin typeface="Courier New" pitchFamily="49" charset="0"/>
              </a:rPr>
              <a:t>    } </a:t>
            </a:r>
          </a:p>
          <a:p>
            <a:pPr>
              <a:lnSpc>
                <a:spcPct val="90000"/>
              </a:lnSpc>
            </a:pPr>
            <a:r>
              <a:rPr lang="en-US" dirty="0" smtClean="0">
                <a:latin typeface="Courier New" pitchFamily="49" charset="0"/>
              </a:rPr>
              <a:t>  </a:t>
            </a:r>
            <a:r>
              <a:rPr lang="ru-RU" dirty="0" smtClean="0">
                <a:latin typeface="Courier New" pitchFamily="49" charset="0"/>
              </a:rPr>
              <a:t> </a:t>
            </a:r>
            <a:r>
              <a:rPr lang="en-US" dirty="0" smtClean="0">
                <a:latin typeface="Courier New" pitchFamily="49" charset="0"/>
              </a:rPr>
              <a:t> } </a:t>
            </a:r>
          </a:p>
          <a:p>
            <a:pPr>
              <a:lnSpc>
                <a:spcPct val="90000"/>
              </a:lnSpc>
            </a:pPr>
            <a:r>
              <a:rPr lang="en-US" dirty="0" smtClean="0">
                <a:latin typeface="Courier New" pitchFamily="49" charset="0"/>
              </a:rPr>
              <a:t>    else done = 1;  </a:t>
            </a:r>
          </a:p>
          <a:p>
            <a:pPr>
              <a:lnSpc>
                <a:spcPct val="90000"/>
              </a:lnSpc>
            </a:pPr>
            <a:r>
              <a:rPr lang="en-US" dirty="0" smtClean="0">
                <a:latin typeface="Courier New" pitchFamily="49" charset="0"/>
              </a:rPr>
              <a:t>  } </a:t>
            </a:r>
          </a:p>
          <a:p>
            <a:pPr>
              <a:lnSpc>
                <a:spcPct val="90000"/>
              </a:lnSpc>
            </a:pPr>
            <a:r>
              <a:rPr lang="en-US" dirty="0" smtClean="0">
                <a:latin typeface="Courier New" pitchFamily="49" charset="0"/>
              </a:rPr>
              <a:t>  </a:t>
            </a:r>
            <a:r>
              <a:rPr lang="en-US" b="1" dirty="0" err="1" smtClean="0">
                <a:latin typeface="Courier New" pitchFamily="49" charset="0"/>
              </a:rPr>
              <a:t>MPI_Finalize</a:t>
            </a:r>
            <a:r>
              <a:rPr lang="en-US" dirty="0" smtClean="0">
                <a:latin typeface="Courier New" pitchFamily="49" charset="0"/>
              </a:rPr>
              <a:t>();</a:t>
            </a:r>
          </a:p>
          <a:p>
            <a:pPr>
              <a:lnSpc>
                <a:spcPct val="90000"/>
              </a:lnSpc>
            </a:pPr>
            <a:r>
              <a:rPr lang="en-US" dirty="0" smtClean="0">
                <a:latin typeface="Courier New" pitchFamily="49" charset="0"/>
              </a:rPr>
              <a:t>}</a:t>
            </a:r>
            <a:endParaRPr lang="en-US" dirty="0">
              <a:latin typeface="Courier New" pitchFamily="49" charset="0"/>
            </a:endParaRPr>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омер слайда 4"/>
          <p:cNvSpPr>
            <a:spLocks noGrp="1"/>
          </p:cNvSpPr>
          <p:nvPr>
            <p:ph type="sldNum" sz="quarter" idx="4"/>
          </p:nvPr>
        </p:nvSpPr>
        <p:spPr/>
        <p:txBody>
          <a:bodyPr/>
          <a:lstStyle/>
          <a:p>
            <a:pPr>
              <a:defRPr/>
            </a:pPr>
            <a:fld id="{4F2367BF-7A57-4F5A-B357-719264272D2E}" type="slidenum">
              <a:rPr lang="ru-RU" smtClean="0"/>
              <a:pPr>
                <a:defRPr/>
              </a:pPr>
              <a:t>13</a:t>
            </a:fld>
            <a:endParaRPr lang="ru-RU" dirty="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Scattering and Gathering</a:t>
            </a:r>
            <a:endParaRPr lang="ru-RU" dirty="0" smtClean="0"/>
          </a:p>
        </p:txBody>
      </p:sp>
      <p:sp>
        <p:nvSpPr>
          <p:cNvPr id="5123" name="Rectangle 5"/>
          <p:cNvSpPr>
            <a:spLocks noGrp="1" noChangeArrowheads="1"/>
          </p:cNvSpPr>
          <p:nvPr>
            <p:ph idx="1"/>
          </p:nvPr>
        </p:nvSpPr>
        <p:spPr/>
        <p:txBody>
          <a:bodyPr/>
          <a:lstStyle/>
          <a:p>
            <a:r>
              <a:rPr lang="en-US" dirty="0" smtClean="0"/>
              <a:t>To distribute (“scatter”) some data from chosen process to all the processes the following MPI function can be used</a:t>
            </a:r>
          </a:p>
          <a:p>
            <a:pPr lvl="1"/>
            <a:endParaRPr lang="en-US" dirty="0" smtClean="0"/>
          </a:p>
          <a:p>
            <a:pPr lvl="1"/>
            <a:endParaRPr lang="en-US" dirty="0" smtClean="0"/>
          </a:p>
          <a:p>
            <a:pPr lvl="1"/>
            <a:endParaRPr lang="en-US" dirty="0" smtClean="0"/>
          </a:p>
          <a:p>
            <a:endParaRPr lang="en-US" dirty="0" smtClean="0"/>
          </a:p>
          <a:p>
            <a:endParaRPr lang="en-US" dirty="0" smtClean="0"/>
          </a:p>
          <a:p>
            <a:endParaRPr lang="en-US" dirty="0" smtClean="0"/>
          </a:p>
          <a:p>
            <a:endParaRPr lang="en-US" dirty="0" smtClean="0"/>
          </a:p>
          <a:p>
            <a:r>
              <a:rPr lang="en-US" dirty="0" smtClean="0"/>
              <a:t>When the message sizes for different processes may be different, the execution of data scattering is provided by means of the function </a:t>
            </a:r>
            <a:r>
              <a:rPr lang="en-US" b="1" dirty="0" err="1" smtClean="0">
                <a:latin typeface="Courier New" pitchFamily="49" charset="0"/>
                <a:cs typeface="Courier New" pitchFamily="49" charset="0"/>
              </a:rPr>
              <a:t>MPI_Scatterv</a:t>
            </a:r>
            <a:r>
              <a:rPr lang="en-US" b="1" dirty="0" smtClean="0">
                <a:latin typeface="Courier New" pitchFamily="49" charset="0"/>
                <a:cs typeface="Courier New" pitchFamily="49" charset="0"/>
              </a:rPr>
              <a:t>()</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066876"/>
            <a:ext cx="9215502" cy="2862322"/>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MPI_Scatter</a:t>
            </a:r>
            <a:r>
              <a:rPr lang="en-US" sz="2000" dirty="0" smtClean="0">
                <a:latin typeface="Courier New" pitchFamily="49" charset="0"/>
                <a:cs typeface="Courier New" pitchFamily="49" charset="0"/>
              </a:rPr>
              <a:t>(void *</a:t>
            </a:r>
            <a:r>
              <a:rPr lang="en-US" sz="2000" dirty="0" err="1" smtClean="0">
                <a:latin typeface="Courier New" pitchFamily="49" charset="0"/>
                <a:cs typeface="Courier New" pitchFamily="49" charset="0"/>
              </a:rPr>
              <a:t>sbuf</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scount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MPI_Datatype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stype</a:t>
            </a:r>
            <a:r>
              <a:rPr lang="en-US" sz="2000" dirty="0" smtClean="0">
                <a:latin typeface="Courier New" pitchFamily="49" charset="0"/>
                <a:cs typeface="Courier New" pitchFamily="49" charset="0"/>
              </a:rPr>
              <a:t>, </a:t>
            </a:r>
          </a:p>
          <a:p>
            <a:r>
              <a:rPr lang="en-US" sz="2000" dirty="0" smtClean="0">
                <a:latin typeface="Courier New" pitchFamily="49" charset="0"/>
                <a:cs typeface="Courier New" pitchFamily="49" charset="0"/>
              </a:rPr>
              <a:t>                void *</a:t>
            </a:r>
            <a:r>
              <a:rPr lang="en-US" sz="2000" dirty="0" err="1" smtClean="0">
                <a:latin typeface="Courier New" pitchFamily="49" charset="0"/>
                <a:cs typeface="Courier New" pitchFamily="49" charset="0"/>
              </a:rPr>
              <a:t>rbuf</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rcount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MPI_Datatype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rtype</a:t>
            </a:r>
            <a:r>
              <a:rPr lang="en-US" sz="2000" dirty="0" smtClean="0">
                <a:latin typeface="Courier New" pitchFamily="49" charset="0"/>
                <a:cs typeface="Courier New" pitchFamily="49" charset="0"/>
              </a:rPr>
              <a:t>, </a:t>
            </a:r>
          </a:p>
          <a:p>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root, </a:t>
            </a:r>
            <a:r>
              <a:rPr lang="en-US" sz="2000" dirty="0" err="1" smtClean="0">
                <a:latin typeface="Courier New" pitchFamily="49" charset="0"/>
                <a:cs typeface="Courier New" pitchFamily="49" charset="0"/>
              </a:rPr>
              <a:t>MPI_Comm</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comm</a:t>
            </a:r>
            <a:r>
              <a:rPr lang="en-US" sz="2000" dirty="0" smtClean="0">
                <a:latin typeface="Courier New" pitchFamily="49" charset="0"/>
                <a:cs typeface="Courier New" pitchFamily="49" charset="0"/>
              </a:rPr>
              <a:t>);</a:t>
            </a:r>
            <a:endParaRPr lang="ru-RU" sz="2000" dirty="0" smtClean="0">
              <a:latin typeface="Courier New" pitchFamily="49" charset="0"/>
              <a:cs typeface="Courier New" pitchFamily="49" charset="0"/>
            </a:endParaRPr>
          </a:p>
          <a:p>
            <a:endParaRPr lang="ru-RU" sz="2000" dirty="0" smtClean="0"/>
          </a:p>
          <a:p>
            <a:pPr marL="1790700" indent="-1790700"/>
            <a:r>
              <a:rPr lang="ru-RU"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sbuf</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scount</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stype</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t>the parameters of the transmitted message</a:t>
            </a:r>
          </a:p>
          <a:p>
            <a:pPr marL="1790700" indent="-1790700"/>
            <a:r>
              <a:rPr lang="en-US" sz="2000" dirty="0" smtClean="0">
                <a:cs typeface="Times New Roman" pitchFamily="18" charset="0"/>
              </a:rPr>
              <a:t>                                 (</a:t>
            </a:r>
            <a:r>
              <a:rPr lang="en-US" sz="2000" dirty="0" err="1" smtClean="0"/>
              <a:t>scount</a:t>
            </a:r>
            <a:r>
              <a:rPr lang="en-US" sz="2000" dirty="0" smtClean="0"/>
              <a:t> defines the number of elements transmitted to each process)</a:t>
            </a:r>
          </a:p>
          <a:p>
            <a:pPr marL="1790700" indent="-1790700"/>
            <a:r>
              <a:rPr lang="ru-RU"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rbuf</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rcount</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rtype</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t>the parameters of the received message</a:t>
            </a:r>
          </a:p>
          <a:p>
            <a:pPr marL="1790700" indent="-1790700"/>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root</a:t>
            </a:r>
            <a:r>
              <a:rPr lang="ru-RU" sz="2000" b="1" dirty="0" smtClean="0">
                <a:latin typeface="Courier New" pitchFamily="49" charset="0"/>
                <a:cs typeface="Courier New" pitchFamily="49" charset="0"/>
              </a:rPr>
              <a:t> - </a:t>
            </a:r>
            <a:r>
              <a:rPr lang="en-US" sz="2000" dirty="0" smtClean="0">
                <a:cs typeface="Times New Roman" pitchFamily="18" charset="0"/>
              </a:rPr>
              <a:t>the rank of the process, on which the result must be obtained</a:t>
            </a:r>
          </a:p>
          <a:p>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comm</a:t>
            </a:r>
            <a:r>
              <a:rPr lang="ru-RU" sz="2000" b="1" dirty="0" smtClean="0">
                <a:latin typeface="Courier New" pitchFamily="49" charset="0"/>
                <a:cs typeface="Courier New" pitchFamily="49" charset="0"/>
              </a:rPr>
              <a:t> - </a:t>
            </a:r>
            <a:r>
              <a:rPr lang="en-US" sz="2000" dirty="0" smtClean="0">
                <a:cs typeface="Times New Roman" pitchFamily="18" charset="0"/>
              </a:rPr>
              <a:t>the communicator, within of which the operation is executed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Scattering and Gathering</a:t>
            </a:r>
            <a:endParaRPr lang="ru-RU" dirty="0" smtClean="0"/>
          </a:p>
        </p:txBody>
      </p:sp>
      <p:sp>
        <p:nvSpPr>
          <p:cNvPr id="5123" name="Rectangle 5"/>
          <p:cNvSpPr>
            <a:spLocks noGrp="1" noChangeArrowheads="1"/>
          </p:cNvSpPr>
          <p:nvPr>
            <p:ph idx="1"/>
          </p:nvPr>
        </p:nvSpPr>
        <p:spPr/>
        <p:txBody>
          <a:bodyPr/>
          <a:lstStyle/>
          <a:p>
            <a:r>
              <a:rPr lang="en-US" dirty="0" smtClean="0"/>
              <a:t>The function  </a:t>
            </a:r>
            <a:r>
              <a:rPr lang="en-US" b="1" dirty="0" err="1" smtClean="0">
                <a:latin typeface="Courier New" pitchFamily="49" charset="0"/>
                <a:cs typeface="Courier New" pitchFamily="49" charset="0"/>
              </a:rPr>
              <a:t>MPI_Scatter</a:t>
            </a:r>
            <a:r>
              <a:rPr lang="en-US" b="1" dirty="0" smtClean="0">
                <a:latin typeface="Courier New" pitchFamily="49" charset="0"/>
                <a:cs typeface="Courier New" pitchFamily="49" charset="0"/>
              </a:rPr>
              <a:t>() </a:t>
            </a:r>
            <a:r>
              <a:rPr lang="en-US" dirty="0" smtClean="0"/>
              <a:t>should be called by all the processes of the communicator </a:t>
            </a:r>
            <a:r>
              <a:rPr lang="en-US" b="1" dirty="0" smtClean="0">
                <a:latin typeface="Courier New" pitchFamily="49" charset="0"/>
                <a:cs typeface="Courier New" pitchFamily="49" charset="0"/>
              </a:rPr>
              <a:t>comm</a:t>
            </a:r>
            <a:r>
              <a:rPr lang="en-US" dirty="0" smtClean="0"/>
              <a:t>.</a:t>
            </a:r>
          </a:p>
          <a:p>
            <a:r>
              <a:rPr lang="en-US" dirty="0" smtClean="0"/>
              <a:t>The </a:t>
            </a:r>
            <a:r>
              <a:rPr lang="en-US" b="1" dirty="0" smtClean="0">
                <a:latin typeface="Courier New" pitchFamily="49" charset="0"/>
                <a:cs typeface="Courier New" pitchFamily="49" charset="0"/>
              </a:rPr>
              <a:t>root</a:t>
            </a:r>
            <a:r>
              <a:rPr lang="en-US" dirty="0" smtClean="0"/>
              <a:t> process transmits the equal sized (</a:t>
            </a:r>
            <a:r>
              <a:rPr lang="en-US" b="1" dirty="0" err="1" smtClean="0">
                <a:latin typeface="Courier New" pitchFamily="49" charset="0"/>
                <a:cs typeface="Courier New" pitchFamily="49" charset="0"/>
              </a:rPr>
              <a:t>scount</a:t>
            </a:r>
            <a:r>
              <a:rPr lang="en-US" dirty="0" smtClean="0"/>
              <a:t> ) messages from the buffer </a:t>
            </a:r>
            <a:r>
              <a:rPr lang="en-US" b="1" dirty="0" err="1" smtClean="0">
                <a:latin typeface="Courier New" pitchFamily="49" charset="0"/>
                <a:cs typeface="Courier New" pitchFamily="49" charset="0"/>
              </a:rPr>
              <a:t>sbuf</a:t>
            </a:r>
            <a:r>
              <a:rPr lang="en-US" dirty="0" smtClean="0"/>
              <a:t> to all the processes</a:t>
            </a:r>
          </a:p>
          <a:p>
            <a:r>
              <a:rPr lang="en-US" dirty="0" smtClean="0"/>
              <a:t>Each process (including </a:t>
            </a:r>
            <a:r>
              <a:rPr lang="en-US" b="1" dirty="0" smtClean="0">
                <a:latin typeface="Courier New" pitchFamily="49" charset="0"/>
                <a:cs typeface="Courier New" pitchFamily="49" charset="0"/>
              </a:rPr>
              <a:t>root</a:t>
            </a:r>
            <a:r>
              <a:rPr lang="en-US" dirty="0" smtClean="0"/>
              <a:t>) receives the message of </a:t>
            </a:r>
            <a:r>
              <a:rPr lang="en-US" b="1" dirty="0" err="1" smtClean="0">
                <a:latin typeface="Courier New" pitchFamily="49" charset="0"/>
                <a:cs typeface="Courier New" pitchFamily="49" charset="0"/>
              </a:rPr>
              <a:t>rcount</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scount</a:t>
            </a:r>
            <a:r>
              <a:rPr lang="en-US" dirty="0" smtClean="0"/>
              <a:t> length into the buffer </a:t>
            </a:r>
            <a:r>
              <a:rPr lang="en-US" b="1" dirty="0" err="1" smtClean="0">
                <a:latin typeface="Courier New" pitchFamily="49" charset="0"/>
                <a:cs typeface="Courier New" pitchFamily="49" charset="0"/>
              </a:rPr>
              <a:t>rbuf</a:t>
            </a:r>
            <a:endParaRPr lang="en-US" b="1" dirty="0" smtClean="0">
              <a:latin typeface="Courier New" pitchFamily="49" charset="0"/>
              <a:cs typeface="Courier New" pitchFamily="49" charset="0"/>
            </a:endParaRP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46434" name="Object 7"/>
          <p:cNvGraphicFramePr>
            <a:graphicFrameLocks noChangeAspect="1"/>
          </p:cNvGraphicFramePr>
          <p:nvPr/>
        </p:nvGraphicFramePr>
        <p:xfrm>
          <a:off x="2155842" y="3802080"/>
          <a:ext cx="5297488" cy="2198688"/>
        </p:xfrm>
        <a:graphic>
          <a:graphicData uri="http://schemas.openxmlformats.org/presentationml/2006/ole">
            <p:oleObj spid="_x0000_s146434" name="Document" r:id="rId4" imgW="5295354" imgH="2201084" progId="">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Scattering and Gathering</a:t>
            </a:r>
            <a:endParaRPr lang="ru-RU" dirty="0" smtClean="0"/>
          </a:p>
        </p:txBody>
      </p:sp>
      <p:sp>
        <p:nvSpPr>
          <p:cNvPr id="5123" name="Rectangle 5"/>
          <p:cNvSpPr>
            <a:spLocks noGrp="1" noChangeArrowheads="1"/>
          </p:cNvSpPr>
          <p:nvPr>
            <p:ph idx="1"/>
          </p:nvPr>
        </p:nvSpPr>
        <p:spPr/>
        <p:txBody>
          <a:bodyPr/>
          <a:lstStyle/>
          <a:p>
            <a:r>
              <a:rPr lang="en-US" dirty="0" smtClean="0"/>
              <a:t>Gathering data from all the processes to a process is reverse to data scattering. The following MPI function provides the execution of this operation</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428868"/>
            <a:ext cx="9215502" cy="255454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MPI_Gather</a:t>
            </a:r>
            <a:r>
              <a:rPr lang="en-US" sz="2000" dirty="0" smtClean="0">
                <a:latin typeface="Courier New" pitchFamily="49" charset="0"/>
                <a:cs typeface="Courier New" pitchFamily="49" charset="0"/>
              </a:rPr>
              <a:t>(void *</a:t>
            </a:r>
            <a:r>
              <a:rPr lang="en-US" sz="2000" dirty="0" err="1" smtClean="0">
                <a:latin typeface="Courier New" pitchFamily="49" charset="0"/>
                <a:cs typeface="Courier New" pitchFamily="49" charset="0"/>
              </a:rPr>
              <a:t>sbuf</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scount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MPI_Datatype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stype</a:t>
            </a:r>
            <a:r>
              <a:rPr lang="en-US" sz="2000" dirty="0" smtClean="0">
                <a:latin typeface="Courier New" pitchFamily="49" charset="0"/>
                <a:cs typeface="Courier New" pitchFamily="49" charset="0"/>
              </a:rPr>
              <a:t>, </a:t>
            </a:r>
          </a:p>
          <a:p>
            <a:r>
              <a:rPr lang="en-US" sz="2000" dirty="0" smtClean="0">
                <a:latin typeface="Courier New" pitchFamily="49" charset="0"/>
                <a:cs typeface="Courier New" pitchFamily="49" charset="0"/>
              </a:rPr>
              <a:t>               void *</a:t>
            </a:r>
            <a:r>
              <a:rPr lang="en-US" sz="2000" dirty="0" err="1" smtClean="0">
                <a:latin typeface="Courier New" pitchFamily="49" charset="0"/>
                <a:cs typeface="Courier New" pitchFamily="49" charset="0"/>
              </a:rPr>
              <a:t>rbuf</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rcount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MPI_Datatype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rtype</a:t>
            </a:r>
            <a:r>
              <a:rPr lang="en-US" sz="2000" dirty="0" smtClean="0">
                <a:latin typeface="Courier New" pitchFamily="49" charset="0"/>
                <a:cs typeface="Courier New" pitchFamily="49" charset="0"/>
              </a:rPr>
              <a:t>, </a:t>
            </a:r>
          </a:p>
          <a:p>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root, </a:t>
            </a:r>
            <a:r>
              <a:rPr lang="en-US" sz="2000" dirty="0" err="1" smtClean="0">
                <a:latin typeface="Courier New" pitchFamily="49" charset="0"/>
                <a:cs typeface="Courier New" pitchFamily="49" charset="0"/>
              </a:rPr>
              <a:t>MPI_Comm</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comm</a:t>
            </a:r>
            <a:r>
              <a:rPr lang="en-US" sz="2000" dirty="0" smtClean="0">
                <a:latin typeface="Courier New" pitchFamily="49" charset="0"/>
                <a:cs typeface="Courier New" pitchFamily="49" charset="0"/>
              </a:rPr>
              <a:t>);</a:t>
            </a:r>
            <a:endParaRPr lang="ru-RU" sz="2000" dirty="0" smtClean="0">
              <a:latin typeface="Courier New" pitchFamily="49" charset="0"/>
              <a:cs typeface="Courier New" pitchFamily="49" charset="0"/>
            </a:endParaRPr>
          </a:p>
          <a:p>
            <a:endParaRPr lang="ru-RU" sz="2000" dirty="0" smtClean="0"/>
          </a:p>
          <a:p>
            <a:pPr marL="1790700" indent="-1790700"/>
            <a:r>
              <a:rPr lang="ru-RU"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sbuf</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scount</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stype</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t>the parameters of the transmitted message</a:t>
            </a:r>
          </a:p>
          <a:p>
            <a:pPr marL="1790700" indent="-1790700"/>
            <a:r>
              <a:rPr lang="ru-RU"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rbuf</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rcount</a:t>
            </a:r>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rtype</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t>the parameters of the received message</a:t>
            </a:r>
          </a:p>
          <a:p>
            <a:pPr marL="1790700" indent="-1790700"/>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root</a:t>
            </a:r>
            <a:r>
              <a:rPr lang="ru-RU" sz="2000" b="1" dirty="0" smtClean="0">
                <a:latin typeface="Courier New" pitchFamily="49" charset="0"/>
                <a:cs typeface="Courier New" pitchFamily="49" charset="0"/>
              </a:rPr>
              <a:t> - </a:t>
            </a:r>
            <a:r>
              <a:rPr lang="en-US" sz="2000" dirty="0" smtClean="0">
                <a:cs typeface="Times New Roman" pitchFamily="18" charset="0"/>
              </a:rPr>
              <a:t>the rank of the process, on which the result must be obtained</a:t>
            </a:r>
          </a:p>
          <a:p>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comm</a:t>
            </a:r>
            <a:r>
              <a:rPr lang="ru-RU" sz="2000" b="1" dirty="0" smtClean="0">
                <a:latin typeface="Courier New" pitchFamily="49" charset="0"/>
                <a:cs typeface="Courier New" pitchFamily="49" charset="0"/>
              </a:rPr>
              <a:t> - </a:t>
            </a:r>
            <a:r>
              <a:rPr lang="en-US" sz="2000" dirty="0" smtClean="0">
                <a:cs typeface="Times New Roman" pitchFamily="18" charset="0"/>
              </a:rPr>
              <a:t>the communicator, within of which the operation is executed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Scattering and Gathering</a:t>
            </a:r>
            <a:endParaRPr lang="ru-RU" dirty="0" smtClean="0"/>
          </a:p>
        </p:txBody>
      </p:sp>
      <p:sp>
        <p:nvSpPr>
          <p:cNvPr id="5123" name="Rectangle 5"/>
          <p:cNvSpPr>
            <a:spLocks noGrp="1" noChangeArrowheads="1"/>
          </p:cNvSpPr>
          <p:nvPr>
            <p:ph idx="1"/>
          </p:nvPr>
        </p:nvSpPr>
        <p:spPr/>
        <p:txBody>
          <a:bodyPr/>
          <a:lstStyle/>
          <a:p>
            <a:r>
              <a:rPr lang="en-US" dirty="0" smtClean="0"/>
              <a:t>The function  </a:t>
            </a:r>
            <a:r>
              <a:rPr lang="en-US" b="1" dirty="0" err="1" smtClean="0">
                <a:latin typeface="Courier New" pitchFamily="49" charset="0"/>
                <a:cs typeface="Courier New" pitchFamily="49" charset="0"/>
              </a:rPr>
              <a:t>MPI_Gather</a:t>
            </a:r>
            <a:r>
              <a:rPr lang="en-US" b="1" dirty="0" smtClean="0">
                <a:latin typeface="Courier New" pitchFamily="49" charset="0"/>
                <a:cs typeface="Courier New" pitchFamily="49" charset="0"/>
              </a:rPr>
              <a:t>() </a:t>
            </a:r>
            <a:r>
              <a:rPr lang="en-US" dirty="0" smtClean="0"/>
              <a:t>should be called by all the processes of the communicator </a:t>
            </a:r>
            <a:r>
              <a:rPr lang="en-US" b="1" dirty="0" smtClean="0">
                <a:latin typeface="Courier New" pitchFamily="49" charset="0"/>
                <a:cs typeface="Courier New" pitchFamily="49" charset="0"/>
              </a:rPr>
              <a:t>comm</a:t>
            </a:r>
            <a:r>
              <a:rPr lang="en-US" dirty="0" smtClean="0"/>
              <a:t>.</a:t>
            </a:r>
          </a:p>
          <a:p>
            <a:r>
              <a:rPr lang="en-US" dirty="0" smtClean="0"/>
              <a:t>The </a:t>
            </a:r>
            <a:r>
              <a:rPr lang="en-US" b="1" dirty="0" smtClean="0">
                <a:latin typeface="Courier New" pitchFamily="49" charset="0"/>
                <a:cs typeface="Courier New" pitchFamily="49" charset="0"/>
              </a:rPr>
              <a:t>root</a:t>
            </a:r>
            <a:r>
              <a:rPr lang="en-US" dirty="0" smtClean="0"/>
              <a:t> process receives the equal sized (</a:t>
            </a:r>
            <a:r>
              <a:rPr lang="en-US" b="1" dirty="0" err="1" smtClean="0">
                <a:latin typeface="Courier New" pitchFamily="49" charset="0"/>
                <a:cs typeface="Courier New" pitchFamily="49" charset="0"/>
              </a:rPr>
              <a:t>rcount</a:t>
            </a:r>
            <a:r>
              <a:rPr lang="en-US" dirty="0" smtClean="0"/>
              <a:t> ) messages into the buffer </a:t>
            </a:r>
            <a:r>
              <a:rPr lang="en-US" b="1" dirty="0" err="1" smtClean="0">
                <a:latin typeface="Courier New" pitchFamily="49" charset="0"/>
                <a:cs typeface="Courier New" pitchFamily="49" charset="0"/>
              </a:rPr>
              <a:t>rbuf</a:t>
            </a:r>
            <a:r>
              <a:rPr lang="en-US" dirty="0" smtClean="0"/>
              <a:t> from all the processes</a:t>
            </a:r>
          </a:p>
          <a:p>
            <a:r>
              <a:rPr lang="en-US" dirty="0" smtClean="0"/>
              <a:t>Each process (including </a:t>
            </a:r>
            <a:r>
              <a:rPr lang="en-US" b="1" dirty="0" smtClean="0">
                <a:latin typeface="Courier New" pitchFamily="49" charset="0"/>
                <a:cs typeface="Courier New" pitchFamily="49" charset="0"/>
              </a:rPr>
              <a:t>root</a:t>
            </a:r>
            <a:r>
              <a:rPr lang="en-US" dirty="0" smtClean="0"/>
              <a:t>) transmits the message of </a:t>
            </a:r>
            <a:r>
              <a:rPr lang="en-US" b="1" dirty="0" err="1" smtClean="0">
                <a:latin typeface="Courier New" pitchFamily="49" charset="0"/>
                <a:cs typeface="Courier New" pitchFamily="49" charset="0"/>
              </a:rPr>
              <a:t>scount</a:t>
            </a:r>
            <a:r>
              <a:rPr lang="en-US" b="1" dirty="0" smtClean="0">
                <a:latin typeface="Courier New" pitchFamily="49" charset="0"/>
                <a:cs typeface="Courier New" pitchFamily="49" charset="0"/>
              </a:rPr>
              <a:t>=</a:t>
            </a:r>
            <a:r>
              <a:rPr lang="en-US" b="1" dirty="0" err="1" smtClean="0">
                <a:latin typeface="Courier New" pitchFamily="49" charset="0"/>
                <a:cs typeface="Courier New" pitchFamily="49" charset="0"/>
              </a:rPr>
              <a:t>rcount</a:t>
            </a:r>
            <a:r>
              <a:rPr lang="en-US" dirty="0" smtClean="0"/>
              <a:t> length from the buffer </a:t>
            </a:r>
            <a:r>
              <a:rPr lang="en-US" b="1" dirty="0" err="1" smtClean="0">
                <a:latin typeface="Courier New" pitchFamily="49" charset="0"/>
                <a:cs typeface="Courier New" pitchFamily="49" charset="0"/>
              </a:rPr>
              <a:t>sbuf</a:t>
            </a:r>
            <a:endParaRPr lang="en-US" b="1" dirty="0" smtClean="0">
              <a:latin typeface="Courier New" pitchFamily="49" charset="0"/>
              <a:cs typeface="Courier New" pitchFamily="49" charset="0"/>
            </a:endParaRP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47459" name="Object 7"/>
          <p:cNvGraphicFramePr>
            <a:graphicFrameLocks noChangeAspect="1"/>
          </p:cNvGraphicFramePr>
          <p:nvPr/>
        </p:nvGraphicFramePr>
        <p:xfrm>
          <a:off x="2457450" y="3800475"/>
          <a:ext cx="5238750" cy="2181225"/>
        </p:xfrm>
        <a:graphic>
          <a:graphicData uri="http://schemas.openxmlformats.org/presentationml/2006/ole">
            <p:oleObj spid="_x0000_s147459" name="Документ" r:id="rId4" imgW="5291269" imgH="2201084" progId="Word.Document.12">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Example: Calculating the Inner Product</a:t>
            </a:r>
            <a:endParaRPr lang="ru-RU" dirty="0" smtClean="0"/>
          </a:p>
        </p:txBody>
      </p:sp>
      <p:sp>
        <p:nvSpPr>
          <p:cNvPr id="5123" name="Rectangle 5"/>
          <p:cNvSpPr>
            <a:spLocks noGrp="1" noChangeArrowheads="1"/>
          </p:cNvSpPr>
          <p:nvPr>
            <p:ph idx="1"/>
          </p:nvPr>
        </p:nvSpPr>
        <p:spPr/>
        <p:txBody>
          <a:bodyPr/>
          <a:lstStyle/>
          <a:p>
            <a:r>
              <a:rPr lang="en-US" dirty="0" smtClean="0"/>
              <a:t>Let’s discuss the following problem</a:t>
            </a:r>
          </a:p>
          <a:p>
            <a:endParaRPr lang="en-US" dirty="0" smtClean="0"/>
          </a:p>
          <a:p>
            <a:endParaRPr lang="en-US" dirty="0" smtClean="0"/>
          </a:p>
          <a:p>
            <a:r>
              <a:rPr lang="en-US" dirty="0" smtClean="0"/>
              <a:t>To develop the parallel implementation it is necessary to</a:t>
            </a:r>
          </a:p>
          <a:p>
            <a:pPr lvl="1"/>
            <a:r>
              <a:rPr lang="en-US" dirty="0" smtClean="0"/>
              <a:t>divide the vectors a and b into “equal” blocks</a:t>
            </a:r>
          </a:p>
          <a:p>
            <a:pPr lvl="1"/>
            <a:r>
              <a:rPr lang="en-US" dirty="0" smtClean="0"/>
              <a:t>transmit these blocks to the processes</a:t>
            </a:r>
          </a:p>
          <a:p>
            <a:pPr lvl="1"/>
            <a:r>
              <a:rPr lang="en-US" dirty="0" smtClean="0"/>
              <a:t>carry out the partial inner product in each process</a:t>
            </a:r>
          </a:p>
          <a:p>
            <a:pPr lvl="1"/>
            <a:r>
              <a:rPr lang="en-US" dirty="0" smtClean="0"/>
              <a:t>reduce the values of the computed partial sums on one of the processes to obtain the general result of the problem</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48482" name="Object 6"/>
          <p:cNvGraphicFramePr>
            <a:graphicFrameLocks noChangeAspect="1"/>
          </p:cNvGraphicFramePr>
          <p:nvPr/>
        </p:nvGraphicFramePr>
        <p:xfrm>
          <a:off x="3809992" y="1585913"/>
          <a:ext cx="1736725" cy="981075"/>
        </p:xfrm>
        <a:graphic>
          <a:graphicData uri="http://schemas.openxmlformats.org/presentationml/2006/ole">
            <p:oleObj spid="_x0000_s148482" name="Equation" r:id="rId4" imgW="774360" imgH="431640" progId="Equation.DSMT4">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a:xfrm>
            <a:off x="273050" y="207963"/>
            <a:ext cx="9432925" cy="561975"/>
          </a:xfrm>
        </p:spPr>
        <p:txBody>
          <a:bodyPr/>
          <a:lstStyle/>
          <a:p>
            <a:r>
              <a:rPr lang="en-US" dirty="0" smtClean="0"/>
              <a:t>Collective Communications…</a:t>
            </a:r>
            <a:br>
              <a:rPr lang="en-US" dirty="0" smtClean="0"/>
            </a:br>
            <a:r>
              <a:rPr lang="en-US" sz="2800" dirty="0" smtClean="0"/>
              <a:t>Example: Calculating the Inner Product</a:t>
            </a:r>
            <a:endParaRPr lang="ru-RU" sz="2800" dirty="0" smtClean="0"/>
          </a:p>
        </p:txBody>
      </p:sp>
      <p:sp>
        <p:nvSpPr>
          <p:cNvPr id="24579" name="Rectangle 1"/>
          <p:cNvSpPr>
            <a:spLocks noChangeArrowheads="1"/>
          </p:cNvSpPr>
          <p:nvPr/>
        </p:nvSpPr>
        <p:spPr bwMode="auto">
          <a:xfrm>
            <a:off x="0" y="1000108"/>
            <a:ext cx="9906000" cy="5078313"/>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dirty="0" smtClean="0">
                <a:latin typeface="Courier New" pitchFamily="49" charset="0"/>
                <a:cs typeface="Courier New" pitchFamily="49" charset="0"/>
              </a:rPr>
              <a:t>#include "</a:t>
            </a:r>
            <a:r>
              <a:rPr lang="en-US" dirty="0" err="1" smtClean="0">
                <a:latin typeface="Courier New" pitchFamily="49" charset="0"/>
                <a:cs typeface="Courier New" pitchFamily="49" charset="0"/>
              </a:rPr>
              <a:t>mpi.h</a:t>
            </a:r>
            <a:r>
              <a:rPr lang="en-US" dirty="0" smtClean="0">
                <a:latin typeface="Courier New" pitchFamily="49" charset="0"/>
                <a:cs typeface="Courier New" pitchFamily="49" charset="0"/>
              </a:rPr>
              <a:t>"</a:t>
            </a:r>
          </a:p>
          <a:p>
            <a:r>
              <a:rPr lang="en-US" dirty="0" smtClean="0">
                <a:latin typeface="Courier New" pitchFamily="49" charset="0"/>
                <a:cs typeface="Courier New" pitchFamily="49" charset="0"/>
              </a:rPr>
              <a:t>#include "</a:t>
            </a:r>
            <a:r>
              <a:rPr lang="en-US" dirty="0" err="1" smtClean="0">
                <a:latin typeface="Courier New" pitchFamily="49" charset="0"/>
                <a:cs typeface="Courier New" pitchFamily="49" charset="0"/>
              </a:rPr>
              <a:t>stdio.h</a:t>
            </a:r>
            <a:r>
              <a:rPr lang="en-US" dirty="0" smtClean="0">
                <a:latin typeface="Courier New" pitchFamily="49" charset="0"/>
                <a:cs typeface="Courier New" pitchFamily="49" charset="0"/>
              </a:rPr>
              <a:t>"</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void </a:t>
            </a:r>
            <a:r>
              <a:rPr lang="en-US" b="1" dirty="0" smtClean="0">
                <a:latin typeface="Courier New" pitchFamily="49" charset="0"/>
                <a:cs typeface="Courier New" pitchFamily="49" charset="0"/>
              </a:rPr>
              <a:t>main(</a:t>
            </a:r>
            <a:r>
              <a:rPr lang="en-US" b="1" dirty="0" err="1" smtClean="0">
                <a:latin typeface="Courier New" pitchFamily="49" charset="0"/>
                <a:cs typeface="Courier New" pitchFamily="49" charset="0"/>
              </a:rPr>
              <a:t>int</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argc</a:t>
            </a:r>
            <a:r>
              <a:rPr lang="en-US" dirty="0" smtClean="0">
                <a:latin typeface="Courier New" pitchFamily="49" charset="0"/>
                <a:cs typeface="Courier New" pitchFamily="49" charset="0"/>
              </a:rPr>
              <a:t>, char *</a:t>
            </a:r>
            <a:r>
              <a:rPr lang="en-US" dirty="0" err="1" smtClean="0">
                <a:latin typeface="Courier New" pitchFamily="49" charset="0"/>
                <a:cs typeface="Courier New" pitchFamily="49" charset="0"/>
              </a:rPr>
              <a:t>argv</a:t>
            </a:r>
            <a:r>
              <a:rPr lang="en-US" dirty="0" smtClean="0">
                <a:latin typeface="Courier New" pitchFamily="49" charset="0"/>
                <a:cs typeface="Courier New" pitchFamily="49" charset="0"/>
              </a:rPr>
              <a:t>[]) {</a:t>
            </a:r>
          </a:p>
          <a:p>
            <a:r>
              <a:rPr lang="en-US" dirty="0" smtClean="0">
                <a:latin typeface="Courier New" pitchFamily="49" charset="0"/>
                <a:cs typeface="Courier New" pitchFamily="49" charset="0"/>
              </a:rPr>
              <a:t>  double *a, *b;</a:t>
            </a:r>
          </a:p>
          <a:p>
            <a:r>
              <a:rPr lang="pt-BR" dirty="0" smtClean="0">
                <a:latin typeface="Courier New" pitchFamily="49" charset="0"/>
                <a:cs typeface="Courier New" pitchFamily="49" charset="0"/>
              </a:rPr>
              <a:t>  int i, n, ProcNum, ProcRank;</a:t>
            </a:r>
          </a:p>
          <a:p>
            <a:r>
              <a:rPr lang="en-US" dirty="0" smtClean="0">
                <a:latin typeface="Courier New" pitchFamily="49" charset="0"/>
                <a:cs typeface="Courier New" pitchFamily="49" charset="0"/>
              </a:rPr>
              <a:t>  double sum, </a:t>
            </a:r>
            <a:r>
              <a:rPr lang="en-US" dirty="0" err="1" smtClean="0">
                <a:latin typeface="Courier New" pitchFamily="49" charset="0"/>
                <a:cs typeface="Courier New" pitchFamily="49" charset="0"/>
              </a:rPr>
              <a:t>sum_all</a:t>
            </a:r>
            <a:r>
              <a:rPr lang="en-US" dirty="0" smtClean="0">
                <a:latin typeface="Courier New" pitchFamily="49" charset="0"/>
                <a:cs typeface="Courier New" pitchFamily="49" charset="0"/>
              </a:rPr>
              <a:t>;</a:t>
            </a:r>
          </a:p>
          <a:p>
            <a:r>
              <a:rPr lang="en-US" dirty="0" smtClean="0">
                <a:latin typeface="Courier New" pitchFamily="49" charset="0"/>
                <a:cs typeface="Courier New" pitchFamily="49" charset="0"/>
              </a:rPr>
              <a:t>  </a:t>
            </a:r>
            <a:r>
              <a:rPr lang="en-US" b="1" dirty="0" err="1" smtClean="0">
                <a:latin typeface="Courier New" pitchFamily="49" charset="0"/>
                <a:cs typeface="Courier New" pitchFamily="49" charset="0"/>
              </a:rPr>
              <a:t>MPI_Init</a:t>
            </a:r>
            <a:r>
              <a:rPr lang="en-US" dirty="0" smtClean="0">
                <a:latin typeface="Courier New" pitchFamily="49" charset="0"/>
                <a:cs typeface="Courier New" pitchFamily="49" charset="0"/>
              </a:rPr>
              <a:t>(&amp;</a:t>
            </a:r>
            <a:r>
              <a:rPr lang="en-US" dirty="0" err="1" smtClean="0">
                <a:latin typeface="Courier New" pitchFamily="49" charset="0"/>
                <a:cs typeface="Courier New" pitchFamily="49" charset="0"/>
              </a:rPr>
              <a:t>argc</a:t>
            </a:r>
            <a:r>
              <a:rPr lang="en-US" dirty="0" smtClean="0">
                <a:latin typeface="Courier New" pitchFamily="49" charset="0"/>
                <a:cs typeface="Courier New" pitchFamily="49" charset="0"/>
              </a:rPr>
              <a:t>, &amp;</a:t>
            </a:r>
            <a:r>
              <a:rPr lang="en-US" dirty="0" err="1" smtClean="0">
                <a:latin typeface="Courier New" pitchFamily="49" charset="0"/>
                <a:cs typeface="Courier New" pitchFamily="49" charset="0"/>
              </a:rPr>
              <a:t>argv</a:t>
            </a:r>
            <a:r>
              <a:rPr lang="en-US" dirty="0" smtClean="0">
                <a:latin typeface="Courier New" pitchFamily="49" charset="0"/>
                <a:cs typeface="Courier New" pitchFamily="49" charset="0"/>
              </a:rPr>
              <a:t>); </a:t>
            </a:r>
          </a:p>
          <a:p>
            <a:r>
              <a:rPr lang="en-US" dirty="0" smtClean="0">
                <a:latin typeface="Courier New" pitchFamily="49" charset="0"/>
                <a:cs typeface="Courier New" pitchFamily="49" charset="0"/>
              </a:rPr>
              <a:t>  </a:t>
            </a:r>
            <a:r>
              <a:rPr lang="en-US" b="1" dirty="0" err="1" smtClean="0">
                <a:latin typeface="Courier New" pitchFamily="49" charset="0"/>
                <a:cs typeface="Courier New" pitchFamily="49" charset="0"/>
              </a:rPr>
              <a:t>MPI_Comm_size</a:t>
            </a:r>
            <a:r>
              <a:rPr lang="en-US" dirty="0" smtClean="0">
                <a:latin typeface="Courier New" pitchFamily="49" charset="0"/>
                <a:cs typeface="Courier New" pitchFamily="49" charset="0"/>
              </a:rPr>
              <a:t>(MPI_COMM_WORLD, &amp;</a:t>
            </a:r>
            <a:r>
              <a:rPr lang="en-US" dirty="0" err="1" smtClean="0">
                <a:latin typeface="Courier New" pitchFamily="49" charset="0"/>
                <a:cs typeface="Courier New" pitchFamily="49" charset="0"/>
              </a:rPr>
              <a:t>ProcNum</a:t>
            </a:r>
            <a:r>
              <a:rPr lang="en-US" dirty="0" smtClean="0">
                <a:latin typeface="Courier New" pitchFamily="49" charset="0"/>
                <a:cs typeface="Courier New" pitchFamily="49" charset="0"/>
              </a:rPr>
              <a:t>);</a:t>
            </a:r>
          </a:p>
          <a:p>
            <a:r>
              <a:rPr lang="en-US" dirty="0" smtClean="0">
                <a:latin typeface="Courier New" pitchFamily="49" charset="0"/>
                <a:cs typeface="Courier New" pitchFamily="49" charset="0"/>
              </a:rPr>
              <a:t>  </a:t>
            </a:r>
            <a:r>
              <a:rPr lang="en-US" b="1" dirty="0" err="1" smtClean="0">
                <a:latin typeface="Courier New" pitchFamily="49" charset="0"/>
                <a:cs typeface="Courier New" pitchFamily="49" charset="0"/>
              </a:rPr>
              <a:t>MPI_Comm_rank</a:t>
            </a:r>
            <a:r>
              <a:rPr lang="en-US" dirty="0" smtClean="0">
                <a:latin typeface="Courier New" pitchFamily="49" charset="0"/>
                <a:cs typeface="Courier New" pitchFamily="49" charset="0"/>
              </a:rPr>
              <a:t>(MPI_COMM_WORLD, &amp;</a:t>
            </a:r>
            <a:r>
              <a:rPr lang="en-US" dirty="0" err="1" smtClean="0">
                <a:latin typeface="Courier New" pitchFamily="49" charset="0"/>
                <a:cs typeface="Courier New" pitchFamily="49" charset="0"/>
              </a:rPr>
              <a:t>ProcRank</a:t>
            </a:r>
            <a:r>
              <a:rPr lang="en-US" dirty="0" smtClean="0">
                <a:latin typeface="Courier New" pitchFamily="49" charset="0"/>
                <a:cs typeface="Courier New" pitchFamily="49" charset="0"/>
              </a:rPr>
              <a:t>); </a:t>
            </a:r>
          </a:p>
          <a:p>
            <a:r>
              <a:rPr lang="en-US" dirty="0" smtClean="0">
                <a:latin typeface="Courier New" pitchFamily="49" charset="0"/>
                <a:cs typeface="Courier New" pitchFamily="49" charset="0"/>
              </a:rPr>
              <a:t>  if (</a:t>
            </a:r>
            <a:r>
              <a:rPr lang="en-US" dirty="0" err="1" smtClean="0">
                <a:latin typeface="Courier New" pitchFamily="49" charset="0"/>
                <a:cs typeface="Courier New" pitchFamily="49" charset="0"/>
              </a:rPr>
              <a:t>ProcRank</a:t>
            </a:r>
            <a:r>
              <a:rPr lang="en-US" dirty="0" smtClean="0">
                <a:latin typeface="Courier New" pitchFamily="49" charset="0"/>
                <a:cs typeface="Courier New" pitchFamily="49" charset="0"/>
              </a:rPr>
              <a:t> == 0)</a:t>
            </a:r>
            <a:r>
              <a:rPr lang="ru-RU" dirty="0" smtClean="0">
                <a:latin typeface="Courier New" pitchFamily="49" charset="0"/>
                <a:cs typeface="Courier New" pitchFamily="49" charset="0"/>
              </a:rPr>
              <a:t>{</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scanf</a:t>
            </a:r>
            <a:r>
              <a:rPr lang="en-US" dirty="0" smtClean="0">
                <a:latin typeface="Courier New" pitchFamily="49" charset="0"/>
                <a:cs typeface="Courier New" pitchFamily="49" charset="0"/>
              </a:rPr>
              <a:t>("%d", &amp;n);</a:t>
            </a:r>
          </a:p>
          <a:p>
            <a:r>
              <a:rPr lang="en-US" dirty="0" smtClean="0">
                <a:latin typeface="Courier New" pitchFamily="49" charset="0"/>
                <a:cs typeface="Courier New" pitchFamily="49" charset="0"/>
              </a:rPr>
              <a:t>    a = new double[n];</a:t>
            </a:r>
          </a:p>
          <a:p>
            <a:r>
              <a:rPr lang="en-US" dirty="0" smtClean="0">
                <a:latin typeface="Courier New" pitchFamily="49" charset="0"/>
                <a:cs typeface="Courier New" pitchFamily="49" charset="0"/>
              </a:rPr>
              <a:t>    b = new double[n];</a:t>
            </a:r>
          </a:p>
          <a:p>
            <a:r>
              <a:rPr lang="en-US" dirty="0" smtClean="0">
                <a:latin typeface="Courier New" pitchFamily="49" charset="0"/>
                <a:cs typeface="Courier New" pitchFamily="49" charset="0"/>
              </a:rPr>
              <a:t>    // initialization of vectors a and b</a:t>
            </a:r>
          </a:p>
          <a:p>
            <a:r>
              <a:rPr lang="en-US" dirty="0" smtClean="0">
                <a:latin typeface="Courier New" pitchFamily="49" charset="0"/>
                <a:cs typeface="Courier New" pitchFamily="49" charset="0"/>
              </a:rPr>
              <a:t>  </a:t>
            </a:r>
            <a:r>
              <a:rPr lang="ru-RU" dirty="0" smtClean="0">
                <a:latin typeface="Courier New" pitchFamily="49" charset="0"/>
                <a:cs typeface="Courier New" pitchFamily="49" charset="0"/>
              </a:rPr>
              <a:t>}</a:t>
            </a:r>
          </a:p>
          <a:p>
            <a:r>
              <a:rPr lang="en-US" dirty="0" smtClean="0">
                <a:latin typeface="Courier New" pitchFamily="49" charset="0"/>
                <a:cs typeface="Courier New" pitchFamily="49" charset="0"/>
              </a:rPr>
              <a:t>  </a:t>
            </a:r>
            <a:r>
              <a:rPr lang="en-US" b="1" dirty="0" err="1" smtClean="0">
                <a:latin typeface="Courier New" pitchFamily="49" charset="0"/>
                <a:cs typeface="Courier New" pitchFamily="49" charset="0"/>
              </a:rPr>
              <a:t>MPI_Bcast</a:t>
            </a:r>
            <a:r>
              <a:rPr lang="en-US" dirty="0" smtClean="0">
                <a:latin typeface="Courier New" pitchFamily="49" charset="0"/>
                <a:cs typeface="Courier New" pitchFamily="49" charset="0"/>
              </a:rPr>
              <a:t>(&amp;n, 1, MPI_INT, 0, MPI_COMM_WORLD);</a:t>
            </a:r>
          </a:p>
          <a:p>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n = n / </a:t>
            </a:r>
            <a:r>
              <a:rPr lang="en-US" b="1" dirty="0" err="1" smtClean="0">
                <a:latin typeface="Courier New" pitchFamily="49" charset="0"/>
                <a:cs typeface="Courier New" pitchFamily="49" charset="0"/>
              </a:rPr>
              <a:t>ProcNum</a:t>
            </a:r>
            <a:r>
              <a:rPr lang="en-US" dirty="0" smtClean="0">
                <a:latin typeface="Courier New" pitchFamily="49" charset="0"/>
                <a:cs typeface="Courier New" pitchFamily="49" charset="0"/>
              </a:rPr>
              <a:t>;</a:t>
            </a:r>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омер слайда 4"/>
          <p:cNvSpPr>
            <a:spLocks noGrp="1"/>
          </p:cNvSpPr>
          <p:nvPr>
            <p:ph type="sldNum" sz="quarter" idx="4"/>
          </p:nvPr>
        </p:nvSpPr>
        <p:spPr/>
        <p:txBody>
          <a:bodyPr/>
          <a:lstStyle/>
          <a:p>
            <a:pPr>
              <a:defRPr/>
            </a:pPr>
            <a:fld id="{4F2367BF-7A57-4F5A-B357-719264272D2E}" type="slidenum">
              <a:rPr lang="ru-RU" smtClean="0"/>
              <a:pPr>
                <a:defRPr/>
              </a:pPr>
              <a:t>19</a:t>
            </a:fld>
            <a:endParaRPr lang="ru-RU" dirty="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6167446" y="5429265"/>
            <a:ext cx="3509954" cy="769441"/>
          </a:xfrm>
          <a:prstGeom prst="rect">
            <a:avLst/>
          </a:prstGeom>
          <a:noFill/>
          <a:ln w="9525">
            <a:noFill/>
            <a:miter lim="800000"/>
            <a:headEnd/>
            <a:tailEnd/>
          </a:ln>
        </p:spPr>
        <p:txBody>
          <a:bodyPr wrap="square" anchor="ctr">
            <a:spAutoFit/>
          </a:bodyPr>
          <a:lstStyle/>
          <a:p>
            <a:r>
              <a:rPr lang="en-US" sz="2200" smtClean="0">
                <a:latin typeface="Arial" pitchFamily="34" charset="0"/>
              </a:rPr>
              <a:t>Sysoyev </a:t>
            </a:r>
            <a:r>
              <a:rPr lang="en-US" sz="2200" dirty="0" smtClean="0">
                <a:latin typeface="Arial" pitchFamily="34" charset="0"/>
              </a:rPr>
              <a:t>A.V.</a:t>
            </a:r>
          </a:p>
          <a:p>
            <a:r>
              <a:rPr lang="en-US" sz="2200" dirty="0" smtClean="0">
                <a:latin typeface="Arial" pitchFamily="34" charset="0"/>
              </a:rPr>
              <a:t>Software department</a:t>
            </a:r>
            <a:endParaRPr lang="ru-RU" sz="2200" dirty="0">
              <a:latin typeface="Arial" pitchFamily="34" charset="0"/>
            </a:endParaRPr>
          </a:p>
        </p:txBody>
      </p:sp>
      <p:sp>
        <p:nvSpPr>
          <p:cNvPr id="8" name="Заголовок 1"/>
          <p:cNvSpPr txBox="1">
            <a:spLocks/>
          </p:cNvSpPr>
          <p:nvPr/>
        </p:nvSpPr>
        <p:spPr bwMode="auto">
          <a:xfrm>
            <a:off x="742950" y="2780928"/>
            <a:ext cx="8420100"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a:lstStyle>
          <a:p>
            <a:r>
              <a:rPr lang="ru-RU" altLang="ru-RU" dirty="0" smtClean="0"/>
              <a:t>0</a:t>
            </a:r>
            <a:r>
              <a:rPr lang="en-US" altLang="ru-RU" dirty="0" smtClean="0"/>
              <a:t>2</a:t>
            </a:r>
            <a:r>
              <a:rPr lang="ru-RU" altLang="ru-RU" dirty="0" smtClean="0"/>
              <a:t> </a:t>
            </a:r>
            <a:r>
              <a:rPr lang="en-US" altLang="ru-RU" dirty="0" smtClean="0"/>
              <a:t>Lecture</a:t>
            </a:r>
            <a:r>
              <a:rPr lang="ru-RU" altLang="ru-RU" dirty="0" smtClean="0"/>
              <a:t/>
            </a:r>
            <a:br>
              <a:rPr lang="ru-RU" altLang="ru-RU" dirty="0" smtClean="0"/>
            </a:br>
            <a:r>
              <a:rPr lang="en-US" dirty="0" smtClean="0"/>
              <a:t> Collective and Point-to-Point </a:t>
            </a:r>
            <a:br>
              <a:rPr lang="en-US" dirty="0" smtClean="0"/>
            </a:br>
            <a:r>
              <a:rPr lang="en-US" dirty="0" smtClean="0"/>
              <a:t>Communications</a:t>
            </a:r>
            <a:endParaRPr lang="ru-RU" dirty="0"/>
          </a:p>
        </p:txBody>
      </p:sp>
      <p:sp>
        <p:nvSpPr>
          <p:cNvPr id="5" name="Rectangle 4"/>
          <p:cNvSpPr>
            <a:spLocks noChangeArrowheads="1"/>
          </p:cNvSpPr>
          <p:nvPr/>
        </p:nvSpPr>
        <p:spPr bwMode="auto">
          <a:xfrm>
            <a:off x="6381760" y="4500570"/>
            <a:ext cx="3539793" cy="400110"/>
          </a:xfrm>
          <a:prstGeom prst="rect">
            <a:avLst/>
          </a:prstGeom>
          <a:noFill/>
          <a:ln w="9525">
            <a:noFill/>
            <a:miter lim="800000"/>
            <a:headEnd/>
            <a:tailEnd/>
          </a:ln>
        </p:spPr>
        <p:txBody>
          <a:bodyPr wrap="square" anchor="ctr">
            <a:spAutoFit/>
          </a:bodyPr>
          <a:lstStyle/>
          <a:p>
            <a:pPr algn="l"/>
            <a:r>
              <a:rPr lang="en-US" sz="2000" i="1" dirty="0">
                <a:solidFill>
                  <a:srgbClr val="000000"/>
                </a:solidFill>
                <a:latin typeface="Arial" charset="0"/>
              </a:rPr>
              <a:t>With the support of </a:t>
            </a:r>
            <a:r>
              <a:rPr lang="en-US" sz="2000" i="1" dirty="0" smtClean="0">
                <a:solidFill>
                  <a:srgbClr val="000000"/>
                </a:solidFill>
                <a:latin typeface="Arial" charset="0"/>
              </a:rPr>
              <a:t>Microsoft</a:t>
            </a:r>
            <a:endParaRPr lang="ru-RU" sz="2000" dirty="0">
              <a:solidFill>
                <a:srgbClr val="000000"/>
              </a:solidFill>
              <a:latin typeface="Arial" charset="0"/>
            </a:endParaRPr>
          </a:p>
        </p:txBody>
      </p:sp>
      <p:sp>
        <p:nvSpPr>
          <p:cNvPr id="9" name="Rectangle 3"/>
          <p:cNvSpPr txBox="1">
            <a:spLocks noChangeArrowheads="1"/>
          </p:cNvSpPr>
          <p:nvPr/>
        </p:nvSpPr>
        <p:spPr bwMode="auto">
          <a:xfrm>
            <a:off x="238092" y="1785926"/>
            <a:ext cx="9467436" cy="4001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defRPr/>
            </a:pPr>
            <a:r>
              <a:rPr lang="en-US" sz="2000" b="1" i="1" dirty="0" smtClean="0">
                <a:latin typeface="+mn-lt"/>
              </a:rPr>
              <a:t>Parallel Programming for Multiprocessor Distributed Memory Systems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a:xfrm>
            <a:off x="273050" y="207963"/>
            <a:ext cx="9432925" cy="561975"/>
          </a:xfrm>
        </p:spPr>
        <p:txBody>
          <a:bodyPr/>
          <a:lstStyle/>
          <a:p>
            <a:r>
              <a:rPr lang="en-US" dirty="0" smtClean="0"/>
              <a:t>Collective Communications…</a:t>
            </a:r>
            <a:br>
              <a:rPr lang="en-US" dirty="0" smtClean="0"/>
            </a:br>
            <a:r>
              <a:rPr lang="en-US" sz="2800" dirty="0" smtClean="0"/>
              <a:t>Example: Calculating the Inner Product</a:t>
            </a:r>
            <a:endParaRPr lang="ru-RU" sz="2800" dirty="0" smtClean="0"/>
          </a:p>
        </p:txBody>
      </p:sp>
      <p:sp>
        <p:nvSpPr>
          <p:cNvPr id="24579" name="Rectangle 1"/>
          <p:cNvSpPr>
            <a:spLocks noChangeArrowheads="1"/>
          </p:cNvSpPr>
          <p:nvPr/>
        </p:nvSpPr>
        <p:spPr bwMode="auto">
          <a:xfrm>
            <a:off x="0" y="1000108"/>
            <a:ext cx="9906000" cy="5078313"/>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r>
              <a:rPr lang="en-US" dirty="0" smtClean="0">
                <a:latin typeface="Courier New" pitchFamily="49" charset="0"/>
                <a:cs typeface="Courier New" pitchFamily="49" charset="0"/>
              </a:rPr>
              <a:t>  if (</a:t>
            </a:r>
            <a:r>
              <a:rPr lang="en-US" dirty="0" err="1" smtClean="0">
                <a:latin typeface="Courier New" pitchFamily="49" charset="0"/>
                <a:cs typeface="Courier New" pitchFamily="49" charset="0"/>
              </a:rPr>
              <a:t>ProcRank</a:t>
            </a:r>
            <a:r>
              <a:rPr lang="en-US" dirty="0" smtClean="0">
                <a:latin typeface="Courier New" pitchFamily="49" charset="0"/>
                <a:cs typeface="Courier New" pitchFamily="49" charset="0"/>
              </a:rPr>
              <a:t> != 0) </a:t>
            </a:r>
            <a:r>
              <a:rPr lang="ru-RU" dirty="0" smtClean="0">
                <a:latin typeface="Courier New" pitchFamily="49" charset="0"/>
                <a:cs typeface="Courier New" pitchFamily="49" charset="0"/>
              </a:rPr>
              <a:t>{</a:t>
            </a:r>
          </a:p>
          <a:p>
            <a:r>
              <a:rPr lang="en-US" dirty="0" smtClean="0">
                <a:latin typeface="Courier New" pitchFamily="49" charset="0"/>
                <a:cs typeface="Courier New" pitchFamily="49" charset="0"/>
              </a:rPr>
              <a:t>    a = new double[n];</a:t>
            </a:r>
          </a:p>
          <a:p>
            <a:r>
              <a:rPr lang="en-US" dirty="0" smtClean="0">
                <a:latin typeface="Courier New" pitchFamily="49" charset="0"/>
                <a:cs typeface="Courier New" pitchFamily="49" charset="0"/>
              </a:rPr>
              <a:t>    b = new double[n];</a:t>
            </a:r>
          </a:p>
          <a:p>
            <a:r>
              <a:rPr lang="ru-RU" dirty="0" smtClean="0">
                <a:latin typeface="Courier New" pitchFamily="49" charset="0"/>
                <a:cs typeface="Courier New" pitchFamily="49" charset="0"/>
              </a:rPr>
              <a:t>  }</a:t>
            </a:r>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  </a:t>
            </a:r>
            <a:r>
              <a:rPr lang="en-US" b="1" dirty="0" err="1" smtClean="0">
                <a:latin typeface="Courier New" pitchFamily="49" charset="0"/>
                <a:cs typeface="Courier New" pitchFamily="49" charset="0"/>
              </a:rPr>
              <a:t>MPI_Scatter</a:t>
            </a:r>
            <a:r>
              <a:rPr lang="en-US" dirty="0" smtClean="0">
                <a:latin typeface="Courier New" pitchFamily="49" charset="0"/>
                <a:cs typeface="Courier New" pitchFamily="49" charset="0"/>
              </a:rPr>
              <a:t>(a, n, MPI_DOUBLE, a, n, MPI_DOUBLE, 0, MPI_COMM_WORLD);</a:t>
            </a:r>
          </a:p>
          <a:p>
            <a:r>
              <a:rPr lang="en-US" dirty="0" smtClean="0">
                <a:latin typeface="Courier New" pitchFamily="49" charset="0"/>
                <a:cs typeface="Courier New" pitchFamily="49" charset="0"/>
              </a:rPr>
              <a:t>  </a:t>
            </a:r>
            <a:r>
              <a:rPr lang="en-US" b="1" dirty="0" err="1" smtClean="0">
                <a:latin typeface="Courier New" pitchFamily="49" charset="0"/>
                <a:cs typeface="Courier New" pitchFamily="49" charset="0"/>
              </a:rPr>
              <a:t>MPI_Scatter</a:t>
            </a:r>
            <a:r>
              <a:rPr lang="en-US" dirty="0" smtClean="0">
                <a:latin typeface="Courier New" pitchFamily="49" charset="0"/>
                <a:cs typeface="Courier New" pitchFamily="49" charset="0"/>
              </a:rPr>
              <a:t>(b, n, MPI_DOUBLE, b, n, MPI_DOUBLE, 0, MPI_COMM_WORLD);</a:t>
            </a:r>
          </a:p>
          <a:p>
            <a:r>
              <a:rPr lang="en-US" dirty="0" smtClean="0">
                <a:latin typeface="Courier New" pitchFamily="49" charset="0"/>
                <a:cs typeface="Courier New" pitchFamily="49" charset="0"/>
              </a:rPr>
              <a:t>  sum = </a:t>
            </a:r>
            <a:r>
              <a:rPr lang="en-US" dirty="0" err="1" smtClean="0">
                <a:latin typeface="Courier New" pitchFamily="49" charset="0"/>
                <a:cs typeface="Courier New" pitchFamily="49" charset="0"/>
              </a:rPr>
              <a:t>sum_all</a:t>
            </a:r>
            <a:r>
              <a:rPr lang="en-US" dirty="0" smtClean="0">
                <a:latin typeface="Courier New" pitchFamily="49" charset="0"/>
                <a:cs typeface="Courier New" pitchFamily="49" charset="0"/>
              </a:rPr>
              <a:t> = 0;</a:t>
            </a:r>
          </a:p>
          <a:p>
            <a:r>
              <a:rPr lang="nn-NO" dirty="0" smtClean="0">
                <a:latin typeface="Courier New" pitchFamily="49" charset="0"/>
                <a:cs typeface="Courier New" pitchFamily="49" charset="0"/>
              </a:rPr>
              <a:t>  for (i = 0; i &lt; n; i++)</a:t>
            </a:r>
          </a:p>
          <a:p>
            <a:r>
              <a:rPr lang="en-US" dirty="0" smtClean="0">
                <a:latin typeface="Courier New" pitchFamily="49" charset="0"/>
                <a:cs typeface="Courier New" pitchFamily="49" charset="0"/>
              </a:rPr>
              <a:t>    sum += a[</a:t>
            </a:r>
            <a:r>
              <a:rPr lang="en-US" dirty="0" err="1" smtClean="0">
                <a:latin typeface="Courier New" pitchFamily="49" charset="0"/>
                <a:cs typeface="Courier New" pitchFamily="49" charset="0"/>
              </a:rPr>
              <a:t>i</a:t>
            </a:r>
            <a:r>
              <a:rPr lang="en-US" dirty="0" smtClean="0">
                <a:latin typeface="Courier New" pitchFamily="49" charset="0"/>
                <a:cs typeface="Courier New" pitchFamily="49" charset="0"/>
              </a:rPr>
              <a:t>] * b[</a:t>
            </a:r>
            <a:r>
              <a:rPr lang="en-US" dirty="0" err="1" smtClean="0">
                <a:latin typeface="Courier New" pitchFamily="49" charset="0"/>
                <a:cs typeface="Courier New" pitchFamily="49" charset="0"/>
              </a:rPr>
              <a:t>i</a:t>
            </a:r>
            <a:r>
              <a:rPr lang="en-US" dirty="0" smtClean="0">
                <a:latin typeface="Courier New" pitchFamily="49" charset="0"/>
                <a:cs typeface="Courier New" pitchFamily="49" charset="0"/>
              </a:rPr>
              <a:t>];</a:t>
            </a:r>
          </a:p>
          <a:p>
            <a:r>
              <a:rPr lang="en-US" dirty="0" smtClean="0">
                <a:latin typeface="Courier New" pitchFamily="49" charset="0"/>
                <a:cs typeface="Courier New" pitchFamily="49" charset="0"/>
              </a:rPr>
              <a:t>  </a:t>
            </a:r>
            <a:r>
              <a:rPr lang="en-US" b="1" dirty="0" err="1" smtClean="0">
                <a:latin typeface="Courier New" pitchFamily="49" charset="0"/>
                <a:cs typeface="Courier New" pitchFamily="49" charset="0"/>
              </a:rPr>
              <a:t>MPI_Reduce</a:t>
            </a:r>
            <a:r>
              <a:rPr lang="en-US" dirty="0" smtClean="0">
                <a:latin typeface="Courier New" pitchFamily="49" charset="0"/>
                <a:cs typeface="Courier New" pitchFamily="49" charset="0"/>
              </a:rPr>
              <a:t>(&amp;sum, &amp;</a:t>
            </a:r>
            <a:r>
              <a:rPr lang="en-US" dirty="0" err="1" smtClean="0">
                <a:latin typeface="Courier New" pitchFamily="49" charset="0"/>
                <a:cs typeface="Courier New" pitchFamily="49" charset="0"/>
              </a:rPr>
              <a:t>sum_all</a:t>
            </a:r>
            <a:r>
              <a:rPr lang="en-US" dirty="0" smtClean="0">
                <a:latin typeface="Courier New" pitchFamily="49" charset="0"/>
                <a:cs typeface="Courier New" pitchFamily="49" charset="0"/>
              </a:rPr>
              <a:t>, 1, MPI_DOUBLE, MPI_SUM, 0, </a:t>
            </a:r>
          </a:p>
          <a:p>
            <a:r>
              <a:rPr lang="en-US" dirty="0" smtClean="0">
                <a:latin typeface="Courier New" pitchFamily="49" charset="0"/>
                <a:cs typeface="Courier New" pitchFamily="49" charset="0"/>
              </a:rPr>
              <a:t>    MPI_COMM_WORLD);</a:t>
            </a:r>
          </a:p>
          <a:p>
            <a:r>
              <a:rPr lang="en-US" dirty="0" smtClean="0">
                <a:latin typeface="Courier New" pitchFamily="49" charset="0"/>
                <a:cs typeface="Courier New" pitchFamily="49" charset="0"/>
              </a:rPr>
              <a:t>  if (</a:t>
            </a:r>
            <a:r>
              <a:rPr lang="en-US" dirty="0" err="1" smtClean="0">
                <a:latin typeface="Courier New" pitchFamily="49" charset="0"/>
                <a:cs typeface="Courier New" pitchFamily="49" charset="0"/>
              </a:rPr>
              <a:t>ProcRank</a:t>
            </a:r>
            <a:r>
              <a:rPr lang="en-US" dirty="0" smtClean="0">
                <a:latin typeface="Courier New" pitchFamily="49" charset="0"/>
                <a:cs typeface="Courier New" pitchFamily="49" charset="0"/>
              </a:rPr>
              <a:t> == 0)</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printf</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nInner</a:t>
            </a:r>
            <a:r>
              <a:rPr lang="en-US" dirty="0" smtClean="0">
                <a:latin typeface="Courier New" pitchFamily="49" charset="0"/>
                <a:cs typeface="Courier New" pitchFamily="49" charset="0"/>
              </a:rPr>
              <a:t> product = %10.2f", </a:t>
            </a:r>
            <a:r>
              <a:rPr lang="en-US" dirty="0" err="1" smtClean="0">
                <a:latin typeface="Courier New" pitchFamily="49" charset="0"/>
                <a:cs typeface="Courier New" pitchFamily="49" charset="0"/>
              </a:rPr>
              <a:t>sum_all</a:t>
            </a:r>
            <a:r>
              <a:rPr lang="en-US" dirty="0" smtClean="0">
                <a:latin typeface="Courier New" pitchFamily="49" charset="0"/>
                <a:cs typeface="Courier New" pitchFamily="49" charset="0"/>
              </a:rPr>
              <a:t>);</a:t>
            </a:r>
          </a:p>
          <a:p>
            <a:r>
              <a:rPr lang="ru-RU" dirty="0" smtClean="0">
                <a:latin typeface="Courier New" pitchFamily="49" charset="0"/>
                <a:cs typeface="Courier New" pitchFamily="49" charset="0"/>
              </a:rPr>
              <a:t> </a:t>
            </a:r>
          </a:p>
          <a:p>
            <a:r>
              <a:rPr lang="en-US" dirty="0" smtClean="0">
                <a:latin typeface="Courier New" pitchFamily="49" charset="0"/>
                <a:cs typeface="Courier New" pitchFamily="49" charset="0"/>
              </a:rPr>
              <a:t>  </a:t>
            </a:r>
            <a:r>
              <a:rPr lang="en-US" b="1" dirty="0" err="1" smtClean="0">
                <a:latin typeface="Courier New" pitchFamily="49" charset="0"/>
                <a:cs typeface="Courier New" pitchFamily="49" charset="0"/>
              </a:rPr>
              <a:t>MPI_Finalize</a:t>
            </a:r>
            <a:r>
              <a:rPr lang="en-US" dirty="0" smtClean="0">
                <a:latin typeface="Courier New" pitchFamily="49" charset="0"/>
                <a:cs typeface="Courier New" pitchFamily="49" charset="0"/>
              </a:rPr>
              <a:t>();</a:t>
            </a:r>
          </a:p>
          <a:p>
            <a:r>
              <a:rPr lang="en-US" dirty="0" smtClean="0">
                <a:latin typeface="Courier New" pitchFamily="49" charset="0"/>
                <a:cs typeface="Courier New" pitchFamily="49" charset="0"/>
              </a:rPr>
              <a:t>  delete [] a;</a:t>
            </a:r>
          </a:p>
          <a:p>
            <a:r>
              <a:rPr lang="en-US" dirty="0" smtClean="0">
                <a:latin typeface="Courier New" pitchFamily="49" charset="0"/>
                <a:cs typeface="Courier New" pitchFamily="49" charset="0"/>
              </a:rPr>
              <a:t>  delete [] b;</a:t>
            </a:r>
            <a:endParaRPr lang="ru-RU" dirty="0" smtClean="0">
              <a:latin typeface="Courier New" pitchFamily="49" charset="0"/>
              <a:cs typeface="Courier New" pitchFamily="49" charset="0"/>
            </a:endParaRPr>
          </a:p>
          <a:p>
            <a:r>
              <a:rPr lang="ru-RU" dirty="0" smtClean="0">
                <a:latin typeface="Courier New" pitchFamily="49" charset="0"/>
                <a:cs typeface="Courier New" pitchFamily="49" charset="0"/>
              </a:rPr>
              <a:t>}</a:t>
            </a:r>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омер слайда 4"/>
          <p:cNvSpPr>
            <a:spLocks noGrp="1"/>
          </p:cNvSpPr>
          <p:nvPr>
            <p:ph type="sldNum" sz="quarter" idx="4"/>
          </p:nvPr>
        </p:nvSpPr>
        <p:spPr/>
        <p:txBody>
          <a:bodyPr/>
          <a:lstStyle/>
          <a:p>
            <a:pPr>
              <a:defRPr/>
            </a:pPr>
            <a:fld id="{4F2367BF-7A57-4F5A-B357-719264272D2E}" type="slidenum">
              <a:rPr lang="ru-RU" smtClean="0"/>
              <a:pPr>
                <a:defRPr/>
              </a:pPr>
              <a:t>20</a:t>
            </a:fld>
            <a:endParaRPr lang="ru-RU" dirty="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All to All Communications</a:t>
            </a:r>
            <a:endParaRPr lang="ru-RU" dirty="0" smtClean="0"/>
          </a:p>
        </p:txBody>
      </p:sp>
      <p:sp>
        <p:nvSpPr>
          <p:cNvPr id="5123" name="Rectangle 5"/>
          <p:cNvSpPr>
            <a:spLocks noGrp="1" noChangeArrowheads="1"/>
          </p:cNvSpPr>
          <p:nvPr>
            <p:ph idx="1"/>
          </p:nvPr>
        </p:nvSpPr>
        <p:spPr/>
        <p:txBody>
          <a:bodyPr/>
          <a:lstStyle/>
          <a:p>
            <a:r>
              <a:rPr lang="en-US" dirty="0" smtClean="0"/>
              <a:t>To obtain all the gathered data on each communicator process, it is necessary to use the function of gathering and distribution </a:t>
            </a:r>
            <a:r>
              <a:rPr lang="en-US" b="1" dirty="0" err="1" smtClean="0">
                <a:latin typeface="Courier New" pitchFamily="49" charset="0"/>
                <a:cs typeface="Courier New" pitchFamily="49" charset="0"/>
              </a:rPr>
              <a:t>MPI_Allgather</a:t>
            </a:r>
            <a:r>
              <a:rPr lang="en-US" b="1" dirty="0" smtClean="0">
                <a:latin typeface="Courier New" pitchFamily="49" charset="0"/>
                <a:cs typeface="Courier New" pitchFamily="49" charset="0"/>
              </a:rPr>
              <a:t>()</a:t>
            </a:r>
          </a:p>
          <a:p>
            <a:endParaRPr lang="en-US" dirty="0" smtClean="0"/>
          </a:p>
          <a:p>
            <a:endParaRPr lang="en-US" dirty="0" smtClean="0"/>
          </a:p>
          <a:p>
            <a:endParaRPr lang="en-US" dirty="0" smtClean="0"/>
          </a:p>
          <a:p>
            <a:endParaRPr lang="en-US" dirty="0" smtClean="0"/>
          </a:p>
          <a:p>
            <a:r>
              <a:rPr lang="en-US" dirty="0" smtClean="0"/>
              <a:t>The execution of the general variant of data gathering operation, when the sizes of the messages transmitted among the processes may differ, is provided by means of the functions </a:t>
            </a:r>
            <a:r>
              <a:rPr lang="en-US" b="1" dirty="0" err="1" smtClean="0">
                <a:latin typeface="Courier New" pitchFamily="49" charset="0"/>
                <a:cs typeface="Courier New" pitchFamily="49" charset="0"/>
              </a:rPr>
              <a:t>MPI_Gatherv</a:t>
            </a:r>
            <a:r>
              <a:rPr lang="en-US" b="1" dirty="0" smtClean="0">
                <a:latin typeface="Courier New" pitchFamily="49" charset="0"/>
                <a:cs typeface="Courier New" pitchFamily="49" charset="0"/>
              </a:rPr>
              <a:t>()</a:t>
            </a:r>
            <a:r>
              <a:rPr lang="en-US" i="1" dirty="0" smtClean="0"/>
              <a:t> </a:t>
            </a:r>
            <a:r>
              <a:rPr lang="en-US" dirty="0" smtClean="0"/>
              <a:t>and </a:t>
            </a:r>
            <a:r>
              <a:rPr lang="en-US" b="1" dirty="0" err="1" smtClean="0">
                <a:latin typeface="Courier New" pitchFamily="49" charset="0"/>
                <a:cs typeface="Courier New" pitchFamily="49" charset="0"/>
              </a:rPr>
              <a:t>MPI_Allgatherv</a:t>
            </a:r>
            <a:r>
              <a:rPr lang="en-US" b="1" dirty="0" smtClean="0">
                <a:latin typeface="Courier New" pitchFamily="49" charset="0"/>
                <a:cs typeface="Courier New" pitchFamily="49" charset="0"/>
              </a:rPr>
              <a:t>()</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534189"/>
            <a:ext cx="9215502" cy="1323439"/>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MPI_Allgather</a:t>
            </a:r>
            <a:r>
              <a:rPr lang="en-US" sz="2000" dirty="0" smtClean="0">
                <a:latin typeface="Courier New" pitchFamily="49" charset="0"/>
              </a:rPr>
              <a:t>(</a:t>
            </a:r>
          </a:p>
          <a:p>
            <a:r>
              <a:rPr lang="en-US" sz="2000" dirty="0" smtClean="0">
                <a:latin typeface="Courier New" pitchFamily="49" charset="0"/>
              </a:rPr>
              <a:t>  void *</a:t>
            </a:r>
            <a:r>
              <a:rPr lang="en-US" sz="2000" dirty="0" err="1" smtClean="0">
                <a:latin typeface="Courier New" pitchFamily="49" charset="0"/>
              </a:rPr>
              <a:t>sbuf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scount</a:t>
            </a:r>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stype</a:t>
            </a:r>
            <a:r>
              <a:rPr lang="en-US" sz="2000" dirty="0" smtClean="0">
                <a:latin typeface="Courier New" pitchFamily="49" charset="0"/>
              </a:rPr>
              <a:t>, </a:t>
            </a:r>
          </a:p>
          <a:p>
            <a:r>
              <a:rPr lang="en-US" sz="2000" dirty="0" smtClean="0">
                <a:latin typeface="Courier New" pitchFamily="49" charset="0"/>
              </a:rPr>
              <a:t>  void *</a:t>
            </a:r>
            <a:r>
              <a:rPr lang="en-US" sz="2000" dirty="0" err="1" smtClean="0">
                <a:latin typeface="Courier New" pitchFamily="49" charset="0"/>
              </a:rPr>
              <a:t>rbuf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rcount</a:t>
            </a:r>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rtype</a:t>
            </a:r>
            <a:r>
              <a:rPr lang="en-US" sz="2000" dirty="0" smtClean="0">
                <a:latin typeface="Courier New" pitchFamily="49" charset="0"/>
              </a:rPr>
              <a:t>, </a:t>
            </a:r>
          </a:p>
          <a:p>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a:t>
            </a:r>
            <a:r>
              <a:rPr lang="en-US" sz="2000" dirty="0" smtClean="0">
                <a:latin typeface="Courier New" pitchFamily="49" charset="0"/>
                <a:cs typeface="Courier New" pitchFamily="49" charset="0"/>
              </a:rPr>
              <a:t>;</a:t>
            </a:r>
            <a:endParaRPr lang="ru-RU" sz="200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All to All Communications</a:t>
            </a:r>
            <a:endParaRPr lang="ru-RU" dirty="0" smtClean="0"/>
          </a:p>
        </p:txBody>
      </p:sp>
      <p:sp>
        <p:nvSpPr>
          <p:cNvPr id="5123" name="Rectangle 5"/>
          <p:cNvSpPr>
            <a:spLocks noGrp="1" noChangeArrowheads="1"/>
          </p:cNvSpPr>
          <p:nvPr>
            <p:ph idx="1"/>
          </p:nvPr>
        </p:nvSpPr>
        <p:spPr/>
        <p:txBody>
          <a:bodyPr/>
          <a:lstStyle/>
          <a:p>
            <a:r>
              <a:rPr lang="en-US" dirty="0" smtClean="0"/>
              <a:t>The total data exchange among processes is provided by the function</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The variant of this operation in case when the sizes of the transmitted messages may differ is provided by means of the function </a:t>
            </a:r>
            <a:r>
              <a:rPr lang="en-US" b="1" dirty="0" err="1" smtClean="0">
                <a:latin typeface="Courier New" pitchFamily="49" charset="0"/>
                <a:cs typeface="Courier New" pitchFamily="49" charset="0"/>
              </a:rPr>
              <a:t>MPI_Alltoallv</a:t>
            </a:r>
            <a:r>
              <a:rPr lang="en-US" b="1" dirty="0" smtClean="0">
                <a:latin typeface="Courier New" pitchFamily="49" charset="0"/>
                <a:cs typeface="Courier New" pitchFamily="49" charset="0"/>
              </a:rPr>
              <a:t>()</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214314" y="2000240"/>
            <a:ext cx="9596470" cy="707886"/>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MPI_Alltoall</a:t>
            </a:r>
            <a:r>
              <a:rPr lang="en-US" sz="2000" dirty="0" smtClean="0">
                <a:latin typeface="Courier New" pitchFamily="49" charset="0"/>
              </a:rPr>
              <a:t>(void *</a:t>
            </a:r>
            <a:r>
              <a:rPr lang="en-US" sz="2000" dirty="0" err="1" smtClean="0">
                <a:latin typeface="Courier New" pitchFamily="49" charset="0"/>
              </a:rPr>
              <a:t>sbuf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scount</a:t>
            </a:r>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stype</a:t>
            </a:r>
            <a:r>
              <a:rPr lang="en-US" sz="2000" dirty="0" smtClean="0">
                <a:latin typeface="Courier New" pitchFamily="49" charset="0"/>
              </a:rPr>
              <a:t>, </a:t>
            </a:r>
          </a:p>
          <a:p>
            <a:r>
              <a:rPr lang="en-US" sz="2000" dirty="0" smtClean="0">
                <a:latin typeface="Courier New" pitchFamily="49" charset="0"/>
              </a:rPr>
              <a:t>  void *</a:t>
            </a:r>
            <a:r>
              <a:rPr lang="en-US" sz="2000" dirty="0" err="1" smtClean="0">
                <a:latin typeface="Courier New" pitchFamily="49" charset="0"/>
              </a:rPr>
              <a:t>rbuf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rcount</a:t>
            </a:r>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a:t>
            </a:r>
            <a:r>
              <a:rPr lang="en-US" sz="2000" dirty="0" err="1" smtClean="0">
                <a:latin typeface="Courier New" pitchFamily="49" charset="0"/>
              </a:rPr>
              <a:t>rtype</a:t>
            </a:r>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a:t>
            </a:r>
            <a:r>
              <a:rPr lang="en-US" sz="2000" dirty="0" smtClean="0">
                <a:latin typeface="Courier New" pitchFamily="49" charset="0"/>
                <a:cs typeface="Courier New" pitchFamily="49" charset="0"/>
              </a:rPr>
              <a:t>;</a:t>
            </a:r>
            <a:endParaRPr lang="ru-RU" sz="2000" dirty="0" smtClean="0">
              <a:latin typeface="Courier New" pitchFamily="49" charset="0"/>
              <a:cs typeface="Courier New" pitchFamily="49" charset="0"/>
            </a:endParaRPr>
          </a:p>
        </p:txBody>
      </p:sp>
      <p:graphicFrame>
        <p:nvGraphicFramePr>
          <p:cNvPr id="149506" name="Object 9"/>
          <p:cNvGraphicFramePr>
            <a:graphicFrameLocks noChangeAspect="1"/>
          </p:cNvGraphicFramePr>
          <p:nvPr/>
        </p:nvGraphicFramePr>
        <p:xfrm>
          <a:off x="2095500" y="2790825"/>
          <a:ext cx="5838825" cy="2314575"/>
        </p:xfrm>
        <a:graphic>
          <a:graphicData uri="http://schemas.openxmlformats.org/presentationml/2006/ole">
            <p:oleObj spid="_x0000_s149506" name="Документ" r:id="rId4" imgW="5833668" imgH="2315076" progId="Word.Document.12">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All to All Communications</a:t>
            </a:r>
            <a:endParaRPr lang="ru-RU" dirty="0" smtClean="0"/>
          </a:p>
        </p:txBody>
      </p:sp>
      <p:sp>
        <p:nvSpPr>
          <p:cNvPr id="5123" name="Rectangle 5"/>
          <p:cNvSpPr>
            <a:spLocks noGrp="1" noChangeArrowheads="1"/>
          </p:cNvSpPr>
          <p:nvPr>
            <p:ph idx="1"/>
          </p:nvPr>
        </p:nvSpPr>
        <p:spPr/>
        <p:txBody>
          <a:bodyPr/>
          <a:lstStyle/>
          <a:p>
            <a:r>
              <a:rPr lang="en-US" dirty="0" smtClean="0"/>
              <a:t>The function </a:t>
            </a:r>
            <a:r>
              <a:rPr lang="en-US" b="1" dirty="0" err="1" smtClean="0">
                <a:latin typeface="Courier New" pitchFamily="49" charset="0"/>
                <a:cs typeface="Courier New" pitchFamily="49" charset="0"/>
              </a:rPr>
              <a:t>MPI_Reduce</a:t>
            </a:r>
            <a:r>
              <a:rPr lang="en-US" b="1" dirty="0" smtClean="0">
                <a:latin typeface="Courier New" pitchFamily="49" charset="0"/>
                <a:cs typeface="Courier New" pitchFamily="49" charset="0"/>
              </a:rPr>
              <a:t>()</a:t>
            </a:r>
            <a:r>
              <a:rPr lang="en-US" dirty="0" smtClean="0"/>
              <a:t> provides obtaining the results of data reduction only on one process</a:t>
            </a:r>
          </a:p>
          <a:p>
            <a:r>
              <a:rPr lang="en-US" dirty="0" smtClean="0"/>
              <a:t>To obtain the data reduction results on each of the communicator processes, it is necessary to use the function </a:t>
            </a:r>
            <a:r>
              <a:rPr lang="en-US" b="1" dirty="0" err="1" smtClean="0">
                <a:latin typeface="Courier New" pitchFamily="49" charset="0"/>
                <a:cs typeface="Courier New" pitchFamily="49" charset="0"/>
              </a:rPr>
              <a:t>MPI_Allreduce</a:t>
            </a:r>
            <a:r>
              <a:rPr lang="en-US" b="1" dirty="0" smtClean="0">
                <a:latin typeface="Courier New" pitchFamily="49" charset="0"/>
                <a:cs typeface="Courier New" pitchFamily="49" charset="0"/>
              </a:rPr>
              <a:t>()</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3034255"/>
            <a:ext cx="9215502" cy="707886"/>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MPI_Allreduce</a:t>
            </a:r>
            <a:r>
              <a:rPr lang="en-US" sz="2000" dirty="0" smtClean="0">
                <a:latin typeface="Courier New" pitchFamily="49" charset="0"/>
              </a:rPr>
              <a:t>(void *</a:t>
            </a:r>
            <a:r>
              <a:rPr lang="en-US" sz="2000" dirty="0" err="1" smtClean="0">
                <a:latin typeface="Courier New" pitchFamily="49" charset="0"/>
              </a:rPr>
              <a:t>sendbuf</a:t>
            </a:r>
            <a:r>
              <a:rPr lang="en-US" sz="2000" dirty="0" smtClean="0">
                <a:latin typeface="Courier New" pitchFamily="49" charset="0"/>
              </a:rPr>
              <a:t>, void *</a:t>
            </a:r>
            <a:r>
              <a:rPr lang="en-US" sz="2000" dirty="0" err="1" smtClean="0">
                <a:latin typeface="Courier New" pitchFamily="49" charset="0"/>
              </a:rPr>
              <a:t>recvbuf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p>
          <a:p>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type, </a:t>
            </a:r>
            <a:r>
              <a:rPr lang="en-US" sz="2000" dirty="0" err="1" smtClean="0">
                <a:latin typeface="Courier New" pitchFamily="49" charset="0"/>
              </a:rPr>
              <a:t>MPI_Op</a:t>
            </a:r>
            <a:r>
              <a:rPr lang="en-US" sz="2000" dirty="0" smtClean="0">
                <a:latin typeface="Courier New" pitchFamily="49" charset="0"/>
              </a:rPr>
              <a:t> Op,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a:t>
            </a:r>
            <a:r>
              <a:rPr lang="en-US" sz="2000" dirty="0" smtClean="0">
                <a:latin typeface="Courier New" pitchFamily="49" charset="0"/>
                <a:cs typeface="Courier New" pitchFamily="49" charset="0"/>
              </a:rPr>
              <a:t>;</a:t>
            </a:r>
            <a:endParaRPr lang="ru-RU" sz="200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Computation</a:t>
            </a:r>
            <a:r>
              <a:rPr lang="ru-RU" sz="2800" dirty="0" smtClean="0"/>
              <a:t> </a:t>
            </a:r>
            <a:r>
              <a:rPr lang="en-US" sz="2800" dirty="0" smtClean="0"/>
              <a:t>Synchronization</a:t>
            </a:r>
            <a:endParaRPr lang="ru-RU" dirty="0" smtClean="0"/>
          </a:p>
        </p:txBody>
      </p:sp>
      <p:sp>
        <p:nvSpPr>
          <p:cNvPr id="5123" name="Rectangle 5"/>
          <p:cNvSpPr>
            <a:spLocks noGrp="1" noChangeArrowheads="1"/>
          </p:cNvSpPr>
          <p:nvPr>
            <p:ph idx="1"/>
          </p:nvPr>
        </p:nvSpPr>
        <p:spPr/>
        <p:txBody>
          <a:bodyPr/>
          <a:lstStyle/>
          <a:p>
            <a:r>
              <a:rPr lang="en-US" dirty="0" smtClean="0"/>
              <a:t>Process synchronization, i.e. simultaneous achieving the specified points of the parallel program by various processes is provided by means of the MPI function</a:t>
            </a:r>
          </a:p>
          <a:p>
            <a:endParaRPr lang="en-US" dirty="0" smtClean="0"/>
          </a:p>
          <a:p>
            <a:r>
              <a:rPr lang="en-US" dirty="0" smtClean="0"/>
              <a:t>The function </a:t>
            </a:r>
            <a:r>
              <a:rPr lang="en-US" b="1" dirty="0" err="1" smtClean="0">
                <a:latin typeface="Courier New" pitchFamily="49" charset="0"/>
                <a:cs typeface="Courier New" pitchFamily="49" charset="0"/>
              </a:rPr>
              <a:t>MPI_Barrier</a:t>
            </a:r>
            <a:r>
              <a:rPr lang="en-US" b="1" dirty="0" smtClean="0">
                <a:latin typeface="Courier New" pitchFamily="49" charset="0"/>
                <a:cs typeface="Courier New" pitchFamily="49" charset="0"/>
              </a:rPr>
              <a:t>()</a:t>
            </a:r>
            <a:r>
              <a:rPr lang="en-US" dirty="0" smtClean="0"/>
              <a:t> is collective operation</a:t>
            </a:r>
          </a:p>
          <a:p>
            <a:r>
              <a:rPr lang="en-US" dirty="0" smtClean="0"/>
              <a:t>It should be called by all the processes of the communicator </a:t>
            </a:r>
            <a:r>
              <a:rPr lang="en-US" dirty="0" err="1" smtClean="0"/>
              <a:t>comm</a:t>
            </a:r>
            <a:endParaRPr lang="en-US" dirty="0" smtClean="0"/>
          </a:p>
          <a:p>
            <a:r>
              <a:rPr lang="en-US" dirty="0" smtClean="0"/>
              <a:t>When the function </a:t>
            </a:r>
            <a:r>
              <a:rPr lang="en-US" b="1" dirty="0" err="1" smtClean="0">
                <a:latin typeface="Courier New" pitchFamily="49" charset="0"/>
                <a:cs typeface="Courier New" pitchFamily="49" charset="0"/>
              </a:rPr>
              <a:t>MPI_Barrier</a:t>
            </a:r>
            <a:r>
              <a:rPr lang="en-US" b="1" dirty="0" smtClean="0">
                <a:latin typeface="Courier New" pitchFamily="49" charset="0"/>
                <a:cs typeface="Courier New" pitchFamily="49" charset="0"/>
              </a:rPr>
              <a:t>()</a:t>
            </a:r>
            <a:r>
              <a:rPr lang="en-US" dirty="0" smtClean="0"/>
              <a:t> is called, the process execution is blocked. The computations of the process will continue only after the function </a:t>
            </a:r>
            <a:r>
              <a:rPr lang="en-US" b="1" dirty="0" err="1" smtClean="0">
                <a:latin typeface="Courier New" pitchFamily="49" charset="0"/>
                <a:cs typeface="Courier New" pitchFamily="49" charset="0"/>
              </a:rPr>
              <a:t>MPI_Barrier</a:t>
            </a:r>
            <a:r>
              <a:rPr lang="en-US" b="1" dirty="0" smtClean="0">
                <a:latin typeface="Courier New" pitchFamily="49" charset="0"/>
                <a:cs typeface="Courier New" pitchFamily="49" charset="0"/>
              </a:rPr>
              <a:t>()</a:t>
            </a:r>
            <a:r>
              <a:rPr lang="en-US" dirty="0" smtClean="0"/>
              <a:t> is called by all the communicator</a:t>
            </a:r>
          </a:p>
          <a:p>
            <a:endParaRPr lang="en-US" dirty="0" smtClean="0"/>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385948"/>
            <a:ext cx="9215502" cy="400110"/>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MPI_Barrier</a:t>
            </a:r>
            <a:r>
              <a:rPr lang="en-US" sz="2000" dirty="0" smtClean="0">
                <a:latin typeface="Courier New" pitchFamily="49" charset="0"/>
              </a:rPr>
              <a:t>(</a:t>
            </a:r>
            <a:r>
              <a:rPr lang="en-US" sz="2000" dirty="0" err="1" smtClean="0">
                <a:latin typeface="Courier New" pitchFamily="49" charset="0"/>
              </a:rPr>
              <a:t>MPI_Commcomm</a:t>
            </a:r>
            <a:r>
              <a:rPr lang="en-US" sz="2000" dirty="0" smtClean="0">
                <a:latin typeface="Courier New" pitchFamily="49" charset="0"/>
              </a:rPr>
              <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82638" y="4143380"/>
            <a:ext cx="8420100" cy="1362075"/>
          </a:xfrm>
        </p:spPr>
        <p:txBody>
          <a:bodyPr/>
          <a:lstStyle/>
          <a:p>
            <a:r>
              <a:rPr lang="en-US" sz="3600" dirty="0" smtClean="0"/>
              <a:t>Communications between Two Processes </a:t>
            </a:r>
            <a:br>
              <a:rPr lang="en-US" sz="3600" dirty="0" smtClean="0"/>
            </a:br>
            <a:endParaRPr lang="ru-RU" sz="3600" dirty="0" smtClean="0"/>
          </a:p>
        </p:txBody>
      </p:sp>
      <p:sp>
        <p:nvSpPr>
          <p:cNvPr id="7" name="Нижний колонтитул 6"/>
          <p:cNvSpPr>
            <a:spLocks noGrp="1"/>
          </p:cNvSpPr>
          <p:nvPr>
            <p:ph type="ftr" sz="quarter" idx="3"/>
          </p:nvPr>
        </p:nvSpPr>
        <p:spPr/>
        <p:txBody>
          <a:bodyPr/>
          <a:lstStyle/>
          <a:p>
            <a:pPr>
              <a:defRPr/>
            </a:pPr>
            <a:r>
              <a:rPr lang="en-US" smtClean="0"/>
              <a:t>Collective and Point-to-Point Communications</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25</a:t>
            </a:fld>
            <a:endParaRPr lang="ru-RU"/>
          </a:p>
        </p:txBody>
      </p:sp>
      <p:sp>
        <p:nvSpPr>
          <p:cNvPr id="11" name="Текст 3"/>
          <p:cNvSpPr txBox="1">
            <a:spLocks/>
          </p:cNvSpPr>
          <p:nvPr/>
        </p:nvSpPr>
        <p:spPr bwMode="auto">
          <a:xfrm>
            <a:off x="782638" y="5248276"/>
            <a:ext cx="8420100" cy="110968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711200" lvl="1" indent="-349250" eaLnBrk="0" hangingPunct="0">
              <a:spcBef>
                <a:spcPts val="300"/>
              </a:spcBef>
            </a:pPr>
            <a:r>
              <a:rPr lang="en-US" sz="2000" b="1" kern="0" dirty="0" smtClean="0">
                <a:latin typeface="+mn-lt"/>
              </a:rPr>
              <a:t>Communication Modes</a:t>
            </a:r>
          </a:p>
          <a:p>
            <a:pPr marL="711200" lvl="1" indent="-349250" eaLnBrk="0" hangingPunct="0">
              <a:spcBef>
                <a:spcPts val="300"/>
              </a:spcBef>
            </a:pPr>
            <a:r>
              <a:rPr lang="en-US" sz="2000" b="1" kern="0" dirty="0" err="1" smtClean="0">
                <a:latin typeface="+mn-lt"/>
              </a:rPr>
              <a:t>Nonblocking</a:t>
            </a:r>
            <a:r>
              <a:rPr lang="en-US" sz="2000" b="1" kern="0" dirty="0" smtClean="0">
                <a:latin typeface="+mn-lt"/>
              </a:rPr>
              <a:t> Communications</a:t>
            </a:r>
          </a:p>
          <a:p>
            <a:pPr marL="711200" lvl="1" indent="-349250" eaLnBrk="0" hangingPunct="0">
              <a:spcBef>
                <a:spcPts val="300"/>
              </a:spcBef>
            </a:pPr>
            <a:r>
              <a:rPr lang="en-US" sz="2000" b="1" kern="0" dirty="0" smtClean="0">
                <a:latin typeface="+mn-lt"/>
              </a:rPr>
              <a:t>Simultaneous Sending and Receiving</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1"/>
            <a:r>
              <a:rPr lang="en-US" dirty="0" smtClean="0"/>
              <a:t>Communications between Two Processes… </a:t>
            </a:r>
            <a:br>
              <a:rPr lang="en-US" dirty="0" smtClean="0"/>
            </a:br>
            <a:r>
              <a:rPr lang="en-US" sz="2800" dirty="0" smtClean="0"/>
              <a:t>Communication Modes</a:t>
            </a:r>
            <a:endParaRPr lang="ru-RU" dirty="0" smtClean="0"/>
          </a:p>
        </p:txBody>
      </p:sp>
      <p:sp>
        <p:nvSpPr>
          <p:cNvPr id="5123" name="Rectangle 5"/>
          <p:cNvSpPr>
            <a:spLocks noGrp="1" noChangeArrowheads="1"/>
          </p:cNvSpPr>
          <p:nvPr>
            <p:ph idx="1"/>
          </p:nvPr>
        </p:nvSpPr>
        <p:spPr/>
        <p:txBody>
          <a:bodyPr/>
          <a:lstStyle/>
          <a:p>
            <a:pPr>
              <a:buNone/>
            </a:pPr>
            <a:r>
              <a:rPr lang="en-US" dirty="0" smtClean="0"/>
              <a:t>The </a:t>
            </a:r>
            <a:r>
              <a:rPr lang="en-US" b="1" dirty="0" smtClean="0"/>
              <a:t>Standard</a:t>
            </a:r>
            <a:r>
              <a:rPr lang="en-US" i="1" dirty="0" smtClean="0"/>
              <a:t> </a:t>
            </a:r>
            <a:r>
              <a:rPr lang="en-US" dirty="0" smtClean="0"/>
              <a:t>mode</a:t>
            </a:r>
            <a:r>
              <a:rPr lang="en-US" i="1" dirty="0" smtClean="0"/>
              <a:t>:</a:t>
            </a:r>
          </a:p>
          <a:p>
            <a:r>
              <a:rPr lang="en-US" dirty="0" smtClean="0"/>
              <a:t>It is provided by the function </a:t>
            </a:r>
            <a:r>
              <a:rPr lang="en-US" b="1" dirty="0" err="1" smtClean="0">
                <a:latin typeface="Courier New" pitchFamily="49" charset="0"/>
                <a:cs typeface="Courier New" pitchFamily="49" charset="0"/>
              </a:rPr>
              <a:t>MPI_Send</a:t>
            </a:r>
            <a:r>
              <a:rPr lang="en-US" b="1" dirty="0" smtClean="0">
                <a:latin typeface="Courier New" pitchFamily="49" charset="0"/>
                <a:cs typeface="Courier New" pitchFamily="49" charset="0"/>
              </a:rPr>
              <a:t>()</a:t>
            </a:r>
          </a:p>
          <a:p>
            <a:r>
              <a:rPr lang="en-US" dirty="0" smtClean="0"/>
              <a:t>The sending process is blocked during the time of the function execution</a:t>
            </a:r>
          </a:p>
          <a:p>
            <a:r>
              <a:rPr lang="en-US" dirty="0" smtClean="0"/>
              <a:t>The buffer may be used repeatedly after the function termination</a:t>
            </a:r>
          </a:p>
          <a:p>
            <a:r>
              <a:rPr lang="en-US" dirty="0" smtClean="0"/>
              <a:t>The state of the transmitted message may be different at the moment of the function termination, i.e. the message may be located in the sending process, may be being transmitted, may be stored in the receiving process, or may be received by the receiving process by means of the function </a:t>
            </a:r>
            <a:r>
              <a:rPr lang="en-US" b="1" dirty="0" err="1" smtClean="0">
                <a:latin typeface="Courier New" pitchFamily="49" charset="0"/>
                <a:cs typeface="Courier New" pitchFamily="49" charset="0"/>
              </a:rPr>
              <a:t>MPI_Recv</a:t>
            </a:r>
            <a:r>
              <a:rPr lang="en-US" b="1" dirty="0" smtClean="0">
                <a:latin typeface="Courier New" pitchFamily="49" charset="0"/>
                <a:cs typeface="Courier New" pitchFamily="49" charset="0"/>
              </a:rPr>
              <a:t>()</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1"/>
            <a:r>
              <a:rPr lang="en-US" dirty="0" smtClean="0"/>
              <a:t>Communications between Two Processes… </a:t>
            </a:r>
            <a:br>
              <a:rPr lang="en-US" dirty="0" smtClean="0"/>
            </a:br>
            <a:r>
              <a:rPr lang="en-US" sz="2800" dirty="0" smtClean="0"/>
              <a:t>Communication Modes</a:t>
            </a:r>
            <a:endParaRPr lang="ru-RU" dirty="0" smtClean="0"/>
          </a:p>
        </p:txBody>
      </p:sp>
      <p:sp>
        <p:nvSpPr>
          <p:cNvPr id="5123" name="Rectangle 5"/>
          <p:cNvSpPr>
            <a:spLocks noGrp="1" noChangeArrowheads="1"/>
          </p:cNvSpPr>
          <p:nvPr>
            <p:ph idx="1"/>
          </p:nvPr>
        </p:nvSpPr>
        <p:spPr/>
        <p:txBody>
          <a:bodyPr/>
          <a:lstStyle/>
          <a:p>
            <a:pPr>
              <a:buNone/>
            </a:pPr>
            <a:r>
              <a:rPr lang="en-US" dirty="0" smtClean="0"/>
              <a:t>The </a:t>
            </a:r>
            <a:r>
              <a:rPr lang="en-US" b="1" dirty="0" smtClean="0"/>
              <a:t>Synchronous</a:t>
            </a:r>
            <a:r>
              <a:rPr lang="en-US" dirty="0" smtClean="0"/>
              <a:t> mode</a:t>
            </a:r>
          </a:p>
          <a:p>
            <a:r>
              <a:rPr lang="en-US" dirty="0" smtClean="0"/>
              <a:t>The message communication function is terminated only when the process got the confirmation that the receiving process has started receiving the transmitted message</a:t>
            </a:r>
          </a:p>
          <a:p>
            <a:pPr lvl="2"/>
            <a:endParaRPr lang="en-US" dirty="0" smtClean="0"/>
          </a:p>
          <a:p>
            <a:pPr lvl="2"/>
            <a:endParaRPr lang="en-US" dirty="0" smtClean="0"/>
          </a:p>
          <a:p>
            <a:pPr>
              <a:buNone/>
            </a:pPr>
            <a:r>
              <a:rPr lang="en-US" dirty="0" smtClean="0"/>
              <a:t>The </a:t>
            </a:r>
            <a:r>
              <a:rPr lang="en-US" b="1" dirty="0" smtClean="0"/>
              <a:t>Ready</a:t>
            </a:r>
            <a:r>
              <a:rPr lang="en-US" dirty="0" smtClean="0"/>
              <a:t> mode</a:t>
            </a:r>
          </a:p>
          <a:p>
            <a:r>
              <a:rPr lang="en-US" dirty="0" smtClean="0"/>
              <a:t>May be used only if the message receiving operation has already been initiated. The message buffer may be repeatedly used after the termination of the message sending function:</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925903"/>
            <a:ext cx="9215502" cy="400110"/>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b="1" dirty="0" err="1" smtClean="0">
                <a:latin typeface="Courier New" pitchFamily="49" charset="0"/>
              </a:rPr>
              <a:t>MPI_Ssend</a:t>
            </a:r>
            <a:r>
              <a:rPr lang="en-US" sz="2000" dirty="0" smtClean="0">
                <a:latin typeface="Courier New" pitchFamily="49" charset="0"/>
              </a:rPr>
              <a:t> - </a:t>
            </a:r>
            <a:r>
              <a:rPr lang="en-US" sz="2000" dirty="0" smtClean="0"/>
              <a:t>the function of sending message in the </a:t>
            </a:r>
            <a:r>
              <a:rPr lang="en-US" sz="2000" b="1" dirty="0" smtClean="0"/>
              <a:t>Synchronous </a:t>
            </a:r>
            <a:r>
              <a:rPr lang="en-US" sz="2000" dirty="0" smtClean="0"/>
              <a:t>mode</a:t>
            </a:r>
          </a:p>
        </p:txBody>
      </p:sp>
      <p:sp>
        <p:nvSpPr>
          <p:cNvPr id="9" name="Rectangle 1"/>
          <p:cNvSpPr>
            <a:spLocks noChangeArrowheads="1"/>
          </p:cNvSpPr>
          <p:nvPr/>
        </p:nvSpPr>
        <p:spPr bwMode="auto">
          <a:xfrm>
            <a:off x="523844" y="5243468"/>
            <a:ext cx="9215502" cy="400110"/>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b="1" dirty="0" err="1" smtClean="0">
                <a:latin typeface="Courier New" pitchFamily="49" charset="0"/>
              </a:rPr>
              <a:t>MPI_Rsend</a:t>
            </a:r>
            <a:r>
              <a:rPr lang="en-US" sz="2000" dirty="0" smtClean="0">
                <a:latin typeface="Courier New" pitchFamily="49" charset="0"/>
              </a:rPr>
              <a:t> - </a:t>
            </a:r>
            <a:r>
              <a:rPr lang="en-US" sz="2000" dirty="0" smtClean="0"/>
              <a:t>the function of sending message in the </a:t>
            </a:r>
            <a:r>
              <a:rPr lang="en-US" sz="2000" b="1" dirty="0" smtClean="0"/>
              <a:t>Ready </a:t>
            </a:r>
            <a:r>
              <a:rPr lang="en-US" sz="2000" dirty="0" smtClean="0"/>
              <a:t>mode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1"/>
            <a:r>
              <a:rPr lang="en-US" dirty="0" smtClean="0"/>
              <a:t>Communications between Two Processes… </a:t>
            </a:r>
            <a:br>
              <a:rPr lang="en-US" dirty="0" smtClean="0"/>
            </a:br>
            <a:r>
              <a:rPr lang="en-US" sz="2800" dirty="0" smtClean="0"/>
              <a:t>Communication Modes</a:t>
            </a:r>
            <a:endParaRPr lang="ru-RU" dirty="0" smtClean="0"/>
          </a:p>
        </p:txBody>
      </p:sp>
      <p:sp>
        <p:nvSpPr>
          <p:cNvPr id="5123" name="Rectangle 5"/>
          <p:cNvSpPr>
            <a:spLocks noGrp="1" noChangeArrowheads="1"/>
          </p:cNvSpPr>
          <p:nvPr>
            <p:ph idx="1"/>
          </p:nvPr>
        </p:nvSpPr>
        <p:spPr/>
        <p:txBody>
          <a:bodyPr/>
          <a:lstStyle/>
          <a:p>
            <a:pPr>
              <a:buNone/>
            </a:pPr>
            <a:r>
              <a:rPr lang="en-US" dirty="0" smtClean="0"/>
              <a:t>The </a:t>
            </a:r>
            <a:r>
              <a:rPr lang="en-US" b="1" dirty="0" smtClean="0"/>
              <a:t>Buffered</a:t>
            </a:r>
            <a:r>
              <a:rPr lang="en-US" dirty="0" smtClean="0"/>
              <a:t> mode</a:t>
            </a:r>
          </a:p>
          <a:p>
            <a:r>
              <a:rPr lang="en-US" dirty="0" smtClean="0"/>
              <a:t>Assumes the use of additional buffer for copying the transmitted messages in them; the function of message sending is terminated immediately after the message has been copied in the buffer</a:t>
            </a:r>
          </a:p>
          <a:p>
            <a:endParaRPr lang="en-US" dirty="0" smtClean="0"/>
          </a:p>
          <a:p>
            <a:r>
              <a:rPr lang="en-US" dirty="0" smtClean="0"/>
              <a:t>To use the buffered communication mode, the MPI memory buffer for buffering messages should be created and passed into MPI</a:t>
            </a:r>
          </a:p>
          <a:p>
            <a:pPr lvl="3"/>
            <a:endParaRPr lang="en-US" b="1" dirty="0" smtClean="0"/>
          </a:p>
          <a:p>
            <a:pPr lvl="3"/>
            <a:endParaRPr lang="en-US" b="1" dirty="0" smtClean="0"/>
          </a:p>
          <a:p>
            <a:pPr lvl="3"/>
            <a:endParaRPr lang="en-US" b="1" dirty="0" smtClean="0"/>
          </a:p>
          <a:p>
            <a:r>
              <a:rPr lang="en-US" dirty="0" smtClean="0"/>
              <a:t>After all the operations with the buffer are terminated, it </a:t>
            </a:r>
            <a:r>
              <a:rPr lang="en-US" dirty="0" err="1" smtClean="0"/>
              <a:t>mustbe</a:t>
            </a:r>
            <a:r>
              <a:rPr lang="en-US" dirty="0" smtClean="0"/>
              <a:t> disconnected from MPI by means of the following function</a:t>
            </a:r>
          </a:p>
          <a:p>
            <a:endParaRPr lang="en-US" b="1" dirty="0" smtClean="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847971"/>
            <a:ext cx="9215502" cy="400110"/>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b="1" dirty="0" err="1" smtClean="0">
                <a:latin typeface="Courier New" pitchFamily="49" charset="0"/>
              </a:rPr>
              <a:t>MPI_Bsend</a:t>
            </a:r>
            <a:r>
              <a:rPr lang="en-US" sz="2000" dirty="0" smtClean="0">
                <a:latin typeface="Courier New" pitchFamily="49" charset="0"/>
              </a:rPr>
              <a:t> - </a:t>
            </a:r>
            <a:r>
              <a:rPr lang="en-US" sz="2000" dirty="0" smtClean="0"/>
              <a:t>the function of sending message in the </a:t>
            </a:r>
            <a:r>
              <a:rPr lang="en-US" sz="2000" b="1" dirty="0" smtClean="0"/>
              <a:t>Buffered </a:t>
            </a:r>
            <a:r>
              <a:rPr lang="en-US" sz="2000" dirty="0" smtClean="0"/>
              <a:t>mode</a:t>
            </a:r>
          </a:p>
        </p:txBody>
      </p:sp>
      <p:sp>
        <p:nvSpPr>
          <p:cNvPr id="10" name="Rectangle 1"/>
          <p:cNvSpPr>
            <a:spLocks noChangeArrowheads="1"/>
          </p:cNvSpPr>
          <p:nvPr/>
        </p:nvSpPr>
        <p:spPr bwMode="auto">
          <a:xfrm>
            <a:off x="523844" y="4029079"/>
            <a:ext cx="9215502" cy="1015663"/>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b="1" dirty="0" smtClean="0">
                <a:latin typeface="Courier New" pitchFamily="49" charset="0"/>
              </a:rPr>
              <a:t> </a:t>
            </a:r>
            <a:r>
              <a:rPr lang="en-US" sz="2000" b="1" dirty="0" err="1" smtClean="0">
                <a:latin typeface="Courier New" pitchFamily="49" charset="0"/>
              </a:rPr>
              <a:t>MPI_Buffer_attach</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size)</a:t>
            </a:r>
          </a:p>
          <a:p>
            <a:r>
              <a:rPr lang="en-US" sz="2000" b="1" dirty="0" smtClean="0">
                <a:latin typeface="Courier New" pitchFamily="49" charset="0"/>
              </a:rPr>
              <a:t> - </a:t>
            </a:r>
            <a:r>
              <a:rPr lang="en-US" sz="2000" b="1" dirty="0" err="1" smtClean="0">
                <a:latin typeface="Courier New" pitchFamily="49" charset="0"/>
              </a:rPr>
              <a:t>buf</a:t>
            </a:r>
            <a:r>
              <a:rPr lang="en-US" sz="2000" b="1" dirty="0" smtClean="0">
                <a:latin typeface="Courier New" pitchFamily="49" charset="0"/>
              </a:rPr>
              <a:t>  - </a:t>
            </a:r>
            <a:r>
              <a:rPr lang="en-US" sz="2000" dirty="0" smtClean="0"/>
              <a:t>the memory buffer for buffering messages</a:t>
            </a:r>
          </a:p>
          <a:p>
            <a:r>
              <a:rPr lang="en-US" sz="2000" b="1" dirty="0" smtClean="0">
                <a:latin typeface="Courier New" pitchFamily="49" charset="0"/>
              </a:rPr>
              <a:t> - size – </a:t>
            </a:r>
            <a:r>
              <a:rPr lang="en-US" sz="2000" dirty="0" smtClean="0"/>
              <a:t>buffer size</a:t>
            </a:r>
          </a:p>
        </p:txBody>
      </p:sp>
      <p:sp>
        <p:nvSpPr>
          <p:cNvPr id="12" name="Rectangle 1"/>
          <p:cNvSpPr>
            <a:spLocks noChangeArrowheads="1"/>
          </p:cNvSpPr>
          <p:nvPr/>
        </p:nvSpPr>
        <p:spPr bwMode="auto">
          <a:xfrm>
            <a:off x="523844" y="5814972"/>
            <a:ext cx="9215502" cy="400110"/>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MPI_Buffer_detach</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*size);</a:t>
            </a:r>
            <a:endParaRPr lang="ru-RU" sz="2000" dirty="0" smtClean="0">
              <a:latin typeface="Courier New" pitchFamily="49"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1"/>
            <a:r>
              <a:rPr lang="en-US" dirty="0" smtClean="0"/>
              <a:t>Communications between Two Processes… </a:t>
            </a:r>
            <a:br>
              <a:rPr lang="en-US" dirty="0" smtClean="0"/>
            </a:br>
            <a:r>
              <a:rPr lang="en-US" sz="2800" dirty="0" smtClean="0"/>
              <a:t>Communication Modes</a:t>
            </a:r>
            <a:endParaRPr lang="ru-RU" dirty="0" smtClean="0"/>
          </a:p>
        </p:txBody>
      </p:sp>
      <p:sp>
        <p:nvSpPr>
          <p:cNvPr id="5123" name="Rectangle 5"/>
          <p:cNvSpPr>
            <a:spLocks noGrp="1" noChangeArrowheads="1"/>
          </p:cNvSpPr>
          <p:nvPr>
            <p:ph idx="1"/>
          </p:nvPr>
        </p:nvSpPr>
        <p:spPr/>
        <p:txBody>
          <a:bodyPr/>
          <a:lstStyle/>
          <a:p>
            <a:r>
              <a:rPr lang="en-US" dirty="0" smtClean="0"/>
              <a:t>The </a:t>
            </a:r>
            <a:r>
              <a:rPr lang="en-US" b="1" dirty="0" smtClean="0"/>
              <a:t>Ready</a:t>
            </a:r>
            <a:r>
              <a:rPr lang="en-US" dirty="0" smtClean="0"/>
              <a:t> mode is formally the fastest of all, but it is used quite seldom, as it is usually rather difficult to provide the readiness of the receiving</a:t>
            </a:r>
          </a:p>
          <a:p>
            <a:r>
              <a:rPr lang="en-US" dirty="0" smtClean="0"/>
              <a:t>The </a:t>
            </a:r>
            <a:r>
              <a:rPr lang="en-US" b="1" dirty="0" smtClean="0"/>
              <a:t>Standard</a:t>
            </a:r>
            <a:r>
              <a:rPr lang="en-US" dirty="0" smtClean="0"/>
              <a:t> and the </a:t>
            </a:r>
            <a:r>
              <a:rPr lang="en-US" b="1" dirty="0" smtClean="0"/>
              <a:t>Buffered</a:t>
            </a:r>
            <a:r>
              <a:rPr lang="en-US" dirty="0" smtClean="0"/>
              <a:t> modes can also be executed sufficiently fast, but may lead to sizeable recourse expenses (memory). In general, they may be recommended for transmitting short messages</a:t>
            </a:r>
          </a:p>
          <a:p>
            <a:r>
              <a:rPr lang="en-US" dirty="0" smtClean="0"/>
              <a:t>The </a:t>
            </a:r>
            <a:r>
              <a:rPr lang="en-US" b="1" dirty="0" smtClean="0"/>
              <a:t>Synchronous</a:t>
            </a:r>
            <a:r>
              <a:rPr lang="en-US" dirty="0" smtClean="0"/>
              <a:t> mode is the slowest of all, as it requires the confirmation of receiving. At the same time, this mode is the most reliable one. It may be recommended for transmitting long messages</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smtClean="0"/>
              <a:t>Contents</a:t>
            </a:r>
            <a:endParaRPr lang="ru-RU" dirty="0" smtClean="0"/>
          </a:p>
        </p:txBody>
      </p:sp>
      <p:sp>
        <p:nvSpPr>
          <p:cNvPr id="5123" name="Rectangle 5"/>
          <p:cNvSpPr>
            <a:spLocks noGrp="1" noChangeArrowheads="1"/>
          </p:cNvSpPr>
          <p:nvPr>
            <p:ph idx="1"/>
          </p:nvPr>
        </p:nvSpPr>
        <p:spPr/>
        <p:txBody>
          <a:bodyPr/>
          <a:lstStyle/>
          <a:p>
            <a:r>
              <a:rPr lang="en-US" dirty="0" smtClean="0"/>
              <a:t>Collective Communications</a:t>
            </a:r>
          </a:p>
          <a:p>
            <a:pPr lvl="1"/>
            <a:r>
              <a:rPr lang="en-US" dirty="0" smtClean="0"/>
              <a:t>Data Broadcasting</a:t>
            </a:r>
          </a:p>
          <a:p>
            <a:pPr lvl="1"/>
            <a:r>
              <a:rPr lang="en-US" dirty="0" smtClean="0"/>
              <a:t>Reduction Operations</a:t>
            </a:r>
          </a:p>
          <a:p>
            <a:pPr lvl="1"/>
            <a:r>
              <a:rPr lang="en-US" dirty="0" smtClean="0"/>
              <a:t>Example: Calculating the Constant </a:t>
            </a:r>
            <a:r>
              <a:rPr lang="el-GR" sz="2400" i="1" dirty="0" smtClean="0">
                <a:sym typeface="Symbol" pitchFamily="18" charset="2"/>
              </a:rPr>
              <a:t></a:t>
            </a:r>
            <a:endParaRPr lang="en-US" dirty="0" smtClean="0"/>
          </a:p>
          <a:p>
            <a:pPr lvl="1"/>
            <a:r>
              <a:rPr lang="en-US" dirty="0" smtClean="0"/>
              <a:t>Scattering and Gathering</a:t>
            </a:r>
          </a:p>
          <a:p>
            <a:pPr lvl="1"/>
            <a:r>
              <a:rPr lang="en-US" dirty="0" smtClean="0"/>
              <a:t>Example: Calculating the Inner Product</a:t>
            </a:r>
          </a:p>
          <a:p>
            <a:pPr lvl="1"/>
            <a:r>
              <a:rPr lang="en-US" dirty="0" smtClean="0"/>
              <a:t>All to All Communications</a:t>
            </a:r>
          </a:p>
          <a:p>
            <a:pPr lvl="1"/>
            <a:r>
              <a:rPr lang="en-US" dirty="0" smtClean="0"/>
              <a:t>Computation</a:t>
            </a:r>
            <a:r>
              <a:rPr lang="ru-RU" dirty="0" smtClean="0"/>
              <a:t> </a:t>
            </a:r>
            <a:r>
              <a:rPr lang="en-US" dirty="0" smtClean="0"/>
              <a:t>Synchronization</a:t>
            </a:r>
          </a:p>
          <a:p>
            <a:r>
              <a:rPr lang="en-US" dirty="0" smtClean="0"/>
              <a:t>Communications between Two Processes</a:t>
            </a:r>
          </a:p>
          <a:p>
            <a:pPr lvl="1"/>
            <a:r>
              <a:rPr lang="en-US" dirty="0" smtClean="0"/>
              <a:t>Communication Modes</a:t>
            </a:r>
          </a:p>
          <a:p>
            <a:pPr lvl="1"/>
            <a:r>
              <a:rPr lang="en-US" dirty="0" err="1" smtClean="0"/>
              <a:t>Nonblocking</a:t>
            </a:r>
            <a:r>
              <a:rPr lang="en-US" dirty="0" smtClean="0"/>
              <a:t> Communications</a:t>
            </a:r>
          </a:p>
          <a:p>
            <a:pPr lvl="1"/>
            <a:r>
              <a:rPr lang="en-US" dirty="0" smtClean="0"/>
              <a:t>Simultaneous Sending and Receiving</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1"/>
            <a:r>
              <a:rPr lang="en-US" dirty="0" smtClean="0"/>
              <a:t>Communications between Two Processes… </a:t>
            </a:r>
            <a:br>
              <a:rPr lang="en-US" dirty="0" smtClean="0"/>
            </a:br>
            <a:r>
              <a:rPr lang="en-US" sz="2800" dirty="0" err="1" smtClean="0"/>
              <a:t>Nonblocking</a:t>
            </a:r>
            <a:r>
              <a:rPr lang="en-US" sz="2800" dirty="0" smtClean="0"/>
              <a:t> Communications</a:t>
            </a:r>
            <a:endParaRPr lang="ru-RU" dirty="0" smtClean="0"/>
          </a:p>
        </p:txBody>
      </p:sp>
      <p:sp>
        <p:nvSpPr>
          <p:cNvPr id="5123" name="Rectangle 5"/>
          <p:cNvSpPr>
            <a:spLocks noGrp="1" noChangeArrowheads="1"/>
          </p:cNvSpPr>
          <p:nvPr>
            <p:ph idx="1"/>
          </p:nvPr>
        </p:nvSpPr>
        <p:spPr/>
        <p:txBody>
          <a:bodyPr/>
          <a:lstStyle/>
          <a:p>
            <a:r>
              <a:rPr lang="en-US" b="1" dirty="0" smtClean="0"/>
              <a:t>Blocking functions </a:t>
            </a:r>
            <a:r>
              <a:rPr lang="en-US" dirty="0" smtClean="0"/>
              <a:t>block the process execution until the called functions terminate their operations</a:t>
            </a:r>
          </a:p>
          <a:p>
            <a:r>
              <a:rPr lang="en-US" b="1" dirty="0" err="1" smtClean="0"/>
              <a:t>Nonblocking</a:t>
            </a:r>
            <a:r>
              <a:rPr lang="en-US" b="1" dirty="0" smtClean="0"/>
              <a:t> functions </a:t>
            </a:r>
            <a:r>
              <a:rPr lang="en-US" dirty="0" smtClean="0"/>
              <a:t>provide the possibility to execute the functions of data exchange without blocking the processes in order to carry out the message communications and the computations in parallel</a:t>
            </a:r>
          </a:p>
          <a:p>
            <a:r>
              <a:rPr lang="en-US" dirty="0" smtClean="0"/>
              <a:t>The </a:t>
            </a:r>
            <a:r>
              <a:rPr lang="en-US" dirty="0" err="1" smtClean="0"/>
              <a:t>nonblocking</a:t>
            </a:r>
            <a:r>
              <a:rPr lang="en-US" dirty="0" smtClean="0"/>
              <a:t> method</a:t>
            </a:r>
          </a:p>
          <a:p>
            <a:pPr lvl="1"/>
            <a:r>
              <a:rPr lang="en-US" dirty="0" smtClean="0"/>
              <a:t>Is rather complicated</a:t>
            </a:r>
          </a:p>
          <a:p>
            <a:pPr lvl="1"/>
            <a:r>
              <a:rPr lang="en-US" dirty="0" smtClean="0"/>
              <a:t>May provide significant decreasing the efficiency losses for parallel computations, which arise because of rather slow communication operations</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1"/>
            <a:r>
              <a:rPr lang="en-US" dirty="0" smtClean="0"/>
              <a:t>Communications between Two Processes… </a:t>
            </a:r>
            <a:br>
              <a:rPr lang="en-US" dirty="0" smtClean="0"/>
            </a:br>
            <a:r>
              <a:rPr lang="en-US" sz="2800" dirty="0" err="1" smtClean="0"/>
              <a:t>Nonblocking</a:t>
            </a:r>
            <a:r>
              <a:rPr lang="en-US" sz="2800" dirty="0" smtClean="0"/>
              <a:t> Communications</a:t>
            </a:r>
            <a:endParaRPr lang="ru-RU" dirty="0" smtClean="0"/>
          </a:p>
        </p:txBody>
      </p:sp>
      <p:sp>
        <p:nvSpPr>
          <p:cNvPr id="5123" name="Rectangle 5"/>
          <p:cNvSpPr>
            <a:spLocks noGrp="1" noChangeArrowheads="1"/>
          </p:cNvSpPr>
          <p:nvPr>
            <p:ph idx="1"/>
          </p:nvPr>
        </p:nvSpPr>
        <p:spPr/>
        <p:txBody>
          <a:bodyPr/>
          <a:lstStyle/>
          <a:p>
            <a:r>
              <a:rPr lang="en-US" dirty="0" smtClean="0"/>
              <a:t>The names of the </a:t>
            </a:r>
            <a:r>
              <a:rPr lang="en-US" dirty="0" err="1" smtClean="0"/>
              <a:t>nonblocking</a:t>
            </a:r>
            <a:r>
              <a:rPr lang="en-US" dirty="0" smtClean="0"/>
              <a:t> functions are formed by means of adding the prefix </a:t>
            </a:r>
            <a:r>
              <a:rPr lang="en-US" b="1" dirty="0" smtClean="0">
                <a:latin typeface="Courier New" pitchFamily="49" charset="0"/>
                <a:cs typeface="Courier New" pitchFamily="49" charset="0"/>
              </a:rPr>
              <a:t>I</a:t>
            </a:r>
            <a:r>
              <a:rPr lang="en-US" dirty="0" smtClean="0"/>
              <a:t> (Immediate) to the corresponding blocking function names </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428868"/>
            <a:ext cx="9215502" cy="3170099"/>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MPI_Isend</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 </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dest</a:t>
            </a:r>
            <a:r>
              <a:rPr lang="en-US" sz="2000" dirty="0" smtClean="0">
                <a:latin typeface="Courier New" pitchFamily="49" charset="0"/>
              </a:rPr>
              <a:t>,</a:t>
            </a:r>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tag,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MPI_Request</a:t>
            </a:r>
            <a:r>
              <a:rPr lang="en-US" sz="2000" dirty="0" smtClean="0">
                <a:latin typeface="Courier New" pitchFamily="49" charset="0"/>
              </a:rPr>
              <a:t> *request);</a:t>
            </a:r>
          </a:p>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MPI_Issend</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dest</a:t>
            </a:r>
            <a:r>
              <a:rPr lang="en-US" sz="2000" dirty="0" smtClean="0">
                <a:latin typeface="Courier New" pitchFamily="49" charset="0"/>
              </a:rPr>
              <a:t>,</a:t>
            </a:r>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tag,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MPI_Request</a:t>
            </a:r>
            <a:r>
              <a:rPr lang="en-US" sz="2000" dirty="0" smtClean="0">
                <a:latin typeface="Courier New" pitchFamily="49" charset="0"/>
              </a:rPr>
              <a:t> *request);</a:t>
            </a:r>
          </a:p>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MPI_Ibsend</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dest</a:t>
            </a:r>
            <a:r>
              <a:rPr lang="en-US" sz="2000" dirty="0" smtClean="0">
                <a:latin typeface="Courier New" pitchFamily="49" charset="0"/>
              </a:rPr>
              <a:t>,</a:t>
            </a:r>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tag,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MPI_Request</a:t>
            </a:r>
            <a:r>
              <a:rPr lang="en-US" sz="2000" dirty="0" smtClean="0">
                <a:latin typeface="Courier New" pitchFamily="49" charset="0"/>
              </a:rPr>
              <a:t> *request);</a:t>
            </a:r>
          </a:p>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MPI_Irsend</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dest</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tag,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MPI_Request</a:t>
            </a:r>
            <a:r>
              <a:rPr lang="en-US" sz="2000" dirty="0" smtClean="0">
                <a:latin typeface="Courier New" pitchFamily="49" charset="0"/>
              </a:rPr>
              <a:t> *request);</a:t>
            </a:r>
          </a:p>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MPI_Irecv</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src</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tag,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MPI_Request</a:t>
            </a:r>
            <a:r>
              <a:rPr lang="en-US" sz="2000" dirty="0" smtClean="0">
                <a:latin typeface="Courier New" pitchFamily="49" charset="0"/>
              </a:rPr>
              <a:t> *request);</a:t>
            </a:r>
            <a:endParaRPr lang="ru-RU" sz="2000" dirty="0" smtClean="0">
              <a:latin typeface="Courier New" pitchFamily="49"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1"/>
            <a:r>
              <a:rPr lang="en-US" dirty="0" smtClean="0"/>
              <a:t>Communications between Two Processes… </a:t>
            </a:r>
            <a:br>
              <a:rPr lang="en-US" dirty="0" smtClean="0"/>
            </a:br>
            <a:r>
              <a:rPr lang="en-US" sz="2800" dirty="0" err="1" smtClean="0"/>
              <a:t>Nonblocking</a:t>
            </a:r>
            <a:r>
              <a:rPr lang="en-US" sz="2800" dirty="0" smtClean="0"/>
              <a:t> Communications</a:t>
            </a:r>
            <a:endParaRPr lang="ru-RU" dirty="0" smtClean="0"/>
          </a:p>
        </p:txBody>
      </p:sp>
      <p:sp>
        <p:nvSpPr>
          <p:cNvPr id="5123" name="Rectangle 5"/>
          <p:cNvSpPr>
            <a:spLocks noGrp="1" noChangeArrowheads="1"/>
          </p:cNvSpPr>
          <p:nvPr>
            <p:ph idx="1"/>
          </p:nvPr>
        </p:nvSpPr>
        <p:spPr/>
        <p:txBody>
          <a:bodyPr/>
          <a:lstStyle/>
          <a:p>
            <a:r>
              <a:rPr lang="en-US" dirty="0" smtClean="0"/>
              <a:t>The state of the executed </a:t>
            </a:r>
            <a:r>
              <a:rPr lang="en-US" dirty="0" err="1" smtClean="0"/>
              <a:t>nonblocking</a:t>
            </a:r>
            <a:r>
              <a:rPr lang="en-US" dirty="0" smtClean="0"/>
              <a:t> data communication operation may be checked by means of the following function</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This function is a </a:t>
            </a:r>
            <a:r>
              <a:rPr lang="en-US" dirty="0" err="1" smtClean="0"/>
              <a:t>nonblocking</a:t>
            </a:r>
            <a:r>
              <a:rPr lang="en-US" dirty="0" smtClean="0"/>
              <a:t> one</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32</a:t>
            </a:fld>
            <a:endParaRPr lang="ru-RU" dirty="0"/>
          </a:p>
        </p:txBody>
      </p:sp>
      <p:sp>
        <p:nvSpPr>
          <p:cNvPr id="11" name="Rectangle 1"/>
          <p:cNvSpPr>
            <a:spLocks noChangeArrowheads="1"/>
          </p:cNvSpPr>
          <p:nvPr/>
        </p:nvSpPr>
        <p:spPr bwMode="auto">
          <a:xfrm>
            <a:off x="523844" y="2038340"/>
            <a:ext cx="9215502" cy="255454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MPI_Test</a:t>
            </a:r>
            <a:r>
              <a:rPr lang="en-US" sz="2000" dirty="0" smtClean="0">
                <a:latin typeface="Courier New" pitchFamily="49" charset="0"/>
              </a:rPr>
              <a:t>( </a:t>
            </a:r>
            <a:r>
              <a:rPr lang="en-US" sz="2000" dirty="0" err="1" smtClean="0">
                <a:latin typeface="Courier New" pitchFamily="49" charset="0"/>
              </a:rPr>
              <a:t>MPI_Request</a:t>
            </a:r>
            <a:r>
              <a:rPr lang="en-US" sz="2000" dirty="0" smtClean="0">
                <a:latin typeface="Courier New" pitchFamily="49" charset="0"/>
              </a:rPr>
              <a:t> *request, </a:t>
            </a:r>
            <a:r>
              <a:rPr lang="en-US" sz="2000" dirty="0" err="1" smtClean="0">
                <a:latin typeface="Courier New" pitchFamily="49" charset="0"/>
              </a:rPr>
              <a:t>int</a:t>
            </a:r>
            <a:r>
              <a:rPr lang="en-US" sz="2000" dirty="0" smtClean="0">
                <a:latin typeface="Courier New" pitchFamily="49" charset="0"/>
              </a:rPr>
              <a:t> *flag, </a:t>
            </a:r>
          </a:p>
          <a:p>
            <a:r>
              <a:rPr lang="en-US" sz="2000" dirty="0" smtClean="0">
                <a:latin typeface="Courier New" pitchFamily="49" charset="0"/>
              </a:rPr>
              <a:t>  </a:t>
            </a:r>
            <a:r>
              <a:rPr lang="en-US" sz="2000" dirty="0" err="1" smtClean="0">
                <a:latin typeface="Courier New" pitchFamily="49" charset="0"/>
              </a:rPr>
              <a:t>MPI_status</a:t>
            </a:r>
            <a:r>
              <a:rPr lang="en-US" sz="2000" dirty="0" smtClean="0">
                <a:latin typeface="Courier New" pitchFamily="49" charset="0"/>
              </a:rPr>
              <a:t> *status);</a:t>
            </a:r>
            <a:endParaRPr lang="ru-RU" sz="2000" dirty="0" smtClean="0">
              <a:latin typeface="Courier New" pitchFamily="49" charset="0"/>
            </a:endParaRPr>
          </a:p>
          <a:p>
            <a:endParaRPr lang="en-US" sz="2000" dirty="0" smtClean="0">
              <a:latin typeface="Courier New" pitchFamily="49" charset="0"/>
              <a:cs typeface="Courier New" pitchFamily="49" charset="0"/>
            </a:endParaRPr>
          </a:p>
          <a:p>
            <a:r>
              <a:rPr lang="en-US" sz="2000" b="1" dirty="0" smtClean="0">
                <a:latin typeface="Courier New" pitchFamily="49" charset="0"/>
              </a:rPr>
              <a:t>-</a:t>
            </a:r>
            <a:r>
              <a:rPr lang="ru-RU" sz="2000" b="1" dirty="0" smtClean="0">
                <a:latin typeface="Courier New" pitchFamily="49" charset="0"/>
              </a:rPr>
              <a:t> </a:t>
            </a:r>
            <a:r>
              <a:rPr lang="en-US" sz="2000" b="1" dirty="0" smtClean="0">
                <a:latin typeface="Courier New" pitchFamily="49" charset="0"/>
              </a:rPr>
              <a:t>request - </a:t>
            </a:r>
            <a:r>
              <a:rPr lang="en-US" sz="2000" dirty="0" smtClean="0"/>
              <a:t>is the operation descriptor, which is defined when </a:t>
            </a:r>
          </a:p>
          <a:p>
            <a:r>
              <a:rPr lang="en-US" sz="2000" b="1" dirty="0" smtClean="0">
                <a:latin typeface="Courier New" pitchFamily="49" charset="0"/>
              </a:rPr>
              <a:t>            </a:t>
            </a:r>
            <a:r>
              <a:rPr lang="en-US" sz="2000" dirty="0" smtClean="0"/>
              <a:t>the </a:t>
            </a:r>
            <a:r>
              <a:rPr lang="en-US" sz="2000" dirty="0" err="1" smtClean="0"/>
              <a:t>nonblocking</a:t>
            </a:r>
            <a:r>
              <a:rPr lang="en-US" sz="2000" dirty="0" smtClean="0"/>
              <a:t> function is called</a:t>
            </a:r>
            <a:endParaRPr lang="ru-RU" sz="2000" dirty="0" smtClean="0">
              <a:latin typeface="Courier New" pitchFamily="49" charset="0"/>
            </a:endParaRPr>
          </a:p>
          <a:p>
            <a:r>
              <a:rPr lang="en-US" sz="2000" b="1" dirty="0" smtClean="0">
                <a:latin typeface="Courier New" pitchFamily="49" charset="0"/>
              </a:rPr>
              <a:t>- flag    - </a:t>
            </a:r>
            <a:r>
              <a:rPr lang="en-US" sz="2000" dirty="0" smtClean="0"/>
              <a:t>is the result of checking (=true, if the operation is terminated)</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status</a:t>
            </a:r>
            <a:r>
              <a:rPr lang="ru-RU" sz="2000" b="1" dirty="0" smtClean="0">
                <a:latin typeface="Courier New" pitchFamily="49" charset="0"/>
              </a:rPr>
              <a:t>  -</a:t>
            </a:r>
            <a:r>
              <a:rPr lang="en-US" sz="2000" b="1" dirty="0" smtClean="0">
                <a:latin typeface="Courier New" pitchFamily="49" charset="0"/>
                <a:cs typeface="Courier New" pitchFamily="49" charset="0"/>
              </a:rPr>
              <a:t> </a:t>
            </a:r>
            <a:r>
              <a:rPr lang="en-US" sz="2000" dirty="0" smtClean="0"/>
              <a:t>the result of the function execution </a:t>
            </a:r>
          </a:p>
          <a:p>
            <a:r>
              <a:rPr lang="en-US" sz="2000" b="1" dirty="0" smtClean="0">
                <a:latin typeface="Courier New" pitchFamily="49" charset="0"/>
              </a:rPr>
              <a:t>            </a:t>
            </a:r>
            <a:r>
              <a:rPr lang="en-US" sz="2000" dirty="0" smtClean="0"/>
              <a:t>(only for the terminated operation)</a:t>
            </a:r>
            <a:endParaRPr lang="ru-RU" sz="2000" dirty="0" smtClean="0">
              <a:latin typeface="Courier New" pitchFamily="49"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1"/>
            <a:r>
              <a:rPr lang="en-US" dirty="0" smtClean="0"/>
              <a:t>Communications between Two Processes… </a:t>
            </a:r>
            <a:br>
              <a:rPr lang="en-US" dirty="0" smtClean="0"/>
            </a:br>
            <a:r>
              <a:rPr lang="en-US" sz="2800" dirty="0" err="1" smtClean="0"/>
              <a:t>Nonblocking</a:t>
            </a:r>
            <a:r>
              <a:rPr lang="en-US" sz="2800" dirty="0" smtClean="0"/>
              <a:t> Communications</a:t>
            </a:r>
            <a:endParaRPr lang="ru-RU" dirty="0" smtClean="0"/>
          </a:p>
        </p:txBody>
      </p:sp>
      <p:sp>
        <p:nvSpPr>
          <p:cNvPr id="5123" name="Rectangle 5"/>
          <p:cNvSpPr>
            <a:spLocks noGrp="1" noChangeArrowheads="1"/>
          </p:cNvSpPr>
          <p:nvPr>
            <p:ph idx="1"/>
          </p:nvPr>
        </p:nvSpPr>
        <p:spPr/>
        <p:txBody>
          <a:bodyPr/>
          <a:lstStyle/>
          <a:p>
            <a:r>
              <a:rPr lang="en-US" dirty="0" smtClean="0"/>
              <a:t>The following scheme of combining the computations and the execution of the </a:t>
            </a:r>
            <a:r>
              <a:rPr lang="en-US" dirty="0" err="1" smtClean="0"/>
              <a:t>nonblocking</a:t>
            </a:r>
            <a:r>
              <a:rPr lang="en-US" dirty="0" smtClean="0"/>
              <a:t> communication operation is possible</a:t>
            </a:r>
          </a:p>
          <a:p>
            <a:endParaRPr lang="en-US" dirty="0" smtClean="0"/>
          </a:p>
          <a:p>
            <a:endParaRPr lang="en-US" dirty="0" smtClean="0"/>
          </a:p>
          <a:p>
            <a:endParaRPr lang="en-US" dirty="0" smtClean="0"/>
          </a:p>
          <a:p>
            <a:endParaRPr lang="en-US" dirty="0" smtClean="0"/>
          </a:p>
          <a:p>
            <a:endParaRPr lang="en-US" dirty="0" smtClean="0"/>
          </a:p>
          <a:p>
            <a:r>
              <a:rPr lang="en-US" dirty="0" smtClean="0"/>
              <a:t>Blocking operation of waiting for the </a:t>
            </a:r>
            <a:r>
              <a:rPr lang="en-US" dirty="0" err="1" smtClean="0"/>
              <a:t>nonblocking</a:t>
            </a:r>
            <a:r>
              <a:rPr lang="en-US" dirty="0" smtClean="0"/>
              <a:t> operation termination</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071678"/>
            <a:ext cx="9215502" cy="1938992"/>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b="1" dirty="0" err="1" smtClean="0">
                <a:latin typeface="Courier New" pitchFamily="49" charset="0"/>
              </a:rPr>
              <a:t>MPI_Irecv</a:t>
            </a:r>
            <a:r>
              <a:rPr lang="en-US" sz="2000" dirty="0" smtClean="0">
                <a:latin typeface="Courier New" pitchFamily="49" charset="0"/>
              </a:rPr>
              <a:t>(</a:t>
            </a:r>
            <a:r>
              <a:rPr lang="en-US" sz="2000" dirty="0" err="1" smtClean="0">
                <a:latin typeface="Courier New" pitchFamily="49" charset="0"/>
              </a:rPr>
              <a:t>buf</a:t>
            </a:r>
            <a:r>
              <a:rPr lang="en-US" sz="2000" dirty="0" smtClean="0">
                <a:latin typeface="Courier New" pitchFamily="49" charset="0"/>
              </a:rPr>
              <a:t>, count, type, </a:t>
            </a:r>
            <a:r>
              <a:rPr lang="en-US" sz="2000" dirty="0" err="1" smtClean="0">
                <a:latin typeface="Courier New" pitchFamily="49" charset="0"/>
              </a:rPr>
              <a:t>dest</a:t>
            </a:r>
            <a:r>
              <a:rPr lang="en-US" sz="2000" dirty="0" smtClean="0">
                <a:latin typeface="Courier New" pitchFamily="49" charset="0"/>
              </a:rPr>
              <a:t>, tag, </a:t>
            </a:r>
            <a:r>
              <a:rPr lang="en-US" sz="2000" dirty="0" err="1" smtClean="0">
                <a:latin typeface="Courier New" pitchFamily="49" charset="0"/>
              </a:rPr>
              <a:t>comm</a:t>
            </a:r>
            <a:r>
              <a:rPr lang="en-US" sz="2000" dirty="0" smtClean="0">
                <a:latin typeface="Courier New" pitchFamily="49" charset="0"/>
              </a:rPr>
              <a:t>, &amp;request);</a:t>
            </a:r>
          </a:p>
          <a:p>
            <a:r>
              <a:rPr lang="en-US" sz="2000" dirty="0" smtClean="0">
                <a:latin typeface="Courier New" pitchFamily="49" charset="0"/>
              </a:rPr>
              <a:t>...</a:t>
            </a:r>
          </a:p>
          <a:p>
            <a:r>
              <a:rPr lang="en-US" sz="2000" dirty="0" smtClean="0">
                <a:latin typeface="Courier New" pitchFamily="49" charset="0"/>
              </a:rPr>
              <a:t>do {</a:t>
            </a:r>
          </a:p>
          <a:p>
            <a:r>
              <a:rPr lang="en-US" sz="2000" dirty="0" smtClean="0">
                <a:latin typeface="Courier New" pitchFamily="49" charset="0"/>
              </a:rPr>
              <a:t>  ...</a:t>
            </a:r>
          </a:p>
          <a:p>
            <a:r>
              <a:rPr lang="en-US" sz="2000" dirty="0" smtClean="0">
                <a:latin typeface="Courier New" pitchFamily="49" charset="0"/>
              </a:rPr>
              <a:t>  </a:t>
            </a:r>
            <a:r>
              <a:rPr lang="en-US" sz="2000" b="1" dirty="0" err="1" smtClean="0">
                <a:latin typeface="Courier New" pitchFamily="49" charset="0"/>
              </a:rPr>
              <a:t>MPI_Test</a:t>
            </a:r>
            <a:r>
              <a:rPr lang="en-US" sz="2000" dirty="0" smtClean="0">
                <a:latin typeface="Courier New" pitchFamily="49" charset="0"/>
              </a:rPr>
              <a:t>(&amp;request, &amp;flag, &amp;status);</a:t>
            </a:r>
            <a:endParaRPr lang="ru-RU" sz="2000" dirty="0" smtClean="0">
              <a:latin typeface="Courier New" pitchFamily="49" charset="0"/>
            </a:endParaRPr>
          </a:p>
          <a:p>
            <a:r>
              <a:rPr lang="ru-RU" sz="2000" dirty="0" smtClean="0">
                <a:latin typeface="Courier New" pitchFamily="49" charset="0"/>
              </a:rPr>
              <a:t>} </a:t>
            </a:r>
            <a:r>
              <a:rPr lang="en-US" sz="2000" dirty="0" smtClean="0">
                <a:latin typeface="Courier New" pitchFamily="49" charset="0"/>
              </a:rPr>
              <a:t>while</a:t>
            </a:r>
            <a:r>
              <a:rPr lang="ru-RU" sz="2000" dirty="0" smtClean="0">
                <a:latin typeface="Courier New" pitchFamily="49" charset="0"/>
              </a:rPr>
              <a:t> (!</a:t>
            </a:r>
            <a:r>
              <a:rPr lang="en-US" sz="2000" dirty="0" smtClean="0">
                <a:latin typeface="Courier New" pitchFamily="49" charset="0"/>
              </a:rPr>
              <a:t>flag</a:t>
            </a:r>
            <a:r>
              <a:rPr lang="ru-RU" sz="2000" dirty="0" smtClean="0">
                <a:latin typeface="Courier New" pitchFamily="49" charset="0"/>
              </a:rPr>
              <a:t> );</a:t>
            </a:r>
            <a:endParaRPr lang="en-US" sz="2000" dirty="0">
              <a:latin typeface="Courier New" pitchFamily="49" charset="0"/>
            </a:endParaRPr>
          </a:p>
        </p:txBody>
      </p:sp>
      <p:sp>
        <p:nvSpPr>
          <p:cNvPr id="9" name="Rectangle 1"/>
          <p:cNvSpPr>
            <a:spLocks noChangeArrowheads="1"/>
          </p:cNvSpPr>
          <p:nvPr/>
        </p:nvSpPr>
        <p:spPr bwMode="auto">
          <a:xfrm>
            <a:off x="523844" y="5000636"/>
            <a:ext cx="9215502" cy="400110"/>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MPI_Wait</a:t>
            </a:r>
            <a:r>
              <a:rPr lang="en-US" sz="2000" dirty="0" smtClean="0">
                <a:latin typeface="Courier New" pitchFamily="49" charset="0"/>
              </a:rPr>
              <a:t>(</a:t>
            </a:r>
            <a:r>
              <a:rPr lang="en-US" sz="2000" dirty="0" err="1" smtClean="0">
                <a:latin typeface="Courier New" pitchFamily="49" charset="0"/>
              </a:rPr>
              <a:t>MPI_Request</a:t>
            </a:r>
            <a:r>
              <a:rPr lang="en-US" sz="2000" dirty="0" smtClean="0">
                <a:latin typeface="Courier New" pitchFamily="49" charset="0"/>
              </a:rPr>
              <a:t> *request, </a:t>
            </a:r>
            <a:r>
              <a:rPr lang="en-US" sz="2000" dirty="0" err="1" smtClean="0">
                <a:latin typeface="Courier New" pitchFamily="49" charset="0"/>
              </a:rPr>
              <a:t>MPI_status</a:t>
            </a:r>
            <a:r>
              <a:rPr lang="en-US" sz="2000" dirty="0" smtClean="0">
                <a:latin typeface="Courier New" pitchFamily="49" charset="0"/>
              </a:rPr>
              <a:t> *status);</a:t>
            </a:r>
            <a:endParaRPr lang="en-US" sz="2000" dirty="0">
              <a:latin typeface="Courier New" pitchFamily="49"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1"/>
            <a:r>
              <a:rPr lang="en-US" dirty="0" smtClean="0"/>
              <a:t>Communications between Two Processes… </a:t>
            </a:r>
            <a:br>
              <a:rPr lang="en-US" dirty="0" smtClean="0"/>
            </a:br>
            <a:r>
              <a:rPr lang="en-US" sz="2800" dirty="0" err="1" smtClean="0"/>
              <a:t>Nonblocking</a:t>
            </a:r>
            <a:r>
              <a:rPr lang="en-US" sz="2800" dirty="0" smtClean="0"/>
              <a:t> Communications</a:t>
            </a:r>
            <a:endParaRPr lang="ru-RU" dirty="0" smtClean="0"/>
          </a:p>
        </p:txBody>
      </p:sp>
      <p:sp>
        <p:nvSpPr>
          <p:cNvPr id="5123" name="Rectangle 5"/>
          <p:cNvSpPr>
            <a:spLocks noGrp="1" noChangeArrowheads="1"/>
          </p:cNvSpPr>
          <p:nvPr>
            <p:ph idx="1"/>
          </p:nvPr>
        </p:nvSpPr>
        <p:spPr/>
        <p:txBody>
          <a:bodyPr/>
          <a:lstStyle/>
          <a:p>
            <a:r>
              <a:rPr lang="en-US" dirty="0" smtClean="0"/>
              <a:t>Additional checking and waiting functions for </a:t>
            </a:r>
            <a:r>
              <a:rPr lang="en-US" dirty="0" err="1" smtClean="0"/>
              <a:t>nonblockingexchange</a:t>
            </a:r>
            <a:r>
              <a:rPr lang="en-US" dirty="0" smtClean="0"/>
              <a:t> operations</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071678"/>
            <a:ext cx="9215502" cy="4093428"/>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ru-RU" sz="2000" b="1" dirty="0" err="1" smtClean="0">
                <a:latin typeface="Courier New" pitchFamily="49" charset="0"/>
              </a:rPr>
              <a:t>MPI_Testall</a:t>
            </a:r>
            <a:r>
              <a:rPr lang="ru-RU" sz="2000" b="1" dirty="0" smtClean="0">
                <a:latin typeface="Courier New" pitchFamily="49" charset="0"/>
              </a:rPr>
              <a:t>  - </a:t>
            </a:r>
            <a:r>
              <a:rPr lang="en-US" sz="2000" dirty="0" smtClean="0"/>
              <a:t>checking the termination of all the enumerated communication </a:t>
            </a:r>
          </a:p>
          <a:p>
            <a:r>
              <a:rPr lang="en-US" sz="2000" b="1" dirty="0" smtClean="0">
                <a:latin typeface="Courier New" pitchFamily="49" charset="0"/>
              </a:rPr>
              <a:t>               </a:t>
            </a:r>
            <a:r>
              <a:rPr lang="en-US" sz="2000" dirty="0" smtClean="0"/>
              <a:t>operations</a:t>
            </a:r>
          </a:p>
          <a:p>
            <a:r>
              <a:rPr lang="ru-RU" sz="2000" b="1" dirty="0" err="1" smtClean="0">
                <a:latin typeface="Courier New" pitchFamily="49" charset="0"/>
              </a:rPr>
              <a:t>MPI_Waitall</a:t>
            </a:r>
            <a:r>
              <a:rPr lang="ru-RU" sz="2000" b="1" dirty="0" smtClean="0">
                <a:latin typeface="Courier New" pitchFamily="49" charset="0"/>
              </a:rPr>
              <a:t>  – </a:t>
            </a:r>
            <a:r>
              <a:rPr lang="en-US" sz="2000" dirty="0" smtClean="0"/>
              <a:t>waiting for the termination of all the enumerated communication </a:t>
            </a:r>
          </a:p>
          <a:p>
            <a:r>
              <a:rPr lang="en-US" sz="2000" b="1" dirty="0" smtClean="0">
                <a:latin typeface="Courier New" pitchFamily="49" charset="0"/>
              </a:rPr>
              <a:t>               </a:t>
            </a:r>
            <a:r>
              <a:rPr lang="en-US" sz="2000" dirty="0" smtClean="0"/>
              <a:t>operations</a:t>
            </a:r>
            <a:endParaRPr lang="ru-RU" sz="2000" dirty="0" smtClean="0">
              <a:latin typeface="Courier New" pitchFamily="49" charset="0"/>
            </a:endParaRPr>
          </a:p>
          <a:p>
            <a:r>
              <a:rPr lang="en-US" sz="2000" b="1" dirty="0" smtClean="0">
                <a:latin typeface="Courier New" pitchFamily="49" charset="0"/>
              </a:rPr>
              <a:t>M</a:t>
            </a:r>
            <a:r>
              <a:rPr lang="ru-RU" sz="2000" b="1" dirty="0" err="1" smtClean="0">
                <a:latin typeface="Courier New" pitchFamily="49" charset="0"/>
              </a:rPr>
              <a:t>PI_Testany</a:t>
            </a:r>
            <a:r>
              <a:rPr lang="ru-RU" sz="2000" b="1" dirty="0" smtClean="0">
                <a:latin typeface="Courier New" pitchFamily="49" charset="0"/>
              </a:rPr>
              <a:t>  -</a:t>
            </a:r>
            <a:r>
              <a:rPr lang="en-US" sz="2000" b="1" dirty="0" smtClean="0">
                <a:latin typeface="Courier New" pitchFamily="49" charset="0"/>
              </a:rPr>
              <a:t> </a:t>
            </a:r>
            <a:r>
              <a:rPr lang="en-US" sz="2000" dirty="0" smtClean="0"/>
              <a:t>checking the termination of at least one of the enumerated </a:t>
            </a:r>
          </a:p>
          <a:p>
            <a:r>
              <a:rPr lang="en-US" sz="2000" b="1" dirty="0" smtClean="0">
                <a:latin typeface="Courier New" pitchFamily="49" charset="0"/>
              </a:rPr>
              <a:t>               </a:t>
            </a:r>
            <a:r>
              <a:rPr lang="en-US" sz="2000" dirty="0" smtClean="0"/>
              <a:t>communication operations</a:t>
            </a:r>
            <a:endParaRPr lang="ru-RU" sz="2000" dirty="0" smtClean="0">
              <a:latin typeface="Courier New" pitchFamily="49" charset="0"/>
            </a:endParaRPr>
          </a:p>
          <a:p>
            <a:r>
              <a:rPr lang="ru-RU" sz="2000" b="1" dirty="0" err="1" smtClean="0">
                <a:latin typeface="Courier New" pitchFamily="49" charset="0"/>
              </a:rPr>
              <a:t>MPI_Waitany</a:t>
            </a:r>
            <a:r>
              <a:rPr lang="ru-RU" sz="2000" b="1" dirty="0" smtClean="0">
                <a:latin typeface="Courier New" pitchFamily="49" charset="0"/>
              </a:rPr>
              <a:t>  – </a:t>
            </a:r>
            <a:r>
              <a:rPr lang="en-US" sz="2000" dirty="0" smtClean="0"/>
              <a:t>waiting for the termination of any of the enumerated </a:t>
            </a:r>
          </a:p>
          <a:p>
            <a:r>
              <a:rPr lang="en-US" sz="2000" b="1" dirty="0" smtClean="0">
                <a:latin typeface="Courier New" pitchFamily="49" charset="0"/>
              </a:rPr>
              <a:t>               </a:t>
            </a:r>
            <a:r>
              <a:rPr lang="en-US" sz="2000" dirty="0" smtClean="0"/>
              <a:t>communication operations</a:t>
            </a:r>
          </a:p>
          <a:p>
            <a:r>
              <a:rPr lang="ru-RU" sz="2000" b="1" dirty="0" err="1" smtClean="0">
                <a:latin typeface="Courier New" pitchFamily="49" charset="0"/>
              </a:rPr>
              <a:t>MPI_Testsome</a:t>
            </a:r>
            <a:r>
              <a:rPr lang="ru-RU" sz="2000" b="1" dirty="0" smtClean="0">
                <a:latin typeface="Courier New" pitchFamily="49" charset="0"/>
              </a:rPr>
              <a:t> - </a:t>
            </a:r>
            <a:r>
              <a:rPr lang="en-US" sz="2000" dirty="0" smtClean="0"/>
              <a:t>checking the termination of each enumerated communication </a:t>
            </a:r>
          </a:p>
          <a:p>
            <a:r>
              <a:rPr lang="en-US" sz="2000" b="1" dirty="0" smtClean="0">
                <a:latin typeface="Courier New" pitchFamily="49" charset="0"/>
              </a:rPr>
              <a:t>               </a:t>
            </a:r>
            <a:r>
              <a:rPr lang="en-US" sz="2000" dirty="0" smtClean="0"/>
              <a:t>operation </a:t>
            </a:r>
          </a:p>
          <a:p>
            <a:r>
              <a:rPr lang="ru-RU" sz="2000" b="1" dirty="0" err="1" smtClean="0">
                <a:latin typeface="Courier New" pitchFamily="49" charset="0"/>
              </a:rPr>
              <a:t>MPI_Waitsome</a:t>
            </a:r>
            <a:r>
              <a:rPr lang="ru-RU" sz="2000" b="1" dirty="0" smtClean="0">
                <a:latin typeface="Courier New" pitchFamily="49" charset="0"/>
              </a:rPr>
              <a:t> - </a:t>
            </a:r>
            <a:r>
              <a:rPr lang="en-US" sz="2000" dirty="0" smtClean="0"/>
              <a:t>waiting for termination of at least one of the enumerated </a:t>
            </a:r>
          </a:p>
          <a:p>
            <a:r>
              <a:rPr lang="en-US" sz="2000" b="1" dirty="0" smtClean="0">
                <a:latin typeface="Courier New" pitchFamily="49" charset="0"/>
              </a:rPr>
              <a:t>               </a:t>
            </a:r>
            <a:r>
              <a:rPr lang="en-US" sz="2000" dirty="0" smtClean="0"/>
              <a:t>communication operations and estimating the state of all the </a:t>
            </a:r>
          </a:p>
          <a:p>
            <a:r>
              <a:rPr lang="en-US" sz="2000" b="1" dirty="0" smtClean="0">
                <a:latin typeface="Courier New" pitchFamily="49" charset="0"/>
              </a:rPr>
              <a:t>               </a:t>
            </a:r>
            <a:r>
              <a:rPr lang="en-US" sz="2000" dirty="0" smtClean="0"/>
              <a:t>operations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lvl="1"/>
            <a:r>
              <a:rPr lang="en-US" dirty="0" smtClean="0"/>
              <a:t>Communications between Two Processes </a:t>
            </a:r>
            <a:br>
              <a:rPr lang="en-US" dirty="0" smtClean="0"/>
            </a:br>
            <a:r>
              <a:rPr lang="en-US" sz="2800" dirty="0" smtClean="0"/>
              <a:t>Simultaneous Sending and Receiving</a:t>
            </a:r>
            <a:endParaRPr lang="ru-RU" dirty="0" smtClean="0"/>
          </a:p>
        </p:txBody>
      </p:sp>
      <p:sp>
        <p:nvSpPr>
          <p:cNvPr id="5123" name="Rectangle 5"/>
          <p:cNvSpPr>
            <a:spLocks noGrp="1" noChangeArrowheads="1"/>
          </p:cNvSpPr>
          <p:nvPr>
            <p:ph idx="1"/>
          </p:nvPr>
        </p:nvSpPr>
        <p:spPr>
          <a:xfrm>
            <a:off x="238092" y="1196976"/>
            <a:ext cx="9667908" cy="4968875"/>
          </a:xfrm>
        </p:spPr>
        <p:txBody>
          <a:bodyPr/>
          <a:lstStyle/>
          <a:p>
            <a:r>
              <a:rPr lang="en-US" dirty="0" smtClean="0"/>
              <a:t>Efficient simultaneous execution of data sending and receiving operations may be provided by means of the following MPI function</a:t>
            </a:r>
          </a:p>
          <a:p>
            <a:endParaRPr lang="en-US" dirty="0" smtClean="0"/>
          </a:p>
          <a:p>
            <a:endParaRPr lang="en-US" dirty="0" smtClean="0"/>
          </a:p>
          <a:p>
            <a:endParaRPr lang="en-US" dirty="0" smtClean="0"/>
          </a:p>
          <a:p>
            <a:pPr lvl="1"/>
            <a:endParaRPr lang="en-US" dirty="0" smtClean="0"/>
          </a:p>
          <a:p>
            <a:pPr lvl="1"/>
            <a:endParaRPr lang="en-US" dirty="0" smtClean="0"/>
          </a:p>
          <a:p>
            <a:pPr lvl="1"/>
            <a:endParaRPr lang="en-US" dirty="0" smtClean="0"/>
          </a:p>
          <a:p>
            <a:r>
              <a:rPr lang="en-US" dirty="0" smtClean="0"/>
              <a:t>In case when the messages are of the same type, MPI is able to use a single buffer</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380968" y="2000240"/>
            <a:ext cx="9429816" cy="255454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spc="-80" dirty="0" err="1" smtClean="0">
                <a:latin typeface="Courier New" pitchFamily="49" charset="0"/>
              </a:rPr>
              <a:t>int</a:t>
            </a:r>
            <a:r>
              <a:rPr lang="en-US" sz="2000" spc="-80" dirty="0" smtClean="0">
                <a:latin typeface="Courier New" pitchFamily="49" charset="0"/>
              </a:rPr>
              <a:t> </a:t>
            </a:r>
            <a:r>
              <a:rPr lang="en-US" sz="2000" b="1" spc="-80" dirty="0" err="1" smtClean="0">
                <a:latin typeface="Courier New" pitchFamily="49" charset="0"/>
              </a:rPr>
              <a:t>MPI_Sendrecv</a:t>
            </a:r>
            <a:r>
              <a:rPr lang="en-US" sz="2000" spc="-80" dirty="0" smtClean="0">
                <a:latin typeface="Courier New" pitchFamily="49" charset="0"/>
              </a:rPr>
              <a:t>(void *</a:t>
            </a:r>
            <a:r>
              <a:rPr lang="en-US" sz="2000" spc="-80" dirty="0" err="1" smtClean="0">
                <a:latin typeface="Courier New" pitchFamily="49" charset="0"/>
              </a:rPr>
              <a:t>sbuf</a:t>
            </a:r>
            <a:r>
              <a:rPr lang="en-US" sz="2000" spc="-80" dirty="0" smtClean="0">
                <a:latin typeface="Courier New" pitchFamily="49" charset="0"/>
              </a:rPr>
              <a:t>, </a:t>
            </a:r>
            <a:r>
              <a:rPr lang="en-US" sz="2000" spc="-80" dirty="0" err="1" smtClean="0">
                <a:latin typeface="Courier New" pitchFamily="49" charset="0"/>
              </a:rPr>
              <a:t>int</a:t>
            </a:r>
            <a:r>
              <a:rPr lang="en-US" sz="2000" spc="-80" dirty="0" smtClean="0">
                <a:latin typeface="Courier New" pitchFamily="49" charset="0"/>
              </a:rPr>
              <a:t> </a:t>
            </a:r>
            <a:r>
              <a:rPr lang="en-US" sz="2000" spc="-80" dirty="0" err="1" smtClean="0">
                <a:latin typeface="Courier New" pitchFamily="49" charset="0"/>
              </a:rPr>
              <a:t>scount</a:t>
            </a:r>
            <a:r>
              <a:rPr lang="en-US" sz="2000" spc="-80" dirty="0" smtClean="0">
                <a:latin typeface="Courier New" pitchFamily="49" charset="0"/>
              </a:rPr>
              <a:t>, </a:t>
            </a:r>
            <a:r>
              <a:rPr lang="en-US" sz="2000" spc="-80" dirty="0" err="1" smtClean="0">
                <a:latin typeface="Courier New" pitchFamily="49" charset="0"/>
              </a:rPr>
              <a:t>MPI_Datatype</a:t>
            </a:r>
            <a:r>
              <a:rPr lang="en-US" sz="2000" spc="-80" dirty="0" smtClean="0">
                <a:latin typeface="Courier New" pitchFamily="49" charset="0"/>
              </a:rPr>
              <a:t> </a:t>
            </a:r>
            <a:r>
              <a:rPr lang="en-US" sz="2000" spc="-80" dirty="0" err="1" smtClean="0">
                <a:latin typeface="Courier New" pitchFamily="49" charset="0"/>
              </a:rPr>
              <a:t>stype</a:t>
            </a:r>
            <a:r>
              <a:rPr lang="en-US" sz="2000" spc="-80" dirty="0" smtClean="0">
                <a:latin typeface="Courier New" pitchFamily="49" charset="0"/>
              </a:rPr>
              <a:t>,</a:t>
            </a:r>
          </a:p>
          <a:p>
            <a:r>
              <a:rPr lang="en-US" sz="2000" spc="-80" dirty="0" smtClean="0">
                <a:latin typeface="Courier New" pitchFamily="49" charset="0"/>
              </a:rPr>
              <a:t>  </a:t>
            </a:r>
            <a:r>
              <a:rPr lang="en-US" sz="2000" spc="-80" dirty="0" err="1" smtClean="0">
                <a:latin typeface="Courier New" pitchFamily="49" charset="0"/>
              </a:rPr>
              <a:t>int</a:t>
            </a:r>
            <a:r>
              <a:rPr lang="en-US" sz="2000" spc="-80" dirty="0" smtClean="0">
                <a:latin typeface="Courier New" pitchFamily="49" charset="0"/>
              </a:rPr>
              <a:t> </a:t>
            </a:r>
            <a:r>
              <a:rPr lang="en-US" sz="2000" spc="-80" dirty="0" err="1" smtClean="0">
                <a:latin typeface="Courier New" pitchFamily="49" charset="0"/>
              </a:rPr>
              <a:t>dest</a:t>
            </a:r>
            <a:r>
              <a:rPr lang="en-US" sz="2000" spc="-80" dirty="0" smtClean="0">
                <a:latin typeface="Courier New" pitchFamily="49" charset="0"/>
              </a:rPr>
              <a:t>, </a:t>
            </a:r>
            <a:r>
              <a:rPr lang="en-US" sz="2000" spc="-80" dirty="0" err="1" smtClean="0">
                <a:latin typeface="Courier New" pitchFamily="49" charset="0"/>
              </a:rPr>
              <a:t>int</a:t>
            </a:r>
            <a:r>
              <a:rPr lang="en-US" sz="2000" spc="-80" dirty="0" smtClean="0">
                <a:latin typeface="Courier New" pitchFamily="49" charset="0"/>
              </a:rPr>
              <a:t> stag, void *</a:t>
            </a:r>
            <a:r>
              <a:rPr lang="en-US" sz="2000" spc="-80" dirty="0" err="1" smtClean="0">
                <a:latin typeface="Courier New" pitchFamily="49" charset="0"/>
              </a:rPr>
              <a:t>rbuf</a:t>
            </a:r>
            <a:r>
              <a:rPr lang="en-US" sz="2000" spc="-80" dirty="0" smtClean="0">
                <a:latin typeface="Courier New" pitchFamily="49" charset="0"/>
              </a:rPr>
              <a:t>, </a:t>
            </a:r>
            <a:r>
              <a:rPr lang="en-US" sz="2000" spc="-80" dirty="0" err="1" smtClean="0">
                <a:latin typeface="Courier New" pitchFamily="49" charset="0"/>
              </a:rPr>
              <a:t>int</a:t>
            </a:r>
            <a:r>
              <a:rPr lang="en-US" sz="2000" spc="-80" dirty="0" smtClean="0">
                <a:latin typeface="Courier New" pitchFamily="49" charset="0"/>
              </a:rPr>
              <a:t> </a:t>
            </a:r>
            <a:r>
              <a:rPr lang="en-US" sz="2000" spc="-80" dirty="0" err="1" smtClean="0">
                <a:latin typeface="Courier New" pitchFamily="49" charset="0"/>
              </a:rPr>
              <a:t>rcount</a:t>
            </a:r>
            <a:r>
              <a:rPr lang="en-US" sz="2000" spc="-80" dirty="0" smtClean="0">
                <a:latin typeface="Courier New" pitchFamily="49" charset="0"/>
              </a:rPr>
              <a:t>, </a:t>
            </a:r>
            <a:r>
              <a:rPr lang="en-US" sz="2000" spc="-80" dirty="0" err="1" smtClean="0">
                <a:latin typeface="Courier New" pitchFamily="49" charset="0"/>
              </a:rPr>
              <a:t>MPI_Datatype</a:t>
            </a:r>
            <a:r>
              <a:rPr lang="en-US" sz="2000" spc="-80" dirty="0" smtClean="0">
                <a:latin typeface="Courier New" pitchFamily="49" charset="0"/>
              </a:rPr>
              <a:t> </a:t>
            </a:r>
            <a:r>
              <a:rPr lang="en-US" sz="2000" spc="-80" dirty="0" err="1" smtClean="0">
                <a:latin typeface="Courier New" pitchFamily="49" charset="0"/>
              </a:rPr>
              <a:t>rtype</a:t>
            </a:r>
            <a:r>
              <a:rPr lang="en-US" sz="2000" spc="-80" dirty="0" smtClean="0">
                <a:latin typeface="Courier New" pitchFamily="49" charset="0"/>
              </a:rPr>
              <a:t>, </a:t>
            </a:r>
          </a:p>
          <a:p>
            <a:r>
              <a:rPr lang="en-US" sz="2000" spc="-80" dirty="0" smtClean="0">
                <a:latin typeface="Courier New" pitchFamily="49" charset="0"/>
              </a:rPr>
              <a:t>  </a:t>
            </a:r>
            <a:r>
              <a:rPr lang="en-US" sz="2000" spc="-80" dirty="0" err="1" smtClean="0">
                <a:latin typeface="Courier New" pitchFamily="49" charset="0"/>
              </a:rPr>
              <a:t>int</a:t>
            </a:r>
            <a:r>
              <a:rPr lang="en-US" sz="2000" spc="-80" dirty="0" smtClean="0">
                <a:latin typeface="Courier New" pitchFamily="49" charset="0"/>
              </a:rPr>
              <a:t> </a:t>
            </a:r>
            <a:r>
              <a:rPr lang="en-US" sz="2000" spc="-80" dirty="0" err="1" smtClean="0">
                <a:latin typeface="Courier New" pitchFamily="49" charset="0"/>
              </a:rPr>
              <a:t>src</a:t>
            </a:r>
            <a:r>
              <a:rPr lang="en-US" sz="2000" spc="-80" dirty="0" smtClean="0">
                <a:latin typeface="Courier New" pitchFamily="49" charset="0"/>
              </a:rPr>
              <a:t>, </a:t>
            </a:r>
            <a:r>
              <a:rPr lang="en-US" sz="2000" spc="-80" dirty="0" err="1" smtClean="0">
                <a:latin typeface="Courier New" pitchFamily="49" charset="0"/>
              </a:rPr>
              <a:t>int</a:t>
            </a:r>
            <a:r>
              <a:rPr lang="en-US" sz="2000" spc="-80" dirty="0" smtClean="0">
                <a:latin typeface="Courier New" pitchFamily="49" charset="0"/>
              </a:rPr>
              <a:t> </a:t>
            </a:r>
            <a:r>
              <a:rPr lang="en-US" sz="2000" spc="-80" dirty="0" err="1" smtClean="0">
                <a:latin typeface="Courier New" pitchFamily="49" charset="0"/>
              </a:rPr>
              <a:t>rtag</a:t>
            </a:r>
            <a:r>
              <a:rPr lang="en-US" sz="2000" spc="-80" dirty="0" smtClean="0">
                <a:latin typeface="Courier New" pitchFamily="49" charset="0"/>
              </a:rPr>
              <a:t>, </a:t>
            </a:r>
            <a:r>
              <a:rPr lang="en-US" sz="2000" spc="-80" dirty="0" err="1" smtClean="0">
                <a:latin typeface="Courier New" pitchFamily="49" charset="0"/>
              </a:rPr>
              <a:t>MPI_Comm</a:t>
            </a:r>
            <a:r>
              <a:rPr lang="en-US" sz="2000" spc="-80" dirty="0" smtClean="0">
                <a:latin typeface="Courier New" pitchFamily="49" charset="0"/>
              </a:rPr>
              <a:t> </a:t>
            </a:r>
            <a:r>
              <a:rPr lang="en-US" sz="2000" spc="-80" dirty="0" err="1" smtClean="0">
                <a:latin typeface="Courier New" pitchFamily="49" charset="0"/>
              </a:rPr>
              <a:t>comm</a:t>
            </a:r>
            <a:r>
              <a:rPr lang="en-US" sz="2000" spc="-80" dirty="0" smtClean="0">
                <a:latin typeface="Courier New" pitchFamily="49" charset="0"/>
              </a:rPr>
              <a:t>, </a:t>
            </a:r>
            <a:r>
              <a:rPr lang="en-US" sz="2000" spc="-80" dirty="0" err="1" smtClean="0">
                <a:latin typeface="Courier New" pitchFamily="49" charset="0"/>
              </a:rPr>
              <a:t>MPI_Status</a:t>
            </a:r>
            <a:r>
              <a:rPr lang="en-US" sz="2000" spc="-80" dirty="0" smtClean="0">
                <a:latin typeface="Courier New" pitchFamily="49" charset="0"/>
              </a:rPr>
              <a:t> *status),</a:t>
            </a:r>
            <a:r>
              <a:rPr lang="ru-RU" sz="2000" spc="-80" dirty="0" smtClean="0">
                <a:latin typeface="Courier New" pitchFamily="49" charset="0"/>
              </a:rPr>
              <a:t> </a:t>
            </a:r>
          </a:p>
          <a:p>
            <a:endParaRPr lang="ru-RU" sz="2000" spc="-80" dirty="0" smtClean="0">
              <a:latin typeface="Courier New" pitchFamily="49" charset="0"/>
            </a:endParaRPr>
          </a:p>
          <a:p>
            <a:r>
              <a:rPr lang="en-US" sz="2000" b="1" spc="-80" dirty="0" smtClean="0">
                <a:latin typeface="Courier New" pitchFamily="49" charset="0"/>
              </a:rPr>
              <a:t>- </a:t>
            </a:r>
            <a:r>
              <a:rPr lang="en-US" sz="2000" b="1" spc="-80" dirty="0" err="1" smtClean="0">
                <a:latin typeface="Courier New" pitchFamily="49" charset="0"/>
              </a:rPr>
              <a:t>sbuf</a:t>
            </a:r>
            <a:r>
              <a:rPr lang="ru-RU" sz="2000" spc="-80" dirty="0" smtClean="0">
                <a:latin typeface="Courier New" pitchFamily="49" charset="0"/>
              </a:rPr>
              <a:t>, </a:t>
            </a:r>
            <a:r>
              <a:rPr lang="en-US" sz="2000" b="1" spc="-80" dirty="0" err="1" smtClean="0">
                <a:latin typeface="Courier New" pitchFamily="49" charset="0"/>
              </a:rPr>
              <a:t>scount</a:t>
            </a:r>
            <a:r>
              <a:rPr lang="ru-RU" sz="2000" spc="-80" dirty="0" smtClean="0">
                <a:latin typeface="Courier New" pitchFamily="49" charset="0"/>
              </a:rPr>
              <a:t>, </a:t>
            </a:r>
            <a:r>
              <a:rPr lang="en-US" sz="2000" b="1" spc="-80" dirty="0" err="1" smtClean="0">
                <a:latin typeface="Courier New" pitchFamily="49" charset="0"/>
              </a:rPr>
              <a:t>stype</a:t>
            </a:r>
            <a:r>
              <a:rPr lang="ru-RU" sz="2000" spc="-80" dirty="0" smtClean="0">
                <a:latin typeface="Courier New" pitchFamily="49" charset="0"/>
              </a:rPr>
              <a:t>, </a:t>
            </a:r>
            <a:r>
              <a:rPr lang="en-US" sz="2000" b="1" spc="-80" dirty="0" err="1" smtClean="0">
                <a:latin typeface="Courier New" pitchFamily="49" charset="0"/>
              </a:rPr>
              <a:t>dest</a:t>
            </a:r>
            <a:r>
              <a:rPr lang="ru-RU" sz="2000" spc="-80" dirty="0" smtClean="0">
                <a:latin typeface="Courier New" pitchFamily="49" charset="0"/>
              </a:rPr>
              <a:t>,</a:t>
            </a:r>
            <a:r>
              <a:rPr lang="en-US" sz="2000" spc="-80" dirty="0" smtClean="0">
                <a:latin typeface="Courier New" pitchFamily="49" charset="0"/>
              </a:rPr>
              <a:t> </a:t>
            </a:r>
            <a:r>
              <a:rPr lang="en-US" sz="2000" b="1" spc="-80" dirty="0" smtClean="0">
                <a:latin typeface="Courier New" pitchFamily="49" charset="0"/>
              </a:rPr>
              <a:t>stag</a:t>
            </a:r>
            <a:r>
              <a:rPr lang="ru-RU" sz="2000" spc="-80" dirty="0" smtClean="0">
                <a:latin typeface="Courier New" pitchFamily="49" charset="0"/>
              </a:rPr>
              <a:t> - </a:t>
            </a:r>
            <a:r>
              <a:rPr lang="en-US" sz="2000" spc="-80" dirty="0" smtClean="0"/>
              <a:t>the parameters of the transmitted message</a:t>
            </a:r>
          </a:p>
          <a:p>
            <a:r>
              <a:rPr lang="en-US" sz="2000" b="1" spc="-80" dirty="0" smtClean="0">
                <a:latin typeface="Courier New" pitchFamily="49" charset="0"/>
              </a:rPr>
              <a:t>- </a:t>
            </a:r>
            <a:r>
              <a:rPr lang="en-US" sz="2000" b="1" spc="-80" dirty="0" err="1" smtClean="0">
                <a:latin typeface="Courier New" pitchFamily="49" charset="0"/>
              </a:rPr>
              <a:t>rbuf</a:t>
            </a:r>
            <a:r>
              <a:rPr lang="ru-RU" sz="2000" spc="-80" dirty="0" smtClean="0">
                <a:latin typeface="Courier New" pitchFamily="49" charset="0"/>
              </a:rPr>
              <a:t>, </a:t>
            </a:r>
            <a:r>
              <a:rPr lang="en-US" sz="2000" b="1" spc="-80" dirty="0" err="1" smtClean="0">
                <a:latin typeface="Courier New" pitchFamily="49" charset="0"/>
              </a:rPr>
              <a:t>rcount</a:t>
            </a:r>
            <a:r>
              <a:rPr lang="ru-RU" sz="2000" spc="-80" dirty="0" smtClean="0">
                <a:latin typeface="Courier New" pitchFamily="49" charset="0"/>
              </a:rPr>
              <a:t>, </a:t>
            </a:r>
            <a:r>
              <a:rPr lang="en-US" sz="2000" b="1" spc="-80" dirty="0" err="1" smtClean="0">
                <a:latin typeface="Courier New" pitchFamily="49" charset="0"/>
              </a:rPr>
              <a:t>rtype</a:t>
            </a:r>
            <a:r>
              <a:rPr lang="ru-RU" sz="2000" spc="-80" dirty="0" smtClean="0">
                <a:latin typeface="Courier New" pitchFamily="49" charset="0"/>
              </a:rPr>
              <a:t>, </a:t>
            </a:r>
            <a:r>
              <a:rPr lang="en-US" sz="2000" b="1" spc="-80" dirty="0" err="1" smtClean="0">
                <a:latin typeface="Courier New" pitchFamily="49" charset="0"/>
              </a:rPr>
              <a:t>src</a:t>
            </a:r>
            <a:r>
              <a:rPr lang="ru-RU" sz="2000" spc="-80" dirty="0" smtClean="0">
                <a:latin typeface="Courier New" pitchFamily="49" charset="0"/>
              </a:rPr>
              <a:t>, </a:t>
            </a:r>
            <a:r>
              <a:rPr lang="en-US" sz="2000" b="1" spc="-80" dirty="0" err="1" smtClean="0">
                <a:latin typeface="Courier New" pitchFamily="49" charset="0"/>
              </a:rPr>
              <a:t>rtag</a:t>
            </a:r>
            <a:r>
              <a:rPr lang="ru-RU" sz="2000" spc="-80" dirty="0" smtClean="0">
                <a:latin typeface="Courier New" pitchFamily="49" charset="0"/>
              </a:rPr>
              <a:t> </a:t>
            </a:r>
            <a:r>
              <a:rPr lang="en-US" sz="2000" spc="-80" dirty="0" smtClean="0">
                <a:latin typeface="Courier New" pitchFamily="49" charset="0"/>
              </a:rPr>
              <a:t> </a:t>
            </a:r>
            <a:r>
              <a:rPr lang="ru-RU" sz="2000" spc="-80" dirty="0" smtClean="0">
                <a:latin typeface="Courier New" pitchFamily="49" charset="0"/>
              </a:rPr>
              <a:t>- </a:t>
            </a:r>
            <a:r>
              <a:rPr lang="en-US" sz="2000" dirty="0" smtClean="0"/>
              <a:t>the parameters of the received message</a:t>
            </a:r>
            <a:endParaRPr lang="ru-RU" sz="2000" spc="-80" dirty="0" smtClean="0">
              <a:latin typeface="Courier New" pitchFamily="49" charset="0"/>
            </a:endParaRPr>
          </a:p>
          <a:p>
            <a:r>
              <a:rPr lang="en-US" sz="2000" b="1" spc="-80" dirty="0" smtClean="0">
                <a:latin typeface="Courier New" pitchFamily="49" charset="0"/>
              </a:rPr>
              <a:t>- </a:t>
            </a:r>
            <a:r>
              <a:rPr lang="en-US" sz="2000" b="1" spc="-80" dirty="0" err="1" smtClean="0">
                <a:latin typeface="Courier New" pitchFamily="49" charset="0"/>
              </a:rPr>
              <a:t>comm</a:t>
            </a:r>
            <a:r>
              <a:rPr lang="ru-RU" sz="2000" spc="-80" dirty="0" smtClean="0">
                <a:latin typeface="Courier New" pitchFamily="49" charset="0"/>
              </a:rPr>
              <a:t> - </a:t>
            </a:r>
            <a:r>
              <a:rPr lang="en-US" sz="2000" dirty="0" smtClean="0"/>
              <a:t>the communicator, within of which the data communication is executed</a:t>
            </a:r>
            <a:endParaRPr lang="ru-RU" sz="2000" spc="-80" dirty="0" smtClean="0">
              <a:latin typeface="Courier New" pitchFamily="49" charset="0"/>
            </a:endParaRPr>
          </a:p>
          <a:p>
            <a:r>
              <a:rPr lang="en-US" sz="2000" b="1" spc="-80" dirty="0" smtClean="0">
                <a:latin typeface="Courier New" pitchFamily="49" charset="0"/>
              </a:rPr>
              <a:t>- status</a:t>
            </a:r>
            <a:r>
              <a:rPr lang="ru-RU" sz="2000" spc="-80" dirty="0" smtClean="0">
                <a:latin typeface="Courier New" pitchFamily="49" charset="0"/>
              </a:rPr>
              <a:t> – </a:t>
            </a:r>
            <a:r>
              <a:rPr lang="en-US" sz="2000" dirty="0" smtClean="0"/>
              <a:t>the results of the operation execution</a:t>
            </a:r>
          </a:p>
        </p:txBody>
      </p:sp>
      <p:sp>
        <p:nvSpPr>
          <p:cNvPr id="10" name="Rectangle 1"/>
          <p:cNvSpPr>
            <a:spLocks noChangeArrowheads="1"/>
          </p:cNvSpPr>
          <p:nvPr/>
        </p:nvSpPr>
        <p:spPr bwMode="auto">
          <a:xfrm>
            <a:off x="380968" y="5313720"/>
            <a:ext cx="9429816" cy="1015663"/>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MPI_Sendrecv_replace</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p>
          <a:p>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type,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dest</a:t>
            </a:r>
            <a:r>
              <a:rPr lang="en-US" sz="2000" dirty="0" smtClean="0">
                <a:latin typeface="Courier New" pitchFamily="49" charset="0"/>
              </a:rPr>
              <a:t>,</a:t>
            </a:r>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stag, </a:t>
            </a:r>
            <a:r>
              <a:rPr lang="en-US" sz="2000" dirty="0" err="1" smtClean="0">
                <a:latin typeface="Courier New" pitchFamily="49" charset="0"/>
              </a:rPr>
              <a:t>int</a:t>
            </a:r>
            <a:r>
              <a:rPr lang="en-US" sz="2000" dirty="0" smtClean="0">
                <a:latin typeface="Courier New" pitchFamily="49" charset="0"/>
              </a:rPr>
              <a:t> source, </a:t>
            </a:r>
          </a:p>
          <a:p>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rtag</a:t>
            </a:r>
            <a:r>
              <a:rPr lang="en-US" sz="2000" dirty="0" smtClean="0">
                <a:latin typeface="Courier New" pitchFamily="49" charset="0"/>
              </a:rPr>
              <a: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MPI_Status</a:t>
            </a:r>
            <a:r>
              <a:rPr lang="en-US" sz="2000" dirty="0" smtClean="0">
                <a:latin typeface="Courier New" pitchFamily="49" charset="0"/>
              </a:rPr>
              <a:t> *status);</a:t>
            </a:r>
            <a:endParaRPr lang="ru-RU" sz="2000"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Summary</a:t>
            </a:r>
            <a:endParaRPr lang="ru-RU" dirty="0"/>
          </a:p>
        </p:txBody>
      </p:sp>
      <p:sp>
        <p:nvSpPr>
          <p:cNvPr id="3" name="Содержимое 2"/>
          <p:cNvSpPr>
            <a:spLocks noGrp="1"/>
          </p:cNvSpPr>
          <p:nvPr>
            <p:ph idx="1"/>
          </p:nvPr>
        </p:nvSpPr>
        <p:spPr>
          <a:xfrm>
            <a:off x="238092" y="1174769"/>
            <a:ext cx="9501254" cy="4968875"/>
          </a:xfrm>
        </p:spPr>
        <p:txBody>
          <a:bodyPr/>
          <a:lstStyle/>
          <a:p>
            <a:endParaRPr lang="en-US" dirty="0" smtClean="0"/>
          </a:p>
          <a:p>
            <a:r>
              <a:rPr lang="en-US" dirty="0" smtClean="0"/>
              <a:t>Collective data communication operations are considered</a:t>
            </a:r>
          </a:p>
          <a:p>
            <a:r>
              <a:rPr lang="en-US" dirty="0" smtClean="0"/>
              <a:t>The data communication between two processes are discussed</a:t>
            </a:r>
          </a:p>
          <a:p>
            <a:r>
              <a:rPr lang="en-US" dirty="0" smtClean="0"/>
              <a:t>The modes of operation execution, such as the standard, synchronous, buffered and ready ones, are described in detail</a:t>
            </a:r>
          </a:p>
          <a:p>
            <a:r>
              <a:rPr lang="en-US" dirty="0" err="1" smtClean="0"/>
              <a:t>Nonblocking</a:t>
            </a:r>
            <a:r>
              <a:rPr lang="en-US" dirty="0" smtClean="0"/>
              <a:t> data communications between the processes is discussed for every operation</a:t>
            </a:r>
          </a:p>
          <a:p>
            <a:r>
              <a:rPr lang="en-US" dirty="0" smtClean="0"/>
              <a:t>Examples of the MPI based parallel programs are presented</a:t>
            </a:r>
          </a:p>
          <a:p>
            <a:endParaRPr lang="en-US" dirty="0" smtClean="0"/>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smtClean="0"/>
              <a:t>Collective and Point-to-Point Communications</a:t>
            </a:r>
            <a:endParaRPr lang="ru-RU" dirty="0"/>
          </a:p>
        </p:txBody>
      </p:sp>
      <p:sp>
        <p:nvSpPr>
          <p:cNvPr id="6" name="Номер слайда 5"/>
          <p:cNvSpPr>
            <a:spLocks noGrp="1"/>
          </p:cNvSpPr>
          <p:nvPr>
            <p:ph type="sldNum" sz="quarter" idx="4"/>
          </p:nvPr>
        </p:nvSpPr>
        <p:spPr/>
        <p:txBody>
          <a:bodyPr/>
          <a:lstStyle/>
          <a:p>
            <a:pPr>
              <a:defRPr/>
            </a:pPr>
            <a:fld id="{4F2367BF-7A57-4F5A-B357-719264272D2E}" type="slidenum">
              <a:rPr lang="ru-RU" smtClean="0"/>
              <a:pPr>
                <a:defRPr/>
              </a:pPr>
              <a:t>36</a:t>
            </a:fld>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Exercises</a:t>
            </a:r>
            <a:endParaRPr lang="ru-RU" dirty="0"/>
          </a:p>
        </p:txBody>
      </p:sp>
      <p:sp>
        <p:nvSpPr>
          <p:cNvPr id="3" name="Содержимое 2"/>
          <p:cNvSpPr>
            <a:spLocks noGrp="1"/>
          </p:cNvSpPr>
          <p:nvPr>
            <p:ph idx="1"/>
          </p:nvPr>
        </p:nvSpPr>
        <p:spPr/>
        <p:txBody>
          <a:bodyPr/>
          <a:lstStyle/>
          <a:p>
            <a:endParaRPr lang="ru-RU" dirty="0" smtClean="0"/>
          </a:p>
          <a:p>
            <a:r>
              <a:rPr lang="en-US" dirty="0" smtClean="0"/>
              <a:t>Develop a sample program for each collective operation available in MPI.</a:t>
            </a:r>
          </a:p>
          <a:p>
            <a:r>
              <a:rPr lang="en-US" dirty="0" smtClean="0"/>
              <a:t>Develop the implementations of collective operations using point-to-point communications. Carry out the computational experiments and compare the execution time of the developed programs to the functions of MPI for collective operations.</a:t>
            </a:r>
          </a:p>
          <a:p>
            <a:r>
              <a:rPr lang="en-US" dirty="0" smtClean="0"/>
              <a:t>Develop a program, carry out the experiments and compare the results for different algorithms of data gathering, processing and broadcasting (the function </a:t>
            </a:r>
            <a:r>
              <a:rPr lang="en-US" b="1" dirty="0" err="1" smtClean="0">
                <a:latin typeface="Courier New" pitchFamily="49" charset="0"/>
                <a:cs typeface="Courier New" pitchFamily="49" charset="0"/>
              </a:rPr>
              <a:t>MPI_Allreduce</a:t>
            </a:r>
            <a:r>
              <a:rPr lang="en-US" b="1" dirty="0" smtClean="0">
                <a:latin typeface="Courier New" pitchFamily="49" charset="0"/>
                <a:cs typeface="Courier New" pitchFamily="49" charset="0"/>
              </a:rPr>
              <a:t>()</a:t>
            </a:r>
            <a:r>
              <a:rPr lang="en-US" dirty="0" smtClean="0"/>
              <a:t>)</a:t>
            </a:r>
            <a:r>
              <a:rPr lang="en-US" i="1" dirty="0" smtClean="0"/>
              <a:t>.</a:t>
            </a:r>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smtClean="0"/>
              <a:t>Collective and Point-to-Point Communications</a:t>
            </a:r>
            <a:endParaRPr lang="ru-RU" dirty="0"/>
          </a:p>
        </p:txBody>
      </p:sp>
      <p:sp>
        <p:nvSpPr>
          <p:cNvPr id="6" name="Номер слайда 5"/>
          <p:cNvSpPr>
            <a:spLocks noGrp="1"/>
          </p:cNvSpPr>
          <p:nvPr>
            <p:ph type="sldNum" sz="quarter" idx="4"/>
          </p:nvPr>
        </p:nvSpPr>
        <p:spPr/>
        <p:txBody>
          <a:bodyPr/>
          <a:lstStyle/>
          <a:p>
            <a:pPr>
              <a:defRPr/>
            </a:pPr>
            <a:fld id="{4F2367BF-7A57-4F5A-B357-719264272D2E}" type="slidenum">
              <a:rPr lang="ru-RU" smtClean="0"/>
              <a:pPr>
                <a:defRPr/>
              </a:pPr>
              <a:t>37</a:t>
            </a:fld>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dirty="0" smtClean="0"/>
              <a:t>References</a:t>
            </a:r>
            <a:endParaRPr lang="ru-RU" dirty="0" smtClean="0"/>
          </a:p>
        </p:txBody>
      </p:sp>
      <p:sp>
        <p:nvSpPr>
          <p:cNvPr id="67587" name="Rectangle 3"/>
          <p:cNvSpPr>
            <a:spLocks noGrp="1" noChangeArrowheads="1"/>
          </p:cNvSpPr>
          <p:nvPr>
            <p:ph idx="1"/>
          </p:nvPr>
        </p:nvSpPr>
        <p:spPr/>
        <p:txBody>
          <a:bodyPr/>
          <a:lstStyle/>
          <a:p>
            <a:pPr marL="361950" indent="-361950" eaLnBrk="1" hangingPunct="1">
              <a:buFontTx/>
              <a:buAutoNum type="arabicPeriod"/>
            </a:pPr>
            <a:r>
              <a:rPr lang="en-US" sz="2000" dirty="0" smtClean="0"/>
              <a:t>The internet resource, which describes the standard MPI: </a:t>
            </a:r>
            <a:r>
              <a:rPr lang="en-US" sz="2000" dirty="0" smtClean="0">
                <a:hlinkClick r:id="rId3"/>
              </a:rPr>
              <a:t>http://www.mpiforum.org</a:t>
            </a:r>
            <a:endParaRPr lang="en-US" sz="2000" dirty="0" smtClean="0"/>
          </a:p>
          <a:p>
            <a:pPr marL="361950" indent="-361950" eaLnBrk="1" hangingPunct="1">
              <a:buFontTx/>
              <a:buAutoNum type="arabicPeriod"/>
            </a:pPr>
            <a:r>
              <a:rPr lang="en-US" sz="2000" dirty="0" smtClean="0"/>
              <a:t>One of the most widely used MPI realizations, the library MPICH, is presented on </a:t>
            </a:r>
            <a:r>
              <a:rPr lang="en-US" sz="2000" dirty="0" smtClean="0">
                <a:hlinkClick r:id="rId4"/>
              </a:rPr>
              <a:t>http://www.mpich.org</a:t>
            </a:r>
            <a:r>
              <a:rPr lang="en-US" sz="2000" dirty="0" smtClean="0"/>
              <a:t> </a:t>
            </a:r>
          </a:p>
          <a:p>
            <a:pPr marL="361950" lvl="0" indent="-361950" eaLnBrk="1" hangingPunct="1">
              <a:buFontTx/>
              <a:buAutoNum type="arabicPeriod"/>
            </a:pPr>
            <a:r>
              <a:rPr lang="en-US" sz="2000" dirty="0" smtClean="0"/>
              <a:t>Quinn, M.J. (2004). Parallel Programming in C with MPI and </a:t>
            </a:r>
            <a:r>
              <a:rPr lang="en-US" sz="2000" dirty="0" err="1" smtClean="0"/>
              <a:t>OpenMP</a:t>
            </a:r>
            <a:r>
              <a:rPr lang="en-US" sz="2000" dirty="0" smtClean="0"/>
              <a:t>. – New York, NY: McGraw-Hill.</a:t>
            </a:r>
            <a:endParaRPr lang="ru-RU" sz="2000" dirty="0" smtClean="0"/>
          </a:p>
          <a:p>
            <a:pPr marL="361950" lvl="0" indent="-361950" eaLnBrk="1" hangingPunct="1">
              <a:buFontTx/>
              <a:buAutoNum type="arabicPeriod"/>
            </a:pPr>
            <a:r>
              <a:rPr lang="en-US" sz="2000" dirty="0" smtClean="0"/>
              <a:t>Pacheco, P. (1996). Parallel Programming with MPI. - Morgan Kaufmann.</a:t>
            </a:r>
          </a:p>
          <a:p>
            <a:pPr marL="361950" lvl="0" indent="-361950" eaLnBrk="1" hangingPunct="1">
              <a:buFontTx/>
              <a:buAutoNum type="arabicPeriod"/>
            </a:pPr>
            <a:r>
              <a:rPr lang="en-US" sz="2000" dirty="0" err="1" smtClean="0"/>
              <a:t>Snir</a:t>
            </a:r>
            <a:r>
              <a:rPr lang="en-US" sz="2000" dirty="0" smtClean="0"/>
              <a:t>, M., Otto, S., Huss-Lederman, S., Walker, D., </a:t>
            </a:r>
            <a:r>
              <a:rPr lang="en-US" sz="2000" dirty="0" err="1" smtClean="0"/>
              <a:t>Dongarra</a:t>
            </a:r>
            <a:r>
              <a:rPr lang="en-US" sz="2000" dirty="0" smtClean="0"/>
              <a:t>, J. (1996). MPI: The Complete Reference. – MIT Press, Boston, 1996.</a:t>
            </a:r>
          </a:p>
          <a:p>
            <a:pPr marL="361950" lvl="0" indent="-361950" eaLnBrk="1" hangingPunct="1">
              <a:buFontTx/>
              <a:buAutoNum type="arabicPeriod"/>
            </a:pPr>
            <a:r>
              <a:rPr lang="en-US" sz="2000" dirty="0" smtClean="0"/>
              <a:t>Group, W., Lusk, E., </a:t>
            </a:r>
            <a:r>
              <a:rPr lang="en-US" sz="2000" dirty="0" err="1" smtClean="0"/>
              <a:t>Skjellum</a:t>
            </a:r>
            <a:r>
              <a:rPr lang="en-US" sz="2000" dirty="0" smtClean="0"/>
              <a:t>, A. (1999). Using MPI – 2nd Edition: Portable Parallel Programming with the Message Passing Interface (Scientific and Engineering Computation). – MIT Press.</a:t>
            </a:r>
          </a:p>
          <a:p>
            <a:pPr marL="361950" lvl="0" indent="-361950" eaLnBrk="1" hangingPunct="1">
              <a:buFontTx/>
              <a:buAutoNum type="arabicPeriod"/>
            </a:pPr>
            <a:r>
              <a:rPr lang="en-US" sz="2000" dirty="0" smtClean="0"/>
              <a:t>Group, W., Lusk, E., </a:t>
            </a:r>
            <a:r>
              <a:rPr lang="en-US" sz="2000" dirty="0" err="1" smtClean="0"/>
              <a:t>Thakur</a:t>
            </a:r>
            <a:r>
              <a:rPr lang="en-US" sz="2000" dirty="0" smtClean="0"/>
              <a:t>, R. (1999). Using MPI-2: Advanced Features of the Message Passing Interface (Scientific and Engineering Computation). – MIT Press.</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38</a:t>
            </a:fld>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82638" y="3286124"/>
            <a:ext cx="8420100" cy="1362075"/>
          </a:xfrm>
        </p:spPr>
        <p:txBody>
          <a:bodyPr/>
          <a:lstStyle/>
          <a:p>
            <a:r>
              <a:rPr lang="en-US" sz="3600" dirty="0" smtClean="0"/>
              <a:t>Collective Communications</a:t>
            </a:r>
            <a:br>
              <a:rPr lang="en-US" sz="3600" dirty="0" smtClean="0"/>
            </a:br>
            <a:endParaRPr lang="ru-RU" sz="3600" dirty="0" smtClean="0"/>
          </a:p>
        </p:txBody>
      </p:sp>
      <p:sp>
        <p:nvSpPr>
          <p:cNvPr id="7" name="Нижний колонтитул 6"/>
          <p:cNvSpPr>
            <a:spLocks noGrp="1"/>
          </p:cNvSpPr>
          <p:nvPr>
            <p:ph type="ftr" sz="quarter" idx="3"/>
          </p:nvPr>
        </p:nvSpPr>
        <p:spPr/>
        <p:txBody>
          <a:bodyPr/>
          <a:lstStyle/>
          <a:p>
            <a:pPr>
              <a:defRPr/>
            </a:pPr>
            <a:r>
              <a:rPr lang="en-US" smtClean="0"/>
              <a:t>Collective and Point-to-Point Communications</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4</a:t>
            </a:fld>
            <a:endParaRPr lang="ru-RU"/>
          </a:p>
        </p:txBody>
      </p:sp>
      <p:sp>
        <p:nvSpPr>
          <p:cNvPr id="11" name="Текст 3"/>
          <p:cNvSpPr txBox="1">
            <a:spLocks/>
          </p:cNvSpPr>
          <p:nvPr/>
        </p:nvSpPr>
        <p:spPr bwMode="auto">
          <a:xfrm>
            <a:off x="782638" y="5248276"/>
            <a:ext cx="8420100" cy="110968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711200" lvl="1" indent="-349250" eaLnBrk="0" hangingPunct="0">
              <a:spcBef>
                <a:spcPts val="300"/>
              </a:spcBef>
            </a:pPr>
            <a:r>
              <a:rPr lang="en-US" sz="2000" b="1" kern="0" dirty="0" smtClean="0">
                <a:latin typeface="+mn-lt"/>
              </a:rPr>
              <a:t>Data Broadcasting</a:t>
            </a:r>
          </a:p>
          <a:p>
            <a:pPr marL="711200" lvl="1" indent="-349250" eaLnBrk="0" hangingPunct="0">
              <a:spcBef>
                <a:spcPts val="300"/>
              </a:spcBef>
            </a:pPr>
            <a:r>
              <a:rPr lang="en-US" sz="2000" b="1" kern="0" dirty="0" smtClean="0">
                <a:latin typeface="+mn-lt"/>
              </a:rPr>
              <a:t>Reduction Operations</a:t>
            </a:r>
          </a:p>
          <a:p>
            <a:pPr marL="711200" lvl="1" indent="-349250" eaLnBrk="0" hangingPunct="0">
              <a:spcBef>
                <a:spcPts val="300"/>
              </a:spcBef>
            </a:pPr>
            <a:r>
              <a:rPr lang="en-US" sz="2000" b="1" kern="0" dirty="0" smtClean="0">
                <a:latin typeface="+mn-lt"/>
              </a:rPr>
              <a:t>Example: Calculating the Constant </a:t>
            </a:r>
            <a:r>
              <a:rPr lang="el-GR" sz="2400" b="1" i="1" dirty="0" smtClean="0">
                <a:sym typeface="Symbol" pitchFamily="18" charset="2"/>
              </a:rPr>
              <a:t></a:t>
            </a:r>
            <a:endParaRPr lang="en-US" sz="2000" b="1" kern="0" dirty="0" smtClean="0">
              <a:latin typeface="+mn-lt"/>
            </a:endParaRPr>
          </a:p>
          <a:p>
            <a:pPr marL="711200" lvl="1" indent="-349250" eaLnBrk="0" hangingPunct="0">
              <a:spcBef>
                <a:spcPts val="300"/>
              </a:spcBef>
            </a:pPr>
            <a:r>
              <a:rPr lang="en-US" sz="2000" b="1" kern="0" dirty="0" smtClean="0">
                <a:latin typeface="+mn-lt"/>
              </a:rPr>
              <a:t>Scattering and Gathering</a:t>
            </a:r>
          </a:p>
          <a:p>
            <a:pPr marL="711200" lvl="1" indent="-349250" eaLnBrk="0" hangingPunct="0">
              <a:spcBef>
                <a:spcPts val="300"/>
              </a:spcBef>
            </a:pPr>
            <a:r>
              <a:rPr lang="en-US" sz="2000" b="1" kern="0" dirty="0" smtClean="0">
                <a:latin typeface="+mn-lt"/>
              </a:rPr>
              <a:t>Example: Calculating the Inner Product</a:t>
            </a:r>
          </a:p>
          <a:p>
            <a:pPr marL="711200" lvl="1" indent="-349250" eaLnBrk="0" hangingPunct="0">
              <a:spcBef>
                <a:spcPts val="300"/>
              </a:spcBef>
            </a:pPr>
            <a:r>
              <a:rPr lang="en-US" sz="2000" b="1" kern="0" dirty="0" smtClean="0">
                <a:latin typeface="+mn-lt"/>
              </a:rPr>
              <a:t>All to All Communications</a:t>
            </a:r>
          </a:p>
          <a:p>
            <a:pPr marL="711200" lvl="1" indent="-349250" eaLnBrk="0" hangingPunct="0">
              <a:spcBef>
                <a:spcPts val="300"/>
              </a:spcBef>
            </a:pPr>
            <a:r>
              <a:rPr lang="en-US" sz="2000" b="1" kern="0" dirty="0" smtClean="0">
                <a:latin typeface="+mn-lt"/>
              </a:rPr>
              <a:t>Computation</a:t>
            </a:r>
            <a:r>
              <a:rPr lang="ru-RU" sz="2000" b="1" kern="0" dirty="0" smtClean="0">
                <a:latin typeface="+mn-lt"/>
              </a:rPr>
              <a:t> </a:t>
            </a:r>
            <a:r>
              <a:rPr lang="en-US" sz="2000" b="1" kern="0" dirty="0" smtClean="0">
                <a:latin typeface="+mn-lt"/>
              </a:rPr>
              <a:t>Synchronization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Data Broadcasting</a:t>
            </a:r>
            <a:endParaRPr lang="ru-RU" dirty="0" smtClean="0"/>
          </a:p>
        </p:txBody>
      </p:sp>
      <p:sp>
        <p:nvSpPr>
          <p:cNvPr id="5123" name="Rectangle 5"/>
          <p:cNvSpPr>
            <a:spLocks noGrp="1" noChangeArrowheads="1"/>
          </p:cNvSpPr>
          <p:nvPr>
            <p:ph idx="1"/>
          </p:nvPr>
        </p:nvSpPr>
        <p:spPr/>
        <p:txBody>
          <a:bodyPr/>
          <a:lstStyle/>
          <a:p>
            <a:r>
              <a:rPr lang="en-US" dirty="0" smtClean="0"/>
              <a:t>To efficiently broadcast the data between processes the following MPI function should be used</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endParaRPr lang="en-US" dirty="0" smtClean="0"/>
          </a:p>
          <a:p>
            <a:r>
              <a:rPr lang="en-US" dirty="0" smtClean="0"/>
              <a:t>The function </a:t>
            </a:r>
            <a:r>
              <a:rPr lang="en-US" b="1" dirty="0" err="1" smtClean="0">
                <a:latin typeface="Courier New" pitchFamily="49" charset="0"/>
                <a:cs typeface="Courier New" pitchFamily="49" charset="0"/>
              </a:rPr>
              <a:t>MPI_Bcast</a:t>
            </a:r>
            <a:r>
              <a:rPr lang="en-US" b="1" dirty="0" smtClean="0">
                <a:latin typeface="Courier New" pitchFamily="49" charset="0"/>
                <a:cs typeface="Courier New" pitchFamily="49" charset="0"/>
              </a:rPr>
              <a:t>()</a:t>
            </a:r>
            <a:r>
              <a:rPr lang="en-US" dirty="0" smtClean="0"/>
              <a:t> carries out transmitting the data from the buffer </a:t>
            </a:r>
            <a:r>
              <a:rPr lang="en-US" b="1" dirty="0" err="1" smtClean="0">
                <a:latin typeface="Courier New" pitchFamily="49" charset="0"/>
                <a:cs typeface="Courier New" pitchFamily="49" charset="0"/>
              </a:rPr>
              <a:t>buf</a:t>
            </a:r>
            <a:r>
              <a:rPr lang="en-US" dirty="0" smtClean="0"/>
              <a:t>, which contains </a:t>
            </a:r>
            <a:r>
              <a:rPr lang="en-US" b="1" dirty="0" smtClean="0">
                <a:latin typeface="Courier New" pitchFamily="49" charset="0"/>
                <a:cs typeface="Courier New" pitchFamily="49" charset="0"/>
              </a:rPr>
              <a:t>count</a:t>
            </a:r>
            <a:r>
              <a:rPr lang="en-US" dirty="0" smtClean="0"/>
              <a:t> type elements, from the processor with the rank </a:t>
            </a:r>
            <a:r>
              <a:rPr lang="en-US" b="1" dirty="0" smtClean="0">
                <a:latin typeface="Courier New" pitchFamily="49" charset="0"/>
                <a:cs typeface="Courier New" pitchFamily="49" charset="0"/>
              </a:rPr>
              <a:t>root</a:t>
            </a:r>
            <a:r>
              <a:rPr lang="en-US" dirty="0" smtClean="0"/>
              <a:t> to the processes within the communicator </a:t>
            </a:r>
            <a:r>
              <a:rPr lang="en-US" b="1" dirty="0" err="1" smtClean="0">
                <a:latin typeface="Courier New" pitchFamily="49" charset="0"/>
                <a:cs typeface="Courier New" pitchFamily="49" charset="0"/>
              </a:rPr>
              <a:t>comm</a:t>
            </a:r>
            <a:r>
              <a:rPr lang="en-US" dirty="0" smtClean="0"/>
              <a:t> </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000240"/>
            <a:ext cx="9144064" cy="2862322"/>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MPI_Bcast</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 </a:t>
            </a:r>
            <a:endParaRPr lang="ru-RU" sz="2000" dirty="0" smtClean="0">
              <a:latin typeface="Courier New" pitchFamily="49" charset="0"/>
            </a:endParaRPr>
          </a:p>
          <a:p>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root,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a:t>
            </a:r>
            <a:endParaRPr lang="ru-RU" sz="2000" dirty="0" smtClean="0">
              <a:latin typeface="Courier New" pitchFamily="49" charset="0"/>
            </a:endParaRPr>
          </a:p>
          <a:p>
            <a:endParaRPr lang="ru-RU" sz="2000" dirty="0" smtClean="0"/>
          </a:p>
          <a:p>
            <a:pPr marL="1790700" indent="-1790700"/>
            <a:r>
              <a:rPr lang="ru-RU" sz="2000" b="1" dirty="0" smtClean="0">
                <a:latin typeface="Courier New" pitchFamily="49" charset="0"/>
              </a:rPr>
              <a:t>- </a:t>
            </a:r>
            <a:r>
              <a:rPr lang="en-US" sz="2000" b="1" dirty="0" err="1" smtClean="0">
                <a:latin typeface="Courier New" pitchFamily="49" charset="0"/>
              </a:rPr>
              <a:t>buf</a:t>
            </a:r>
            <a:r>
              <a:rPr lang="en-US" sz="2000" b="1" dirty="0" smtClean="0">
                <a:latin typeface="Courier New" pitchFamily="49" charset="0"/>
              </a:rPr>
              <a:t> </a:t>
            </a:r>
            <a:r>
              <a:rPr lang="ru-RU" sz="2000" b="1" dirty="0" smtClean="0">
                <a:latin typeface="Courier New" pitchFamily="49" charset="0"/>
              </a:rPr>
              <a:t>  – </a:t>
            </a:r>
            <a:r>
              <a:rPr lang="en-US" sz="2000" dirty="0" smtClean="0"/>
              <a:t>the address of the memory buffer, which contains the data of the</a:t>
            </a:r>
          </a:p>
          <a:p>
            <a:r>
              <a:rPr lang="en-US" sz="2000" dirty="0" smtClean="0">
                <a:latin typeface="Courier New" pitchFamily="49" charset="0"/>
                <a:cs typeface="Courier New" pitchFamily="49" charset="0"/>
              </a:rPr>
              <a:t>             </a:t>
            </a:r>
            <a:r>
              <a:rPr lang="en-US" sz="2000" dirty="0" smtClean="0"/>
              <a:t>message to be transmitted</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count</a:t>
            </a:r>
            <a:r>
              <a:rPr lang="ru-RU" sz="2000" b="1" dirty="0" smtClean="0">
                <a:latin typeface="Courier New" pitchFamily="49" charset="0"/>
              </a:rPr>
              <a:t> – </a:t>
            </a:r>
            <a:r>
              <a:rPr lang="en-US" sz="2000" dirty="0" smtClean="0"/>
              <a:t>the number of the data elements in the message</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type</a:t>
            </a:r>
            <a:r>
              <a:rPr lang="ru-RU" sz="2000" b="1" dirty="0" smtClean="0">
                <a:latin typeface="Courier New" pitchFamily="49" charset="0"/>
              </a:rPr>
              <a:t>  - </a:t>
            </a:r>
            <a:r>
              <a:rPr lang="en-US" sz="2000" dirty="0" smtClean="0"/>
              <a:t>the type of the data elements in the message</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root</a:t>
            </a:r>
            <a:r>
              <a:rPr lang="ru-RU" sz="2000" b="1" dirty="0" smtClean="0">
                <a:latin typeface="Courier New" pitchFamily="49" charset="0"/>
              </a:rPr>
              <a:t>  - </a:t>
            </a:r>
            <a:r>
              <a:rPr lang="en-US" sz="2000" dirty="0" smtClean="0"/>
              <a:t>the rank of the process, which carries out data broadcasting</a:t>
            </a:r>
            <a:endParaRPr lang="en-US" sz="2000" dirty="0" smtClean="0">
              <a:cs typeface="Times New Roman" pitchFamily="18" charset="0"/>
            </a:endParaRPr>
          </a:p>
          <a:p>
            <a:r>
              <a:rPr lang="en-US" sz="2000" b="1" dirty="0" smtClean="0">
                <a:latin typeface="Courier New" pitchFamily="49" charset="0"/>
              </a:rPr>
              <a:t>- </a:t>
            </a:r>
            <a:r>
              <a:rPr lang="en-US" sz="2000" b="1" dirty="0" err="1" smtClean="0">
                <a:latin typeface="Courier New" pitchFamily="49" charset="0"/>
              </a:rPr>
              <a:t>comm</a:t>
            </a:r>
            <a:r>
              <a:rPr lang="ru-RU" sz="2000" b="1" dirty="0" smtClean="0">
                <a:latin typeface="Courier New" pitchFamily="49" charset="0"/>
              </a:rPr>
              <a:t>  - </a:t>
            </a:r>
            <a:r>
              <a:rPr lang="en-US" sz="2000" dirty="0" smtClean="0"/>
              <a:t>the communicator, within of which the data is transmitted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Data Broadcasting</a:t>
            </a:r>
            <a:endParaRPr lang="ru-RU" dirty="0" smtClean="0"/>
          </a:p>
        </p:txBody>
      </p:sp>
      <p:sp>
        <p:nvSpPr>
          <p:cNvPr id="5123" name="Rectangle 5"/>
          <p:cNvSpPr>
            <a:spLocks noGrp="1" noChangeArrowheads="1"/>
          </p:cNvSpPr>
          <p:nvPr>
            <p:ph idx="1"/>
          </p:nvPr>
        </p:nvSpPr>
        <p:spPr/>
        <p:txBody>
          <a:bodyPr/>
          <a:lstStyle/>
          <a:p>
            <a:r>
              <a:rPr lang="en-US" dirty="0" smtClean="0"/>
              <a:t>The function </a:t>
            </a:r>
            <a:r>
              <a:rPr lang="en-US" b="1" dirty="0" err="1" smtClean="0">
                <a:latin typeface="Courier New" pitchFamily="49" charset="0"/>
                <a:cs typeface="Courier New" pitchFamily="49" charset="0"/>
              </a:rPr>
              <a:t>MPI_Bcast</a:t>
            </a:r>
            <a:r>
              <a:rPr lang="en-US" b="1" dirty="0" smtClean="0">
                <a:latin typeface="Courier New" pitchFamily="49" charset="0"/>
                <a:cs typeface="Courier New" pitchFamily="49" charset="0"/>
              </a:rPr>
              <a:t>()</a:t>
            </a:r>
            <a:r>
              <a:rPr lang="en-US" i="1" dirty="0" smtClean="0"/>
              <a:t> </a:t>
            </a:r>
            <a:r>
              <a:rPr lang="en-US" dirty="0" smtClean="0"/>
              <a:t>is the collective operation, and thus, the call of this function is to be executed by all the processes of the communicator </a:t>
            </a:r>
            <a:r>
              <a:rPr lang="en-US" b="1" dirty="0" err="1" smtClean="0">
                <a:latin typeface="Courier New" pitchFamily="49" charset="0"/>
                <a:cs typeface="Courier New" pitchFamily="49" charset="0"/>
              </a:rPr>
              <a:t>comm</a:t>
            </a:r>
            <a:endParaRPr lang="en-US" b="1" dirty="0" smtClean="0">
              <a:latin typeface="Courier New" pitchFamily="49" charset="0"/>
              <a:cs typeface="Courier New" pitchFamily="49" charset="0"/>
            </a:endParaRPr>
          </a:p>
          <a:p>
            <a:r>
              <a:rPr lang="en-US" dirty="0" smtClean="0"/>
              <a:t>The memory buffer pointed in the function </a:t>
            </a:r>
            <a:r>
              <a:rPr lang="en-US" b="1" dirty="0" err="1" smtClean="0">
                <a:latin typeface="Courier New" pitchFamily="49" charset="0"/>
                <a:cs typeface="Courier New" pitchFamily="49" charset="0"/>
              </a:rPr>
              <a:t>MPI_Bcast</a:t>
            </a:r>
            <a:r>
              <a:rPr lang="en-US" b="1" dirty="0" smtClean="0">
                <a:latin typeface="Courier New" pitchFamily="49" charset="0"/>
                <a:cs typeface="Courier New" pitchFamily="49" charset="0"/>
              </a:rPr>
              <a:t>()</a:t>
            </a:r>
            <a:r>
              <a:rPr lang="en-US" dirty="0" smtClean="0"/>
              <a:t> has different designations in different processes:</a:t>
            </a:r>
          </a:p>
          <a:p>
            <a:pPr lvl="1"/>
            <a:r>
              <a:rPr lang="en-US" dirty="0" smtClean="0"/>
              <a:t>For the </a:t>
            </a:r>
            <a:r>
              <a:rPr lang="en-US" b="1" dirty="0" smtClean="0">
                <a:latin typeface="Courier New" pitchFamily="49" charset="0"/>
                <a:cs typeface="Courier New" pitchFamily="49" charset="0"/>
              </a:rPr>
              <a:t>root</a:t>
            </a:r>
            <a:r>
              <a:rPr lang="en-US" dirty="0" smtClean="0"/>
              <a:t> process, from which data broadcasting is performed, this buffer should contain the transmitted message,</a:t>
            </a:r>
          </a:p>
          <a:p>
            <a:pPr lvl="1"/>
            <a:r>
              <a:rPr lang="en-US" dirty="0" smtClean="0"/>
              <a:t>For the rest of the processes the buffer is intended for data receiving</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Data Reduction</a:t>
            </a:r>
            <a:endParaRPr lang="ru-RU" dirty="0" smtClean="0"/>
          </a:p>
        </p:txBody>
      </p:sp>
      <p:sp>
        <p:nvSpPr>
          <p:cNvPr id="5123" name="Rectangle 5"/>
          <p:cNvSpPr>
            <a:spLocks noGrp="1" noChangeArrowheads="1"/>
          </p:cNvSpPr>
          <p:nvPr>
            <p:ph idx="1"/>
          </p:nvPr>
        </p:nvSpPr>
        <p:spPr/>
        <p:txBody>
          <a:bodyPr/>
          <a:lstStyle/>
          <a:p>
            <a:r>
              <a:rPr lang="en-US" dirty="0" smtClean="0"/>
              <a:t>To “reduce” some data from all processes to chosen one the following MPI function can be used</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171634"/>
            <a:ext cx="9144064" cy="3477875"/>
          </a:xfrm>
          <a:prstGeom prst="rect">
            <a:avLst/>
          </a:prstGeom>
          <a:solidFill>
            <a:srgbClr val="CCCC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MPI_Reduce</a:t>
            </a:r>
            <a:r>
              <a:rPr lang="en-US" sz="2000" dirty="0" smtClean="0">
                <a:latin typeface="Courier New" pitchFamily="49" charset="0"/>
                <a:cs typeface="Courier New" pitchFamily="49" charset="0"/>
              </a:rPr>
              <a:t>(void *</a:t>
            </a:r>
            <a:r>
              <a:rPr lang="en-US" sz="2000" dirty="0" err="1" smtClean="0">
                <a:latin typeface="Courier New" pitchFamily="49" charset="0"/>
                <a:cs typeface="Courier New" pitchFamily="49" charset="0"/>
              </a:rPr>
              <a:t>sendbuf</a:t>
            </a:r>
            <a:r>
              <a:rPr lang="en-US" sz="2000" dirty="0" smtClean="0">
                <a:latin typeface="Courier New" pitchFamily="49" charset="0"/>
                <a:cs typeface="Courier New" pitchFamily="49" charset="0"/>
              </a:rPr>
              <a:t>, void *</a:t>
            </a:r>
            <a:r>
              <a:rPr lang="en-US" sz="2000" dirty="0" err="1" smtClean="0">
                <a:latin typeface="Courier New" pitchFamily="49" charset="0"/>
                <a:cs typeface="Courier New" pitchFamily="49" charset="0"/>
              </a:rPr>
              <a:t>recvbuf</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count,</a:t>
            </a:r>
          </a:p>
          <a:p>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MPI_Datatype</a:t>
            </a:r>
            <a:r>
              <a:rPr lang="en-US" sz="2000" dirty="0" smtClean="0">
                <a:latin typeface="Courier New" pitchFamily="49" charset="0"/>
                <a:cs typeface="Courier New" pitchFamily="49" charset="0"/>
              </a:rPr>
              <a:t> type, </a:t>
            </a:r>
            <a:r>
              <a:rPr lang="en-US" sz="2000" dirty="0" err="1" smtClean="0">
                <a:latin typeface="Courier New" pitchFamily="49" charset="0"/>
                <a:cs typeface="Courier New" pitchFamily="49" charset="0"/>
              </a:rPr>
              <a:t>MPI_Op</a:t>
            </a:r>
            <a:r>
              <a:rPr lang="en-US" sz="2000" dirty="0" smtClean="0">
                <a:latin typeface="Courier New" pitchFamily="49" charset="0"/>
                <a:cs typeface="Courier New" pitchFamily="49" charset="0"/>
              </a:rPr>
              <a:t> op,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root, </a:t>
            </a:r>
            <a:r>
              <a:rPr lang="en-US" sz="2000" dirty="0" err="1" smtClean="0">
                <a:latin typeface="Courier New" pitchFamily="49" charset="0"/>
                <a:cs typeface="Courier New" pitchFamily="49" charset="0"/>
              </a:rPr>
              <a:t>MPI_Comm</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comm</a:t>
            </a:r>
            <a:r>
              <a:rPr lang="en-US" sz="2000" dirty="0" smtClean="0">
                <a:latin typeface="Courier New" pitchFamily="49" charset="0"/>
                <a:cs typeface="Courier New" pitchFamily="49" charset="0"/>
              </a:rPr>
              <a:t>);</a:t>
            </a:r>
            <a:endParaRPr lang="ru-RU" sz="2000" dirty="0" smtClean="0">
              <a:latin typeface="Courier New" pitchFamily="49" charset="0"/>
              <a:cs typeface="Courier New" pitchFamily="49" charset="0"/>
            </a:endParaRPr>
          </a:p>
          <a:p>
            <a:endParaRPr lang="ru-RU" sz="2000" dirty="0" smtClean="0"/>
          </a:p>
          <a:p>
            <a:pPr marL="1790700" indent="-1790700"/>
            <a:r>
              <a:rPr lang="ru-RU"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sendbuf</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cs typeface="Times New Roman" pitchFamily="18" charset="0"/>
              </a:rPr>
              <a:t>memory buffer with the transmitted message</a:t>
            </a:r>
          </a:p>
          <a:p>
            <a:pPr marL="1790700" indent="-1790700"/>
            <a:r>
              <a:rPr lang="ru-RU"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recvbuf</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cs typeface="Times New Roman" pitchFamily="18" charset="0"/>
              </a:rPr>
              <a:t>memory buffer with the resulting message (only for the root </a:t>
            </a:r>
          </a:p>
          <a:p>
            <a:pPr marL="1790700" indent="-1790700"/>
            <a:r>
              <a:rPr lang="en-US" sz="2000" b="1" dirty="0" smtClean="0">
                <a:latin typeface="Courier New" pitchFamily="49" charset="0"/>
                <a:cs typeface="Courier New" pitchFamily="49" charset="0"/>
              </a:rPr>
              <a:t>              </a:t>
            </a:r>
            <a:r>
              <a:rPr lang="en-US" sz="2000" dirty="0" smtClean="0">
                <a:cs typeface="Times New Roman" pitchFamily="18" charset="0"/>
              </a:rPr>
              <a:t>process)</a:t>
            </a:r>
          </a:p>
          <a:p>
            <a:pPr marL="1790700" indent="-1790700"/>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count</a:t>
            </a:r>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cs typeface="Times New Roman" pitchFamily="18" charset="0"/>
              </a:rPr>
              <a:t>the number of the data elements in the message</a:t>
            </a:r>
            <a:endParaRPr lang="ru-RU" sz="2000" dirty="0" smtClean="0">
              <a:cs typeface="Times New Roman" pitchFamily="18" charset="0"/>
            </a:endParaRPr>
          </a:p>
          <a:p>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type</a:t>
            </a:r>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cs typeface="Times New Roman" pitchFamily="18" charset="0"/>
              </a:rPr>
              <a:t>the type of the data elements in the message</a:t>
            </a:r>
          </a:p>
          <a:p>
            <a:r>
              <a:rPr lang="en-US" sz="2000" b="1" dirty="0" smtClean="0">
                <a:latin typeface="Courier New" pitchFamily="49" charset="0"/>
                <a:cs typeface="Courier New" pitchFamily="49" charset="0"/>
              </a:rPr>
              <a:t>- op      - </a:t>
            </a:r>
            <a:r>
              <a:rPr lang="en-US" sz="2000" dirty="0" smtClean="0">
                <a:cs typeface="Times New Roman" pitchFamily="18" charset="0"/>
              </a:rPr>
              <a:t>the operation, which should be carried out over the data</a:t>
            </a:r>
            <a:endParaRPr lang="ru-RU" sz="2000" b="1" dirty="0" smtClean="0">
              <a:cs typeface="Times New Roman" pitchFamily="18" charset="0"/>
            </a:endParaRPr>
          </a:p>
          <a:p>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root</a:t>
            </a:r>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cs typeface="Times New Roman" pitchFamily="18" charset="0"/>
              </a:rPr>
              <a:t>the rank of the process, on which the result must be obtained</a:t>
            </a:r>
          </a:p>
          <a:p>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comm</a:t>
            </a:r>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cs typeface="Times New Roman" pitchFamily="18" charset="0"/>
              </a:rPr>
              <a:t>the communicator, within of which the operation is executed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Data Reduction</a:t>
            </a:r>
            <a:endParaRPr lang="ru-RU" dirty="0" smtClean="0"/>
          </a:p>
        </p:txBody>
      </p:sp>
      <p:sp>
        <p:nvSpPr>
          <p:cNvPr id="5123" name="Rectangle 5"/>
          <p:cNvSpPr>
            <a:spLocks noGrp="1" noChangeArrowheads="1"/>
          </p:cNvSpPr>
          <p:nvPr>
            <p:ph idx="1"/>
          </p:nvPr>
        </p:nvSpPr>
        <p:spPr/>
        <p:txBody>
          <a:bodyPr/>
          <a:lstStyle/>
          <a:p>
            <a:r>
              <a:rPr lang="en-US" dirty="0" smtClean="0"/>
              <a:t>The Basic MPI Operation Types for Data Reduction </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Таблица 10"/>
          <p:cNvGraphicFramePr>
            <a:graphicFrameLocks noGrp="1"/>
          </p:cNvGraphicFramePr>
          <p:nvPr/>
        </p:nvGraphicFramePr>
        <p:xfrm>
          <a:off x="738158" y="1857364"/>
          <a:ext cx="8572560" cy="4058400"/>
        </p:xfrm>
        <a:graphic>
          <a:graphicData uri="http://schemas.openxmlformats.org/drawingml/2006/table">
            <a:tbl>
              <a:tblPr firstRow="1" bandRow="1">
                <a:tableStyleId>{073A0DAA-6AF3-43AB-8588-CEC1D06C72B9}</a:tableStyleId>
              </a:tblPr>
              <a:tblGrid>
                <a:gridCol w="1854653"/>
                <a:gridCol w="6717907"/>
              </a:tblGrid>
              <a:tr h="324000">
                <a:tc>
                  <a:txBody>
                    <a:bodyPr/>
                    <a:lstStyle/>
                    <a:p>
                      <a:r>
                        <a:rPr lang="en-US" sz="1500" dirty="0" smtClean="0"/>
                        <a:t>Operation</a:t>
                      </a:r>
                      <a:endParaRPr lang="ru-RU" sz="1500" dirty="0"/>
                    </a:p>
                  </a:txBody>
                  <a:tcPr/>
                </a:tc>
                <a:tc>
                  <a:txBody>
                    <a:bodyPr/>
                    <a:lstStyle/>
                    <a:p>
                      <a:r>
                        <a:rPr lang="en-US" sz="1500" dirty="0" smtClean="0"/>
                        <a:t>Description</a:t>
                      </a:r>
                      <a:endParaRPr lang="ru-RU" sz="1500" dirty="0"/>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49263" algn="r"/>
                          <a:tab pos="2970213" algn="ctr"/>
                          <a:tab pos="5940425" algn="r"/>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MPI_MAX </a:t>
                      </a:r>
                    </a:p>
                  </a:txBody>
                  <a:tcPr anchor="ctr" horzOverflow="overflow"/>
                </a:tc>
                <a:tc>
                  <a:txBody>
                    <a:bodyPr/>
                    <a:lstStyle/>
                    <a:p>
                      <a:r>
                        <a:rPr lang="en-US" sz="1400" dirty="0" smtClean="0">
                          <a:latin typeface="Arial" pitchFamily="34" charset="0"/>
                          <a:cs typeface="Arial" pitchFamily="34" charset="0"/>
                        </a:rPr>
                        <a:t>The maximum value calculation</a:t>
                      </a:r>
                      <a:endParaRPr lang="ru-RU" sz="1400" dirty="0">
                        <a:latin typeface="Arial" pitchFamily="34" charset="0"/>
                        <a:cs typeface="Arial" pitchFamily="34" charset="0"/>
                      </a:endParaRP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MPI_MIN </a:t>
                      </a:r>
                    </a:p>
                  </a:txBody>
                  <a:tcPr anchor="ctr" horzOverflow="overflow"/>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cs typeface="Arial" pitchFamily="34" charset="0"/>
                        </a:rPr>
                        <a:t>The minimum value calculation</a:t>
                      </a:r>
                      <a:endParaRPr lang="ru-RU" sz="1400" dirty="0" smtClean="0">
                        <a:latin typeface="Arial" pitchFamily="34" charset="0"/>
                        <a:cs typeface="Arial" pitchFamily="34" charset="0"/>
                      </a:endParaRP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MPI_SUM </a:t>
                      </a:r>
                    </a:p>
                  </a:txBody>
                  <a:tcPr anchor="ctr" horzOverflow="overflow"/>
                </a:tc>
                <a:tc>
                  <a:txBody>
                    <a:bodyPr/>
                    <a:lstStyle/>
                    <a:p>
                      <a:r>
                        <a:rPr lang="en-US" sz="1400" dirty="0" smtClean="0">
                          <a:latin typeface="Arial" pitchFamily="34" charset="0"/>
                          <a:cs typeface="Arial" pitchFamily="34" charset="0"/>
                        </a:rPr>
                        <a:t>The calculation of the sum of the values</a:t>
                      </a:r>
                      <a:endParaRPr lang="ru-RU" sz="1400" dirty="0">
                        <a:latin typeface="Arial" pitchFamily="34" charset="0"/>
                        <a:cs typeface="Arial" pitchFamily="34" charset="0"/>
                      </a:endParaRP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MPI_PROD </a:t>
                      </a:r>
                    </a:p>
                  </a:txBody>
                  <a:tcPr anchor="ctr" horzOverflow="overflow"/>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cs typeface="Arial" pitchFamily="34" charset="0"/>
                        </a:rPr>
                        <a:t>The calculation of the product</a:t>
                      </a:r>
                      <a:r>
                        <a:rPr lang="en-US" sz="1400" baseline="0" dirty="0" smtClean="0">
                          <a:latin typeface="Arial" pitchFamily="34" charset="0"/>
                          <a:cs typeface="Arial" pitchFamily="34" charset="0"/>
                        </a:rPr>
                        <a:t> </a:t>
                      </a:r>
                      <a:r>
                        <a:rPr lang="en-US" sz="1400" dirty="0" smtClean="0">
                          <a:latin typeface="Arial" pitchFamily="34" charset="0"/>
                          <a:cs typeface="Arial" pitchFamily="34" charset="0"/>
                        </a:rPr>
                        <a:t>of the values</a:t>
                      </a:r>
                      <a:endParaRPr lang="ru-RU" sz="1400" dirty="0" smtClean="0">
                        <a:latin typeface="Arial" pitchFamily="34" charset="0"/>
                        <a:cs typeface="Arial" pitchFamily="34" charset="0"/>
                      </a:endParaRP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MPI_LAND</a:t>
                      </a:r>
                    </a:p>
                  </a:txBody>
                  <a:tcPr anchor="ctr" horzOverflow="overflow"/>
                </a:tc>
                <a:tc>
                  <a:txBody>
                    <a:bodyPr/>
                    <a:lstStyle/>
                    <a:p>
                      <a:r>
                        <a:rPr lang="en-US" sz="1400" dirty="0" smtClean="0">
                          <a:latin typeface="Arial" pitchFamily="34" charset="0"/>
                          <a:cs typeface="Arial" pitchFamily="34" charset="0"/>
                        </a:rPr>
                        <a:t>The execution of the logical operation “AND” over the message values</a:t>
                      </a: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MPI_BAND</a:t>
                      </a:r>
                    </a:p>
                  </a:txBody>
                  <a:tcPr anchor="ctr" horzOverflow="overflow"/>
                </a:tc>
                <a:tc>
                  <a:txBody>
                    <a:bodyPr/>
                    <a:lstStyle/>
                    <a:p>
                      <a:r>
                        <a:rPr lang="en-US" sz="1400" dirty="0" smtClean="0">
                          <a:latin typeface="Arial" pitchFamily="34" charset="0"/>
                          <a:cs typeface="Arial" pitchFamily="34" charset="0"/>
                        </a:rPr>
                        <a:t>The execution of the bit operation “AND” over the message values</a:t>
                      </a: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MPI_LOR</a:t>
                      </a:r>
                    </a:p>
                  </a:txBody>
                  <a:tcPr anchor="ctr" horzOverflow="overflow"/>
                </a:tc>
                <a:tc>
                  <a:txBody>
                    <a:bodyPr/>
                    <a:lstStyle/>
                    <a:p>
                      <a:r>
                        <a:rPr lang="en-US" sz="1400" dirty="0" smtClean="0">
                          <a:latin typeface="Arial" pitchFamily="34" charset="0"/>
                          <a:cs typeface="Arial" pitchFamily="34" charset="0"/>
                        </a:rPr>
                        <a:t>The execution of the logical operation “OR” over the message values</a:t>
                      </a: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MPI_BOR</a:t>
                      </a:r>
                    </a:p>
                  </a:txBody>
                  <a:tcPr anchor="ctr" horzOverflow="overflow"/>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baseline="0" dirty="0" smtClean="0">
                          <a:solidFill>
                            <a:schemeClr val="dk1"/>
                          </a:solidFill>
                          <a:latin typeface="+mn-lt"/>
                          <a:ea typeface="+mn-ea"/>
                          <a:cs typeface="+mn-cs"/>
                        </a:rPr>
                        <a:t>The execution of the bit operation “OR” over the message values</a:t>
                      </a:r>
                    </a:p>
                  </a:txBody>
                  <a:tcPr/>
                </a:tc>
              </a:tr>
              <a:tr h="324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MPI_LXOR</a:t>
                      </a:r>
                    </a:p>
                  </a:txBody>
                  <a:tcPr anchor="ctr" horzOverflow="overflow"/>
                </a:tc>
                <a:tc>
                  <a:txBody>
                    <a:bodyPr/>
                    <a:lstStyle/>
                    <a:p>
                      <a:r>
                        <a:rPr lang="en-US" sz="1400" dirty="0" smtClean="0">
                          <a:latin typeface="Arial" pitchFamily="34" charset="0"/>
                          <a:cs typeface="Arial" pitchFamily="34" charset="0"/>
                        </a:rPr>
                        <a:t>The execution of the excluding logical operation “OR” over the message values</a:t>
                      </a:r>
                    </a:p>
                  </a:txBody>
                  <a:tcPr/>
                </a:tc>
              </a:tr>
              <a:tr h="324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MPI_BXOR</a:t>
                      </a:r>
                    </a:p>
                  </a:txBody>
                  <a:tcPr anchor="ctr" horzOverflow="overflow"/>
                </a:tc>
                <a:tc>
                  <a:txBody>
                    <a:bodyPr/>
                    <a:lstStyle/>
                    <a:p>
                      <a:r>
                        <a:rPr lang="en-US" sz="1400" dirty="0" smtClean="0">
                          <a:latin typeface="Arial" pitchFamily="34" charset="0"/>
                          <a:cs typeface="Arial" pitchFamily="34" charset="0"/>
                        </a:rPr>
                        <a:t>The execution of the excluding bit operation “</a:t>
                      </a:r>
                      <a:r>
                        <a:rPr lang="en-US" sz="1400" dirty="0" err="1" smtClean="0">
                          <a:latin typeface="Arial" pitchFamily="34" charset="0"/>
                          <a:cs typeface="Arial" pitchFamily="34" charset="0"/>
                        </a:rPr>
                        <a:t>OR”over</a:t>
                      </a:r>
                      <a:r>
                        <a:rPr lang="en-US" sz="1400" dirty="0" smtClean="0">
                          <a:latin typeface="Arial" pitchFamily="34" charset="0"/>
                          <a:cs typeface="Arial" pitchFamily="34" charset="0"/>
                        </a:rPr>
                        <a:t> the message values </a:t>
                      </a:r>
                    </a:p>
                  </a:txBody>
                  <a:tcPr/>
                </a:tc>
              </a:tr>
              <a:tr h="324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MPI_MAXLOC</a:t>
                      </a:r>
                    </a:p>
                  </a:txBody>
                  <a:tcPr anchor="ctr" horzOverflow="overflow"/>
                </a:tc>
                <a:tc>
                  <a:txBody>
                    <a:bodyPr/>
                    <a:lstStyle/>
                    <a:p>
                      <a:r>
                        <a:rPr lang="en-US" sz="1400" dirty="0" smtClean="0">
                          <a:latin typeface="Arial" pitchFamily="34" charset="0"/>
                          <a:cs typeface="Arial" pitchFamily="34" charset="0"/>
                        </a:rPr>
                        <a:t>The calculation of the maximum values and their indices</a:t>
                      </a:r>
                    </a:p>
                  </a:txBody>
                  <a:tcPr/>
                </a:tc>
              </a:tr>
              <a:tr h="324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MPI_MINLOC</a:t>
                      </a:r>
                    </a:p>
                  </a:txBody>
                  <a:tcPr anchor="ctr" horzOverflow="overflow"/>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cs typeface="Arial" pitchFamily="34" charset="0"/>
                        </a:rPr>
                        <a:t>The calculation of the minimum values and their indices</a:t>
                      </a:r>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Collective Communications…</a:t>
            </a:r>
            <a:br>
              <a:rPr lang="en-US" dirty="0" smtClean="0"/>
            </a:br>
            <a:r>
              <a:rPr lang="en-US" sz="2800" dirty="0" smtClean="0"/>
              <a:t>Data Reduction</a:t>
            </a:r>
            <a:endParaRPr lang="ru-RU" dirty="0" smtClean="0"/>
          </a:p>
        </p:txBody>
      </p:sp>
      <p:sp>
        <p:nvSpPr>
          <p:cNvPr id="5123" name="Rectangle 5"/>
          <p:cNvSpPr>
            <a:spLocks noGrp="1" noChangeArrowheads="1"/>
          </p:cNvSpPr>
          <p:nvPr>
            <p:ph idx="1"/>
          </p:nvPr>
        </p:nvSpPr>
        <p:spPr/>
        <p:txBody>
          <a:bodyPr/>
          <a:lstStyle/>
          <a:p>
            <a:r>
              <a:rPr lang="en-US" dirty="0" smtClean="0"/>
              <a:t>The function </a:t>
            </a:r>
            <a:r>
              <a:rPr lang="en-US" b="1" dirty="0" err="1" smtClean="0">
                <a:latin typeface="Courier New" pitchFamily="49" charset="0"/>
                <a:cs typeface="Courier New" pitchFamily="49" charset="0"/>
              </a:rPr>
              <a:t>MPI_Reduce</a:t>
            </a:r>
            <a:r>
              <a:rPr lang="en-US" b="1" dirty="0" smtClean="0">
                <a:latin typeface="Courier New" pitchFamily="49" charset="0"/>
                <a:cs typeface="Courier New" pitchFamily="49" charset="0"/>
              </a:rPr>
              <a:t>()</a:t>
            </a:r>
            <a:r>
              <a:rPr lang="en-US" dirty="0" smtClean="0"/>
              <a:t> is the collective operation, and thus, the function call should be carried out by all the processes of the communicator </a:t>
            </a:r>
            <a:r>
              <a:rPr lang="en-US" b="1" dirty="0" smtClean="0">
                <a:latin typeface="Courier New" pitchFamily="49" charset="0"/>
                <a:cs typeface="Courier New" pitchFamily="49" charset="0"/>
              </a:rPr>
              <a:t>comm</a:t>
            </a:r>
            <a:r>
              <a:rPr lang="en-US" dirty="0" smtClean="0"/>
              <a:t>.</a:t>
            </a:r>
          </a:p>
          <a:p>
            <a:r>
              <a:rPr lang="en-US" dirty="0" smtClean="0"/>
              <a:t>All the calls should contain the same values of the parameters </a:t>
            </a:r>
            <a:r>
              <a:rPr lang="en-US" b="1" dirty="0" smtClean="0">
                <a:latin typeface="Courier New" pitchFamily="49" charset="0"/>
                <a:cs typeface="Courier New" pitchFamily="49" charset="0"/>
              </a:rPr>
              <a:t>count</a:t>
            </a:r>
            <a:r>
              <a:rPr lang="en-US" dirty="0" smtClean="0"/>
              <a:t>, </a:t>
            </a:r>
            <a:r>
              <a:rPr lang="en-US" b="1" dirty="0" smtClean="0">
                <a:latin typeface="Courier New" pitchFamily="49" charset="0"/>
                <a:cs typeface="Courier New" pitchFamily="49" charset="0"/>
              </a:rPr>
              <a:t>type</a:t>
            </a:r>
            <a:r>
              <a:rPr lang="en-US" dirty="0" smtClean="0"/>
              <a:t>, </a:t>
            </a:r>
            <a:r>
              <a:rPr lang="en-US" b="1" dirty="0" smtClean="0">
                <a:latin typeface="Courier New" pitchFamily="49" charset="0"/>
                <a:cs typeface="Courier New" pitchFamily="49" charset="0"/>
              </a:rPr>
              <a:t>op</a:t>
            </a:r>
            <a:r>
              <a:rPr lang="en-US" dirty="0" smtClean="0"/>
              <a:t>, </a:t>
            </a:r>
            <a:r>
              <a:rPr lang="en-US" b="1" dirty="0" smtClean="0">
                <a:latin typeface="Courier New" pitchFamily="49" charset="0"/>
                <a:cs typeface="Courier New" pitchFamily="49" charset="0"/>
              </a:rPr>
              <a:t>root</a:t>
            </a:r>
            <a:r>
              <a:rPr lang="en-US" dirty="0" smtClean="0"/>
              <a:t>, </a:t>
            </a:r>
            <a:r>
              <a:rPr lang="en-US" b="1" dirty="0" err="1" smtClean="0">
                <a:latin typeface="Courier New" pitchFamily="49" charset="0"/>
                <a:cs typeface="Courier New" pitchFamily="49" charset="0"/>
              </a:rPr>
              <a:t>comm</a:t>
            </a:r>
            <a:endParaRPr lang="en-US" b="1" dirty="0" smtClean="0">
              <a:latin typeface="Courier New" pitchFamily="49" charset="0"/>
              <a:cs typeface="Courier New" pitchFamily="49" charset="0"/>
            </a:endParaRPr>
          </a:p>
          <a:p>
            <a:r>
              <a:rPr lang="en-US" dirty="0" smtClean="0"/>
              <a:t>The data transmission should be carried out by all the processes. </a:t>
            </a:r>
          </a:p>
          <a:p>
            <a:r>
              <a:rPr lang="en-US" dirty="0" smtClean="0"/>
              <a:t>The operation result will be obtained only by </a:t>
            </a:r>
            <a:r>
              <a:rPr lang="en-US" b="1" dirty="0" smtClean="0">
                <a:latin typeface="Courier New" pitchFamily="49" charset="0"/>
                <a:cs typeface="Courier New" pitchFamily="49" charset="0"/>
              </a:rPr>
              <a:t>root</a:t>
            </a:r>
            <a:r>
              <a:rPr lang="en-US" dirty="0" smtClean="0"/>
              <a:t> process,</a:t>
            </a:r>
          </a:p>
          <a:p>
            <a:r>
              <a:rPr lang="en-US" dirty="0" smtClean="0"/>
              <a:t>The execution of the reduction operation is carried out over separate elements of the transmitted messages </a:t>
            </a:r>
          </a:p>
        </p:txBody>
      </p:sp>
      <p:sp>
        <p:nvSpPr>
          <p:cNvPr id="6" name="Нижний колонтитул 5"/>
          <p:cNvSpPr>
            <a:spLocks noGrp="1"/>
          </p:cNvSpPr>
          <p:nvPr>
            <p:ph type="ftr" sz="quarter" idx="3"/>
          </p:nvPr>
        </p:nvSpPr>
        <p:spPr/>
        <p:txBody>
          <a:bodyPr/>
          <a:lstStyle/>
          <a:p>
            <a:pPr>
              <a:defRPr/>
            </a:pPr>
            <a:r>
              <a:rPr lang="en-US" smtClean="0"/>
              <a:t>Collective and Point-to-Point Communications</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itlab">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3756</Words>
  <Application>Microsoft Office PowerPoint</Application>
  <PresentationFormat>Лист A4 (210x297 мм)</PresentationFormat>
  <Paragraphs>555</Paragraphs>
  <Slides>38</Slides>
  <Notes>32</Notes>
  <HiddenSlides>0</HiddenSlides>
  <MMClips>0</MMClips>
  <ScaleCrop>false</ScaleCrop>
  <HeadingPairs>
    <vt:vector size="6" baseType="variant">
      <vt:variant>
        <vt:lpstr>Тема</vt:lpstr>
      </vt:variant>
      <vt:variant>
        <vt:i4>1</vt:i4>
      </vt:variant>
      <vt:variant>
        <vt:lpstr>Внедренные серверы OLE</vt:lpstr>
      </vt:variant>
      <vt:variant>
        <vt:i4>5</vt:i4>
      </vt:variant>
      <vt:variant>
        <vt:lpstr>Заголовки слайдов</vt:lpstr>
      </vt:variant>
      <vt:variant>
        <vt:i4>38</vt:i4>
      </vt:variant>
    </vt:vector>
  </HeadingPairs>
  <TitlesOfParts>
    <vt:vector size="44" baseType="lpstr">
      <vt:lpstr>1_itlab</vt:lpstr>
      <vt:lpstr>Формула</vt:lpstr>
      <vt:lpstr>Диаграмма</vt:lpstr>
      <vt:lpstr>Document</vt:lpstr>
      <vt:lpstr>Документ</vt:lpstr>
      <vt:lpstr>Equation</vt:lpstr>
      <vt:lpstr>Слайд 1</vt:lpstr>
      <vt:lpstr>Слайд 2</vt:lpstr>
      <vt:lpstr>Contents</vt:lpstr>
      <vt:lpstr>Collective Communications </vt:lpstr>
      <vt:lpstr>Collective Communications… Data Broadcasting</vt:lpstr>
      <vt:lpstr>Collective Communications… Data Broadcasting</vt:lpstr>
      <vt:lpstr>Collective Communications… Data Reduction</vt:lpstr>
      <vt:lpstr>Collective Communications… Data Reduction</vt:lpstr>
      <vt:lpstr>Collective Communications… Data Reduction</vt:lpstr>
      <vt:lpstr>Collective Communications… Example: Calculating the Constant  </vt:lpstr>
      <vt:lpstr>Collective Communications… Example: Calculating the Constant  </vt:lpstr>
      <vt:lpstr>Collective Communications… Example: Calculating the Constant </vt:lpstr>
      <vt:lpstr>Collective Communications… Example: Calculating the Constant </vt:lpstr>
      <vt:lpstr>Collective Communications… Scattering and Gathering</vt:lpstr>
      <vt:lpstr>Collective Communications… Scattering and Gathering</vt:lpstr>
      <vt:lpstr>Collective Communications… Scattering and Gathering</vt:lpstr>
      <vt:lpstr>Collective Communications… Scattering and Gathering</vt:lpstr>
      <vt:lpstr>Collective Communications… Example: Calculating the Inner Product</vt:lpstr>
      <vt:lpstr>Collective Communications… Example: Calculating the Inner Product</vt:lpstr>
      <vt:lpstr>Collective Communications… Example: Calculating the Inner Product</vt:lpstr>
      <vt:lpstr>Collective Communications… All to All Communications</vt:lpstr>
      <vt:lpstr>Collective Communications… All to All Communications</vt:lpstr>
      <vt:lpstr>Collective Communications All to All Communications</vt:lpstr>
      <vt:lpstr>Collective Communications Computation Synchronization</vt:lpstr>
      <vt:lpstr>Communications between Two Processes  </vt:lpstr>
      <vt:lpstr>Communications between Two Processes…  Communication Modes</vt:lpstr>
      <vt:lpstr>Communications between Two Processes…  Communication Modes</vt:lpstr>
      <vt:lpstr>Communications between Two Processes…  Communication Modes</vt:lpstr>
      <vt:lpstr>Communications between Two Processes…  Communication Modes</vt:lpstr>
      <vt:lpstr>Communications between Two Processes…  Nonblocking Communications</vt:lpstr>
      <vt:lpstr>Communications between Two Processes…  Nonblocking Communications</vt:lpstr>
      <vt:lpstr>Communications between Two Processes…  Nonblocking Communications</vt:lpstr>
      <vt:lpstr>Communications between Two Processes…  Nonblocking Communications</vt:lpstr>
      <vt:lpstr>Communications between Two Processes…  Nonblocking Communications</vt:lpstr>
      <vt:lpstr>Communications between Two Processes  Simultaneous Sending and Receiving</vt:lpstr>
      <vt:lpstr>Summary</vt:lpstr>
      <vt:lpstr>Exercises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Технологии программирования.  Курс на базе  Microsoft Solutions Framework</dc:title>
  <dc:creator/>
  <cp:lastModifiedBy/>
  <cp:revision>16</cp:revision>
  <cp:lastPrinted>1900-12-31T20:00:00Z</cp:lastPrinted>
  <dcterms:created xsi:type="dcterms:W3CDTF">1900-12-31T20:00:00Z</dcterms:created>
  <dcterms:modified xsi:type="dcterms:W3CDTF">2014-12-05T13:23:28Z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