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Default Extension="docx" ContentType="application/vnd.openxmlformats-officedocument.wordprocessingml.document"/>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0" r:id="rId1"/>
  </p:sldMasterIdLst>
  <p:notesMasterIdLst>
    <p:notesMasterId r:id="rId49"/>
  </p:notesMasterIdLst>
  <p:sldIdLst>
    <p:sldId id="441" r:id="rId2"/>
    <p:sldId id="260" r:id="rId3"/>
    <p:sldId id="256" r:id="rId4"/>
    <p:sldId id="362" r:id="rId5"/>
    <p:sldId id="384" r:id="rId6"/>
    <p:sldId id="402" r:id="rId7"/>
    <p:sldId id="403" r:id="rId8"/>
    <p:sldId id="404" r:id="rId9"/>
    <p:sldId id="405" r:id="rId10"/>
    <p:sldId id="406" r:id="rId11"/>
    <p:sldId id="407" r:id="rId12"/>
    <p:sldId id="411" r:id="rId13"/>
    <p:sldId id="412" r:id="rId14"/>
    <p:sldId id="409" r:id="rId15"/>
    <p:sldId id="413" r:id="rId16"/>
    <p:sldId id="414" r:id="rId17"/>
    <p:sldId id="410" r:id="rId18"/>
    <p:sldId id="415" r:id="rId19"/>
    <p:sldId id="416" r:id="rId20"/>
    <p:sldId id="417" r:id="rId21"/>
    <p:sldId id="418" r:id="rId22"/>
    <p:sldId id="419" r:id="rId23"/>
    <p:sldId id="420" r:id="rId24"/>
    <p:sldId id="423" r:id="rId25"/>
    <p:sldId id="394" r:id="rId26"/>
    <p:sldId id="421" r:id="rId27"/>
    <p:sldId id="424" r:id="rId28"/>
    <p:sldId id="425" r:id="rId29"/>
    <p:sldId id="426" r:id="rId30"/>
    <p:sldId id="427" r:id="rId31"/>
    <p:sldId id="428" r:id="rId32"/>
    <p:sldId id="429" r:id="rId33"/>
    <p:sldId id="430" r:id="rId34"/>
    <p:sldId id="422" r:id="rId35"/>
    <p:sldId id="431" r:id="rId36"/>
    <p:sldId id="432" r:id="rId37"/>
    <p:sldId id="433" r:id="rId38"/>
    <p:sldId id="434" r:id="rId39"/>
    <p:sldId id="435" r:id="rId40"/>
    <p:sldId id="436" r:id="rId41"/>
    <p:sldId id="437" r:id="rId42"/>
    <p:sldId id="438" r:id="rId43"/>
    <p:sldId id="439" r:id="rId44"/>
    <p:sldId id="440" r:id="rId45"/>
    <p:sldId id="392" r:id="rId46"/>
    <p:sldId id="393" r:id="rId47"/>
    <p:sldId id="302" r:id="rId48"/>
  </p:sldIdLst>
  <p:sldSz cx="9906000" cy="6858000" type="A4"/>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3300"/>
    <a:srgbClr val="D62A90"/>
    <a:srgbClr val="00FF00"/>
    <a:srgbClr val="99FF33"/>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49" autoAdjust="0"/>
    <p:restoredTop sz="94576" autoAdjust="0"/>
  </p:normalViewPr>
  <p:slideViewPr>
    <p:cSldViewPr>
      <p:cViewPr>
        <p:scale>
          <a:sx n="100" d="100"/>
          <a:sy n="100" d="100"/>
        </p:scale>
        <p:origin x="-606" y="-26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68612"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C680882-5D7D-45A9-B0D8-7C13C25E68EE}" type="slidenum">
              <a:rPr lang="ru-RU"/>
              <a:pPr>
                <a:defRPr/>
              </a:pPr>
              <a:t>‹#›</a:t>
            </a:fld>
            <a:endParaRPr lang="ru-RU"/>
          </a:p>
        </p:txBody>
      </p:sp>
    </p:spTree>
    <p:extLst>
      <p:ext uri="{BB962C8B-B14F-4D97-AF65-F5344CB8AC3E}">
        <p14:creationId xmlns:p14="http://schemas.microsoft.com/office/powerpoint/2010/main" xmlns="" val="29235530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6A7B3B1F-CA54-4011-80B1-C873B6AF2239}" type="slidenum">
              <a:rPr lang="ru-RU" smtClean="0">
                <a:solidFill>
                  <a:srgbClr val="000000"/>
                </a:solidFill>
              </a:rPr>
              <a:pPr/>
              <a:t>1</a:t>
            </a:fld>
            <a:endParaRPr lang="ru-RU" smtClean="0">
              <a:solidFill>
                <a:srgbClr val="000000"/>
              </a:solidFill>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2CDA048D-BC9E-420A-9E19-C3FB18E7A779}" type="slidenum">
              <a:rPr lang="ru-RU" smtClean="0"/>
              <a:pPr/>
              <a:t>2</a:t>
            </a:fld>
            <a:endParaRPr lang="ru-RU" smtClean="0"/>
          </a:p>
        </p:txBody>
      </p:sp>
      <p:sp>
        <p:nvSpPr>
          <p:cNvPr id="69635" name="Rectangle 2"/>
          <p:cNvSpPr>
            <a:spLocks noGrp="1" noRot="1" noChangeAspect="1" noChangeArrowheads="1" noTextEdit="1"/>
          </p:cNvSpPr>
          <p:nvPr>
            <p:ph type="sldImg"/>
          </p:nvPr>
        </p:nvSpPr>
        <p:spPr>
          <a:xfrm>
            <a:off x="952500" y="685800"/>
            <a:ext cx="4953000" cy="3429000"/>
          </a:xfrm>
          <a:ln/>
        </p:spPr>
      </p:sp>
      <p:sp>
        <p:nvSpPr>
          <p:cNvPr id="6963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25</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34</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4</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0AF74FE7-CF99-4916-B10D-F64EAC0EB5CE}" type="slidenum">
              <a:rPr lang="ru-RU" smtClean="0"/>
              <a:pPr/>
              <a:t>47</a:t>
            </a:fld>
            <a:endParaRPr lang="ru-RU" smtClean="0"/>
          </a:p>
        </p:txBody>
      </p:sp>
      <p:sp>
        <p:nvSpPr>
          <p:cNvPr id="123907" name="Rectangle 2"/>
          <p:cNvSpPr>
            <a:spLocks noGrp="1" noRot="1" noChangeAspect="1" noChangeArrowheads="1" noTextEdit="1"/>
          </p:cNvSpPr>
          <p:nvPr>
            <p:ph type="sldImg"/>
          </p:nvPr>
        </p:nvSpPr>
        <p:spPr>
          <a:xfrm>
            <a:off x="952500" y="685800"/>
            <a:ext cx="4953000" cy="3429000"/>
          </a:xfrm>
          <a:ln/>
        </p:spPr>
      </p:sp>
      <p:sp>
        <p:nvSpPr>
          <p:cNvPr id="1239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5"/>
            <a:ext cx="8420100" cy="1470025"/>
          </a:xfrm>
        </p:spPr>
        <p:txBody>
          <a:bodyPr/>
          <a:lstStyle>
            <a:lvl1pPr algn="ctr">
              <a:defRPr/>
            </a:lvl1pPr>
          </a:lstStyle>
          <a:p>
            <a:r>
              <a:rPr lang="ru-RU" dirty="0" smtClean="0"/>
              <a:t>Образец заголовка</a:t>
            </a:r>
            <a:endParaRPr lang="ru-RU" dirty="0"/>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smtClean="0"/>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28589" y="103191"/>
            <a:ext cx="972001" cy="9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1033"/>
          <p:cNvSpPr txBox="1">
            <a:spLocks noChangeArrowheads="1"/>
          </p:cNvSpPr>
          <p:nvPr userDrawn="1"/>
        </p:nvSpPr>
        <p:spPr bwMode="auto">
          <a:xfrm>
            <a:off x="0" y="115888"/>
            <a:ext cx="9945688" cy="85561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0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0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0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0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18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spTree>
    <p:extLst>
      <p:ext uri="{BB962C8B-B14F-4D97-AF65-F5344CB8AC3E}">
        <p14:creationId xmlns:p14="http://schemas.microsoft.com/office/powerpoint/2010/main" xmlns="" val="17894855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lvl2pPr>
              <a:defRPr sz="2200"/>
            </a:lvl2pPr>
            <a:lvl4pPr>
              <a:defRPr sz="1800"/>
            </a:lvl4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Derived Data Types, Communicators and Virtual Topologies</a:t>
            </a:r>
            <a:endParaRPr lang="ru-RU" dirty="0"/>
          </a:p>
        </p:txBody>
      </p:sp>
      <p:sp>
        <p:nvSpPr>
          <p:cNvPr id="14"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Tree>
    <p:extLst>
      <p:ext uri="{BB962C8B-B14F-4D97-AF65-F5344CB8AC3E}">
        <p14:creationId xmlns:p14="http://schemas.microsoft.com/office/powerpoint/2010/main" xmlns="" val="1339846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10" name="Номер слайда 5"/>
          <p:cNvSpPr>
            <a:spLocks noGrp="1"/>
          </p:cNvSpPr>
          <p:nvPr>
            <p:ph type="sldNum" sz="quarter" idx="12"/>
          </p:nvPr>
        </p:nvSpPr>
        <p:spPr/>
        <p:txBody>
          <a:bodyPr/>
          <a:lstStyle>
            <a:lvl1pPr>
              <a:defRPr/>
            </a:lvl1pPr>
          </a:lstStyle>
          <a:p>
            <a:pPr>
              <a:defRPr/>
            </a:pPr>
            <a:fld id="{A184A67C-33BD-4A59-9EAE-678C8C03CEA8}" type="slidenum">
              <a:rPr lang="ru-RU"/>
              <a:pPr>
                <a:defRPr/>
              </a:pPr>
              <a:t>‹#›</a:t>
            </a:fld>
            <a:endParaRPr lang="ru-RU"/>
          </a:p>
        </p:txBody>
      </p:sp>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Derived Data Types, Communicators and Virtual Topologies</a:t>
            </a:r>
            <a:endParaRPr lang="ru-RU" dirty="0"/>
          </a:p>
        </p:txBody>
      </p:sp>
      <p:pic>
        <p:nvPicPr>
          <p:cNvPr id="14"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6003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Титульный слайд">
    <p:spTree>
      <p:nvGrpSpPr>
        <p:cNvPr id="1" name=""/>
        <p:cNvGrpSpPr/>
        <p:nvPr/>
      </p:nvGrpSpPr>
      <p:grpSpPr>
        <a:xfrm>
          <a:off x="0" y="0"/>
          <a:ext cx="0" cy="0"/>
          <a:chOff x="0" y="0"/>
          <a:chExt cx="0" cy="0"/>
        </a:xfrm>
      </p:grpSpPr>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50" y="207963"/>
            <a:ext cx="9465896"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029" name="Rectangle 3"/>
          <p:cNvSpPr>
            <a:spLocks noGrp="1" noChangeArrowheads="1"/>
          </p:cNvSpPr>
          <p:nvPr>
            <p:ph type="body" idx="1"/>
          </p:nvPr>
        </p:nvSpPr>
        <p:spPr bwMode="auto">
          <a:xfrm>
            <a:off x="238092" y="1196976"/>
            <a:ext cx="9501254"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2" name="Rectangle 4"/>
          <p:cNvSpPr>
            <a:spLocks noGrp="1" noChangeArrowheads="1"/>
          </p:cNvSpPr>
          <p:nvPr>
            <p:ph type="dt" sz="half" idx="2"/>
          </p:nvPr>
        </p:nvSpPr>
        <p:spPr bwMode="auto">
          <a:xfrm>
            <a:off x="882256"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3" name="Rectangle 5"/>
          <p:cNvSpPr>
            <a:spLocks noGrp="1" noChangeArrowheads="1"/>
          </p:cNvSpPr>
          <p:nvPr>
            <p:ph type="ftr" sz="quarter" idx="3"/>
          </p:nvPr>
        </p:nvSpPr>
        <p:spPr bwMode="auto">
          <a:xfrm>
            <a:off x="3007919"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Derived Data Types, Communicators and Virtual Topologies</a:t>
            </a:r>
            <a:endParaRPr lang="ru-RU" dirty="0"/>
          </a:p>
        </p:txBody>
      </p:sp>
      <p:sp>
        <p:nvSpPr>
          <p:cNvPr id="1030"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401" y="6161090"/>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6325749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timing>
    <p:tnLst>
      <p:par>
        <p:cTn id="1" dur="indefinite" restart="never" nodeType="tmRoot"/>
      </p:par>
    </p:tnLst>
  </p:timing>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266700" indent="-2667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542925" indent="-276225" algn="l" rtl="0" eaLnBrk="0" fontAlgn="base" hangingPunct="0">
        <a:spcBef>
          <a:spcPct val="20000"/>
        </a:spcBef>
        <a:spcAft>
          <a:spcPct val="0"/>
        </a:spcAft>
        <a:buChar char="–"/>
        <a:defRPr sz="2400">
          <a:solidFill>
            <a:schemeClr val="tx1"/>
          </a:solidFill>
          <a:latin typeface="+mn-lt"/>
          <a:cs typeface="+mn-cs"/>
        </a:defRPr>
      </a:lvl2pPr>
      <a:lvl3pPr marL="809625" indent="-266700" algn="l" rtl="0" eaLnBrk="0" fontAlgn="base" hangingPunct="0">
        <a:spcBef>
          <a:spcPct val="20000"/>
        </a:spcBef>
        <a:spcAft>
          <a:spcPct val="0"/>
        </a:spcAft>
        <a:buChar char="•"/>
        <a:defRPr sz="2000">
          <a:solidFill>
            <a:schemeClr val="tx1"/>
          </a:solidFill>
          <a:latin typeface="+mn-lt"/>
          <a:cs typeface="+mn-cs"/>
        </a:defRPr>
      </a:lvl3pPr>
      <a:lvl4pPr marL="1076325" indent="-266700" algn="l" rtl="0" eaLnBrk="0" fontAlgn="base" hangingPunct="0">
        <a:spcBef>
          <a:spcPct val="20000"/>
        </a:spcBef>
        <a:spcAft>
          <a:spcPct val="0"/>
        </a:spcAft>
        <a:buChar char="–"/>
        <a:defRPr sz="2000">
          <a:solidFill>
            <a:schemeClr val="tx1"/>
          </a:solidFill>
          <a:latin typeface="+mn-lt"/>
          <a:cs typeface="+mn-cs"/>
        </a:defRPr>
      </a:lvl4pPr>
      <a:lvl5pPr marL="1343025" indent="-266700" algn="l" rtl="0" eaLnBrk="0" fontAlgn="base" hangingPunct="0">
        <a:spcBef>
          <a:spcPct val="20000"/>
        </a:spcBef>
        <a:spcAft>
          <a:spcPct val="0"/>
        </a:spcAft>
        <a:buFont typeface="Wingdings" pitchFamily="2" charset="2"/>
        <a:buChar char="Ø"/>
        <a:tabLst/>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_________Microsoft_Office_Word1.docx"/></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mpiforum.org/"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hyperlink" Target="http://www.mpich.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925050" cy="6877050"/>
          </a:xfrm>
          <a:prstGeom prst="rect">
            <a:avLst/>
          </a:prstGeom>
          <a:noFill/>
          <a:ln w="9525">
            <a:noFill/>
            <a:miter lim="800000"/>
            <a:headEnd/>
            <a:tailEnd/>
          </a:ln>
        </p:spPr>
      </p:pic>
      <p:pic>
        <p:nvPicPr>
          <p:cNvPr id="4099" name="Picture 4"/>
          <p:cNvPicPr>
            <a:picLocks noChangeAspect="1" noChangeArrowheads="1"/>
          </p:cNvPicPr>
          <p:nvPr/>
        </p:nvPicPr>
        <p:blipFill>
          <a:blip r:embed="rId4"/>
          <a:srcRect/>
          <a:stretch>
            <a:fillRect/>
          </a:stretch>
        </p:blipFill>
        <p:spPr bwMode="auto">
          <a:xfrm>
            <a:off x="7615238" y="87313"/>
            <a:ext cx="2238375" cy="1565275"/>
          </a:xfrm>
          <a:prstGeom prst="rect">
            <a:avLst/>
          </a:prstGeom>
          <a:noFill/>
          <a:ln w="9525">
            <a:noFill/>
            <a:miter lim="800000"/>
            <a:headEnd/>
            <a:tailEnd/>
          </a:ln>
        </p:spPr>
      </p:pic>
      <p:pic>
        <p:nvPicPr>
          <p:cNvPr id="4100" name="Picture 6"/>
          <p:cNvPicPr>
            <a:picLocks noChangeAspect="1" noChangeArrowheads="1"/>
          </p:cNvPicPr>
          <p:nvPr/>
        </p:nvPicPr>
        <p:blipFill>
          <a:blip r:embed="rId5"/>
          <a:srcRect/>
          <a:stretch>
            <a:fillRect/>
          </a:stretch>
        </p:blipFill>
        <p:spPr bwMode="auto">
          <a:xfrm>
            <a:off x="71438" y="87313"/>
            <a:ext cx="2286000" cy="1604962"/>
          </a:xfrm>
          <a:prstGeom prst="rect">
            <a:avLst/>
          </a:prstGeom>
          <a:noFill/>
          <a:ln w="9525">
            <a:noFill/>
            <a:miter lim="800000"/>
            <a:headEnd/>
            <a:tailEnd/>
          </a:ln>
        </p:spPr>
      </p:pic>
      <p:pic>
        <p:nvPicPr>
          <p:cNvPr id="4101" name="Picture 7"/>
          <p:cNvPicPr>
            <a:picLocks noChangeAspect="1" noChangeArrowheads="1"/>
          </p:cNvPicPr>
          <p:nvPr/>
        </p:nvPicPr>
        <p:blipFill>
          <a:blip r:embed="rId6"/>
          <a:srcRect/>
          <a:stretch>
            <a:fillRect/>
          </a:stretch>
        </p:blipFill>
        <p:spPr bwMode="auto">
          <a:xfrm>
            <a:off x="5167313" y="87313"/>
            <a:ext cx="2400300" cy="1600200"/>
          </a:xfrm>
          <a:prstGeom prst="rect">
            <a:avLst/>
          </a:prstGeom>
          <a:noFill/>
          <a:ln w="9525">
            <a:noFill/>
            <a:miter lim="800000"/>
            <a:headEnd/>
            <a:tailEnd/>
          </a:ln>
        </p:spPr>
      </p:pic>
      <p:pic>
        <p:nvPicPr>
          <p:cNvPr id="4102" name="Picture 8"/>
          <p:cNvPicPr>
            <a:picLocks noChangeAspect="1" noChangeArrowheads="1"/>
          </p:cNvPicPr>
          <p:nvPr/>
        </p:nvPicPr>
        <p:blipFill>
          <a:blip r:embed="rId7"/>
          <a:srcRect/>
          <a:stretch>
            <a:fillRect/>
          </a:stretch>
        </p:blipFill>
        <p:spPr bwMode="auto">
          <a:xfrm>
            <a:off x="2439988" y="87313"/>
            <a:ext cx="2655887" cy="1571625"/>
          </a:xfrm>
          <a:prstGeom prst="rect">
            <a:avLst/>
          </a:prstGeom>
          <a:noFill/>
          <a:ln w="9525">
            <a:noFill/>
            <a:miter lim="800000"/>
            <a:headEnd/>
            <a:tailEnd/>
          </a:ln>
        </p:spPr>
      </p:pic>
      <p:pic>
        <p:nvPicPr>
          <p:cNvPr id="4103" name="Picture 9"/>
          <p:cNvPicPr>
            <a:picLocks noChangeAspect="1" noChangeArrowheads="1"/>
          </p:cNvPicPr>
          <p:nvPr/>
        </p:nvPicPr>
        <p:blipFill>
          <a:blip r:embed="rId8"/>
          <a:srcRect/>
          <a:stretch>
            <a:fillRect/>
          </a:stretch>
        </p:blipFill>
        <p:spPr bwMode="auto">
          <a:xfrm>
            <a:off x="239693" y="1785926"/>
            <a:ext cx="1855787" cy="1643063"/>
          </a:xfrm>
          <a:prstGeom prst="rect">
            <a:avLst/>
          </a:prstGeom>
          <a:noFill/>
          <a:ln w="9525">
            <a:noFill/>
            <a:miter lim="800000"/>
            <a:headEnd/>
            <a:tailEnd/>
          </a:ln>
        </p:spPr>
      </p:pic>
      <p:sp>
        <p:nvSpPr>
          <p:cNvPr id="9" name="Прямоугольник 8"/>
          <p:cNvSpPr/>
          <p:nvPr/>
        </p:nvSpPr>
        <p:spPr>
          <a:xfrm>
            <a:off x="1809728" y="1603511"/>
            <a:ext cx="8096272" cy="2477601"/>
          </a:xfrm>
          <a:prstGeom prst="rect">
            <a:avLst/>
          </a:prstGeom>
          <a:noFill/>
          <a:scene3d>
            <a:camera prst="orthographicFront"/>
            <a:lightRig rig="threePt" dir="t"/>
          </a:scene3d>
          <a:sp3d>
            <a:bevelT w="165100" prst="coolSlant"/>
          </a:sp3d>
        </p:spPr>
        <p:txBody>
          <a:bodyPr wrap="square">
            <a:spAutoFit/>
          </a:bodyPr>
          <a:lstStyle/>
          <a:p>
            <a:pPr algn="ctr">
              <a:spcBef>
                <a:spcPts val="0"/>
              </a:spcBef>
              <a:defRPr/>
            </a:pPr>
            <a:r>
              <a:rPr lang="en-US" sz="2000" b="1" cap="small" dirty="0" err="1" smtClean="0">
                <a:solidFill>
                  <a:srgbClr val="FFFFFF"/>
                </a:solidFill>
                <a:effectLst>
                  <a:glow rad="139700">
                    <a:srgbClr val="000000">
                      <a:satMod val="175000"/>
                      <a:alpha val="40000"/>
                    </a:srgbClr>
                  </a:glow>
                </a:effectLst>
              </a:rPr>
              <a:t>Lobachevsky</a:t>
            </a:r>
            <a:r>
              <a:rPr lang="en-US" sz="2000" b="1" cap="small" dirty="0" smtClean="0">
                <a:solidFill>
                  <a:srgbClr val="FFFFFF"/>
                </a:solidFill>
                <a:effectLst>
                  <a:glow rad="139700">
                    <a:srgbClr val="000000">
                      <a:satMod val="175000"/>
                      <a:alpha val="40000"/>
                    </a:srgbClr>
                  </a:glow>
                </a:effectLst>
              </a:rPr>
              <a:t> State University of </a:t>
            </a:r>
            <a:r>
              <a:rPr lang="en-US" sz="2000" b="1" cap="small" dirty="0" err="1" smtClean="0">
                <a:solidFill>
                  <a:srgbClr val="FFFFFF"/>
                </a:solidFill>
                <a:effectLst>
                  <a:glow rad="139700">
                    <a:srgbClr val="000000">
                      <a:satMod val="175000"/>
                      <a:alpha val="40000"/>
                    </a:srgbClr>
                  </a:glow>
                </a:effectLst>
              </a:rPr>
              <a:t>Nizhni</a:t>
            </a:r>
            <a:r>
              <a:rPr lang="en-US" sz="2000" b="1" cap="small" dirty="0" smtClean="0">
                <a:solidFill>
                  <a:srgbClr val="FFFFFF"/>
                </a:solidFill>
                <a:effectLst>
                  <a:glow rad="139700">
                    <a:srgbClr val="000000">
                      <a:satMod val="175000"/>
                      <a:alpha val="40000"/>
                    </a:srgbClr>
                  </a:glow>
                </a:effectLst>
              </a:rPr>
              <a:t> Novgorod </a:t>
            </a:r>
          </a:p>
          <a:p>
            <a:pPr algn="ctr">
              <a:spcBef>
                <a:spcPts val="600"/>
              </a:spcBef>
              <a:defRPr/>
            </a:pPr>
            <a:r>
              <a:rPr lang="en-US" sz="2000" b="1" cap="small" dirty="0" smtClean="0">
                <a:solidFill>
                  <a:srgbClr val="FFFFFF"/>
                </a:solidFill>
                <a:effectLst>
                  <a:glow rad="139700">
                    <a:srgbClr val="000000">
                      <a:satMod val="175000"/>
                      <a:alpha val="40000"/>
                    </a:srgbClr>
                  </a:glow>
                </a:effectLst>
              </a:rPr>
              <a:t>Computing Mathematics and Cybernetics faculty</a:t>
            </a:r>
          </a:p>
          <a:p>
            <a:pPr algn="ctr">
              <a:spcBef>
                <a:spcPts val="1200"/>
              </a:spcBef>
              <a:defRPr/>
            </a:pPr>
            <a:r>
              <a:rPr lang="en-US" b="1" cap="small" dirty="0" smtClean="0">
                <a:solidFill>
                  <a:srgbClr val="FFFFFF"/>
                </a:solidFill>
                <a:effectLst>
                  <a:glow rad="139700">
                    <a:srgbClr val="000000">
                      <a:satMod val="175000"/>
                      <a:alpha val="40000"/>
                    </a:srgbClr>
                  </a:glow>
                </a:effectLst>
              </a:rPr>
              <a:t>The competitiveness enhancement program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among the world's research and education centers</a:t>
            </a:r>
          </a:p>
          <a:p>
            <a:pPr algn="ctr">
              <a:spcBef>
                <a:spcPts val="1200"/>
              </a:spcBef>
              <a:defRPr/>
            </a:pPr>
            <a:r>
              <a:rPr lang="en-US" b="1" cap="small" dirty="0" smtClean="0">
                <a:solidFill>
                  <a:srgbClr val="FFFFFF"/>
                </a:solidFill>
                <a:effectLst>
                  <a:glow rad="139700">
                    <a:srgbClr val="000000">
                      <a:satMod val="175000"/>
                      <a:alpha val="40000"/>
                    </a:srgbClr>
                  </a:glow>
                </a:effectLst>
              </a:rPr>
              <a:t>Strategic </a:t>
            </a:r>
            <a:r>
              <a:rPr lang="en-US" b="1" cap="small" smtClean="0">
                <a:solidFill>
                  <a:srgbClr val="FFFFFF"/>
                </a:solidFill>
                <a:effectLst>
                  <a:glow rad="139700">
                    <a:srgbClr val="000000">
                      <a:satMod val="175000"/>
                      <a:alpha val="40000"/>
                    </a:srgbClr>
                  </a:glow>
                </a:effectLst>
              </a:rPr>
              <a:t>initiative </a:t>
            </a:r>
            <a:br>
              <a:rPr lang="en-US" b="1" cap="small" smtClean="0">
                <a:solidFill>
                  <a:srgbClr val="FFFFFF"/>
                </a:solidFill>
                <a:effectLst>
                  <a:glow rad="139700">
                    <a:srgbClr val="000000">
                      <a:satMod val="175000"/>
                      <a:alpha val="40000"/>
                    </a:srgbClr>
                  </a:glow>
                </a:effectLst>
              </a:rPr>
            </a:br>
            <a:r>
              <a:rPr lang="en-US" b="1" cap="small" smtClean="0">
                <a:solidFill>
                  <a:srgbClr val="FFFFFF"/>
                </a:solidFill>
                <a:effectLst>
                  <a:glow rad="139700">
                    <a:srgbClr val="000000">
                      <a:satMod val="175000"/>
                      <a:alpha val="40000"/>
                    </a:srgbClr>
                  </a:glow>
                </a:effectLst>
              </a:rPr>
              <a:t>“</a:t>
            </a:r>
            <a:r>
              <a:rPr lang="en-US" b="1" cap="small" dirty="0" smtClean="0">
                <a:solidFill>
                  <a:srgbClr val="FFFFFF"/>
                </a:solidFill>
                <a:effectLst>
                  <a:glow rad="139700">
                    <a:srgbClr val="000000">
                      <a:satMod val="175000"/>
                      <a:alpha val="40000"/>
                    </a:srgbClr>
                  </a:glow>
                </a:effectLst>
              </a:rPr>
              <a:t>Achieving leading positions in the field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of supercomputer technology and high-performance computing”</a:t>
            </a:r>
          </a:p>
        </p:txBody>
      </p:sp>
      <p:pic>
        <p:nvPicPr>
          <p:cNvPr id="125953" name="Picture 1"/>
          <p:cNvPicPr>
            <a:picLocks noChangeAspect="1" noChangeArrowheads="1"/>
          </p:cNvPicPr>
          <p:nvPr/>
        </p:nvPicPr>
        <p:blipFill>
          <a:blip r:embed="rId9"/>
          <a:srcRect/>
          <a:stretch>
            <a:fillRect/>
          </a:stretch>
        </p:blipFill>
        <p:spPr bwMode="auto">
          <a:xfrm>
            <a:off x="614340" y="3643314"/>
            <a:ext cx="1123950"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Methods of Constructing</a:t>
            </a:r>
            <a:endParaRPr lang="ru-RU" dirty="0" smtClean="0"/>
          </a:p>
        </p:txBody>
      </p:sp>
      <p:sp>
        <p:nvSpPr>
          <p:cNvPr id="5123" name="Rectangle 5"/>
          <p:cNvSpPr>
            <a:spLocks noGrp="1" noChangeArrowheads="1"/>
          </p:cNvSpPr>
          <p:nvPr>
            <p:ph idx="1"/>
          </p:nvPr>
        </p:nvSpPr>
        <p:spPr/>
        <p:txBody>
          <a:bodyPr/>
          <a:lstStyle/>
          <a:p>
            <a:r>
              <a:rPr lang="en-US" dirty="0" smtClean="0"/>
              <a:t>The </a:t>
            </a:r>
            <a:r>
              <a:rPr lang="en-US" b="1" dirty="0" smtClean="0"/>
              <a:t>continuous</a:t>
            </a:r>
            <a:r>
              <a:rPr lang="en-US" dirty="0" smtClean="0"/>
              <a:t> method makes possible to define a continuous set of the elements of some data type as a new derived type</a:t>
            </a:r>
          </a:p>
          <a:p>
            <a:r>
              <a:rPr lang="en-US" dirty="0" smtClean="0"/>
              <a:t>The </a:t>
            </a:r>
            <a:r>
              <a:rPr lang="en-US" b="1" dirty="0" smtClean="0"/>
              <a:t>vector</a:t>
            </a:r>
            <a:r>
              <a:rPr lang="en-US" dirty="0" smtClean="0"/>
              <a:t> method provides creating a new derived type as a set of elements of some available type. Between the elements there may be regular memory intervals. The size of the intervals is determined in the number of the elements of the initial type, while in case of the </a:t>
            </a:r>
            <a:r>
              <a:rPr lang="en-US" b="1" dirty="0" smtClean="0"/>
              <a:t>h-vector</a:t>
            </a:r>
            <a:r>
              <a:rPr lang="en-US" dirty="0" smtClean="0"/>
              <a:t> method this size has to be set in bytes</a:t>
            </a:r>
          </a:p>
          <a:p>
            <a:r>
              <a:rPr lang="en-US" dirty="0" smtClean="0"/>
              <a:t>The </a:t>
            </a:r>
            <a:r>
              <a:rPr lang="en-US" b="1" dirty="0" smtClean="0"/>
              <a:t>index</a:t>
            </a:r>
            <a:r>
              <a:rPr lang="en-US" dirty="0" smtClean="0"/>
              <a:t> method differs from the vector method as the intervals between the elements of the type are irregular</a:t>
            </a:r>
          </a:p>
          <a:p>
            <a:r>
              <a:rPr lang="en-US" dirty="0" smtClean="0"/>
              <a:t>The </a:t>
            </a:r>
            <a:r>
              <a:rPr lang="en-US" b="1" dirty="0" smtClean="0"/>
              <a:t>structural</a:t>
            </a:r>
            <a:r>
              <a:rPr lang="en-US" dirty="0" smtClean="0"/>
              <a:t> method provides the most general description of the derived type by pointing directly to the type map of the created data type</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Vector Method</a:t>
            </a:r>
            <a:endParaRPr lang="ru-RU" dirty="0" smtClean="0"/>
          </a:p>
        </p:txBody>
      </p:sp>
      <p:sp>
        <p:nvSpPr>
          <p:cNvPr id="5123" name="Rectangle 5"/>
          <p:cNvSpPr>
            <a:spLocks noGrp="1" noChangeArrowheads="1"/>
          </p:cNvSpPr>
          <p:nvPr>
            <p:ph idx="1"/>
          </p:nvPr>
        </p:nvSpPr>
        <p:spPr/>
        <p:txBody>
          <a:bodyPr/>
          <a:lstStyle/>
          <a:p>
            <a:r>
              <a:rPr lang="en-US" dirty="0" smtClean="0"/>
              <a:t>The new derived type is constructed in case of the vector method as a number of blocks of the initial type elements. The blocks are separated by the regular interval</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435362"/>
            <a:ext cx="9215502" cy="255454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MPI_Type_vector</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blocklen</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stride,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oldtype</a:t>
            </a:r>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newtype</a:t>
            </a:r>
            <a:r>
              <a:rPr lang="en-US" sz="2000" dirty="0" smtClean="0">
                <a:latin typeface="Courier New" pitchFamily="49" charset="0"/>
              </a:rPr>
              <a:t>);</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 </a:t>
            </a:r>
            <a:r>
              <a:rPr lang="ru-RU" sz="2000" b="1" dirty="0" smtClean="0">
                <a:latin typeface="Courier New" pitchFamily="49" charset="0"/>
              </a:rPr>
              <a:t>   – </a:t>
            </a:r>
            <a:r>
              <a:rPr lang="en-US" sz="2000" dirty="0" smtClean="0"/>
              <a:t>the number of blocks</a:t>
            </a:r>
          </a:p>
          <a:p>
            <a:r>
              <a:rPr lang="ru-RU" sz="2000" b="1" dirty="0" smtClean="0">
                <a:latin typeface="Courier New" pitchFamily="49" charset="0"/>
              </a:rPr>
              <a:t>- </a:t>
            </a:r>
            <a:r>
              <a:rPr lang="en-US" sz="2000" b="1" dirty="0" err="1" smtClean="0">
                <a:latin typeface="Courier New" pitchFamily="49" charset="0"/>
              </a:rPr>
              <a:t>blocklen</a:t>
            </a:r>
            <a:r>
              <a:rPr lang="en-US" sz="2000" b="1" dirty="0" smtClean="0">
                <a:latin typeface="Courier New" pitchFamily="49" charset="0"/>
              </a:rPr>
              <a:t> </a:t>
            </a:r>
            <a:r>
              <a:rPr lang="ru-RU" sz="2000" b="1" dirty="0" smtClean="0">
                <a:latin typeface="Courier New" pitchFamily="49" charset="0"/>
              </a:rPr>
              <a:t>– </a:t>
            </a:r>
            <a:r>
              <a:rPr lang="en-US" sz="2000" dirty="0" smtClean="0"/>
              <a:t>the number of elements in each block</a:t>
            </a:r>
          </a:p>
          <a:p>
            <a:r>
              <a:rPr lang="ru-RU" sz="2000" b="1" dirty="0" smtClean="0">
                <a:latin typeface="Courier New" pitchFamily="49" charset="0"/>
              </a:rPr>
              <a:t>- </a:t>
            </a:r>
            <a:r>
              <a:rPr lang="en-US" sz="2000" b="1" dirty="0" smtClean="0">
                <a:latin typeface="Courier New" pitchFamily="49" charset="0"/>
              </a:rPr>
              <a:t>stride</a:t>
            </a:r>
            <a:r>
              <a:rPr lang="ru-RU" sz="2000" b="1" dirty="0" smtClean="0">
                <a:latin typeface="Courier New" pitchFamily="49" charset="0"/>
              </a:rPr>
              <a:t>   – </a:t>
            </a:r>
            <a:r>
              <a:rPr lang="en-US" sz="2000" dirty="0" smtClean="0"/>
              <a:t>the number of elements between start of the two neighboring blocks</a:t>
            </a:r>
          </a:p>
          <a:p>
            <a:r>
              <a:rPr lang="ru-RU" sz="2000" b="1" dirty="0" smtClean="0">
                <a:latin typeface="Courier New" pitchFamily="49" charset="0"/>
              </a:rPr>
              <a:t>- </a:t>
            </a:r>
            <a:r>
              <a:rPr lang="en-US" sz="2000" b="1" dirty="0" err="1" smtClean="0">
                <a:latin typeface="Courier New" pitchFamily="49" charset="0"/>
              </a:rPr>
              <a:t>oldtype</a:t>
            </a:r>
            <a:r>
              <a:rPr lang="ru-RU" sz="2000" b="1" dirty="0" smtClean="0">
                <a:latin typeface="Courier New" pitchFamily="49" charset="0"/>
              </a:rPr>
              <a:t>  - </a:t>
            </a:r>
            <a:r>
              <a:rPr lang="en-US" sz="2000" dirty="0" smtClean="0"/>
              <a:t>the initial data type</a:t>
            </a:r>
          </a:p>
          <a:p>
            <a:r>
              <a:rPr lang="ru-RU" sz="2000" b="1" dirty="0" smtClean="0">
                <a:latin typeface="Courier New" pitchFamily="49" charset="0"/>
              </a:rPr>
              <a:t>- </a:t>
            </a:r>
            <a:r>
              <a:rPr lang="en-US" sz="2000" b="1" dirty="0" err="1" smtClean="0">
                <a:latin typeface="Courier New" pitchFamily="49" charset="0"/>
              </a:rPr>
              <a:t>newtype</a:t>
            </a:r>
            <a:r>
              <a:rPr lang="ru-RU" sz="2000" b="1" dirty="0" smtClean="0">
                <a:latin typeface="Courier New" pitchFamily="49" charset="0"/>
              </a:rPr>
              <a:t>  - </a:t>
            </a:r>
            <a:r>
              <a:rPr lang="en-US" sz="2000" dirty="0" smtClean="0"/>
              <a:t>the new determined data type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Vector Method</a:t>
            </a:r>
            <a:endParaRPr lang="ru-RU" dirty="0" smtClean="0"/>
          </a:p>
        </p:txBody>
      </p:sp>
      <p:sp>
        <p:nvSpPr>
          <p:cNvPr id="5123" name="Rectangle 5"/>
          <p:cNvSpPr>
            <a:spLocks noGrp="1" noChangeArrowheads="1"/>
          </p:cNvSpPr>
          <p:nvPr>
            <p:ph idx="1"/>
          </p:nvPr>
        </p:nvSpPr>
        <p:spPr/>
        <p:txBody>
          <a:bodyPr/>
          <a:lstStyle/>
          <a:p>
            <a:r>
              <a:rPr lang="en-US" dirty="0" smtClean="0"/>
              <a:t>If the interval size are determined in bytes instead of the initial type elements, to construct the derived data type one can use the following function</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435362"/>
            <a:ext cx="9215502"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MPI_Type_hvector</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blocklen</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MPI_Aint</a:t>
            </a:r>
            <a:r>
              <a:rPr lang="en-US" sz="2000" dirty="0" smtClean="0">
                <a:latin typeface="Courier New" pitchFamily="49" charset="0"/>
              </a:rPr>
              <a:t> stride,</a:t>
            </a:r>
            <a:r>
              <a:rPr lang="ru-RU"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oldtype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newtype</a:t>
            </a:r>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Vector Method</a:t>
            </a:r>
            <a:endParaRPr lang="ru-RU" dirty="0" smtClean="0"/>
          </a:p>
        </p:txBody>
      </p:sp>
      <p:sp>
        <p:nvSpPr>
          <p:cNvPr id="5123" name="Rectangle 5"/>
          <p:cNvSpPr>
            <a:spLocks noGrp="1" noChangeArrowheads="1"/>
          </p:cNvSpPr>
          <p:nvPr>
            <p:ph idx="1"/>
          </p:nvPr>
        </p:nvSpPr>
        <p:spPr/>
        <p:txBody>
          <a:bodyPr/>
          <a:lstStyle/>
          <a:p>
            <a:r>
              <a:rPr lang="en-US" dirty="0" smtClean="0"/>
              <a:t>The derived data types for the description of the </a:t>
            </a:r>
            <a:r>
              <a:rPr lang="en-US" dirty="0" err="1" smtClean="0"/>
              <a:t>subarray</a:t>
            </a:r>
            <a:r>
              <a:rPr lang="en-US" dirty="0" smtClean="0"/>
              <a:t> of the multidimensional arrays can also be created by the function</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71678"/>
            <a:ext cx="9382156" cy="40934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MPI_Type_create_subarray</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ndims</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sizes[], </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subsizes</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starts[], </a:t>
            </a:r>
            <a:r>
              <a:rPr lang="en-US" sz="2000" dirty="0" err="1" smtClean="0">
                <a:latin typeface="Courier New" pitchFamily="49" charset="0"/>
              </a:rPr>
              <a:t>int</a:t>
            </a:r>
            <a:r>
              <a:rPr lang="en-US" sz="2000" dirty="0" smtClean="0">
                <a:latin typeface="Courier New" pitchFamily="49" charset="0"/>
              </a:rPr>
              <a:t> order,</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oldtype</a:t>
            </a:r>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newtype</a:t>
            </a:r>
            <a:r>
              <a:rPr lang="en-US" sz="2000" dirty="0" smtClean="0">
                <a:latin typeface="Courier New" pitchFamily="49" charset="0"/>
              </a:rPr>
              <a:t>);</a:t>
            </a:r>
          </a:p>
          <a:p>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ndims</a:t>
            </a:r>
            <a:r>
              <a:rPr lang="en-US" sz="2000" b="1" dirty="0" smtClean="0">
                <a:latin typeface="Courier New" pitchFamily="49" charset="0"/>
              </a:rPr>
              <a:t> </a:t>
            </a:r>
            <a:r>
              <a:rPr lang="ru-RU" sz="2000" b="1" dirty="0" smtClean="0">
                <a:latin typeface="Courier New" pitchFamily="49" charset="0"/>
              </a:rPr>
              <a:t>   – </a:t>
            </a:r>
            <a:r>
              <a:rPr lang="en-US" sz="2000" dirty="0" smtClean="0"/>
              <a:t>the array dimension</a:t>
            </a:r>
          </a:p>
          <a:p>
            <a:r>
              <a:rPr lang="ru-RU" sz="2000" b="1" dirty="0" smtClean="0">
                <a:latin typeface="Courier New" pitchFamily="49" charset="0"/>
              </a:rPr>
              <a:t>- </a:t>
            </a:r>
            <a:r>
              <a:rPr lang="en-US" sz="2000" b="1" dirty="0" smtClean="0">
                <a:latin typeface="Courier New" pitchFamily="49" charset="0"/>
              </a:rPr>
              <a:t>sizes </a:t>
            </a:r>
            <a:r>
              <a:rPr lang="ru-RU" sz="2000" b="1" dirty="0" smtClean="0">
                <a:latin typeface="Courier New" pitchFamily="49" charset="0"/>
              </a:rPr>
              <a:t>   – </a:t>
            </a:r>
            <a:r>
              <a:rPr lang="en-US" sz="2000" dirty="0" smtClean="0"/>
              <a:t>the number of elements in each dimension of the initial array</a:t>
            </a:r>
          </a:p>
          <a:p>
            <a:r>
              <a:rPr lang="ru-RU" sz="2000" b="1" dirty="0" smtClean="0">
                <a:latin typeface="Courier New" pitchFamily="49" charset="0"/>
              </a:rPr>
              <a:t>- </a:t>
            </a:r>
            <a:r>
              <a:rPr lang="en-US" sz="2000" b="1" dirty="0" err="1" smtClean="0">
                <a:latin typeface="Courier New" pitchFamily="49" charset="0"/>
              </a:rPr>
              <a:t>subsizes</a:t>
            </a:r>
            <a:r>
              <a:rPr lang="ru-RU" sz="2000" b="1" dirty="0" smtClean="0">
                <a:latin typeface="Courier New" pitchFamily="49" charset="0"/>
              </a:rPr>
              <a:t> – </a:t>
            </a:r>
            <a:r>
              <a:rPr lang="en-US" sz="2000" dirty="0" smtClean="0"/>
              <a:t>the number of elements in each dimension of the determined </a:t>
            </a:r>
            <a:r>
              <a:rPr lang="en-US" sz="2000" dirty="0" err="1" smtClean="0"/>
              <a:t>subarray</a:t>
            </a:r>
            <a:endParaRPr lang="en-US" sz="2000" dirty="0" smtClean="0"/>
          </a:p>
          <a:p>
            <a:r>
              <a:rPr lang="ru-RU" sz="2000" b="1" dirty="0" smtClean="0">
                <a:latin typeface="Courier New" pitchFamily="49" charset="0"/>
              </a:rPr>
              <a:t>- </a:t>
            </a:r>
            <a:r>
              <a:rPr lang="en-US" sz="2000" b="1" dirty="0" smtClean="0">
                <a:latin typeface="Courier New" pitchFamily="49" charset="0"/>
              </a:rPr>
              <a:t>starts</a:t>
            </a:r>
            <a:r>
              <a:rPr lang="ru-RU" sz="2000" b="1" dirty="0" smtClean="0">
                <a:latin typeface="Courier New" pitchFamily="49" charset="0"/>
              </a:rPr>
              <a:t>   – </a:t>
            </a:r>
            <a:r>
              <a:rPr lang="en-US" sz="2000" dirty="0" smtClean="0"/>
              <a:t>the indices of the initial elements in each dimension of the determined </a:t>
            </a:r>
          </a:p>
          <a:p>
            <a:r>
              <a:rPr lang="en-US" sz="2000" dirty="0" smtClean="0">
                <a:latin typeface="Courier New" pitchFamily="49" charset="0"/>
                <a:cs typeface="Courier New" pitchFamily="49" charset="0"/>
              </a:rPr>
              <a:t>             </a:t>
            </a:r>
            <a:r>
              <a:rPr lang="en-US" sz="2000" dirty="0" err="1" smtClean="0"/>
              <a:t>subarray</a:t>
            </a:r>
            <a:endParaRPr lang="en-US" sz="2000" dirty="0" smtClean="0"/>
          </a:p>
          <a:p>
            <a:r>
              <a:rPr lang="ru-RU" sz="2000" b="1" dirty="0" smtClean="0">
                <a:latin typeface="Courier New" pitchFamily="49" charset="0"/>
              </a:rPr>
              <a:t>- </a:t>
            </a:r>
            <a:r>
              <a:rPr lang="en-US" sz="2000" b="1" dirty="0" smtClean="0">
                <a:latin typeface="Courier New" pitchFamily="49" charset="0"/>
              </a:rPr>
              <a:t>order</a:t>
            </a:r>
            <a:r>
              <a:rPr lang="ru-RU" sz="2000" b="1" dirty="0" smtClean="0">
                <a:latin typeface="Courier New" pitchFamily="49" charset="0"/>
              </a:rPr>
              <a:t>    - </a:t>
            </a:r>
            <a:r>
              <a:rPr lang="en-US" sz="2000" dirty="0" smtClean="0"/>
              <a:t>the storage order for the </a:t>
            </a:r>
            <a:r>
              <a:rPr lang="en-US" sz="2000" dirty="0" err="1" smtClean="0"/>
              <a:t>subarray</a:t>
            </a:r>
            <a:r>
              <a:rPr lang="en-US" sz="2000" dirty="0" smtClean="0"/>
              <a:t> as well as the full array </a:t>
            </a:r>
          </a:p>
          <a:p>
            <a:r>
              <a:rPr lang="en-US" sz="2000" b="1" dirty="0" smtClean="0">
                <a:latin typeface="Courier New" pitchFamily="49" charset="0"/>
                <a:cs typeface="Courier New" pitchFamily="49" charset="0"/>
              </a:rPr>
              <a:t>             </a:t>
            </a:r>
            <a:r>
              <a:rPr lang="en-US" sz="2000" dirty="0" smtClean="0"/>
              <a:t>(</a:t>
            </a:r>
            <a:r>
              <a:rPr lang="en-US" sz="2000" b="1" dirty="0" smtClean="0">
                <a:latin typeface="Courier New" pitchFamily="49" charset="0"/>
                <a:cs typeface="Courier New" pitchFamily="49" charset="0"/>
              </a:rPr>
              <a:t>MPI_ORDER_C</a:t>
            </a:r>
            <a:r>
              <a:rPr lang="en-US" sz="2000" dirty="0" smtClean="0"/>
              <a:t>, </a:t>
            </a:r>
            <a:r>
              <a:rPr lang="en-US" sz="2000" b="1" dirty="0" smtClean="0">
                <a:latin typeface="Courier New" pitchFamily="49" charset="0"/>
                <a:cs typeface="Courier New" pitchFamily="49" charset="0"/>
              </a:rPr>
              <a:t>MPI_ORDER_FORTRAN</a:t>
            </a:r>
            <a:r>
              <a:rPr lang="en-US" sz="2000" dirty="0" smtClean="0"/>
              <a:t>)</a:t>
            </a:r>
          </a:p>
          <a:p>
            <a:r>
              <a:rPr lang="ru-RU" sz="2000" b="1" dirty="0" smtClean="0">
                <a:latin typeface="Courier New" pitchFamily="49" charset="0"/>
              </a:rPr>
              <a:t>- </a:t>
            </a:r>
            <a:r>
              <a:rPr lang="en-US" sz="2000" b="1" dirty="0" err="1" smtClean="0">
                <a:latin typeface="Courier New" pitchFamily="49" charset="0"/>
              </a:rPr>
              <a:t>oldtype</a:t>
            </a:r>
            <a:r>
              <a:rPr lang="ru-RU" sz="2000" b="1" dirty="0" smtClean="0">
                <a:latin typeface="Courier New" pitchFamily="49" charset="0"/>
              </a:rPr>
              <a:t>  - </a:t>
            </a:r>
            <a:r>
              <a:rPr lang="en-US" sz="2000" dirty="0" smtClean="0"/>
              <a:t>the data type of the initial array elements</a:t>
            </a:r>
          </a:p>
          <a:p>
            <a:r>
              <a:rPr lang="ru-RU" sz="2000" b="1" dirty="0" smtClean="0">
                <a:latin typeface="Courier New" pitchFamily="49" charset="0"/>
              </a:rPr>
              <a:t>- </a:t>
            </a:r>
            <a:r>
              <a:rPr lang="en-US" sz="2000" b="1" dirty="0" err="1" smtClean="0">
                <a:latin typeface="Courier New" pitchFamily="49" charset="0"/>
              </a:rPr>
              <a:t>newtype</a:t>
            </a:r>
            <a:r>
              <a:rPr lang="ru-RU" sz="2000" b="1" dirty="0" smtClean="0">
                <a:latin typeface="Courier New" pitchFamily="49" charset="0"/>
              </a:rPr>
              <a:t>  - </a:t>
            </a:r>
            <a:r>
              <a:rPr lang="en-US" sz="2000" dirty="0" smtClean="0"/>
              <a:t>the new data type for the description of the </a:t>
            </a:r>
            <a:r>
              <a:rPr lang="en-US" sz="2000" dirty="0" err="1" smtClean="0"/>
              <a:t>subarray</a:t>
            </a:r>
            <a:endParaRPr lang="en-US"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Index Method</a:t>
            </a:r>
            <a:endParaRPr lang="ru-RU" dirty="0" smtClean="0"/>
          </a:p>
        </p:txBody>
      </p:sp>
      <p:sp>
        <p:nvSpPr>
          <p:cNvPr id="5123" name="Rectangle 5"/>
          <p:cNvSpPr>
            <a:spLocks noGrp="1" noChangeArrowheads="1"/>
          </p:cNvSpPr>
          <p:nvPr>
            <p:ph idx="1"/>
          </p:nvPr>
        </p:nvSpPr>
        <p:spPr/>
        <p:txBody>
          <a:bodyPr/>
          <a:lstStyle/>
          <a:p>
            <a:r>
              <a:rPr lang="en-US" dirty="0" smtClean="0"/>
              <a:t>The new determined data type is created as a set of blocks of different sizes of the initial type elements. The memory locations of the blocks are set by the offset with respect to the origin of the type</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500306"/>
            <a:ext cx="9286940"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MPI_Type_indexed</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blocklens</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offsets[],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oldtype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newtype</a:t>
            </a:r>
            <a:r>
              <a:rPr lang="en-US" sz="2000" dirty="0" smtClean="0">
                <a:latin typeface="Courier New" pitchFamily="49" charset="0"/>
              </a:rPr>
              <a:t>);</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 </a:t>
            </a:r>
            <a:r>
              <a:rPr lang="ru-RU" sz="2000" b="1" dirty="0" smtClean="0">
                <a:latin typeface="Courier New" pitchFamily="49" charset="0"/>
              </a:rPr>
              <a:t>   – </a:t>
            </a:r>
            <a:r>
              <a:rPr lang="en-US" sz="2000" dirty="0" smtClean="0"/>
              <a:t>the number of blocks</a:t>
            </a:r>
          </a:p>
          <a:p>
            <a:r>
              <a:rPr lang="ru-RU" sz="2000" b="1" dirty="0" smtClean="0">
                <a:latin typeface="Courier New" pitchFamily="49" charset="0"/>
              </a:rPr>
              <a:t>- </a:t>
            </a:r>
            <a:r>
              <a:rPr lang="en-US" sz="2000" b="1" dirty="0" err="1" smtClean="0">
                <a:latin typeface="Courier New" pitchFamily="49" charset="0"/>
              </a:rPr>
              <a:t>blocklen</a:t>
            </a:r>
            <a:r>
              <a:rPr lang="en-US" sz="2000" b="1" dirty="0" smtClean="0">
                <a:latin typeface="Courier New" pitchFamily="49" charset="0"/>
              </a:rPr>
              <a:t> </a:t>
            </a:r>
            <a:r>
              <a:rPr lang="ru-RU" sz="2000" b="1" dirty="0" smtClean="0">
                <a:latin typeface="Courier New" pitchFamily="49" charset="0"/>
              </a:rPr>
              <a:t>– </a:t>
            </a:r>
            <a:r>
              <a:rPr lang="en-US" sz="2000" dirty="0" smtClean="0"/>
              <a:t>the number of elements in each block</a:t>
            </a:r>
          </a:p>
          <a:p>
            <a:r>
              <a:rPr lang="ru-RU" sz="2000" b="1" dirty="0" smtClean="0">
                <a:latin typeface="Courier New" pitchFamily="49" charset="0"/>
              </a:rPr>
              <a:t>- </a:t>
            </a:r>
            <a:r>
              <a:rPr lang="en-US" sz="2000" b="1" dirty="0" smtClean="0">
                <a:latin typeface="Courier New" pitchFamily="49" charset="0"/>
              </a:rPr>
              <a:t>offsets</a:t>
            </a:r>
            <a:r>
              <a:rPr lang="ru-RU" sz="2000" b="1" dirty="0" smtClean="0">
                <a:latin typeface="Courier New" pitchFamily="49" charset="0"/>
              </a:rPr>
              <a:t>  – </a:t>
            </a:r>
            <a:r>
              <a:rPr lang="en-US" sz="2000" dirty="0" smtClean="0"/>
              <a:t>the offset of each block from the start of the type</a:t>
            </a:r>
          </a:p>
          <a:p>
            <a:r>
              <a:rPr lang="en-US" sz="2000" b="1" dirty="0" smtClean="0">
                <a:latin typeface="Courier New" pitchFamily="49" charset="0"/>
              </a:rPr>
              <a:t>             </a:t>
            </a:r>
            <a:r>
              <a:rPr lang="en-US" sz="2000" dirty="0" smtClean="0"/>
              <a:t>(in number of the initial type elements)</a:t>
            </a:r>
          </a:p>
          <a:p>
            <a:r>
              <a:rPr lang="ru-RU" sz="2000" b="1" dirty="0" smtClean="0">
                <a:latin typeface="Courier New" pitchFamily="49" charset="0"/>
              </a:rPr>
              <a:t>- </a:t>
            </a:r>
            <a:r>
              <a:rPr lang="en-US" sz="2000" b="1" dirty="0" err="1" smtClean="0">
                <a:latin typeface="Courier New" pitchFamily="49" charset="0"/>
              </a:rPr>
              <a:t>oldtype</a:t>
            </a:r>
            <a:r>
              <a:rPr lang="ru-RU" sz="2000" b="1" dirty="0" smtClean="0">
                <a:latin typeface="Courier New" pitchFamily="49" charset="0"/>
              </a:rPr>
              <a:t>  - </a:t>
            </a:r>
            <a:r>
              <a:rPr lang="en-US" sz="2000" dirty="0" smtClean="0"/>
              <a:t>the initial data type,</a:t>
            </a:r>
          </a:p>
          <a:p>
            <a:r>
              <a:rPr lang="ru-RU" sz="2000" b="1" dirty="0" smtClean="0">
                <a:latin typeface="Courier New" pitchFamily="49" charset="0"/>
              </a:rPr>
              <a:t>- </a:t>
            </a:r>
            <a:r>
              <a:rPr lang="en-US" sz="2000" b="1" dirty="0" err="1" smtClean="0">
                <a:latin typeface="Courier New" pitchFamily="49" charset="0"/>
              </a:rPr>
              <a:t>newtype</a:t>
            </a:r>
            <a:r>
              <a:rPr lang="ru-RU" sz="2000" b="1" dirty="0" smtClean="0">
                <a:latin typeface="Courier New" pitchFamily="49" charset="0"/>
              </a:rPr>
              <a:t>  - </a:t>
            </a:r>
            <a:r>
              <a:rPr lang="en-US" sz="2000" dirty="0" smtClean="0"/>
              <a:t>the new determined data type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Index Method</a:t>
            </a:r>
            <a:endParaRPr lang="ru-RU" dirty="0" smtClean="0"/>
          </a:p>
        </p:txBody>
      </p:sp>
      <p:sp>
        <p:nvSpPr>
          <p:cNvPr id="5123" name="Rectangle 5"/>
          <p:cNvSpPr>
            <a:spLocks noGrp="1" noChangeArrowheads="1"/>
          </p:cNvSpPr>
          <p:nvPr>
            <p:ph idx="1"/>
          </p:nvPr>
        </p:nvSpPr>
        <p:spPr/>
        <p:txBody>
          <a:bodyPr/>
          <a:lstStyle/>
          <a:p>
            <a:r>
              <a:rPr lang="en-US" dirty="0" smtClean="0"/>
              <a:t>If the block offsets are defined in bytes instead of the initial type elements, to construct the derived data type one can use the following function</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500306"/>
            <a:ext cx="9286940"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MPI_Type_indexed</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blocklens</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MPI_Aint</a:t>
            </a:r>
            <a:r>
              <a:rPr lang="en-US" sz="2000" dirty="0" smtClean="0">
                <a:latin typeface="Courier New" pitchFamily="49" charset="0"/>
              </a:rPr>
              <a:t> offsets[],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oldtype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newtype</a:t>
            </a:r>
            <a:r>
              <a:rPr lang="en-US" sz="2000" dirty="0" smtClean="0">
                <a:latin typeface="Courier New" pitchFamily="49" charset="0"/>
              </a:rPr>
              <a:t>);</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Index Method</a:t>
            </a:r>
            <a:endParaRPr lang="ru-RU" dirty="0" smtClean="0"/>
          </a:p>
        </p:txBody>
      </p:sp>
      <p:sp>
        <p:nvSpPr>
          <p:cNvPr id="5123" name="Rectangle 5"/>
          <p:cNvSpPr>
            <a:spLocks noGrp="1" noChangeArrowheads="1"/>
          </p:cNvSpPr>
          <p:nvPr>
            <p:ph idx="1"/>
          </p:nvPr>
        </p:nvSpPr>
        <p:spPr/>
        <p:txBody>
          <a:bodyPr/>
          <a:lstStyle/>
          <a:p>
            <a:pPr>
              <a:buNone/>
            </a:pPr>
            <a:r>
              <a:rPr lang="en-US" b="1" dirty="0" smtClean="0"/>
              <a:t>Example</a:t>
            </a:r>
          </a:p>
          <a:p>
            <a:r>
              <a:rPr lang="en-US" dirty="0" smtClean="0"/>
              <a:t>Constructing a type for the description of the upper triangle matrix of </a:t>
            </a:r>
            <a:r>
              <a:rPr lang="en-US" i="1" dirty="0" smtClean="0"/>
              <a:t>n x n </a:t>
            </a:r>
            <a:r>
              <a:rPr lang="en-US" dirty="0" smtClean="0"/>
              <a:t>size</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500306"/>
            <a:ext cx="9286940"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blocklens</a:t>
            </a:r>
            <a:r>
              <a:rPr lang="en-US" sz="2000" dirty="0" smtClean="0">
                <a:latin typeface="Courier New" pitchFamily="49" charset="0"/>
              </a:rPr>
              <a:t>, *offsets;</a:t>
            </a:r>
          </a:p>
          <a:p>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UTMatrixType</a:t>
            </a:r>
            <a:r>
              <a:rPr lang="en-US" sz="2000" dirty="0" smtClean="0">
                <a:latin typeface="Courier New" pitchFamily="49" charset="0"/>
              </a:rPr>
              <a:t>;</a:t>
            </a:r>
          </a:p>
          <a:p>
            <a:endParaRPr lang="en-US" sz="2000" dirty="0" smtClean="0">
              <a:latin typeface="Courier New" pitchFamily="49" charset="0"/>
            </a:endParaRPr>
          </a:p>
          <a:p>
            <a:r>
              <a:rPr lang="en-US" sz="2000" dirty="0" smtClean="0">
                <a:latin typeface="Courier New" pitchFamily="49" charset="0"/>
              </a:rPr>
              <a:t>// memory allocation for </a:t>
            </a:r>
            <a:r>
              <a:rPr lang="en-US" sz="2000" dirty="0" err="1" smtClean="0">
                <a:latin typeface="Courier New" pitchFamily="49" charset="0"/>
              </a:rPr>
              <a:t>blocklens</a:t>
            </a:r>
            <a:r>
              <a:rPr lang="en-US" sz="2000" dirty="0" smtClean="0">
                <a:latin typeface="Courier New" pitchFamily="49" charset="0"/>
              </a:rPr>
              <a:t> and offsets</a:t>
            </a:r>
          </a:p>
          <a:p>
            <a:r>
              <a:rPr lang="en-US" sz="2000" dirty="0" smtClean="0">
                <a:latin typeface="Courier New" pitchFamily="49" charset="0"/>
              </a:rPr>
              <a:t>for (</a:t>
            </a:r>
            <a:r>
              <a:rPr lang="en-US" sz="2000" dirty="0" err="1" smtClean="0">
                <a:latin typeface="Courier New" pitchFamily="49" charset="0"/>
              </a:rPr>
              <a:t>i</a:t>
            </a:r>
            <a:r>
              <a:rPr lang="en-US" sz="2000" dirty="0" smtClean="0">
                <a:latin typeface="Courier New" pitchFamily="49" charset="0"/>
              </a:rPr>
              <a:t> = 0, </a:t>
            </a:r>
            <a:r>
              <a:rPr lang="en-US" sz="2000" dirty="0" err="1" smtClean="0">
                <a:latin typeface="Courier New" pitchFamily="49" charset="0"/>
              </a:rPr>
              <a:t>i</a:t>
            </a:r>
            <a:r>
              <a:rPr lang="en-US" sz="2000" dirty="0" smtClean="0">
                <a:latin typeface="Courier New" pitchFamily="49" charset="0"/>
              </a:rPr>
              <a:t> &lt; n;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blocklens</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 = n -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  offsets[</a:t>
            </a:r>
            <a:r>
              <a:rPr lang="en-US" sz="2000" dirty="0" err="1" smtClean="0">
                <a:latin typeface="Courier New" pitchFamily="49" charset="0"/>
              </a:rPr>
              <a:t>i</a:t>
            </a:r>
            <a:r>
              <a:rPr lang="en-US" sz="2000" dirty="0" smtClean="0">
                <a:latin typeface="Courier New" pitchFamily="49" charset="0"/>
              </a:rPr>
              <a:t>]   = </a:t>
            </a:r>
            <a:r>
              <a:rPr lang="en-US" sz="2000" dirty="0" err="1" smtClean="0">
                <a:latin typeface="Courier New" pitchFamily="49" charset="0"/>
              </a:rPr>
              <a:t>i</a:t>
            </a:r>
            <a:r>
              <a:rPr lang="en-US" sz="2000" dirty="0" smtClean="0">
                <a:latin typeface="Courier New" pitchFamily="49" charset="0"/>
              </a:rPr>
              <a:t> * n +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a:t>
            </a:r>
          </a:p>
          <a:p>
            <a:r>
              <a:rPr lang="en-US" sz="2000" b="1" dirty="0" err="1" smtClean="0">
                <a:latin typeface="Courier New" pitchFamily="49" charset="0"/>
              </a:rPr>
              <a:t>MPI_Type_indexed</a:t>
            </a:r>
            <a:r>
              <a:rPr lang="en-US" sz="2000" dirty="0" smtClean="0">
                <a:latin typeface="Courier New" pitchFamily="49" charset="0"/>
              </a:rPr>
              <a:t>(n, </a:t>
            </a:r>
            <a:r>
              <a:rPr lang="en-US" sz="2000" dirty="0" err="1" smtClean="0">
                <a:latin typeface="Courier New" pitchFamily="49" charset="0"/>
              </a:rPr>
              <a:t>blocklens</a:t>
            </a:r>
            <a:r>
              <a:rPr lang="en-US" sz="2000" dirty="0" smtClean="0">
                <a:latin typeface="Courier New" pitchFamily="49" charset="0"/>
              </a:rPr>
              <a:t>, offsets, MPI_DOUBLE,</a:t>
            </a:r>
          </a:p>
          <a:p>
            <a:r>
              <a:rPr lang="en-US" sz="2000" dirty="0" smtClean="0">
                <a:latin typeface="Courier New" pitchFamily="49" charset="0"/>
              </a:rPr>
              <a:t>  &amp;</a:t>
            </a:r>
            <a:r>
              <a:rPr lang="en-US" sz="2000" dirty="0" err="1" smtClean="0">
                <a:latin typeface="Courier New" pitchFamily="49" charset="0"/>
              </a:rPr>
              <a:t>UTMatrixType</a:t>
            </a:r>
            <a:r>
              <a:rPr lang="en-US"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The Structural Method</a:t>
            </a:r>
            <a:endParaRPr lang="ru-RU" dirty="0" smtClean="0"/>
          </a:p>
        </p:txBody>
      </p:sp>
      <p:sp>
        <p:nvSpPr>
          <p:cNvPr id="5123" name="Rectangle 5"/>
          <p:cNvSpPr>
            <a:spLocks noGrp="1" noChangeArrowheads="1"/>
          </p:cNvSpPr>
          <p:nvPr>
            <p:ph idx="1"/>
          </p:nvPr>
        </p:nvSpPr>
        <p:spPr/>
        <p:txBody>
          <a:bodyPr/>
          <a:lstStyle/>
          <a:p>
            <a:r>
              <a:rPr lang="en-US" dirty="0" smtClean="0"/>
              <a:t>This method is the most general constructing method for creating the derived data type, when the corresponding type map is set explicitly</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500306"/>
            <a:ext cx="9286940"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MPI_Type_struct</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blocklens</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offsets[],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oldtypes</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newtype</a:t>
            </a:r>
            <a:r>
              <a:rPr lang="en-US" sz="2000" dirty="0" smtClean="0">
                <a:latin typeface="Courier New" pitchFamily="49" charset="0"/>
              </a:rPr>
              <a:t>);</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 </a:t>
            </a:r>
            <a:r>
              <a:rPr lang="ru-RU" sz="2000" b="1" dirty="0" smtClean="0">
                <a:latin typeface="Courier New" pitchFamily="49" charset="0"/>
              </a:rPr>
              <a:t>   – </a:t>
            </a:r>
            <a:r>
              <a:rPr lang="en-US" sz="2000" dirty="0" smtClean="0"/>
              <a:t>the number of blocks</a:t>
            </a:r>
          </a:p>
          <a:p>
            <a:r>
              <a:rPr lang="ru-RU" sz="2000" b="1" dirty="0" smtClean="0">
                <a:latin typeface="Courier New" pitchFamily="49" charset="0"/>
              </a:rPr>
              <a:t>- </a:t>
            </a:r>
            <a:r>
              <a:rPr lang="en-US" sz="2000" b="1" dirty="0" err="1" smtClean="0">
                <a:latin typeface="Courier New" pitchFamily="49" charset="0"/>
              </a:rPr>
              <a:t>blocklen</a:t>
            </a:r>
            <a:r>
              <a:rPr lang="en-US" sz="2000" b="1" dirty="0" smtClean="0">
                <a:latin typeface="Courier New" pitchFamily="49" charset="0"/>
              </a:rPr>
              <a:t> </a:t>
            </a:r>
            <a:r>
              <a:rPr lang="ru-RU" sz="2000" b="1" dirty="0" smtClean="0">
                <a:latin typeface="Courier New" pitchFamily="49" charset="0"/>
              </a:rPr>
              <a:t>– </a:t>
            </a:r>
            <a:r>
              <a:rPr lang="en-US" sz="2000" dirty="0" smtClean="0"/>
              <a:t>the number of elements in each block</a:t>
            </a:r>
          </a:p>
          <a:p>
            <a:r>
              <a:rPr lang="ru-RU" sz="2000" b="1" dirty="0" smtClean="0">
                <a:latin typeface="Courier New" pitchFamily="49" charset="0"/>
              </a:rPr>
              <a:t>- </a:t>
            </a:r>
            <a:r>
              <a:rPr lang="en-US" sz="2000" b="1" dirty="0" smtClean="0">
                <a:latin typeface="Courier New" pitchFamily="49" charset="0"/>
              </a:rPr>
              <a:t>offsets</a:t>
            </a:r>
            <a:r>
              <a:rPr lang="ru-RU" sz="2000" b="1" dirty="0" smtClean="0">
                <a:latin typeface="Courier New" pitchFamily="49" charset="0"/>
              </a:rPr>
              <a:t>  – </a:t>
            </a:r>
            <a:r>
              <a:rPr lang="en-US" sz="2000" dirty="0" smtClean="0"/>
              <a:t>the offset of each block from the start of the type</a:t>
            </a:r>
          </a:p>
          <a:p>
            <a:r>
              <a:rPr lang="en-US" sz="2000" b="1" dirty="0" smtClean="0">
                <a:latin typeface="Courier New" pitchFamily="49" charset="0"/>
              </a:rPr>
              <a:t>             </a:t>
            </a:r>
            <a:r>
              <a:rPr lang="en-US" sz="2000" dirty="0" smtClean="0"/>
              <a:t>(in number of the initial type elements)</a:t>
            </a:r>
          </a:p>
          <a:p>
            <a:r>
              <a:rPr lang="ru-RU" sz="2000" b="1" dirty="0" smtClean="0">
                <a:latin typeface="Courier New" pitchFamily="49" charset="0"/>
              </a:rPr>
              <a:t>- </a:t>
            </a:r>
            <a:r>
              <a:rPr lang="en-US" sz="2000" b="1" dirty="0" err="1" smtClean="0">
                <a:latin typeface="Courier New" pitchFamily="49" charset="0"/>
              </a:rPr>
              <a:t>oldtype</a:t>
            </a:r>
            <a:r>
              <a:rPr lang="ru-RU" sz="2000" b="1" dirty="0" smtClean="0">
                <a:latin typeface="Courier New" pitchFamily="49" charset="0"/>
              </a:rPr>
              <a:t>  - </a:t>
            </a:r>
            <a:r>
              <a:rPr lang="en-US" sz="2000" dirty="0" smtClean="0"/>
              <a:t>the initial data type for each block separately</a:t>
            </a:r>
          </a:p>
          <a:p>
            <a:r>
              <a:rPr lang="ru-RU" sz="2000" b="1" dirty="0" smtClean="0">
                <a:latin typeface="Courier New" pitchFamily="49" charset="0"/>
              </a:rPr>
              <a:t>- </a:t>
            </a:r>
            <a:r>
              <a:rPr lang="en-US" sz="2000" b="1" dirty="0" err="1" smtClean="0">
                <a:latin typeface="Courier New" pitchFamily="49" charset="0"/>
              </a:rPr>
              <a:t>newtype</a:t>
            </a:r>
            <a:r>
              <a:rPr lang="ru-RU" sz="2000" b="1" dirty="0" smtClean="0">
                <a:latin typeface="Courier New" pitchFamily="49" charset="0"/>
              </a:rPr>
              <a:t>  - </a:t>
            </a:r>
            <a:r>
              <a:rPr lang="en-US" sz="2000" dirty="0" smtClean="0"/>
              <a:t>the new determined data type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Declaring and Deleting</a:t>
            </a:r>
            <a:endParaRPr lang="ru-RU" dirty="0" smtClean="0"/>
          </a:p>
        </p:txBody>
      </p:sp>
      <p:sp>
        <p:nvSpPr>
          <p:cNvPr id="5123" name="Rectangle 5"/>
          <p:cNvSpPr>
            <a:spLocks noGrp="1" noChangeArrowheads="1"/>
          </p:cNvSpPr>
          <p:nvPr>
            <p:ph idx="1"/>
          </p:nvPr>
        </p:nvSpPr>
        <p:spPr/>
        <p:txBody>
          <a:bodyPr/>
          <a:lstStyle/>
          <a:p>
            <a:r>
              <a:rPr lang="en-US" dirty="0" smtClean="0"/>
              <a:t>The created data type should be committed before being used by means of the following function</a:t>
            </a:r>
          </a:p>
          <a:p>
            <a:endParaRPr lang="en-US" sz="3200" dirty="0" smtClean="0"/>
          </a:p>
          <a:p>
            <a:r>
              <a:rPr lang="en-US" dirty="0" smtClean="0"/>
              <a:t>After the termination of its use, the derived type must be annulled by means of the following function</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71678"/>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MPI_Type_commit</a:t>
            </a:r>
            <a:r>
              <a:rPr lang="en-US" sz="2000" dirty="0" smtClean="0">
                <a:latin typeface="Courier New" pitchFamily="49" charset="0"/>
              </a:rPr>
              <a:t>(</a:t>
            </a:r>
            <a:r>
              <a:rPr lang="en-US" sz="2000" dirty="0" err="1" smtClean="0">
                <a:latin typeface="Courier New" pitchFamily="49" charset="0"/>
              </a:rPr>
              <a:t>MPI_Datatype</a:t>
            </a:r>
            <a:r>
              <a:rPr lang="en-US" sz="2000" dirty="0" smtClean="0">
                <a:latin typeface="Courier New" pitchFamily="49" charset="0"/>
              </a:rPr>
              <a:t> *type);</a:t>
            </a:r>
            <a:endParaRPr lang="en-US" sz="2000" dirty="0">
              <a:latin typeface="Courier New" pitchFamily="49" charset="0"/>
            </a:endParaRPr>
          </a:p>
        </p:txBody>
      </p:sp>
      <p:sp>
        <p:nvSpPr>
          <p:cNvPr id="10" name="Rectangle 1"/>
          <p:cNvSpPr>
            <a:spLocks noChangeArrowheads="1"/>
          </p:cNvSpPr>
          <p:nvPr/>
        </p:nvSpPr>
        <p:spPr bwMode="auto">
          <a:xfrm>
            <a:off x="452406" y="3457518"/>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MPI_Type_free</a:t>
            </a:r>
            <a:r>
              <a:rPr lang="en-US" sz="2000" dirty="0" smtClean="0">
                <a:latin typeface="Courier New" pitchFamily="49" charset="0"/>
              </a:rPr>
              <a:t>(</a:t>
            </a:r>
            <a:r>
              <a:rPr lang="en-US" sz="2000" dirty="0" err="1" smtClean="0">
                <a:latin typeface="Courier New" pitchFamily="49" charset="0"/>
              </a:rPr>
              <a:t>MPI_Datatype</a:t>
            </a:r>
            <a:r>
              <a:rPr lang="en-US" sz="2000" dirty="0" smtClean="0">
                <a:latin typeface="Courier New" pitchFamily="49" charset="0"/>
              </a:rPr>
              <a:t> *type);</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Data Packing</a:t>
            </a:r>
            <a:endParaRPr lang="ru-RU" dirty="0" smtClean="0"/>
          </a:p>
        </p:txBody>
      </p:sp>
      <p:sp>
        <p:nvSpPr>
          <p:cNvPr id="5123" name="Rectangle 5"/>
          <p:cNvSpPr>
            <a:spLocks noGrp="1" noChangeArrowheads="1"/>
          </p:cNvSpPr>
          <p:nvPr>
            <p:ph idx="1"/>
          </p:nvPr>
        </p:nvSpPr>
        <p:spPr/>
        <p:txBody>
          <a:bodyPr/>
          <a:lstStyle/>
          <a:p>
            <a:r>
              <a:rPr lang="en-US" dirty="0" smtClean="0"/>
              <a:t>An explicit method of assembling and disassembling the messages, which contain values of different types and are located in different memory locations</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457386"/>
            <a:ext cx="9286940"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MPI_Pack</a:t>
            </a:r>
            <a:r>
              <a:rPr lang="en-US" sz="2000" dirty="0" smtClean="0">
                <a:latin typeface="Courier New" pitchFamily="49" charset="0"/>
              </a:rPr>
              <a:t>(void *data,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p>
          <a:p>
            <a:r>
              <a:rPr lang="en-US" sz="2000" dirty="0" smtClean="0">
                <a:latin typeface="Courier New" pitchFamily="49" charset="0"/>
              </a:rPr>
              <a:t>  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bufsize</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bufpos</a:t>
            </a:r>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r>
              <a:rPr lang="ru-RU" sz="2000" dirty="0" smtClean="0">
                <a:latin typeface="Courier New" pitchFamily="49" charset="0"/>
              </a:rPr>
              <a:t> </a:t>
            </a:r>
          </a:p>
          <a:p>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data </a:t>
            </a:r>
            <a:r>
              <a:rPr lang="ru-RU" sz="2000" b="1" dirty="0" smtClean="0">
                <a:latin typeface="Courier New" pitchFamily="49" charset="0"/>
              </a:rPr>
              <a:t>  – </a:t>
            </a:r>
            <a:r>
              <a:rPr lang="en-US" sz="2000" dirty="0" smtClean="0"/>
              <a:t>the memory buffer with the elements to be packed</a:t>
            </a:r>
          </a:p>
          <a:p>
            <a:r>
              <a:rPr lang="ru-RU" sz="2000" b="1" dirty="0" smtClean="0">
                <a:latin typeface="Courier New" pitchFamily="49" charset="0"/>
              </a:rPr>
              <a:t>- </a:t>
            </a:r>
            <a:r>
              <a:rPr lang="en-US" sz="2000" b="1" dirty="0" smtClean="0">
                <a:latin typeface="Courier New" pitchFamily="49" charset="0"/>
              </a:rPr>
              <a:t>count </a:t>
            </a:r>
            <a:r>
              <a:rPr lang="ru-RU" sz="2000" b="1" dirty="0" smtClean="0">
                <a:latin typeface="Courier New" pitchFamily="49" charset="0"/>
              </a:rPr>
              <a:t> – </a:t>
            </a:r>
            <a:r>
              <a:rPr lang="en-US" sz="2000" dirty="0" smtClean="0"/>
              <a:t>the number of elements in the buffer</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type   </a:t>
            </a:r>
            <a:r>
              <a:rPr lang="ru-RU" sz="2000" b="1" dirty="0" smtClean="0">
                <a:latin typeface="Courier New" pitchFamily="49" charset="0"/>
              </a:rPr>
              <a:t>– </a:t>
            </a:r>
            <a:r>
              <a:rPr lang="en-US" sz="2000" dirty="0" smtClean="0"/>
              <a:t>the data type for the elements to be packed</a:t>
            </a:r>
          </a:p>
          <a:p>
            <a:r>
              <a:rPr lang="ru-RU" sz="2000" b="1" dirty="0" smtClean="0">
                <a:latin typeface="Courier New" pitchFamily="49" charset="0"/>
              </a:rPr>
              <a:t>- </a:t>
            </a:r>
            <a:r>
              <a:rPr lang="en-US" sz="2000" b="1" dirty="0" err="1" smtClean="0">
                <a:latin typeface="Courier New" pitchFamily="49" charset="0"/>
              </a:rPr>
              <a:t>buf</a:t>
            </a:r>
            <a:r>
              <a:rPr lang="ru-RU" sz="2000" b="1" dirty="0" smtClean="0">
                <a:latin typeface="Courier New" pitchFamily="49" charset="0"/>
              </a:rPr>
              <a:t>    - </a:t>
            </a:r>
            <a:r>
              <a:rPr lang="en-US" sz="2000" dirty="0" smtClean="0"/>
              <a:t>the memory buffer for packing</a:t>
            </a:r>
          </a:p>
          <a:p>
            <a:r>
              <a:rPr lang="ru-RU" sz="2000" b="1" dirty="0" smtClean="0">
                <a:latin typeface="Courier New" pitchFamily="49" charset="0"/>
              </a:rPr>
              <a:t>- </a:t>
            </a:r>
            <a:r>
              <a:rPr lang="en-US" sz="2000" b="1" dirty="0" err="1" smtClean="0">
                <a:latin typeface="Courier New" pitchFamily="49" charset="0"/>
              </a:rPr>
              <a:t>buflen</a:t>
            </a:r>
            <a:r>
              <a:rPr lang="en-US" sz="2000" b="1" dirty="0" smtClean="0">
                <a:latin typeface="Courier New" pitchFamily="49" charset="0"/>
              </a:rPr>
              <a:t> </a:t>
            </a:r>
            <a:r>
              <a:rPr lang="ru-RU" sz="2000" b="1" dirty="0" smtClean="0">
                <a:latin typeface="Courier New" pitchFamily="49" charset="0"/>
              </a:rPr>
              <a:t>– </a:t>
            </a:r>
            <a:r>
              <a:rPr lang="en-US" sz="2000" dirty="0" smtClean="0"/>
              <a:t>the buffer size in bytes</a:t>
            </a:r>
          </a:p>
          <a:p>
            <a:r>
              <a:rPr lang="ru-RU" sz="2000" b="1" dirty="0" smtClean="0">
                <a:latin typeface="Courier New" pitchFamily="49" charset="0"/>
              </a:rPr>
              <a:t>- </a:t>
            </a:r>
            <a:r>
              <a:rPr lang="en-US" sz="2000" b="1" dirty="0" err="1" smtClean="0">
                <a:latin typeface="Courier New" pitchFamily="49" charset="0"/>
              </a:rPr>
              <a:t>bufpos</a:t>
            </a:r>
            <a:r>
              <a:rPr lang="en-US" sz="2000" b="1" dirty="0" smtClean="0">
                <a:latin typeface="Courier New" pitchFamily="49" charset="0"/>
              </a:rPr>
              <a:t> </a:t>
            </a:r>
            <a:r>
              <a:rPr lang="ru-RU" sz="2000" b="1" dirty="0" smtClean="0">
                <a:latin typeface="Courier New" pitchFamily="49" charset="0"/>
              </a:rPr>
              <a:t>– </a:t>
            </a:r>
            <a:r>
              <a:rPr lang="en-US" sz="2000" dirty="0" smtClean="0"/>
              <a:t>the position for the beginning of buffering (in bytes from the origin </a:t>
            </a:r>
          </a:p>
          <a:p>
            <a:r>
              <a:rPr lang="en-US" sz="2000" b="1" dirty="0" smtClean="0">
                <a:latin typeface="Courier New" pitchFamily="49" charset="0"/>
              </a:rPr>
              <a:t>           </a:t>
            </a:r>
            <a:r>
              <a:rPr lang="en-US" sz="2000" dirty="0" smtClean="0"/>
              <a:t>address of the buffer)</a:t>
            </a:r>
          </a:p>
          <a:p>
            <a:r>
              <a:rPr lang="ru-RU" sz="2000" b="1" dirty="0" smtClean="0">
                <a:latin typeface="Courier New" pitchFamily="49" charset="0"/>
              </a:rPr>
              <a:t>- </a:t>
            </a:r>
            <a:r>
              <a:rPr lang="en-US" sz="2000" b="1" dirty="0" err="1" smtClean="0">
                <a:latin typeface="Courier New" pitchFamily="49" charset="0"/>
              </a:rPr>
              <a:t>comm</a:t>
            </a:r>
            <a:r>
              <a:rPr lang="ru-RU" sz="2000" b="1" dirty="0" smtClean="0">
                <a:latin typeface="Courier New" pitchFamily="49" charset="0"/>
              </a:rPr>
              <a:t>   - </a:t>
            </a:r>
            <a:r>
              <a:rPr lang="en-US" sz="2000" dirty="0" smtClean="0"/>
              <a:t>the communicator for the packed message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6167446" y="5429265"/>
            <a:ext cx="3509954" cy="769441"/>
          </a:xfrm>
          <a:prstGeom prst="rect">
            <a:avLst/>
          </a:prstGeom>
          <a:noFill/>
          <a:ln w="9525">
            <a:noFill/>
            <a:miter lim="800000"/>
            <a:headEnd/>
            <a:tailEnd/>
          </a:ln>
        </p:spPr>
        <p:txBody>
          <a:bodyPr wrap="square" anchor="ctr">
            <a:spAutoFit/>
          </a:bodyPr>
          <a:lstStyle/>
          <a:p>
            <a:r>
              <a:rPr lang="en-US" sz="2200" smtClean="0">
                <a:latin typeface="Arial" pitchFamily="34" charset="0"/>
              </a:rPr>
              <a:t>Sysoyev </a:t>
            </a:r>
            <a:r>
              <a:rPr lang="en-US" sz="2200" dirty="0" smtClean="0">
                <a:latin typeface="Arial" pitchFamily="34" charset="0"/>
              </a:rPr>
              <a:t>A.V.</a:t>
            </a:r>
          </a:p>
          <a:p>
            <a:r>
              <a:rPr lang="en-US" sz="2200" dirty="0" smtClean="0">
                <a:latin typeface="Arial" pitchFamily="34" charset="0"/>
              </a:rPr>
              <a:t>Software department</a:t>
            </a:r>
            <a:endParaRPr lang="ru-RU" sz="2200" dirty="0">
              <a:latin typeface="Arial" pitchFamily="34" charset="0"/>
            </a:endParaRPr>
          </a:p>
        </p:txBody>
      </p:sp>
      <p:sp>
        <p:nvSpPr>
          <p:cNvPr id="8" name="Заголовок 1"/>
          <p:cNvSpPr txBox="1">
            <a:spLocks/>
          </p:cNvSpPr>
          <p:nvPr/>
        </p:nvSpPr>
        <p:spPr bwMode="auto">
          <a:xfrm>
            <a:off x="742950" y="2780928"/>
            <a:ext cx="84201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a:lstStyle>
          <a:p>
            <a:r>
              <a:rPr lang="ru-RU" altLang="ru-RU" dirty="0" smtClean="0"/>
              <a:t>0</a:t>
            </a:r>
            <a:r>
              <a:rPr lang="en-US" altLang="ru-RU" dirty="0" smtClean="0"/>
              <a:t>3</a:t>
            </a:r>
            <a:r>
              <a:rPr lang="ru-RU" altLang="ru-RU" dirty="0" smtClean="0"/>
              <a:t> </a:t>
            </a:r>
            <a:r>
              <a:rPr lang="en-US" altLang="ru-RU" dirty="0" smtClean="0"/>
              <a:t>Lecture</a:t>
            </a:r>
            <a:r>
              <a:rPr lang="ru-RU" altLang="ru-RU" dirty="0" smtClean="0"/>
              <a:t/>
            </a:r>
            <a:br>
              <a:rPr lang="ru-RU" altLang="ru-RU" dirty="0" smtClean="0"/>
            </a:br>
            <a:r>
              <a:rPr lang="en-US" dirty="0" smtClean="0"/>
              <a:t> Derived Data Types, Communicators and Virtual Topologies</a:t>
            </a:r>
            <a:endParaRPr lang="ru-RU" dirty="0"/>
          </a:p>
        </p:txBody>
      </p:sp>
      <p:sp>
        <p:nvSpPr>
          <p:cNvPr id="5" name="Rectangle 4"/>
          <p:cNvSpPr>
            <a:spLocks noChangeArrowheads="1"/>
          </p:cNvSpPr>
          <p:nvPr/>
        </p:nvSpPr>
        <p:spPr bwMode="auto">
          <a:xfrm>
            <a:off x="6381760" y="4500570"/>
            <a:ext cx="3539793" cy="400110"/>
          </a:xfrm>
          <a:prstGeom prst="rect">
            <a:avLst/>
          </a:prstGeom>
          <a:noFill/>
          <a:ln w="9525">
            <a:noFill/>
            <a:miter lim="800000"/>
            <a:headEnd/>
            <a:tailEnd/>
          </a:ln>
        </p:spPr>
        <p:txBody>
          <a:bodyPr wrap="square" anchor="ctr">
            <a:spAutoFit/>
          </a:bodyPr>
          <a:lstStyle/>
          <a:p>
            <a:pPr algn="l"/>
            <a:r>
              <a:rPr lang="en-US" sz="2000" i="1" dirty="0">
                <a:solidFill>
                  <a:srgbClr val="000000"/>
                </a:solidFill>
                <a:latin typeface="Arial" charset="0"/>
              </a:rPr>
              <a:t>With the support of </a:t>
            </a:r>
            <a:r>
              <a:rPr lang="en-US" sz="2000" i="1" dirty="0" smtClean="0">
                <a:solidFill>
                  <a:srgbClr val="000000"/>
                </a:solidFill>
                <a:latin typeface="Arial" charset="0"/>
              </a:rPr>
              <a:t>Microsoft</a:t>
            </a:r>
            <a:endParaRPr lang="ru-RU" sz="2000" dirty="0">
              <a:solidFill>
                <a:srgbClr val="000000"/>
              </a:solidFill>
              <a:latin typeface="Arial" charset="0"/>
            </a:endParaRPr>
          </a:p>
        </p:txBody>
      </p:sp>
      <p:sp>
        <p:nvSpPr>
          <p:cNvPr id="9" name="Rectangle 3"/>
          <p:cNvSpPr txBox="1">
            <a:spLocks noChangeArrowheads="1"/>
          </p:cNvSpPr>
          <p:nvPr/>
        </p:nvSpPr>
        <p:spPr bwMode="auto">
          <a:xfrm>
            <a:off x="238092" y="1785926"/>
            <a:ext cx="9467436" cy="4001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defRPr/>
            </a:pPr>
            <a:r>
              <a:rPr lang="en-US" sz="2000" b="1" i="1" dirty="0" smtClean="0">
                <a:latin typeface="+mn-lt"/>
              </a:rPr>
              <a:t>Parallel Programming for Multiprocessor Distributed Memory Systems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Data Packing</a:t>
            </a:r>
            <a:endParaRPr lang="ru-RU" dirty="0" smtClean="0"/>
          </a:p>
        </p:txBody>
      </p:sp>
      <p:sp>
        <p:nvSpPr>
          <p:cNvPr id="5123" name="Rectangle 5"/>
          <p:cNvSpPr>
            <a:spLocks noGrp="1" noChangeArrowheads="1"/>
          </p:cNvSpPr>
          <p:nvPr>
            <p:ph idx="1"/>
          </p:nvPr>
        </p:nvSpPr>
        <p:spPr/>
        <p:txBody>
          <a:bodyPr/>
          <a:lstStyle/>
          <a:p>
            <a:r>
              <a:rPr lang="en-US" dirty="0" smtClean="0"/>
              <a:t>The Scheme of Data Packing and Unpacking</a:t>
            </a:r>
          </a:p>
          <a:p>
            <a:endParaRPr lang="en-US" dirty="0" smtClean="0"/>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65890" name="Object 10"/>
          <p:cNvGraphicFramePr>
            <a:graphicFrameLocks noChangeAspect="1"/>
          </p:cNvGraphicFramePr>
          <p:nvPr/>
        </p:nvGraphicFramePr>
        <p:xfrm>
          <a:off x="1808163" y="1860550"/>
          <a:ext cx="6315075" cy="4125913"/>
        </p:xfrm>
        <a:graphic>
          <a:graphicData uri="http://schemas.openxmlformats.org/presentationml/2006/ole">
            <p:oleObj spid="_x0000_s165890" name="Документ" r:id="rId4" imgW="5776479" imgH="3767842" progId="Word.Document.12">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Data Packing</a:t>
            </a:r>
            <a:endParaRPr lang="ru-RU" dirty="0" smtClean="0"/>
          </a:p>
        </p:txBody>
      </p:sp>
      <p:sp>
        <p:nvSpPr>
          <p:cNvPr id="5123" name="Rectangle 5"/>
          <p:cNvSpPr>
            <a:spLocks noGrp="1" noChangeArrowheads="1"/>
          </p:cNvSpPr>
          <p:nvPr>
            <p:ph idx="1"/>
          </p:nvPr>
        </p:nvSpPr>
        <p:spPr/>
        <p:txBody>
          <a:bodyPr/>
          <a:lstStyle/>
          <a:p>
            <a:r>
              <a:rPr lang="en-US" dirty="0" smtClean="0"/>
              <a:t>To determine the buffer size necessary for packing, it is possible to use the following function</a:t>
            </a:r>
          </a:p>
          <a:p>
            <a:endParaRPr lang="en-US" dirty="0" smtClean="0"/>
          </a:p>
          <a:p>
            <a:endParaRPr lang="en-US" dirty="0" smtClean="0"/>
          </a:p>
          <a:p>
            <a:r>
              <a:rPr lang="en-US" dirty="0" smtClean="0"/>
              <a:t>To send the packed data the prepared buffer must be used in the function </a:t>
            </a:r>
            <a:r>
              <a:rPr lang="en-US" b="1" dirty="0" err="1" smtClean="0">
                <a:latin typeface="Courier New" pitchFamily="49" charset="0"/>
                <a:cs typeface="Courier New" pitchFamily="49" charset="0"/>
              </a:rPr>
              <a:t>MPI_Send</a:t>
            </a:r>
            <a:r>
              <a:rPr lang="en-US" b="1" dirty="0" smtClean="0">
                <a:latin typeface="Courier New" pitchFamily="49" charset="0"/>
                <a:cs typeface="Courier New" pitchFamily="49" charset="0"/>
              </a:rPr>
              <a:t>()</a:t>
            </a:r>
            <a:r>
              <a:rPr lang="en-US" dirty="0" smtClean="0"/>
              <a:t> with the type </a:t>
            </a:r>
            <a:r>
              <a:rPr lang="en-US" b="1" dirty="0" smtClean="0">
                <a:latin typeface="Courier New" pitchFamily="49" charset="0"/>
                <a:cs typeface="Courier New" pitchFamily="49" charset="0"/>
              </a:rPr>
              <a:t>MPI_PACKED</a:t>
            </a:r>
            <a:r>
              <a:rPr lang="en-US" dirty="0" smtClean="0"/>
              <a:t>,</a:t>
            </a:r>
          </a:p>
          <a:p>
            <a:r>
              <a:rPr lang="en-US" dirty="0" smtClean="0"/>
              <a:t>After the receiving the message with the type </a:t>
            </a:r>
            <a:r>
              <a:rPr lang="en-US" b="1" dirty="0" smtClean="0">
                <a:latin typeface="Courier New" pitchFamily="49" charset="0"/>
                <a:cs typeface="Courier New" pitchFamily="49" charset="0"/>
              </a:rPr>
              <a:t>MPI_PACKED</a:t>
            </a:r>
            <a:r>
              <a:rPr lang="en-US" dirty="0" smtClean="0"/>
              <a:t>, the data may be unpacked by means of the following function</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71678"/>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MPI_Pack_size</a:t>
            </a:r>
            <a:r>
              <a:rPr lang="en-US" sz="2000" dirty="0" smtClean="0">
                <a:latin typeface="Courier New" pitchFamily="49" charset="0"/>
              </a:rPr>
              <a:t>(</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int</a:t>
            </a:r>
            <a:r>
              <a:rPr lang="ru-RU" sz="2000" dirty="0" smtClean="0">
                <a:latin typeface="Courier New" pitchFamily="49" charset="0"/>
              </a:rPr>
              <a:t> </a:t>
            </a:r>
            <a:r>
              <a:rPr lang="en-US" sz="2000" dirty="0" smtClean="0">
                <a:latin typeface="Courier New" pitchFamily="49" charset="0"/>
              </a:rPr>
              <a:t>*size);</a:t>
            </a:r>
            <a:endParaRPr lang="en-US" sz="2000" dirty="0"/>
          </a:p>
        </p:txBody>
      </p:sp>
      <p:sp>
        <p:nvSpPr>
          <p:cNvPr id="10" name="Rectangle 1"/>
          <p:cNvSpPr>
            <a:spLocks noChangeArrowheads="1"/>
          </p:cNvSpPr>
          <p:nvPr/>
        </p:nvSpPr>
        <p:spPr bwMode="auto">
          <a:xfrm>
            <a:off x="452406" y="4578502"/>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MPI_Unpack</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bufsize</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bufpos</a:t>
            </a:r>
            <a:r>
              <a:rPr lang="en-US" sz="2000" dirty="0" smtClean="0">
                <a:latin typeface="Courier New" pitchFamily="49" charset="0"/>
              </a:rPr>
              <a:t>, </a:t>
            </a:r>
          </a:p>
          <a:p>
            <a:r>
              <a:rPr lang="en-US" sz="2000" dirty="0" smtClean="0">
                <a:latin typeface="Courier New" pitchFamily="49" charset="0"/>
              </a:rPr>
              <a:t>  void *data,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ru-RU" sz="2000" dirty="0" smtClean="0">
                <a:latin typeface="Courier New" pitchFamily="49" charset="0"/>
              </a:rPr>
              <a:t>)</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Data Packing</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MPI_Pack</a:t>
            </a:r>
            <a:r>
              <a:rPr lang="en-US" b="1" dirty="0" smtClean="0">
                <a:latin typeface="Courier New" pitchFamily="49" charset="0"/>
                <a:cs typeface="Courier New" pitchFamily="49" charset="0"/>
              </a:rPr>
              <a:t>()</a:t>
            </a:r>
            <a:r>
              <a:rPr lang="en-US" dirty="0" smtClean="0"/>
              <a:t> is called sequentially for packing all the necessary data. Thus, if message is a set of variables </a:t>
            </a:r>
            <a:r>
              <a:rPr lang="en-US" b="1" dirty="0" smtClean="0">
                <a:latin typeface="Courier New" pitchFamily="49" charset="0"/>
                <a:cs typeface="Courier New" pitchFamily="49" charset="0"/>
              </a:rPr>
              <a:t>a</a:t>
            </a:r>
            <a:r>
              <a:rPr lang="en-US" dirty="0" smtClean="0"/>
              <a:t>, </a:t>
            </a:r>
            <a:r>
              <a:rPr lang="en-US" b="1" dirty="0" smtClean="0">
                <a:latin typeface="Courier New" pitchFamily="49" charset="0"/>
                <a:cs typeface="Courier New" pitchFamily="49" charset="0"/>
              </a:rPr>
              <a:t>b</a:t>
            </a:r>
            <a:r>
              <a:rPr lang="en-US" dirty="0" smtClean="0"/>
              <a:t> and </a:t>
            </a:r>
            <a:r>
              <a:rPr lang="en-US" b="1" dirty="0" smtClean="0">
                <a:latin typeface="Courier New" pitchFamily="49" charset="0"/>
                <a:cs typeface="Courier New" pitchFamily="49" charset="0"/>
              </a:rPr>
              <a:t>n</a:t>
            </a:r>
          </a:p>
          <a:p>
            <a:pPr lvl="2"/>
            <a:endParaRPr lang="en-US" dirty="0" smtClean="0"/>
          </a:p>
          <a:p>
            <a:pPr lvl="2"/>
            <a:endParaRPr lang="en-US" dirty="0" smtClean="0"/>
          </a:p>
          <a:p>
            <a:pPr lvl="2"/>
            <a:endParaRPr lang="en-US" dirty="0" smtClean="0"/>
          </a:p>
          <a:p>
            <a:pPr>
              <a:buNone/>
            </a:pPr>
            <a:r>
              <a:rPr lang="en-US" dirty="0" smtClean="0"/>
              <a:t>	it is necessary to carry out the following operations in order to pack the data </a:t>
            </a:r>
          </a:p>
          <a:p>
            <a:endParaRPr lang="en-US" dirty="0" smtClean="0"/>
          </a:p>
          <a:p>
            <a:endParaRPr lang="en-US" b="1" dirty="0" smtClean="0">
              <a:latin typeface="Courier New" pitchFamily="49" charset="0"/>
              <a:cs typeface="Courier New" pitchFamily="49" charset="0"/>
            </a:endParaRP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28758"/>
            <a:ext cx="9286940"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double a; /* address</a:t>
            </a:r>
            <a:r>
              <a:rPr lang="ru-RU" sz="2000" dirty="0" smtClean="0">
                <a:latin typeface="Courier New" pitchFamily="49" charset="0"/>
              </a:rPr>
              <a:t> </a:t>
            </a:r>
            <a:r>
              <a:rPr lang="en-US" sz="2000" dirty="0" smtClean="0">
                <a:latin typeface="Courier New" pitchFamily="49" charset="0"/>
              </a:rPr>
              <a:t>24 */</a:t>
            </a:r>
          </a:p>
          <a:p>
            <a:r>
              <a:rPr lang="en-US" sz="2000" dirty="0" smtClean="0">
                <a:latin typeface="Courier New" pitchFamily="49" charset="0"/>
              </a:rPr>
              <a:t>double b; /* address 40 */</a:t>
            </a:r>
          </a:p>
          <a:p>
            <a:r>
              <a:rPr lang="en-US" sz="2000" dirty="0" err="1" smtClean="0">
                <a:latin typeface="Courier New" pitchFamily="49" charset="0"/>
              </a:rPr>
              <a:t>int</a:t>
            </a:r>
            <a:r>
              <a:rPr lang="ru-RU" sz="2000" dirty="0" smtClean="0">
                <a:latin typeface="Courier New" pitchFamily="49" charset="0"/>
              </a:rPr>
              <a:t>    </a:t>
            </a:r>
            <a:r>
              <a:rPr lang="en-US" sz="2000" dirty="0" smtClean="0">
                <a:latin typeface="Courier New" pitchFamily="49" charset="0"/>
              </a:rPr>
              <a:t>n</a:t>
            </a:r>
            <a:r>
              <a:rPr lang="ru-RU" sz="2000" dirty="0" smtClean="0">
                <a:latin typeface="Courier New" pitchFamily="49" charset="0"/>
              </a:rPr>
              <a:t>; /* </a:t>
            </a:r>
            <a:r>
              <a:rPr lang="en-US" sz="2000" dirty="0" smtClean="0">
                <a:latin typeface="Courier New" pitchFamily="49" charset="0"/>
              </a:rPr>
              <a:t>address </a:t>
            </a:r>
            <a:r>
              <a:rPr lang="ru-RU" sz="2000" dirty="0" smtClean="0">
                <a:latin typeface="Courier New" pitchFamily="49" charset="0"/>
              </a:rPr>
              <a:t>48 */</a:t>
            </a:r>
            <a:endParaRPr lang="en-US" sz="2000" dirty="0">
              <a:latin typeface="Courier New" pitchFamily="49" charset="0"/>
            </a:endParaRPr>
          </a:p>
        </p:txBody>
      </p:sp>
      <p:sp>
        <p:nvSpPr>
          <p:cNvPr id="10" name="Rectangle 1"/>
          <p:cNvSpPr>
            <a:spLocks noChangeArrowheads="1"/>
          </p:cNvSpPr>
          <p:nvPr/>
        </p:nvSpPr>
        <p:spPr bwMode="auto">
          <a:xfrm>
            <a:off x="452406" y="4000504"/>
            <a:ext cx="9286940"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bufpos</a:t>
            </a:r>
            <a:r>
              <a:rPr lang="en-US" sz="2000" dirty="0" smtClean="0">
                <a:latin typeface="Courier New" pitchFamily="49" charset="0"/>
              </a:rPr>
              <a:t> = 0;</a:t>
            </a:r>
          </a:p>
          <a:p>
            <a:r>
              <a:rPr lang="en-US" sz="2000" dirty="0" err="1" smtClean="0">
                <a:latin typeface="Courier New" pitchFamily="49" charset="0"/>
              </a:rPr>
              <a:t>MPI_Pack</a:t>
            </a:r>
            <a:r>
              <a:rPr lang="en-US" sz="2000" dirty="0" smtClean="0">
                <a:latin typeface="Courier New" pitchFamily="49" charset="0"/>
              </a:rPr>
              <a:t>(a,1,MPI_DOUBLE,buf,buflen,&amp;bufpos,comm);</a:t>
            </a:r>
          </a:p>
          <a:p>
            <a:r>
              <a:rPr lang="en-US" sz="2000" dirty="0" err="1" smtClean="0">
                <a:latin typeface="Courier New" pitchFamily="49" charset="0"/>
              </a:rPr>
              <a:t>MPI_Pack</a:t>
            </a:r>
            <a:r>
              <a:rPr lang="en-US" sz="2000" dirty="0" smtClean="0">
                <a:latin typeface="Courier New" pitchFamily="49" charset="0"/>
              </a:rPr>
              <a:t>(b,1,MPI_DOUBLE,buf,buflen,&amp;bufpos,comm);</a:t>
            </a:r>
          </a:p>
          <a:p>
            <a:r>
              <a:rPr lang="en-US" sz="2000" dirty="0" err="1" smtClean="0">
                <a:latin typeface="Courier New" pitchFamily="49" charset="0"/>
              </a:rPr>
              <a:t>MPI_Pack</a:t>
            </a:r>
            <a:r>
              <a:rPr lang="en-US" sz="2000" dirty="0" smtClean="0">
                <a:latin typeface="Courier New" pitchFamily="49" charset="0"/>
              </a:rPr>
              <a:t>(n,1,MPI_INT,buf,buflen,&amp;bufpos,comm);</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Data Packing</a:t>
            </a:r>
            <a:endParaRPr lang="ru-RU" dirty="0" smtClean="0"/>
          </a:p>
        </p:txBody>
      </p:sp>
      <p:sp>
        <p:nvSpPr>
          <p:cNvPr id="5123" name="Rectangle 5"/>
          <p:cNvSpPr>
            <a:spLocks noGrp="1" noChangeArrowheads="1"/>
          </p:cNvSpPr>
          <p:nvPr>
            <p:ph idx="1"/>
          </p:nvPr>
        </p:nvSpPr>
        <p:spPr/>
        <p:txBody>
          <a:bodyPr/>
          <a:lstStyle/>
          <a:p>
            <a:r>
              <a:rPr lang="en-US" dirty="0" smtClean="0"/>
              <a:t>To unpack the data It is necessary to carry out the following </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1785926"/>
            <a:ext cx="9286940"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bufpos</a:t>
            </a:r>
            <a:r>
              <a:rPr lang="en-US" sz="2000" dirty="0" smtClean="0">
                <a:latin typeface="Courier New" pitchFamily="49" charset="0"/>
              </a:rPr>
              <a:t> = 0;</a:t>
            </a:r>
          </a:p>
          <a:p>
            <a:r>
              <a:rPr lang="en-US" sz="2000" dirty="0" err="1" smtClean="0">
                <a:latin typeface="Courier New" pitchFamily="49" charset="0"/>
              </a:rPr>
              <a:t>MPI_Unpack</a:t>
            </a:r>
            <a:r>
              <a:rPr lang="en-US" sz="2000" dirty="0" smtClean="0">
                <a:latin typeface="Courier New" pitchFamily="49" charset="0"/>
              </a:rPr>
              <a:t>(buf,buflen,&amp;bufpos,a,1,MPI_DOUBLE,comm);</a:t>
            </a:r>
          </a:p>
          <a:p>
            <a:r>
              <a:rPr lang="en-US" sz="2000" dirty="0" err="1" smtClean="0">
                <a:latin typeface="Courier New" pitchFamily="49" charset="0"/>
              </a:rPr>
              <a:t>MPI_Unpack</a:t>
            </a:r>
            <a:r>
              <a:rPr lang="en-US" sz="2000" dirty="0" smtClean="0">
                <a:latin typeface="Courier New" pitchFamily="49" charset="0"/>
              </a:rPr>
              <a:t>(buf,buflen,&amp;bufpos,b,1,MPI_DOUBLE,comm);</a:t>
            </a:r>
          </a:p>
          <a:p>
            <a:r>
              <a:rPr lang="en-US" sz="2000" dirty="0" err="1" smtClean="0">
                <a:latin typeface="Courier New" pitchFamily="49" charset="0"/>
              </a:rPr>
              <a:t>MPI_Unpack</a:t>
            </a:r>
            <a:r>
              <a:rPr lang="en-US" sz="2000" dirty="0" smtClean="0">
                <a:latin typeface="Courier New" pitchFamily="49" charset="0"/>
              </a:rPr>
              <a:t>(buf,buflen,&amp;bufpos,n,1,MPI_INT,comm);</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4"/>
            <a:r>
              <a:rPr lang="en-US" dirty="0" smtClean="0"/>
              <a:t>Derived Data Types in MPI</a:t>
            </a:r>
            <a:br>
              <a:rPr lang="en-US" dirty="0" smtClean="0"/>
            </a:br>
            <a:r>
              <a:rPr lang="en-US" sz="2800" dirty="0" smtClean="0"/>
              <a:t>Data Packing</a:t>
            </a:r>
            <a:endParaRPr lang="ru-RU" dirty="0" smtClean="0"/>
          </a:p>
        </p:txBody>
      </p:sp>
      <p:sp>
        <p:nvSpPr>
          <p:cNvPr id="5123" name="Rectangle 5"/>
          <p:cNvSpPr>
            <a:spLocks noGrp="1" noChangeArrowheads="1"/>
          </p:cNvSpPr>
          <p:nvPr>
            <p:ph idx="1"/>
          </p:nvPr>
        </p:nvSpPr>
        <p:spPr/>
        <p:txBody>
          <a:bodyPr/>
          <a:lstStyle/>
          <a:p>
            <a:r>
              <a:rPr lang="en-US" dirty="0" smtClean="0"/>
              <a:t>This approach causes the additional operations of packing and unpacking the data</a:t>
            </a:r>
          </a:p>
          <a:p>
            <a:r>
              <a:rPr lang="en-US" dirty="0" smtClean="0"/>
              <a:t>This method may be justified, if the message sizes are comparatively small and the message is packed/unpacked sufficiently rarely</a:t>
            </a:r>
          </a:p>
          <a:p>
            <a:r>
              <a:rPr lang="en-US" dirty="0" smtClean="0"/>
              <a:t>Packing and unpacking may prove to be useful, if buffers are explicitly used for the buffered data communication method </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82638" y="4495817"/>
            <a:ext cx="8420100" cy="1362075"/>
          </a:xfrm>
        </p:spPr>
        <p:txBody>
          <a:bodyPr/>
          <a:lstStyle/>
          <a:p>
            <a:r>
              <a:rPr lang="en-US" sz="3600" dirty="0" smtClean="0"/>
              <a:t>Groups of Processes and Communicators</a:t>
            </a: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25</a:t>
            </a:fld>
            <a:endParaRPr lang="ru-RU"/>
          </a:p>
        </p:txBody>
      </p:sp>
      <p:sp>
        <p:nvSpPr>
          <p:cNvPr id="11" name="Текст 3"/>
          <p:cNvSpPr txBox="1">
            <a:spLocks/>
          </p:cNvSpPr>
          <p:nvPr/>
        </p:nvSpPr>
        <p:spPr bwMode="auto">
          <a:xfrm>
            <a:off x="782638" y="5248276"/>
            <a:ext cx="8420100" cy="110968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711200" lvl="1" indent="-349250" eaLnBrk="0" hangingPunct="0">
              <a:spcBef>
                <a:spcPts val="300"/>
              </a:spcBef>
            </a:pPr>
            <a:r>
              <a:rPr lang="en-US" sz="2000" b="1" kern="0" dirty="0" smtClean="0">
                <a:latin typeface="+mn-lt"/>
              </a:rPr>
              <a:t>Managing groups</a:t>
            </a:r>
          </a:p>
          <a:p>
            <a:pPr marL="711200" lvl="1" indent="-349250" eaLnBrk="0" hangingPunct="0">
              <a:spcBef>
                <a:spcPts val="300"/>
              </a:spcBef>
            </a:pPr>
            <a:r>
              <a:rPr lang="en-US" sz="2000" b="1" kern="0" dirty="0" smtClean="0">
                <a:latin typeface="+mn-lt"/>
              </a:rPr>
              <a:t>Managing communicators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Groups</a:t>
            </a:r>
            <a:endParaRPr lang="ru-RU" sz="2800" dirty="0" smtClean="0"/>
          </a:p>
        </p:txBody>
      </p:sp>
      <p:sp>
        <p:nvSpPr>
          <p:cNvPr id="5123" name="Rectangle 5"/>
          <p:cNvSpPr>
            <a:spLocks noGrp="1" noChangeArrowheads="1"/>
          </p:cNvSpPr>
          <p:nvPr>
            <p:ph idx="1"/>
          </p:nvPr>
        </p:nvSpPr>
        <p:spPr/>
        <p:txBody>
          <a:bodyPr/>
          <a:lstStyle/>
          <a:p>
            <a:r>
              <a:rPr lang="en-US" dirty="0" smtClean="0"/>
              <a:t>Processes are united into groups. The group may contain all the processes of a parallel program or a part of the available processes only. The same process may belong to several groups</a:t>
            </a:r>
          </a:p>
          <a:p>
            <a:r>
              <a:rPr lang="en-US" dirty="0" smtClean="0"/>
              <a:t>The groups of processes are formed in order to create communicators on their basis</a:t>
            </a:r>
          </a:p>
          <a:p>
            <a:r>
              <a:rPr lang="en-US" dirty="0" smtClean="0"/>
              <a:t>The groups of processes may be defined on the basis of the available groups only. The group associated with some communicator may be excluding by means of the following function</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452406" y="4748767"/>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MPI_Comm_group</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*group);</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Groups</a:t>
            </a:r>
            <a:endParaRPr lang="ru-RU" sz="2800" dirty="0" smtClean="0"/>
          </a:p>
        </p:txBody>
      </p:sp>
      <p:sp>
        <p:nvSpPr>
          <p:cNvPr id="5123" name="Rectangle 5"/>
          <p:cNvSpPr>
            <a:spLocks noGrp="1" noChangeArrowheads="1"/>
          </p:cNvSpPr>
          <p:nvPr>
            <p:ph idx="1"/>
          </p:nvPr>
        </p:nvSpPr>
        <p:spPr/>
        <p:txBody>
          <a:bodyPr/>
          <a:lstStyle/>
          <a:p>
            <a:r>
              <a:rPr lang="en-US" dirty="0" smtClean="0"/>
              <a:t>New groups may be created on the basis of the existing groups</a:t>
            </a:r>
          </a:p>
          <a:p>
            <a:r>
              <a:rPr lang="en-US" dirty="0" smtClean="0"/>
              <a:t>It is possible to create a new group </a:t>
            </a:r>
            <a:r>
              <a:rPr lang="en-US" b="1" dirty="0" err="1" smtClean="0">
                <a:latin typeface="Courier New" pitchFamily="49" charset="0"/>
                <a:cs typeface="Courier New" pitchFamily="49" charset="0"/>
              </a:rPr>
              <a:t>newgroup</a:t>
            </a:r>
            <a:r>
              <a:rPr lang="en-US" dirty="0" smtClean="0"/>
              <a:t> on the basis of the group </a:t>
            </a:r>
            <a:r>
              <a:rPr lang="en-US" b="1" dirty="0" err="1" smtClean="0">
                <a:latin typeface="Courier New" pitchFamily="49" charset="0"/>
                <a:cs typeface="Courier New" pitchFamily="49" charset="0"/>
              </a:rPr>
              <a:t>oldgroup</a:t>
            </a:r>
            <a:r>
              <a:rPr lang="en-US" dirty="0" smtClean="0"/>
              <a:t>, which includes </a:t>
            </a:r>
            <a:r>
              <a:rPr lang="en-US" b="1" dirty="0" smtClean="0">
                <a:latin typeface="Courier New" pitchFamily="49" charset="0"/>
                <a:cs typeface="Courier New" pitchFamily="49" charset="0"/>
              </a:rPr>
              <a:t>n</a:t>
            </a:r>
            <a:r>
              <a:rPr lang="en-US" dirty="0" smtClean="0"/>
              <a:t> processes</a:t>
            </a:r>
          </a:p>
          <a:p>
            <a:pPr lvl="1"/>
            <a:r>
              <a:rPr lang="en-US" dirty="0" smtClean="0"/>
              <a:t>The ranks of the processes </a:t>
            </a:r>
            <a:r>
              <a:rPr lang="en-US" b="1" dirty="0" smtClean="0"/>
              <a:t>to be included</a:t>
            </a:r>
            <a:r>
              <a:rPr lang="en-US" dirty="0" smtClean="0"/>
              <a:t> in </a:t>
            </a:r>
            <a:r>
              <a:rPr lang="en-US" sz="2400" b="1" dirty="0" err="1" smtClean="0">
                <a:latin typeface="Courier New" pitchFamily="49" charset="0"/>
                <a:ea typeface="+mn-ea"/>
                <a:cs typeface="Courier New" pitchFamily="49" charset="0"/>
              </a:rPr>
              <a:t>newgroup</a:t>
            </a:r>
            <a:r>
              <a:rPr lang="en-US" dirty="0" smtClean="0"/>
              <a:t> are enumerated in the array </a:t>
            </a:r>
            <a:r>
              <a:rPr lang="en-US" sz="2400" b="1" dirty="0" smtClean="0">
                <a:latin typeface="Courier New" pitchFamily="49" charset="0"/>
                <a:ea typeface="+mn-ea"/>
                <a:cs typeface="Courier New" pitchFamily="49" charset="0"/>
              </a:rPr>
              <a:t>ranks</a:t>
            </a:r>
          </a:p>
          <a:p>
            <a:pPr lvl="1"/>
            <a:endParaRPr lang="en-US" dirty="0" smtClean="0"/>
          </a:p>
          <a:p>
            <a:pPr lvl="1"/>
            <a:endParaRPr lang="en-US" dirty="0" smtClean="0"/>
          </a:p>
          <a:p>
            <a:pPr lvl="1"/>
            <a:r>
              <a:rPr lang="en-US" dirty="0" smtClean="0"/>
              <a:t>The ranks of the processes that </a:t>
            </a:r>
            <a:r>
              <a:rPr lang="en-US" b="1" dirty="0" smtClean="0"/>
              <a:t>have not to be included </a:t>
            </a:r>
            <a:r>
              <a:rPr lang="en-US" dirty="0" smtClean="0"/>
              <a:t>in </a:t>
            </a:r>
            <a:r>
              <a:rPr lang="en-US" sz="2400" b="1" dirty="0" err="1" smtClean="0">
                <a:latin typeface="Courier New" pitchFamily="49" charset="0"/>
                <a:ea typeface="+mn-ea"/>
                <a:cs typeface="Courier New" pitchFamily="49" charset="0"/>
              </a:rPr>
              <a:t>newgroup</a:t>
            </a:r>
            <a:r>
              <a:rPr lang="en-US" dirty="0" smtClean="0"/>
              <a:t> are enumerated in the array </a:t>
            </a:r>
            <a:r>
              <a:rPr lang="en-US" sz="2400" b="1" dirty="0" smtClean="0">
                <a:latin typeface="Courier New" pitchFamily="49" charset="0"/>
                <a:ea typeface="+mn-ea"/>
                <a:cs typeface="Courier New" pitchFamily="49" charset="0"/>
              </a:rPr>
              <a:t>ranks</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452406" y="4864254"/>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MPI_Group_excl</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a:t>
            </a:r>
            <a:r>
              <a:rPr lang="en-US" sz="2000" dirty="0" err="1" smtClean="0">
                <a:latin typeface="Courier New" pitchFamily="49" charset="0"/>
              </a:rPr>
              <a:t>oldgroup</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n, </a:t>
            </a:r>
            <a:r>
              <a:rPr lang="en-US" sz="2000" dirty="0" err="1" smtClean="0">
                <a:latin typeface="Courier New" pitchFamily="49" charset="0"/>
              </a:rPr>
              <a:t>int</a:t>
            </a:r>
            <a:r>
              <a:rPr lang="en-US" sz="2000" dirty="0" smtClean="0">
                <a:latin typeface="Courier New" pitchFamily="49" charset="0"/>
              </a:rPr>
              <a:t> ranks[],</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a:t>
            </a:r>
            <a:r>
              <a:rPr lang="en-US" sz="2000" dirty="0" err="1" smtClean="0">
                <a:latin typeface="Courier New" pitchFamily="49" charset="0"/>
              </a:rPr>
              <a:t>newgroup</a:t>
            </a:r>
            <a:r>
              <a:rPr lang="en-US" sz="2000" dirty="0" smtClean="0">
                <a:latin typeface="Courier New" pitchFamily="49" charset="0"/>
              </a:rPr>
              <a:t>);</a:t>
            </a:r>
            <a:endParaRPr lang="ru-RU" sz="2000" dirty="0">
              <a:latin typeface="Courier New" pitchFamily="49" charset="0"/>
            </a:endParaRPr>
          </a:p>
        </p:txBody>
      </p:sp>
      <p:sp>
        <p:nvSpPr>
          <p:cNvPr id="9" name="Rectangle 1"/>
          <p:cNvSpPr>
            <a:spLocks noChangeArrowheads="1"/>
          </p:cNvSpPr>
          <p:nvPr/>
        </p:nvSpPr>
        <p:spPr bwMode="auto">
          <a:xfrm>
            <a:off x="452406" y="3286124"/>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MPI_Group_incl</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a:t>
            </a:r>
            <a:r>
              <a:rPr lang="en-US" sz="2000" dirty="0" err="1" smtClean="0">
                <a:latin typeface="Courier New" pitchFamily="49" charset="0"/>
              </a:rPr>
              <a:t>oldgroup</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n, </a:t>
            </a:r>
            <a:r>
              <a:rPr lang="en-US" sz="2000" dirty="0" err="1" smtClean="0">
                <a:latin typeface="Courier New" pitchFamily="49" charset="0"/>
              </a:rPr>
              <a:t>int</a:t>
            </a:r>
            <a:r>
              <a:rPr lang="en-US" sz="2000" dirty="0" smtClean="0">
                <a:latin typeface="Courier New" pitchFamily="49" charset="0"/>
              </a:rPr>
              <a:t> ranks[],</a:t>
            </a:r>
            <a:r>
              <a:rPr lang="ru-RU"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a:t>
            </a:r>
            <a:r>
              <a:rPr lang="en-US" sz="2000" dirty="0" err="1" smtClean="0">
                <a:latin typeface="Courier New" pitchFamily="49" charset="0"/>
              </a:rPr>
              <a:t>newgroup</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Groups</a:t>
            </a:r>
            <a:endParaRPr lang="ru-RU" sz="2800" dirty="0" smtClean="0"/>
          </a:p>
        </p:txBody>
      </p:sp>
      <p:sp>
        <p:nvSpPr>
          <p:cNvPr id="5123" name="Rectangle 5"/>
          <p:cNvSpPr>
            <a:spLocks noGrp="1" noChangeArrowheads="1"/>
          </p:cNvSpPr>
          <p:nvPr>
            <p:ph idx="1"/>
          </p:nvPr>
        </p:nvSpPr>
        <p:spPr/>
        <p:txBody>
          <a:bodyPr/>
          <a:lstStyle/>
          <a:p>
            <a:r>
              <a:rPr lang="en-US" dirty="0" smtClean="0"/>
              <a:t>New groups may also be created by the following operations: </a:t>
            </a:r>
          </a:p>
          <a:p>
            <a:pPr lvl="1"/>
            <a:r>
              <a:rPr lang="en-US" dirty="0" smtClean="0"/>
              <a:t>Creating a new group </a:t>
            </a:r>
            <a:r>
              <a:rPr lang="en-US" sz="2400" b="1" dirty="0" err="1" smtClean="0">
                <a:latin typeface="Courier New" pitchFamily="49" charset="0"/>
                <a:ea typeface="+mn-ea"/>
                <a:cs typeface="Courier New" pitchFamily="49" charset="0"/>
              </a:rPr>
              <a:t>newgroup</a:t>
            </a:r>
            <a:r>
              <a:rPr lang="en-US" dirty="0" smtClean="0"/>
              <a:t> by </a:t>
            </a:r>
            <a:r>
              <a:rPr lang="en-US" b="1" dirty="0" smtClean="0"/>
              <a:t>uniting</a:t>
            </a:r>
            <a:r>
              <a:rPr lang="en-US" dirty="0" smtClean="0"/>
              <a:t> the groups </a:t>
            </a:r>
            <a:r>
              <a:rPr lang="en-US" sz="2400" b="1" dirty="0" smtClean="0">
                <a:latin typeface="Courier New" pitchFamily="49" charset="0"/>
                <a:ea typeface="+mn-ea"/>
                <a:cs typeface="Courier New" pitchFamily="49" charset="0"/>
              </a:rPr>
              <a:t>group1</a:t>
            </a:r>
            <a:r>
              <a:rPr lang="en-US" dirty="0" smtClean="0"/>
              <a:t> and </a:t>
            </a:r>
            <a:r>
              <a:rPr lang="en-US" sz="2400" b="1" dirty="0" smtClean="0">
                <a:latin typeface="Courier New" pitchFamily="49" charset="0"/>
                <a:ea typeface="+mn-ea"/>
                <a:cs typeface="Courier New" pitchFamily="49" charset="0"/>
              </a:rPr>
              <a:t>group2</a:t>
            </a:r>
          </a:p>
          <a:p>
            <a:pPr lvl="2"/>
            <a:endParaRPr lang="en-US" dirty="0" smtClean="0"/>
          </a:p>
          <a:p>
            <a:pPr lvl="2"/>
            <a:endParaRPr lang="en-US" dirty="0" smtClean="0"/>
          </a:p>
          <a:p>
            <a:pPr lvl="1"/>
            <a:r>
              <a:rPr lang="en-US" dirty="0" smtClean="0"/>
              <a:t>Creating a new group </a:t>
            </a:r>
            <a:r>
              <a:rPr lang="en-US" sz="2400" b="1" dirty="0" err="1" smtClean="0">
                <a:latin typeface="Courier New" pitchFamily="49" charset="0"/>
                <a:ea typeface="+mn-ea"/>
                <a:cs typeface="Courier New" pitchFamily="49" charset="0"/>
              </a:rPr>
              <a:t>newgroup</a:t>
            </a:r>
            <a:r>
              <a:rPr lang="en-US" dirty="0" smtClean="0"/>
              <a:t> from the </a:t>
            </a:r>
            <a:r>
              <a:rPr lang="en-US" b="1" dirty="0" smtClean="0"/>
              <a:t>common</a:t>
            </a:r>
            <a:r>
              <a:rPr lang="en-US" dirty="0" smtClean="0"/>
              <a:t> processes of the groups </a:t>
            </a:r>
            <a:r>
              <a:rPr lang="en-US" sz="2400" b="1" dirty="0" smtClean="0">
                <a:latin typeface="Courier New" pitchFamily="49" charset="0"/>
                <a:ea typeface="+mn-ea"/>
                <a:cs typeface="Courier New" pitchFamily="49" charset="0"/>
              </a:rPr>
              <a:t>group1</a:t>
            </a:r>
            <a:r>
              <a:rPr lang="en-US" dirty="0" smtClean="0"/>
              <a:t> and </a:t>
            </a:r>
            <a:r>
              <a:rPr lang="en-US" sz="2400" b="1" dirty="0" smtClean="0">
                <a:latin typeface="Courier New" pitchFamily="49" charset="0"/>
                <a:ea typeface="+mn-ea"/>
                <a:cs typeface="Courier New" pitchFamily="49" charset="0"/>
              </a:rPr>
              <a:t>group2</a:t>
            </a:r>
          </a:p>
          <a:p>
            <a:pPr lvl="2"/>
            <a:endParaRPr lang="en-US" dirty="0" smtClean="0"/>
          </a:p>
          <a:p>
            <a:pPr lvl="2"/>
            <a:endParaRPr lang="en-US" dirty="0" smtClean="0"/>
          </a:p>
          <a:p>
            <a:pPr lvl="1"/>
            <a:r>
              <a:rPr lang="en-US" dirty="0" smtClean="0"/>
              <a:t>Creating a new group </a:t>
            </a:r>
            <a:r>
              <a:rPr lang="en-US" sz="2400" b="1" dirty="0" err="1" smtClean="0">
                <a:latin typeface="Courier New" pitchFamily="49" charset="0"/>
                <a:ea typeface="+mn-ea"/>
                <a:cs typeface="Courier New" pitchFamily="49" charset="0"/>
              </a:rPr>
              <a:t>newgroup</a:t>
            </a:r>
            <a:r>
              <a:rPr lang="en-US" dirty="0" smtClean="0"/>
              <a:t> by the </a:t>
            </a:r>
            <a:r>
              <a:rPr lang="en-US" b="1" dirty="0" smtClean="0"/>
              <a:t>difference</a:t>
            </a:r>
            <a:r>
              <a:rPr lang="en-US" dirty="0" smtClean="0"/>
              <a:t> of the groups </a:t>
            </a:r>
            <a:r>
              <a:rPr lang="en-US" sz="2400" b="1" dirty="0" smtClean="0">
                <a:latin typeface="Courier New" pitchFamily="49" charset="0"/>
                <a:ea typeface="+mn-ea"/>
                <a:cs typeface="Courier New" pitchFamily="49" charset="0"/>
              </a:rPr>
              <a:t>group1</a:t>
            </a:r>
            <a:r>
              <a:rPr lang="en-US" dirty="0" smtClean="0"/>
              <a:t> and </a:t>
            </a:r>
            <a:r>
              <a:rPr lang="en-US" sz="2400" b="1" dirty="0" smtClean="0">
                <a:latin typeface="Courier New" pitchFamily="49" charset="0"/>
                <a:ea typeface="+mn-ea"/>
                <a:cs typeface="Courier New" pitchFamily="49" charset="0"/>
              </a:rPr>
              <a:t>group2</a:t>
            </a:r>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452406" y="4000504"/>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MPI_Group_intersection</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group1, </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group2, </a:t>
            </a:r>
            <a:r>
              <a:rPr lang="en-US" sz="2000" dirty="0" err="1" smtClean="0">
                <a:latin typeface="Courier New" pitchFamily="49" charset="0"/>
              </a:rPr>
              <a:t>MPI_Group</a:t>
            </a:r>
            <a:r>
              <a:rPr lang="en-US" sz="2000" dirty="0" smtClean="0">
                <a:latin typeface="Courier New" pitchFamily="49" charset="0"/>
              </a:rPr>
              <a:t> *</a:t>
            </a:r>
            <a:r>
              <a:rPr lang="en-US" sz="2000" dirty="0" err="1" smtClean="0">
                <a:latin typeface="Courier New" pitchFamily="49" charset="0"/>
              </a:rPr>
              <a:t>newgroup</a:t>
            </a:r>
            <a:r>
              <a:rPr lang="en-US" sz="2000" dirty="0" smtClean="0">
                <a:latin typeface="Courier New" pitchFamily="49" charset="0"/>
              </a:rPr>
              <a:t>);</a:t>
            </a:r>
            <a:endParaRPr lang="ru-RU" sz="2000" dirty="0">
              <a:latin typeface="Courier New" pitchFamily="49" charset="0"/>
            </a:endParaRPr>
          </a:p>
        </p:txBody>
      </p:sp>
      <p:sp>
        <p:nvSpPr>
          <p:cNvPr id="9" name="Rectangle 1"/>
          <p:cNvSpPr>
            <a:spLocks noChangeArrowheads="1"/>
          </p:cNvSpPr>
          <p:nvPr/>
        </p:nvSpPr>
        <p:spPr bwMode="auto">
          <a:xfrm>
            <a:off x="452406" y="2456628"/>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MPI_Group_union</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group1, </a:t>
            </a:r>
            <a:r>
              <a:rPr lang="en-US" sz="2000" dirty="0" err="1" smtClean="0">
                <a:latin typeface="Courier New" pitchFamily="49" charset="0"/>
              </a:rPr>
              <a:t>MPI_Group</a:t>
            </a:r>
            <a:r>
              <a:rPr lang="en-US" sz="2000" dirty="0" smtClean="0">
                <a:latin typeface="Courier New" pitchFamily="49" charset="0"/>
              </a:rPr>
              <a:t> group2,</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a:t>
            </a:r>
            <a:r>
              <a:rPr lang="en-US" sz="2000" dirty="0" err="1" smtClean="0">
                <a:latin typeface="Courier New" pitchFamily="49" charset="0"/>
              </a:rPr>
              <a:t>newgroup</a:t>
            </a:r>
            <a:r>
              <a:rPr lang="en-US" sz="2000" dirty="0" smtClean="0">
                <a:latin typeface="Courier New" pitchFamily="49" charset="0"/>
              </a:rPr>
              <a:t>);</a:t>
            </a:r>
            <a:endParaRPr lang="ru-RU" sz="2000" dirty="0">
              <a:latin typeface="Courier New" pitchFamily="49" charset="0"/>
            </a:endParaRPr>
          </a:p>
        </p:txBody>
      </p:sp>
      <p:sp>
        <p:nvSpPr>
          <p:cNvPr id="11" name="Rectangle 1"/>
          <p:cNvSpPr>
            <a:spLocks noChangeArrowheads="1"/>
          </p:cNvSpPr>
          <p:nvPr/>
        </p:nvSpPr>
        <p:spPr bwMode="auto">
          <a:xfrm>
            <a:off x="452406" y="5557368"/>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MPI_Group_difference</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group1, </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group2, MPI</a:t>
            </a:r>
            <a:r>
              <a:rPr lang="ru-RU" sz="2000" dirty="0" smtClean="0">
                <a:latin typeface="Courier New" pitchFamily="49" charset="0"/>
              </a:rPr>
              <a:t>_</a:t>
            </a:r>
            <a:r>
              <a:rPr lang="en-US" sz="2000" dirty="0" smtClean="0">
                <a:latin typeface="Courier New" pitchFamily="49" charset="0"/>
              </a:rPr>
              <a:t>Group</a:t>
            </a:r>
            <a:r>
              <a:rPr lang="ru-RU" sz="2000" dirty="0" smtClean="0">
                <a:latin typeface="Courier New" pitchFamily="49" charset="0"/>
              </a:rPr>
              <a:t> *</a:t>
            </a:r>
            <a:r>
              <a:rPr lang="en-US" sz="2000" dirty="0" err="1" smtClean="0">
                <a:latin typeface="Courier New" pitchFamily="49" charset="0"/>
              </a:rPr>
              <a:t>newgroup</a:t>
            </a:r>
            <a:r>
              <a:rPr lang="ru-RU" sz="2000" dirty="0" smtClean="0">
                <a:latin typeface="Courier New" pitchFamily="49" charset="0"/>
              </a:rPr>
              <a:t>)</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Groups</a:t>
            </a:r>
            <a:endParaRPr lang="ru-RU" sz="2800" dirty="0" smtClean="0"/>
          </a:p>
        </p:txBody>
      </p:sp>
      <p:sp>
        <p:nvSpPr>
          <p:cNvPr id="5123" name="Rectangle 5"/>
          <p:cNvSpPr>
            <a:spLocks noGrp="1" noChangeArrowheads="1"/>
          </p:cNvSpPr>
          <p:nvPr>
            <p:ph idx="1"/>
          </p:nvPr>
        </p:nvSpPr>
        <p:spPr/>
        <p:txBody>
          <a:bodyPr/>
          <a:lstStyle/>
          <a:p>
            <a:r>
              <a:rPr lang="en-US" dirty="0" smtClean="0"/>
              <a:t>The following MPI functions provide obtaining information of the group of processes</a:t>
            </a:r>
          </a:p>
          <a:p>
            <a:pPr lvl="1"/>
            <a:r>
              <a:rPr lang="en-US" dirty="0" smtClean="0"/>
              <a:t>Obtaining the number of processes in the group</a:t>
            </a:r>
          </a:p>
          <a:p>
            <a:endParaRPr lang="en-US" sz="3600" dirty="0" smtClean="0"/>
          </a:p>
          <a:p>
            <a:pPr lvl="1"/>
            <a:r>
              <a:rPr lang="en-US" dirty="0" smtClean="0"/>
              <a:t>Obtaining the rank of the current process in the group</a:t>
            </a:r>
          </a:p>
          <a:p>
            <a:pPr lvl="1"/>
            <a:endParaRPr lang="en-US" dirty="0" smtClean="0"/>
          </a:p>
          <a:p>
            <a:pPr lvl="1"/>
            <a:endParaRPr lang="en-US" dirty="0" smtClean="0"/>
          </a:p>
          <a:p>
            <a:r>
              <a:rPr lang="en-US" dirty="0" smtClean="0"/>
              <a:t>After the termination of its use, the group must be deleted</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452406" y="3571876"/>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MPI_Group_rank</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group, </a:t>
            </a:r>
            <a:r>
              <a:rPr lang="en-US" sz="2000" dirty="0" err="1" smtClean="0">
                <a:latin typeface="Courier New" pitchFamily="49" charset="0"/>
              </a:rPr>
              <a:t>int</a:t>
            </a:r>
            <a:r>
              <a:rPr lang="en-US" sz="2000" dirty="0" smtClean="0">
                <a:latin typeface="Courier New" pitchFamily="49" charset="0"/>
              </a:rPr>
              <a:t> *rank);</a:t>
            </a:r>
            <a:endParaRPr lang="ru-RU" sz="2000" dirty="0">
              <a:latin typeface="Courier New" pitchFamily="49" charset="0"/>
            </a:endParaRPr>
          </a:p>
        </p:txBody>
      </p:sp>
      <p:sp>
        <p:nvSpPr>
          <p:cNvPr id="9" name="Rectangle 1"/>
          <p:cNvSpPr>
            <a:spLocks noChangeArrowheads="1"/>
          </p:cNvSpPr>
          <p:nvPr/>
        </p:nvSpPr>
        <p:spPr bwMode="auto">
          <a:xfrm>
            <a:off x="452406" y="2456628"/>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MPI_Group_size</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group, </a:t>
            </a:r>
            <a:r>
              <a:rPr lang="en-US" sz="2000" dirty="0" err="1" smtClean="0">
                <a:latin typeface="Courier New" pitchFamily="49" charset="0"/>
              </a:rPr>
              <a:t>int</a:t>
            </a:r>
            <a:r>
              <a:rPr lang="en-US" sz="2000" dirty="0" smtClean="0">
                <a:latin typeface="Courier New" pitchFamily="49" charset="0"/>
              </a:rPr>
              <a:t> *size);</a:t>
            </a:r>
            <a:endParaRPr lang="ru-RU" sz="2000" dirty="0">
              <a:latin typeface="Courier New" pitchFamily="49" charset="0"/>
            </a:endParaRPr>
          </a:p>
        </p:txBody>
      </p:sp>
      <p:sp>
        <p:nvSpPr>
          <p:cNvPr id="11" name="Rectangle 1"/>
          <p:cNvSpPr>
            <a:spLocks noChangeArrowheads="1"/>
          </p:cNvSpPr>
          <p:nvPr/>
        </p:nvSpPr>
        <p:spPr bwMode="auto">
          <a:xfrm>
            <a:off x="452406" y="4792816"/>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MPI_Group_free</a:t>
            </a:r>
            <a:r>
              <a:rPr lang="en-US" sz="2000" dirty="0" smtClean="0">
                <a:latin typeface="Courier New" pitchFamily="49" charset="0"/>
              </a:rPr>
              <a:t>(</a:t>
            </a:r>
            <a:r>
              <a:rPr lang="en-US" sz="2000" dirty="0" err="1" smtClean="0">
                <a:latin typeface="Courier New" pitchFamily="49" charset="0"/>
              </a:rPr>
              <a:t>MPI_Group</a:t>
            </a:r>
            <a:r>
              <a:rPr lang="en-US" sz="2000" dirty="0" smtClean="0">
                <a:latin typeface="Courier New" pitchFamily="49" charset="0"/>
              </a:rPr>
              <a:t> *group</a:t>
            </a:r>
            <a:r>
              <a:rPr lang="ru-RU" sz="2000" dirty="0" smtClean="0">
                <a:latin typeface="Courier New" pitchFamily="49" charset="0"/>
              </a:rPr>
              <a:t>)</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Contents</a:t>
            </a:r>
            <a:endParaRPr lang="ru-RU" dirty="0" smtClean="0"/>
          </a:p>
        </p:txBody>
      </p:sp>
      <p:sp>
        <p:nvSpPr>
          <p:cNvPr id="5123" name="Rectangle 5"/>
          <p:cNvSpPr>
            <a:spLocks noGrp="1" noChangeArrowheads="1"/>
          </p:cNvSpPr>
          <p:nvPr>
            <p:ph idx="1"/>
          </p:nvPr>
        </p:nvSpPr>
        <p:spPr/>
        <p:txBody>
          <a:bodyPr/>
          <a:lstStyle/>
          <a:p>
            <a:r>
              <a:rPr lang="en-US" dirty="0" smtClean="0"/>
              <a:t>Derived Data Types in MPI</a:t>
            </a:r>
          </a:p>
          <a:p>
            <a:pPr lvl="1"/>
            <a:r>
              <a:rPr lang="en-US" dirty="0" smtClean="0"/>
              <a:t>Type Map</a:t>
            </a:r>
          </a:p>
          <a:p>
            <a:pPr lvl="1"/>
            <a:r>
              <a:rPr lang="en-US" dirty="0" smtClean="0"/>
              <a:t>The Methods of Constructing</a:t>
            </a:r>
          </a:p>
          <a:p>
            <a:pPr lvl="1"/>
            <a:r>
              <a:rPr lang="en-US" dirty="0" smtClean="0"/>
              <a:t>Declaring and Deleting</a:t>
            </a:r>
          </a:p>
          <a:p>
            <a:pPr lvl="1"/>
            <a:r>
              <a:rPr lang="en-US" dirty="0" smtClean="0"/>
              <a:t>Data Packing</a:t>
            </a:r>
          </a:p>
          <a:p>
            <a:r>
              <a:rPr lang="en-US" dirty="0" smtClean="0"/>
              <a:t>Groups of Processes and Communicators</a:t>
            </a:r>
          </a:p>
          <a:p>
            <a:pPr lvl="1"/>
            <a:r>
              <a:rPr lang="en-US" dirty="0" smtClean="0"/>
              <a:t>Managing Groups</a:t>
            </a:r>
          </a:p>
          <a:p>
            <a:pPr lvl="1"/>
            <a:r>
              <a:rPr lang="en-US" smtClean="0"/>
              <a:t>Managing Communicators</a:t>
            </a:r>
            <a:endParaRPr lang="en-US" dirty="0" smtClean="0"/>
          </a:p>
          <a:p>
            <a:r>
              <a:rPr lang="en-US" dirty="0" smtClean="0"/>
              <a:t>Virtual Topologies</a:t>
            </a:r>
          </a:p>
          <a:p>
            <a:pPr lvl="1"/>
            <a:r>
              <a:rPr lang="en-US" dirty="0" smtClean="0"/>
              <a:t>Cartesian Topologies (Grids)</a:t>
            </a:r>
          </a:p>
          <a:p>
            <a:pPr lvl="1"/>
            <a:r>
              <a:rPr lang="en-US" dirty="0" smtClean="0"/>
              <a:t>Graph Topologies</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Communicators</a:t>
            </a:r>
            <a:endParaRPr lang="ru-RU" sz="2800" dirty="0" smtClean="0"/>
          </a:p>
        </p:txBody>
      </p:sp>
      <p:sp>
        <p:nvSpPr>
          <p:cNvPr id="5123" name="Rectangle 5"/>
          <p:cNvSpPr>
            <a:spLocks noGrp="1" noChangeArrowheads="1"/>
          </p:cNvSpPr>
          <p:nvPr>
            <p:ph idx="1"/>
          </p:nvPr>
        </p:nvSpPr>
        <p:spPr/>
        <p:txBody>
          <a:bodyPr/>
          <a:lstStyle/>
          <a:p>
            <a:r>
              <a:rPr lang="en-US" dirty="0" smtClean="0"/>
              <a:t>A </a:t>
            </a:r>
            <a:r>
              <a:rPr lang="en-US" b="1" dirty="0" smtClean="0"/>
              <a:t>communicator</a:t>
            </a:r>
            <a:r>
              <a:rPr lang="en-US" dirty="0" smtClean="0"/>
              <a:t> in MPI is a specially designed control object, which unites in its contents a group of processes and a number of additional parameters (context), which are used in data communication operations</a:t>
            </a:r>
          </a:p>
          <a:p>
            <a:r>
              <a:rPr lang="en-US" dirty="0" smtClean="0"/>
              <a:t>This subsection discusses managing the </a:t>
            </a:r>
            <a:r>
              <a:rPr lang="en-US" b="1" dirty="0" err="1" smtClean="0"/>
              <a:t>intracommunicators</a:t>
            </a:r>
            <a:r>
              <a:rPr lang="en-US" dirty="0" smtClean="0"/>
              <a:t>, which are used for data communication operation within a group of processes</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Communicators</a:t>
            </a:r>
            <a:endParaRPr lang="ru-RU" sz="2800" dirty="0" smtClean="0"/>
          </a:p>
        </p:txBody>
      </p:sp>
      <p:sp>
        <p:nvSpPr>
          <p:cNvPr id="5123" name="Rectangle 5"/>
          <p:cNvSpPr>
            <a:spLocks noGrp="1" noChangeArrowheads="1"/>
          </p:cNvSpPr>
          <p:nvPr>
            <p:ph idx="1"/>
          </p:nvPr>
        </p:nvSpPr>
        <p:spPr/>
        <p:txBody>
          <a:bodyPr/>
          <a:lstStyle/>
          <a:p>
            <a:r>
              <a:rPr lang="en-US" dirty="0" smtClean="0"/>
              <a:t>To create new communicators the two main methods are used</a:t>
            </a:r>
          </a:p>
          <a:p>
            <a:pPr lvl="1"/>
            <a:r>
              <a:rPr lang="en-US" dirty="0" smtClean="0"/>
              <a:t>The duplication of the available communicator</a:t>
            </a:r>
          </a:p>
          <a:p>
            <a:endParaRPr lang="en-US" sz="2800" dirty="0" smtClean="0"/>
          </a:p>
          <a:p>
            <a:pPr lvl="1"/>
            <a:r>
              <a:rPr lang="en-US" dirty="0" smtClean="0"/>
              <a:t>The creation of a new communicator from the subset of the processes of the available communicator</a:t>
            </a:r>
          </a:p>
          <a:p>
            <a:pPr lvl="1"/>
            <a:endParaRPr lang="en-US" dirty="0" smtClean="0"/>
          </a:p>
          <a:p>
            <a:pPr lvl="1"/>
            <a:endParaRPr lang="en-US" b="1" dirty="0" smtClean="0"/>
          </a:p>
          <a:p>
            <a:r>
              <a:rPr lang="en-US" dirty="0" smtClean="0"/>
              <a:t>The operation of creating communicators is collective and must be executed by all the initial communicator processes</a:t>
            </a:r>
          </a:p>
          <a:p>
            <a:r>
              <a:rPr lang="en-US" dirty="0" smtClean="0"/>
              <a:t>After the termination of its use, the communicator should be deleted</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71678"/>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MPI_Comm_dup</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oldcom</a:t>
            </a:r>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newcomm</a:t>
            </a:r>
            <a:r>
              <a:rPr lang="en-US" sz="2000" dirty="0" smtClean="0">
                <a:latin typeface="Courier New" pitchFamily="49" charset="0"/>
              </a:rPr>
              <a:t>);</a:t>
            </a:r>
            <a:endParaRPr lang="ru-RU" sz="2000" dirty="0">
              <a:latin typeface="Courier New" pitchFamily="49" charset="0"/>
            </a:endParaRPr>
          </a:p>
        </p:txBody>
      </p:sp>
      <p:sp>
        <p:nvSpPr>
          <p:cNvPr id="10" name="Rectangle 1"/>
          <p:cNvSpPr>
            <a:spLocks noChangeArrowheads="1"/>
          </p:cNvSpPr>
          <p:nvPr/>
        </p:nvSpPr>
        <p:spPr bwMode="auto">
          <a:xfrm>
            <a:off x="452406" y="3342790"/>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MPI_comm_create</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oldcom</a:t>
            </a:r>
            <a:r>
              <a:rPr lang="en-US" sz="2000" dirty="0" smtClean="0">
                <a:latin typeface="Courier New" pitchFamily="49" charset="0"/>
              </a:rPr>
              <a:t>, </a:t>
            </a:r>
            <a:r>
              <a:rPr lang="en-US" sz="2000" dirty="0" err="1" smtClean="0">
                <a:latin typeface="Courier New" pitchFamily="49" charset="0"/>
              </a:rPr>
              <a:t>MPI_Group</a:t>
            </a:r>
            <a:r>
              <a:rPr lang="en-US" sz="2000" dirty="0" smtClean="0">
                <a:latin typeface="Courier New" pitchFamily="49" charset="0"/>
              </a:rPr>
              <a:t> group, </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newcomm</a:t>
            </a:r>
            <a:r>
              <a:rPr lang="en-US" sz="2000" dirty="0" smtClean="0">
                <a:latin typeface="Courier New" pitchFamily="49" charset="0"/>
              </a:rPr>
              <a:t>);</a:t>
            </a:r>
            <a:endParaRPr lang="ru-RU" sz="2000" dirty="0">
              <a:latin typeface="Courier New" pitchFamily="49" charset="0"/>
            </a:endParaRPr>
          </a:p>
        </p:txBody>
      </p:sp>
      <p:sp>
        <p:nvSpPr>
          <p:cNvPr id="11" name="Rectangle 1"/>
          <p:cNvSpPr>
            <a:spLocks noChangeArrowheads="1"/>
          </p:cNvSpPr>
          <p:nvPr/>
        </p:nvSpPr>
        <p:spPr bwMode="auto">
          <a:xfrm>
            <a:off x="452406" y="5743534"/>
            <a:ext cx="9286940"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MPI_Comm_free</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Communicators</a:t>
            </a:r>
            <a:endParaRPr lang="ru-RU" sz="2800" dirty="0" smtClean="0"/>
          </a:p>
        </p:txBody>
      </p:sp>
      <p:sp>
        <p:nvSpPr>
          <p:cNvPr id="5123" name="Rectangle 5"/>
          <p:cNvSpPr>
            <a:spLocks noGrp="1" noChangeArrowheads="1"/>
          </p:cNvSpPr>
          <p:nvPr>
            <p:ph idx="1"/>
          </p:nvPr>
        </p:nvSpPr>
        <p:spPr/>
        <p:txBody>
          <a:bodyPr/>
          <a:lstStyle/>
          <a:p>
            <a:r>
              <a:rPr lang="en-US" dirty="0" smtClean="0"/>
              <a:t>The following function provides a fast and useful method of simultaneous creation of several communicators</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The function </a:t>
            </a:r>
            <a:r>
              <a:rPr lang="en-US" b="1" dirty="0" err="1" smtClean="0">
                <a:latin typeface="Courier New" pitchFamily="49" charset="0"/>
                <a:cs typeface="Courier New" pitchFamily="49" charset="0"/>
              </a:rPr>
              <a:t>MPI_Comm_split</a:t>
            </a:r>
            <a:r>
              <a:rPr lang="en-US" b="1" dirty="0" smtClean="0">
                <a:latin typeface="Courier New" pitchFamily="49" charset="0"/>
                <a:cs typeface="Courier New" pitchFamily="49" charset="0"/>
              </a:rPr>
              <a:t>()</a:t>
            </a:r>
            <a:r>
              <a:rPr lang="en-US" dirty="0" smtClean="0"/>
              <a:t> should be called in each process of the communicator </a:t>
            </a:r>
            <a:r>
              <a:rPr lang="en-US" b="1" dirty="0" err="1" smtClean="0">
                <a:latin typeface="Courier New" pitchFamily="49" charset="0"/>
                <a:cs typeface="Courier New" pitchFamily="49" charset="0"/>
              </a:rPr>
              <a:t>oldcomm</a:t>
            </a:r>
            <a:endParaRPr lang="en-US" b="1" dirty="0" smtClean="0">
              <a:latin typeface="Courier New" pitchFamily="49" charset="0"/>
              <a:cs typeface="Courier New" pitchFamily="49" charset="0"/>
            </a:endParaRP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452406" y="2143116"/>
            <a:ext cx="9286940" cy="224676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MPI_Comm_split</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oldcomm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split, </a:t>
            </a:r>
            <a:r>
              <a:rPr lang="en-US" sz="2000" dirty="0" err="1" smtClean="0">
                <a:latin typeface="Courier New" pitchFamily="49" charset="0"/>
              </a:rPr>
              <a:t>int</a:t>
            </a:r>
            <a:r>
              <a:rPr lang="en-US" sz="2000" dirty="0" smtClean="0">
                <a:latin typeface="Courier New" pitchFamily="49" charset="0"/>
              </a:rPr>
              <a:t> key, </a:t>
            </a:r>
          </a:p>
          <a:p>
            <a:r>
              <a:rPr lang="en-US" sz="2000" dirty="0" smtClean="0">
                <a:latin typeface="Courier New" pitchFamily="49" charset="0"/>
              </a:rPr>
              <a:t>  MPI</a:t>
            </a:r>
            <a:r>
              <a:rPr lang="ru-RU" sz="2000" dirty="0" smtClean="0">
                <a:latin typeface="Courier New" pitchFamily="49" charset="0"/>
              </a:rPr>
              <a:t>_</a:t>
            </a:r>
            <a:r>
              <a:rPr lang="en-US" sz="2000" dirty="0" err="1" smtClean="0">
                <a:latin typeface="Courier New" pitchFamily="49" charset="0"/>
              </a:rPr>
              <a:t>Comm</a:t>
            </a:r>
            <a:r>
              <a:rPr lang="ru-RU" sz="2000" dirty="0" smtClean="0">
                <a:latin typeface="Courier New" pitchFamily="49" charset="0"/>
              </a:rPr>
              <a:t> *</a:t>
            </a:r>
            <a:r>
              <a:rPr lang="en-US" sz="2000" dirty="0" err="1" smtClean="0">
                <a:latin typeface="Courier New" pitchFamily="49" charset="0"/>
              </a:rPr>
              <a:t>newcomm</a:t>
            </a:r>
            <a:r>
              <a:rPr lang="ru-RU" sz="2000" dirty="0" smtClean="0">
                <a:latin typeface="Courier New" pitchFamily="49" charset="0"/>
              </a:rPr>
              <a:t>)</a:t>
            </a:r>
            <a:endParaRPr lang="en-US" sz="2000" dirty="0" smtClean="0">
              <a:latin typeface="Courier New" pitchFamily="49" charset="0"/>
            </a:endParaRPr>
          </a:p>
          <a:p>
            <a:endParaRPr lang="en-US"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oldcomm</a:t>
            </a:r>
            <a:r>
              <a:rPr lang="ru-RU" sz="2000" b="1" dirty="0" smtClean="0">
                <a:latin typeface="Courier New" pitchFamily="49" charset="0"/>
              </a:rPr>
              <a:t> – </a:t>
            </a:r>
            <a:r>
              <a:rPr lang="en-US" sz="2000" dirty="0" smtClean="0"/>
              <a:t>the initial communicator,</a:t>
            </a:r>
          </a:p>
          <a:p>
            <a:r>
              <a:rPr lang="ru-RU" sz="2000" b="1" dirty="0" smtClean="0">
                <a:latin typeface="Courier New" pitchFamily="49" charset="0"/>
              </a:rPr>
              <a:t>- </a:t>
            </a:r>
            <a:r>
              <a:rPr lang="en-US" sz="2000" b="1" dirty="0" smtClean="0">
                <a:latin typeface="Courier New" pitchFamily="49" charset="0"/>
              </a:rPr>
              <a:t>split  </a:t>
            </a:r>
            <a:r>
              <a:rPr lang="ru-RU" sz="2000" b="1" dirty="0" smtClean="0">
                <a:latin typeface="Courier New" pitchFamily="49" charset="0"/>
              </a:rPr>
              <a:t> – </a:t>
            </a:r>
            <a:r>
              <a:rPr lang="en-US" sz="2000" dirty="0" smtClean="0"/>
              <a:t>the number of the communicator, to which the process should belong</a:t>
            </a:r>
          </a:p>
          <a:p>
            <a:r>
              <a:rPr lang="ru-RU" sz="2000" b="1" dirty="0" smtClean="0">
                <a:latin typeface="Courier New" pitchFamily="49" charset="0"/>
              </a:rPr>
              <a:t>- </a:t>
            </a:r>
            <a:r>
              <a:rPr lang="en-US" sz="2000" b="1" dirty="0" smtClean="0">
                <a:latin typeface="Courier New" pitchFamily="49" charset="0"/>
              </a:rPr>
              <a:t>key     </a:t>
            </a:r>
            <a:r>
              <a:rPr lang="ru-RU" sz="2000" b="1" dirty="0" smtClean="0">
                <a:latin typeface="Courier New" pitchFamily="49" charset="0"/>
              </a:rPr>
              <a:t>– </a:t>
            </a:r>
            <a:r>
              <a:rPr lang="en-US" sz="2000" dirty="0" smtClean="0"/>
              <a:t>the rank order of the process in the communicator being created</a:t>
            </a:r>
          </a:p>
          <a:p>
            <a:r>
              <a:rPr lang="ru-RU" sz="2000" b="1" dirty="0" smtClean="0">
                <a:latin typeface="Courier New" pitchFamily="49" charset="0"/>
              </a:rPr>
              <a:t>- </a:t>
            </a:r>
            <a:r>
              <a:rPr lang="en-US" sz="2000" b="1" dirty="0" err="1" smtClean="0">
                <a:latin typeface="Courier New" pitchFamily="49" charset="0"/>
              </a:rPr>
              <a:t>newcomm</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being created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Groups of Processes and Communicators</a:t>
            </a:r>
            <a:br>
              <a:rPr lang="en-US" dirty="0" smtClean="0"/>
            </a:br>
            <a:r>
              <a:rPr lang="en-US" sz="2800" dirty="0" smtClean="0"/>
              <a:t>Managing Communicators</a:t>
            </a:r>
            <a:endParaRPr lang="ru-RU" sz="2800" dirty="0" smtClean="0"/>
          </a:p>
        </p:txBody>
      </p:sp>
      <p:sp>
        <p:nvSpPr>
          <p:cNvPr id="5123" name="Rectangle 5"/>
          <p:cNvSpPr>
            <a:spLocks noGrp="1" noChangeArrowheads="1"/>
          </p:cNvSpPr>
          <p:nvPr>
            <p:ph idx="1"/>
          </p:nvPr>
        </p:nvSpPr>
        <p:spPr/>
        <p:txBody>
          <a:bodyPr/>
          <a:lstStyle/>
          <a:p>
            <a:r>
              <a:rPr lang="en-US" dirty="0" smtClean="0"/>
              <a:t>The execution of the function </a:t>
            </a:r>
            <a:r>
              <a:rPr lang="en-US" b="1" dirty="0" err="1" smtClean="0">
                <a:latin typeface="Courier New" pitchFamily="49" charset="0"/>
                <a:cs typeface="Courier New" pitchFamily="49" charset="0"/>
              </a:rPr>
              <a:t>MPI_Comm_split</a:t>
            </a:r>
            <a:r>
              <a:rPr lang="en-US" b="1" dirty="0" smtClean="0">
                <a:latin typeface="Courier New" pitchFamily="49" charset="0"/>
                <a:cs typeface="Courier New" pitchFamily="49" charset="0"/>
              </a:rPr>
              <a:t>()</a:t>
            </a:r>
            <a:r>
              <a:rPr lang="en-US" dirty="0" smtClean="0"/>
              <a:t> leads to separating the processes into disjoint groups</a:t>
            </a:r>
          </a:p>
          <a:p>
            <a:r>
              <a:rPr lang="en-US" dirty="0" smtClean="0"/>
              <a:t>Each new group is formed from processes which have the same values of the parameter </a:t>
            </a:r>
            <a:r>
              <a:rPr lang="en-US" b="1" dirty="0" smtClean="0">
                <a:latin typeface="Courier New" pitchFamily="49" charset="0"/>
                <a:cs typeface="Courier New" pitchFamily="49" charset="0"/>
              </a:rPr>
              <a:t>split</a:t>
            </a:r>
          </a:p>
          <a:p>
            <a:r>
              <a:rPr lang="en-US" dirty="0" smtClean="0"/>
              <a:t>On the basis of the created groups a set of communicators is created</a:t>
            </a:r>
          </a:p>
          <a:p>
            <a:r>
              <a:rPr lang="en-US" dirty="0" smtClean="0"/>
              <a:t>The order of enumeration for the process ranks is selected in such a way that it corresponds to the order of the values </a:t>
            </a:r>
            <a:r>
              <a:rPr lang="en-US" b="1" dirty="0" smtClean="0">
                <a:latin typeface="Courier New" pitchFamily="49" charset="0"/>
                <a:cs typeface="Courier New" pitchFamily="49" charset="0"/>
              </a:rPr>
              <a:t>key</a:t>
            </a:r>
            <a:r>
              <a:rPr lang="en-US" dirty="0" smtClean="0"/>
              <a:t> (the process with the greater value </a:t>
            </a:r>
            <a:r>
              <a:rPr lang="en-US" b="1" dirty="0" smtClean="0">
                <a:latin typeface="Courier New" pitchFamily="49" charset="0"/>
                <a:cs typeface="Courier New" pitchFamily="49" charset="0"/>
              </a:rPr>
              <a:t>key</a:t>
            </a:r>
            <a:r>
              <a:rPr lang="en-US" dirty="0" smtClean="0"/>
              <a:t> should have a higher rank) </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82638" y="5067321"/>
            <a:ext cx="8420100" cy="1362075"/>
          </a:xfrm>
        </p:spPr>
        <p:txBody>
          <a:bodyPr/>
          <a:lstStyle/>
          <a:p>
            <a:r>
              <a:rPr lang="en-US" sz="3600" dirty="0" smtClean="0"/>
              <a:t>Virtual Topologies</a:t>
            </a: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34</a:t>
            </a:fld>
            <a:endParaRPr lang="ru-RU"/>
          </a:p>
        </p:txBody>
      </p:sp>
      <p:sp>
        <p:nvSpPr>
          <p:cNvPr id="11" name="Текст 3"/>
          <p:cNvSpPr txBox="1">
            <a:spLocks/>
          </p:cNvSpPr>
          <p:nvPr/>
        </p:nvSpPr>
        <p:spPr bwMode="auto">
          <a:xfrm>
            <a:off x="782638" y="5248276"/>
            <a:ext cx="8420100" cy="110968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711200" lvl="1" indent="-349250" eaLnBrk="0" hangingPunct="0">
              <a:spcBef>
                <a:spcPts val="300"/>
              </a:spcBef>
            </a:pPr>
            <a:r>
              <a:rPr lang="fr-FR" sz="2000" b="1" kern="0" dirty="0" smtClean="0">
                <a:latin typeface="+mn-lt"/>
              </a:rPr>
              <a:t>Cartesian Topologies (Grids)</a:t>
            </a:r>
          </a:p>
          <a:p>
            <a:pPr marL="711200" lvl="1" indent="-349250" eaLnBrk="0" hangingPunct="0">
              <a:spcBef>
                <a:spcPts val="300"/>
              </a:spcBef>
            </a:pPr>
            <a:r>
              <a:rPr lang="fr-FR" sz="2000" b="1" kern="0" dirty="0" smtClean="0">
                <a:latin typeface="+mn-lt"/>
              </a:rPr>
              <a:t>Graph Topologies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sz="3200" dirty="0" smtClean="0"/>
              <a:t>Virtual Topologies</a:t>
            </a:r>
            <a:r>
              <a:rPr lang="en-US" dirty="0" smtClean="0"/>
              <a:t>…</a:t>
            </a:r>
            <a:endParaRPr lang="ru-RU" sz="2800" dirty="0" smtClean="0"/>
          </a:p>
        </p:txBody>
      </p:sp>
      <p:sp>
        <p:nvSpPr>
          <p:cNvPr id="5123" name="Rectangle 5"/>
          <p:cNvSpPr>
            <a:spLocks noGrp="1" noChangeArrowheads="1"/>
          </p:cNvSpPr>
          <p:nvPr>
            <p:ph idx="1"/>
          </p:nvPr>
        </p:nvSpPr>
        <p:spPr/>
        <p:txBody>
          <a:bodyPr/>
          <a:lstStyle/>
          <a:p>
            <a:r>
              <a:rPr lang="en-US" dirty="0" smtClean="0"/>
              <a:t>The </a:t>
            </a:r>
            <a:r>
              <a:rPr lang="en-US" b="1" dirty="0" smtClean="0"/>
              <a:t>topology</a:t>
            </a:r>
            <a:r>
              <a:rPr lang="en-US" dirty="0" smtClean="0"/>
              <a:t> of a computer system is the structure of the network nodes and communication links, which connect them. The topology may be presented as a graph, where the vertices are the system processors (processes), and the arcs correspond to the available communication links (channels)</a:t>
            </a:r>
          </a:p>
          <a:p>
            <a:r>
              <a:rPr lang="en-US" dirty="0" smtClean="0"/>
              <a:t>Point-to-point data communication operations may be executed for any processes of the same communicator. All the processes of the communicator participate in collective operations. In this respect, the </a:t>
            </a:r>
            <a:r>
              <a:rPr lang="en-US" b="1" dirty="0" smtClean="0"/>
              <a:t>logical topology </a:t>
            </a:r>
            <a:r>
              <a:rPr lang="en-US" dirty="0" smtClean="0"/>
              <a:t>of the communication links in a parallel program is a </a:t>
            </a:r>
            <a:r>
              <a:rPr lang="en-US" b="1" dirty="0" smtClean="0"/>
              <a:t>complete graph</a:t>
            </a:r>
          </a:p>
          <a:p>
            <a:r>
              <a:rPr lang="en-US" dirty="0" smtClean="0"/>
              <a:t>We may organize the logical presentation of any necessary virtual topology. For this purpose it is sufficient to form additional process addressing</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Cartesian Topologies (Grids)</a:t>
            </a:r>
            <a:endParaRPr lang="ru-RU" sz="2800" dirty="0" smtClean="0"/>
          </a:p>
        </p:txBody>
      </p:sp>
      <p:sp>
        <p:nvSpPr>
          <p:cNvPr id="5123" name="Rectangle 5"/>
          <p:cNvSpPr>
            <a:spLocks noGrp="1" noChangeArrowheads="1"/>
          </p:cNvSpPr>
          <p:nvPr>
            <p:ph idx="1"/>
          </p:nvPr>
        </p:nvSpPr>
        <p:spPr/>
        <p:txBody>
          <a:bodyPr/>
          <a:lstStyle/>
          <a:p>
            <a:r>
              <a:rPr lang="en-US" b="1" dirty="0" smtClean="0"/>
              <a:t>Cartesian</a:t>
            </a:r>
            <a:r>
              <a:rPr lang="en-US" dirty="0" smtClean="0"/>
              <a:t> topologies assume the presentation of a set of processes as a rectangular grid and the use of Cartesian coordinate system for pointing to the processes</a:t>
            </a:r>
          </a:p>
          <a:p>
            <a:r>
              <a:rPr lang="en-US" dirty="0" smtClean="0"/>
              <a:t>The following function is used for creating the Cartesian topology</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857496"/>
            <a:ext cx="9286940" cy="347787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MPI_Cart_create</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oldcomm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ndims</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*dims,</a:t>
            </a:r>
            <a:endParaRPr lang="ru-RU" sz="2000" dirty="0" smtClean="0">
              <a:latin typeface="Courier New" pitchFamily="49" charset="0"/>
            </a:endParaRPr>
          </a:p>
          <a:p>
            <a:r>
              <a:rPr lang="en-US" sz="2000" smtClean="0">
                <a:latin typeface="Courier New" pitchFamily="49" charset="0"/>
              </a:rPr>
              <a:t>  int</a:t>
            </a:r>
            <a:r>
              <a:rPr lang="en-US" sz="2000" dirty="0" smtClean="0">
                <a:latin typeface="Courier New" pitchFamily="49" charset="0"/>
              </a:rPr>
              <a:t> *periods, </a:t>
            </a:r>
            <a:r>
              <a:rPr lang="en-US" sz="2000" dirty="0" err="1" smtClean="0">
                <a:latin typeface="Courier New" pitchFamily="49" charset="0"/>
              </a:rPr>
              <a:t>int</a:t>
            </a:r>
            <a:r>
              <a:rPr lang="en-US" sz="2000" dirty="0" smtClean="0">
                <a:latin typeface="Courier New" pitchFamily="49" charset="0"/>
              </a:rPr>
              <a:t> reorder,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cartcomm</a:t>
            </a:r>
            <a:r>
              <a:rPr lang="en-US" sz="2000" dirty="0" smtClean="0">
                <a:latin typeface="Courier New" pitchFamily="49" charset="0"/>
              </a:rPr>
              <a:t>); </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oldcomm</a:t>
            </a:r>
            <a:r>
              <a:rPr lang="en-US" sz="2000" b="1" dirty="0" smtClean="0">
                <a:latin typeface="Courier New" pitchFamily="49" charset="0"/>
              </a:rPr>
              <a:t>  </a:t>
            </a:r>
            <a:r>
              <a:rPr lang="ru-RU" sz="2000" b="1" dirty="0" smtClean="0">
                <a:latin typeface="Courier New" pitchFamily="49" charset="0"/>
              </a:rPr>
              <a:t>- </a:t>
            </a:r>
            <a:r>
              <a:rPr lang="en-US" sz="2000" dirty="0" smtClean="0"/>
              <a:t>the initial communicator</a:t>
            </a:r>
          </a:p>
          <a:p>
            <a:r>
              <a:rPr lang="ru-RU" sz="2000" b="1" dirty="0" smtClean="0">
                <a:latin typeface="Courier New" pitchFamily="49" charset="0"/>
              </a:rPr>
              <a:t>- </a:t>
            </a:r>
            <a:r>
              <a:rPr lang="en-US" sz="2000" b="1" dirty="0" err="1" smtClean="0">
                <a:latin typeface="Courier New" pitchFamily="49" charset="0"/>
              </a:rPr>
              <a:t>ndims</a:t>
            </a:r>
            <a:r>
              <a:rPr lang="en-US" sz="2000" b="1" dirty="0" smtClean="0">
                <a:latin typeface="Courier New" pitchFamily="49" charset="0"/>
              </a:rPr>
              <a:t> </a:t>
            </a:r>
            <a:r>
              <a:rPr lang="ru-RU" sz="2000" b="1" dirty="0" smtClean="0">
                <a:latin typeface="Courier New" pitchFamily="49" charset="0"/>
              </a:rPr>
              <a:t>   - </a:t>
            </a:r>
            <a:r>
              <a:rPr lang="en-US" sz="2000" dirty="0" smtClean="0"/>
              <a:t>the Cartesian grid dimension</a:t>
            </a:r>
          </a:p>
          <a:p>
            <a:r>
              <a:rPr lang="ru-RU" sz="2000" b="1" dirty="0" smtClean="0">
                <a:latin typeface="Courier New" pitchFamily="49" charset="0"/>
              </a:rPr>
              <a:t>- </a:t>
            </a:r>
            <a:r>
              <a:rPr lang="en-US" sz="2000" b="1" dirty="0" smtClean="0">
                <a:latin typeface="Courier New" pitchFamily="49" charset="0"/>
              </a:rPr>
              <a:t>dims </a:t>
            </a:r>
            <a:r>
              <a:rPr lang="ru-RU" sz="2000" b="1" dirty="0" smtClean="0">
                <a:latin typeface="Courier New" pitchFamily="49" charset="0"/>
              </a:rPr>
              <a:t>    - </a:t>
            </a:r>
            <a:r>
              <a:rPr lang="en-US" sz="2000" dirty="0" smtClean="0"/>
              <a:t>the array of </a:t>
            </a:r>
            <a:r>
              <a:rPr lang="en-US" sz="2000" b="1" dirty="0" err="1" smtClean="0">
                <a:latin typeface="Courier New" pitchFamily="49" charset="0"/>
              </a:rPr>
              <a:t>ndims</a:t>
            </a:r>
            <a:r>
              <a:rPr lang="en-US" sz="2000" dirty="0" smtClean="0"/>
              <a:t> length, it defines the number of processes in each </a:t>
            </a:r>
          </a:p>
          <a:p>
            <a:r>
              <a:rPr lang="en-US" sz="2000" b="1" dirty="0" smtClean="0">
                <a:latin typeface="Courier New" pitchFamily="49" charset="0"/>
              </a:rPr>
              <a:t>            </a:t>
            </a:r>
            <a:r>
              <a:rPr lang="ru-RU" sz="2000" b="1" dirty="0" smtClean="0">
                <a:latin typeface="Courier New" pitchFamily="49" charset="0"/>
              </a:rPr>
              <a:t> </a:t>
            </a:r>
            <a:r>
              <a:rPr lang="en-US" sz="2000" dirty="0" smtClean="0"/>
              <a:t>dimension of the grid</a:t>
            </a:r>
          </a:p>
          <a:p>
            <a:r>
              <a:rPr lang="ru-RU" sz="2000" b="1" dirty="0" smtClean="0">
                <a:latin typeface="Courier New" pitchFamily="49" charset="0"/>
              </a:rPr>
              <a:t>- </a:t>
            </a:r>
            <a:r>
              <a:rPr lang="en-US" sz="2000" b="1" dirty="0" smtClean="0">
                <a:latin typeface="Courier New" pitchFamily="49" charset="0"/>
              </a:rPr>
              <a:t>periods  </a:t>
            </a:r>
            <a:r>
              <a:rPr lang="ru-RU" sz="2000" b="1" dirty="0" smtClean="0">
                <a:latin typeface="Courier New" pitchFamily="49" charset="0"/>
              </a:rPr>
              <a:t>- </a:t>
            </a:r>
            <a:r>
              <a:rPr lang="en-US" sz="2000" dirty="0" smtClean="0"/>
              <a:t>the array of </a:t>
            </a:r>
            <a:r>
              <a:rPr lang="en-US" sz="2000" b="1" dirty="0" err="1" smtClean="0">
                <a:latin typeface="Courier New" pitchFamily="49" charset="0"/>
              </a:rPr>
              <a:t>ndims</a:t>
            </a:r>
            <a:r>
              <a:rPr lang="en-US" sz="2000" dirty="0" smtClean="0"/>
              <a:t> length, which defines whether the grid is</a:t>
            </a:r>
          </a:p>
          <a:p>
            <a:r>
              <a:rPr lang="en-US" sz="2000" b="1" dirty="0" smtClean="0">
                <a:latin typeface="Courier New" pitchFamily="49" charset="0"/>
              </a:rPr>
              <a:t>             </a:t>
            </a:r>
            <a:r>
              <a:rPr lang="en-US" sz="2000" dirty="0" smtClean="0"/>
              <a:t>periodical along each dimension</a:t>
            </a:r>
          </a:p>
          <a:p>
            <a:r>
              <a:rPr lang="ru-RU" sz="2000" b="1" dirty="0" smtClean="0">
                <a:latin typeface="Courier New" pitchFamily="49" charset="0"/>
              </a:rPr>
              <a:t>- </a:t>
            </a:r>
            <a:r>
              <a:rPr lang="en-US" sz="2000" b="1" dirty="0" smtClean="0">
                <a:latin typeface="Courier New" pitchFamily="49" charset="0"/>
              </a:rPr>
              <a:t>reorder  </a:t>
            </a:r>
            <a:r>
              <a:rPr lang="ru-RU" sz="2000" b="1" dirty="0" smtClean="0">
                <a:latin typeface="Courier New" pitchFamily="49" charset="0"/>
              </a:rPr>
              <a:t>- </a:t>
            </a:r>
            <a:r>
              <a:rPr lang="en-US" sz="2000" dirty="0" smtClean="0"/>
              <a:t>the parameter for pointing out if the process ranks can be reordered</a:t>
            </a:r>
          </a:p>
          <a:p>
            <a:r>
              <a:rPr lang="ru-RU" sz="2000" b="1" dirty="0" smtClean="0">
                <a:latin typeface="Courier New" pitchFamily="49" charset="0"/>
              </a:rPr>
              <a:t>- </a:t>
            </a:r>
            <a:r>
              <a:rPr lang="en-US" sz="2000" b="1" dirty="0" err="1" smtClean="0">
                <a:latin typeface="Courier New" pitchFamily="49" charset="0"/>
              </a:rPr>
              <a:t>cartcomm</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being created with the Cartesian process topology</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Cartesian Topologies (Grids)</a:t>
            </a:r>
            <a:endParaRPr lang="ru-RU" sz="2800" dirty="0" smtClean="0"/>
          </a:p>
        </p:txBody>
      </p:sp>
      <p:sp>
        <p:nvSpPr>
          <p:cNvPr id="5123" name="Rectangle 5"/>
          <p:cNvSpPr>
            <a:spLocks noGrp="1" noChangeArrowheads="1"/>
          </p:cNvSpPr>
          <p:nvPr>
            <p:ph idx="1"/>
          </p:nvPr>
        </p:nvSpPr>
        <p:spPr/>
        <p:txBody>
          <a:bodyPr/>
          <a:lstStyle/>
          <a:p>
            <a:r>
              <a:rPr lang="en-US" dirty="0" smtClean="0"/>
              <a:t>In order to determine the Cartesian process coordinates according to its rank, the following function can be used</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71678"/>
            <a:ext cx="9286940" cy="224676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MPI_Card_coords</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rank,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ndims</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coords</a:t>
            </a:r>
            <a:r>
              <a:rPr lang="en-US" sz="2000" dirty="0" smtClean="0">
                <a:latin typeface="Courier New" pitchFamily="49" charset="0"/>
              </a:rPr>
              <a:t>);</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comm</a:t>
            </a:r>
            <a:r>
              <a:rPr lang="en-US" sz="2000" b="1" dirty="0" smtClean="0">
                <a:latin typeface="Courier New" pitchFamily="49" charset="0"/>
              </a:rPr>
              <a:t>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with grid topology</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rank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rank of the process, for which Cartesian coordinates are determined</a:t>
            </a:r>
          </a:p>
          <a:p>
            <a:r>
              <a:rPr lang="ru-RU" sz="2000" b="1" dirty="0" smtClean="0">
                <a:latin typeface="Courier New" pitchFamily="49" charset="0"/>
              </a:rPr>
              <a:t>- </a:t>
            </a:r>
            <a:r>
              <a:rPr lang="en-US" sz="2000" b="1" dirty="0" err="1" smtClean="0">
                <a:latin typeface="Courier New" pitchFamily="49" charset="0"/>
              </a:rPr>
              <a:t>ndims</a:t>
            </a:r>
            <a:r>
              <a:rPr lang="en-US" sz="2000" b="1" dirty="0" smtClean="0">
                <a:latin typeface="Courier New" pitchFamily="49" charset="0"/>
              </a:rPr>
              <a:t> </a:t>
            </a:r>
            <a:r>
              <a:rPr lang="ru-RU" sz="2000" b="1" dirty="0" smtClean="0">
                <a:latin typeface="Courier New" pitchFamily="49" charset="0"/>
              </a:rPr>
              <a:t> - </a:t>
            </a:r>
            <a:r>
              <a:rPr lang="en-US" sz="2000" dirty="0" smtClean="0"/>
              <a:t>the Cartesian grid dimension</a:t>
            </a:r>
          </a:p>
          <a:p>
            <a:r>
              <a:rPr lang="ru-RU" sz="2000" b="1" dirty="0" smtClean="0">
                <a:latin typeface="Courier New" pitchFamily="49" charset="0"/>
              </a:rPr>
              <a:t>- </a:t>
            </a:r>
            <a:r>
              <a:rPr lang="en-US" sz="2000" b="1" dirty="0" err="1" smtClean="0">
                <a:latin typeface="Courier New" pitchFamily="49" charset="0"/>
              </a:rPr>
              <a:t>coords</a:t>
            </a:r>
            <a:r>
              <a:rPr lang="en-US" sz="2000" b="1" dirty="0" smtClean="0">
                <a:latin typeface="Courier New" pitchFamily="49" charset="0"/>
              </a:rPr>
              <a:t> </a:t>
            </a:r>
            <a:r>
              <a:rPr lang="ru-RU" sz="2000" b="1" dirty="0" smtClean="0">
                <a:latin typeface="Courier New" pitchFamily="49" charset="0"/>
              </a:rPr>
              <a:t>- </a:t>
            </a:r>
            <a:r>
              <a:rPr lang="en-US" sz="2000" dirty="0" smtClean="0"/>
              <a:t>the Cartesian process coordinates calculated by the function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Cartesian Topologies (Grids)</a:t>
            </a:r>
            <a:endParaRPr lang="ru-RU" sz="2800" dirty="0" smtClean="0"/>
          </a:p>
        </p:txBody>
      </p:sp>
      <p:sp>
        <p:nvSpPr>
          <p:cNvPr id="5123" name="Rectangle 5"/>
          <p:cNvSpPr>
            <a:spLocks noGrp="1" noChangeArrowheads="1"/>
          </p:cNvSpPr>
          <p:nvPr>
            <p:ph idx="1"/>
          </p:nvPr>
        </p:nvSpPr>
        <p:spPr/>
        <p:txBody>
          <a:bodyPr/>
          <a:lstStyle/>
          <a:p>
            <a:r>
              <a:rPr lang="en-US" dirty="0" smtClean="0"/>
              <a:t>The reverse operation, i.e. determining the process rank according to its Cartesian coordinates, is provided by means of the following function</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428868"/>
            <a:ext cx="9286940" cy="163121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MPI_Cart_rank</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coords</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*rank);</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comm</a:t>
            </a:r>
            <a:r>
              <a:rPr lang="en-US" sz="2000" b="1" dirty="0" smtClean="0">
                <a:latin typeface="Courier New" pitchFamily="49" charset="0"/>
              </a:rPr>
              <a:t> </a:t>
            </a:r>
            <a:r>
              <a:rPr lang="ru-RU" sz="2000" b="1" dirty="0" smtClean="0">
                <a:latin typeface="Courier New" pitchFamily="49" charset="0"/>
              </a:rPr>
              <a:t>  – </a:t>
            </a:r>
            <a:r>
              <a:rPr lang="en-US" sz="2000" dirty="0" smtClean="0"/>
              <a:t>the communicator with grid topology</a:t>
            </a:r>
          </a:p>
          <a:p>
            <a:r>
              <a:rPr lang="ru-RU" sz="2000" b="1" dirty="0" smtClean="0">
                <a:latin typeface="Courier New" pitchFamily="49" charset="0"/>
              </a:rPr>
              <a:t>- </a:t>
            </a:r>
            <a:r>
              <a:rPr lang="en-US" sz="2000" b="1" dirty="0" err="1" smtClean="0">
                <a:latin typeface="Courier New" pitchFamily="49" charset="0"/>
              </a:rPr>
              <a:t>coords</a:t>
            </a:r>
            <a:r>
              <a:rPr lang="en-US" sz="2000" b="1" dirty="0" smtClean="0">
                <a:latin typeface="Courier New" pitchFamily="49" charset="0"/>
              </a:rPr>
              <a:t> </a:t>
            </a:r>
            <a:r>
              <a:rPr lang="ru-RU" sz="2000" b="1" dirty="0" smtClean="0">
                <a:latin typeface="Courier New" pitchFamily="49" charset="0"/>
              </a:rPr>
              <a:t>- </a:t>
            </a:r>
            <a:r>
              <a:rPr lang="en-US" sz="2000" dirty="0" smtClean="0"/>
              <a:t>the Cartesian coordinates of the process</a:t>
            </a:r>
          </a:p>
          <a:p>
            <a:r>
              <a:rPr lang="ru-RU" sz="2000" b="1" dirty="0" smtClean="0">
                <a:latin typeface="Courier New" pitchFamily="49" charset="0"/>
              </a:rPr>
              <a:t>- </a:t>
            </a:r>
            <a:r>
              <a:rPr lang="en-US" sz="2000" b="1" dirty="0" smtClean="0">
                <a:latin typeface="Courier New" pitchFamily="49" charset="0"/>
              </a:rPr>
              <a:t>rank </a:t>
            </a:r>
            <a:r>
              <a:rPr lang="ru-RU" sz="2000" b="1" dirty="0" smtClean="0">
                <a:latin typeface="Courier New" pitchFamily="49" charset="0"/>
              </a:rPr>
              <a:t>  - </a:t>
            </a:r>
            <a:r>
              <a:rPr lang="en-US" sz="2000" dirty="0" smtClean="0"/>
              <a:t>the process rank calculated by the function</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Cartesian Topologies (Grids)</a:t>
            </a:r>
            <a:endParaRPr lang="ru-RU" sz="2800" dirty="0" smtClean="0"/>
          </a:p>
        </p:txBody>
      </p:sp>
      <p:sp>
        <p:nvSpPr>
          <p:cNvPr id="5123" name="Rectangle 5"/>
          <p:cNvSpPr>
            <a:spLocks noGrp="1" noChangeArrowheads="1"/>
          </p:cNvSpPr>
          <p:nvPr>
            <p:ph idx="1"/>
          </p:nvPr>
        </p:nvSpPr>
        <p:spPr/>
        <p:txBody>
          <a:bodyPr/>
          <a:lstStyle/>
          <a:p>
            <a:r>
              <a:rPr lang="en-US" dirty="0" smtClean="0"/>
              <a:t>The procedure of splitting the grids into </a:t>
            </a:r>
            <a:r>
              <a:rPr lang="en-US" dirty="0" err="1" smtClean="0"/>
              <a:t>subgrids</a:t>
            </a:r>
            <a:r>
              <a:rPr lang="en-US" dirty="0" smtClean="0"/>
              <a:t> of smaller dimension, which is useful in many applications, is provided by the following function</a:t>
            </a:r>
          </a:p>
          <a:p>
            <a:endParaRPr lang="en-US" dirty="0" smtClean="0"/>
          </a:p>
          <a:p>
            <a:endParaRPr lang="en-US" dirty="0" smtClean="0"/>
          </a:p>
          <a:p>
            <a:endParaRPr lang="en-US" dirty="0" smtClean="0"/>
          </a:p>
          <a:p>
            <a:endParaRPr lang="en-US" dirty="0" smtClean="0"/>
          </a:p>
          <a:p>
            <a:endParaRPr lang="en-US" dirty="0" smtClean="0"/>
          </a:p>
          <a:p>
            <a:r>
              <a:rPr lang="en-US" dirty="0" smtClean="0"/>
              <a:t>The function </a:t>
            </a:r>
            <a:r>
              <a:rPr lang="en-US" b="1" dirty="0" err="1" smtClean="0">
                <a:latin typeface="Courier New" pitchFamily="49" charset="0"/>
                <a:cs typeface="Courier New" pitchFamily="49" charset="0"/>
              </a:rPr>
              <a:t>MPI_Cart_sub</a:t>
            </a:r>
            <a:r>
              <a:rPr lang="en-US" b="1" dirty="0" smtClean="0">
                <a:latin typeface="Courier New" pitchFamily="49" charset="0"/>
                <a:cs typeface="Courier New" pitchFamily="49" charset="0"/>
              </a:rPr>
              <a:t>()</a:t>
            </a:r>
            <a:r>
              <a:rPr lang="en-US" dirty="0" smtClean="0"/>
              <a:t> defines, while it is being carried out, the communicators for each combination of the coordinates of the fixed dimensions of the initial grid</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428868"/>
            <a:ext cx="9286940" cy="1938992"/>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MPI_Card_sub</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subdims</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newcomm</a:t>
            </a:r>
            <a:r>
              <a:rPr lang="en-US" sz="2000" dirty="0" smtClean="0">
                <a:latin typeface="Courier New" pitchFamily="49" charset="0"/>
              </a:rPr>
              <a:t>);</a:t>
            </a:r>
          </a:p>
          <a:p>
            <a:endParaRPr lang="en-US" sz="2000" dirty="0" smtClean="0">
              <a:latin typeface="Courier New" pitchFamily="49" charset="0"/>
            </a:endParaRPr>
          </a:p>
          <a:p>
            <a:r>
              <a:rPr lang="en-US" sz="2000" b="1" dirty="0" smtClean="0">
                <a:latin typeface="Courier New" pitchFamily="49" charset="0"/>
              </a:rPr>
              <a:t>- </a:t>
            </a:r>
            <a:r>
              <a:rPr lang="en-US" sz="2000" b="1" dirty="0" err="1" smtClean="0">
                <a:latin typeface="Courier New" pitchFamily="49" charset="0"/>
              </a:rPr>
              <a:t>comm</a:t>
            </a:r>
            <a:r>
              <a:rPr lang="en-US" sz="2000" b="1" dirty="0" smtClean="0">
                <a:latin typeface="Courier New" pitchFamily="49" charset="0"/>
              </a:rPr>
              <a:t>    - </a:t>
            </a:r>
            <a:r>
              <a:rPr lang="en-US" sz="2000" dirty="0" smtClean="0"/>
              <a:t>the initial communicator with grid topology</a:t>
            </a:r>
            <a:endParaRPr lang="en-US" sz="2000" dirty="0" smtClean="0">
              <a:latin typeface="Courier New" pitchFamily="49" charset="0"/>
            </a:endParaRPr>
          </a:p>
          <a:p>
            <a:r>
              <a:rPr lang="en-US" sz="2000" b="1" dirty="0" smtClean="0">
                <a:latin typeface="Courier New" pitchFamily="49" charset="0"/>
              </a:rPr>
              <a:t>- </a:t>
            </a:r>
            <a:r>
              <a:rPr lang="en-US" sz="2000" b="1" dirty="0" err="1" smtClean="0">
                <a:latin typeface="Courier New" pitchFamily="49" charset="0"/>
              </a:rPr>
              <a:t>subdims</a:t>
            </a:r>
            <a:r>
              <a:rPr lang="en-US" sz="2000" b="1" dirty="0" smtClean="0">
                <a:latin typeface="Courier New" pitchFamily="49" charset="0"/>
              </a:rPr>
              <a:t> – </a:t>
            </a:r>
            <a:r>
              <a:rPr lang="en-US" sz="2000" dirty="0" smtClean="0"/>
              <a:t>the array for pointing the </a:t>
            </a:r>
            <a:r>
              <a:rPr lang="en-US" sz="2000" dirty="0" err="1" smtClean="0"/>
              <a:t>subgrid</a:t>
            </a:r>
            <a:r>
              <a:rPr lang="en-US" sz="2000" dirty="0" smtClean="0"/>
              <a:t> coordinates that can vary</a:t>
            </a:r>
          </a:p>
          <a:p>
            <a:r>
              <a:rPr lang="en-US" sz="2000" b="1" dirty="0" smtClean="0">
                <a:latin typeface="Courier New" pitchFamily="49" charset="0"/>
              </a:rPr>
              <a:t>- </a:t>
            </a:r>
            <a:r>
              <a:rPr lang="en-US" sz="2000" b="1" dirty="0" err="1" smtClean="0">
                <a:latin typeface="Courier New" pitchFamily="49" charset="0"/>
              </a:rPr>
              <a:t>newcomm</a:t>
            </a:r>
            <a:r>
              <a:rPr lang="en-US" sz="2000" b="1" dirty="0" smtClean="0">
                <a:latin typeface="Courier New" pitchFamily="49" charset="0"/>
              </a:rPr>
              <a:t> - </a:t>
            </a:r>
            <a:r>
              <a:rPr lang="en-US" sz="2000" dirty="0" smtClean="0"/>
              <a:t>the created communicator with the </a:t>
            </a:r>
            <a:r>
              <a:rPr lang="en-US" sz="2000" dirty="0" err="1" smtClean="0"/>
              <a:t>subgrid</a:t>
            </a:r>
            <a:endParaRPr lang="en-US"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82638" y="4357694"/>
            <a:ext cx="8420100" cy="1362075"/>
          </a:xfrm>
        </p:spPr>
        <p:txBody>
          <a:bodyPr/>
          <a:lstStyle/>
          <a:p>
            <a:r>
              <a:rPr lang="en-US" sz="3600" dirty="0" smtClean="0"/>
              <a:t>Derived Data Types in MPI</a:t>
            </a:r>
            <a:br>
              <a:rPr lang="en-US" sz="3600" dirty="0" smtClean="0"/>
            </a:b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4</a:t>
            </a:fld>
            <a:endParaRPr lang="ru-RU"/>
          </a:p>
        </p:txBody>
      </p:sp>
      <p:sp>
        <p:nvSpPr>
          <p:cNvPr id="11" name="Текст 3"/>
          <p:cNvSpPr txBox="1">
            <a:spLocks/>
          </p:cNvSpPr>
          <p:nvPr/>
        </p:nvSpPr>
        <p:spPr bwMode="auto">
          <a:xfrm>
            <a:off x="782638" y="5248276"/>
            <a:ext cx="8420100" cy="110968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711200" lvl="1" indent="-349250" eaLnBrk="0" hangingPunct="0">
              <a:spcBef>
                <a:spcPts val="300"/>
              </a:spcBef>
            </a:pPr>
            <a:r>
              <a:rPr lang="en-US" sz="2000" b="1" kern="0" dirty="0" smtClean="0">
                <a:latin typeface="+mn-lt"/>
              </a:rPr>
              <a:t>Type Map</a:t>
            </a:r>
          </a:p>
          <a:p>
            <a:pPr marL="711200" lvl="1" indent="-349250" eaLnBrk="0" hangingPunct="0">
              <a:spcBef>
                <a:spcPts val="300"/>
              </a:spcBef>
            </a:pPr>
            <a:r>
              <a:rPr lang="en-US" sz="2000" b="1" kern="0" dirty="0" smtClean="0">
                <a:latin typeface="+mn-lt"/>
              </a:rPr>
              <a:t>The Methods of Constructing</a:t>
            </a:r>
          </a:p>
          <a:p>
            <a:pPr marL="711200" lvl="1" indent="-349250" eaLnBrk="0" hangingPunct="0">
              <a:spcBef>
                <a:spcPts val="300"/>
              </a:spcBef>
            </a:pPr>
            <a:r>
              <a:rPr lang="en-US" sz="2000" b="1" kern="0" dirty="0" smtClean="0">
                <a:latin typeface="+mn-lt"/>
              </a:rPr>
              <a:t>Declaring and Deleting</a:t>
            </a:r>
          </a:p>
          <a:p>
            <a:pPr marL="711200" lvl="1" indent="-349250" eaLnBrk="0" hangingPunct="0">
              <a:spcBef>
                <a:spcPts val="300"/>
              </a:spcBef>
            </a:pPr>
            <a:r>
              <a:rPr lang="en-US" sz="2000" b="1" kern="0" dirty="0" smtClean="0">
                <a:latin typeface="+mn-lt"/>
              </a:rPr>
              <a:t>Data Packing</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Cartesian Topologies (Grids)</a:t>
            </a:r>
            <a:endParaRPr lang="ru-RU" sz="2800" dirty="0" smtClean="0"/>
          </a:p>
        </p:txBody>
      </p:sp>
      <p:sp>
        <p:nvSpPr>
          <p:cNvPr id="5123" name="Rectangle 5"/>
          <p:cNvSpPr>
            <a:spLocks noGrp="1" noChangeArrowheads="1"/>
          </p:cNvSpPr>
          <p:nvPr>
            <p:ph idx="1"/>
          </p:nvPr>
        </p:nvSpPr>
        <p:spPr/>
        <p:txBody>
          <a:bodyPr/>
          <a:lstStyle/>
          <a:p>
            <a:r>
              <a:rPr lang="en-US" dirty="0" smtClean="0"/>
              <a:t>The additional function </a:t>
            </a:r>
            <a:r>
              <a:rPr lang="en-US" b="1" dirty="0" err="1" smtClean="0">
                <a:latin typeface="Courier New" pitchFamily="49" charset="0"/>
                <a:cs typeface="Courier New" pitchFamily="49" charset="0"/>
              </a:rPr>
              <a:t>MPI_Cart_shift</a:t>
            </a:r>
            <a:r>
              <a:rPr lang="en-US" b="1" dirty="0" smtClean="0">
                <a:latin typeface="Courier New" pitchFamily="49" charset="0"/>
                <a:cs typeface="Courier New" pitchFamily="49" charset="0"/>
              </a:rPr>
              <a:t>()</a:t>
            </a:r>
            <a:r>
              <a:rPr lang="en-US" dirty="0" smtClean="0"/>
              <a:t> provides the support of shift communications along a grid dimension</a:t>
            </a:r>
          </a:p>
          <a:p>
            <a:pPr lvl="1"/>
            <a:r>
              <a:rPr lang="en-US" dirty="0" smtClean="0"/>
              <a:t>The </a:t>
            </a:r>
            <a:r>
              <a:rPr lang="en-US" b="1" dirty="0" smtClean="0"/>
              <a:t>cyclic shift</a:t>
            </a:r>
            <a:r>
              <a:rPr lang="en-US" dirty="0" smtClean="0"/>
              <a:t> on </a:t>
            </a:r>
            <a:r>
              <a:rPr lang="en-US" i="1" dirty="0" smtClean="0"/>
              <a:t>k</a:t>
            </a:r>
            <a:r>
              <a:rPr lang="en-US" dirty="0" smtClean="0"/>
              <a:t> elements along the grid dimension. The data from the process </a:t>
            </a:r>
            <a:r>
              <a:rPr lang="en-US" i="1" dirty="0" err="1" smtClean="0"/>
              <a:t>i</a:t>
            </a:r>
            <a:r>
              <a:rPr lang="en-US" dirty="0" smtClean="0"/>
              <a:t> is transmitted to the process (</a:t>
            </a:r>
            <a:r>
              <a:rPr lang="en-US" i="1" dirty="0" err="1" smtClean="0"/>
              <a:t>i</a:t>
            </a:r>
            <a:r>
              <a:rPr lang="en-US" dirty="0" err="1" smtClean="0"/>
              <a:t>+</a:t>
            </a:r>
            <a:r>
              <a:rPr lang="en-US" i="1" dirty="0" err="1" smtClean="0"/>
              <a:t>k</a:t>
            </a:r>
            <a:r>
              <a:rPr lang="en-US" dirty="0" smtClean="0"/>
              <a:t>) mod </a:t>
            </a:r>
            <a:r>
              <a:rPr lang="en-US" i="1" dirty="0" smtClean="0"/>
              <a:t>n</a:t>
            </a:r>
            <a:r>
              <a:rPr lang="en-US" dirty="0" smtClean="0"/>
              <a:t>, where </a:t>
            </a:r>
            <a:r>
              <a:rPr lang="en-US" i="1" dirty="0" smtClean="0"/>
              <a:t>n</a:t>
            </a:r>
            <a:r>
              <a:rPr lang="en-US" dirty="0" smtClean="0"/>
              <a:t> is the size of the dimension, along which the shift is performed</a:t>
            </a:r>
          </a:p>
          <a:p>
            <a:pPr lvl="1"/>
            <a:r>
              <a:rPr lang="en-US" dirty="0" smtClean="0"/>
              <a:t>The </a:t>
            </a:r>
            <a:r>
              <a:rPr lang="en-US" b="1" dirty="0" smtClean="0"/>
              <a:t>linear shift</a:t>
            </a:r>
            <a:r>
              <a:rPr lang="en-US" dirty="0" smtClean="0"/>
              <a:t> on </a:t>
            </a:r>
            <a:r>
              <a:rPr lang="en-US" i="1" dirty="0" smtClean="0"/>
              <a:t>k</a:t>
            </a:r>
            <a:r>
              <a:rPr lang="en-US" dirty="0" smtClean="0"/>
              <a:t> positions along the grid dimension. In this variant of the operation the data from the processor </a:t>
            </a:r>
            <a:r>
              <a:rPr lang="en-US" i="1" dirty="0" err="1" smtClean="0"/>
              <a:t>i</a:t>
            </a:r>
            <a:r>
              <a:rPr lang="en-US" dirty="0" smtClean="0"/>
              <a:t> is transmitted to the processor </a:t>
            </a:r>
            <a:r>
              <a:rPr lang="en-US" i="1" dirty="0" err="1" smtClean="0"/>
              <a:t>i</a:t>
            </a:r>
            <a:r>
              <a:rPr lang="en-US" dirty="0" err="1" smtClean="0"/>
              <a:t>+</a:t>
            </a:r>
            <a:r>
              <a:rPr lang="en-US" i="1" dirty="0" err="1" smtClean="0"/>
              <a:t>k</a:t>
            </a:r>
            <a:r>
              <a:rPr lang="en-US" dirty="0" smtClean="0"/>
              <a:t> (if the latter is available)</a:t>
            </a:r>
          </a:p>
          <a:p>
            <a:r>
              <a:rPr lang="en-US" dirty="0" smtClean="0"/>
              <a:t>The function </a:t>
            </a:r>
            <a:r>
              <a:rPr lang="en-US" b="1" dirty="0" err="1" smtClean="0">
                <a:latin typeface="Courier New" pitchFamily="49" charset="0"/>
                <a:cs typeface="Courier New" pitchFamily="49" charset="0"/>
              </a:rPr>
              <a:t>MPI_Cart_shift</a:t>
            </a:r>
            <a:r>
              <a:rPr lang="en-US" b="1" dirty="0" smtClean="0">
                <a:latin typeface="Courier New" pitchFamily="49" charset="0"/>
                <a:cs typeface="Courier New" pitchFamily="49" charset="0"/>
              </a:rPr>
              <a:t>()</a:t>
            </a:r>
            <a:r>
              <a:rPr lang="en-US" dirty="0" smtClean="0"/>
              <a:t> only determines the rank of the processes, which are to exchange data in the course of shift operation. The execution of data transmission may be carried out, for instance, by means of the function </a:t>
            </a:r>
            <a:r>
              <a:rPr lang="en-US" b="1" dirty="0" err="1" smtClean="0">
                <a:latin typeface="Courier New" pitchFamily="49" charset="0"/>
                <a:cs typeface="Courier New" pitchFamily="49" charset="0"/>
              </a:rPr>
              <a:t>MPI_Sendrecv</a:t>
            </a:r>
            <a:r>
              <a:rPr lang="en-US" b="1" dirty="0" smtClean="0">
                <a:latin typeface="Courier New" pitchFamily="49" charset="0"/>
                <a:cs typeface="Courier New" pitchFamily="49" charset="0"/>
              </a:rPr>
              <a:t>()</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Cartesian Topologies (Grids)</a:t>
            </a:r>
            <a:endParaRPr lang="ru-RU" sz="2800"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MPI_Cart_shift</a:t>
            </a:r>
            <a:r>
              <a:rPr lang="en-US" b="1" dirty="0" smtClean="0">
                <a:latin typeface="Courier New" pitchFamily="49" charset="0"/>
                <a:cs typeface="Courier New" pitchFamily="49" charset="0"/>
              </a:rPr>
              <a:t>()</a:t>
            </a:r>
            <a:r>
              <a:rPr lang="en-US" dirty="0" smtClean="0"/>
              <a:t> provides obtaining the ranks of the processes, which are to exchange the data with the current process (the process, which has called up the function </a:t>
            </a:r>
            <a:r>
              <a:rPr lang="en-US" b="1" dirty="0" err="1" smtClean="0">
                <a:latin typeface="Courier New" pitchFamily="49" charset="0"/>
                <a:cs typeface="Courier New" pitchFamily="49" charset="0"/>
              </a:rPr>
              <a:t>MPI_Cart_shift</a:t>
            </a:r>
            <a:r>
              <a:rPr lang="en-US" b="1" dirty="0" smtClean="0">
                <a:latin typeface="Courier New" pitchFamily="49" charset="0"/>
                <a:cs typeface="Courier New" pitchFamily="49" charset="0"/>
              </a:rPr>
              <a:t>()</a:t>
            </a:r>
            <a:r>
              <a:rPr lang="en-US" dirty="0" smtClean="0"/>
              <a:t>): </a:t>
            </a:r>
          </a:p>
          <a:p>
            <a:endParaRPr lang="en-US" dirty="0" smtClean="0"/>
          </a:p>
          <a:p>
            <a:endParaRPr lang="en-US" dirty="0" smtClean="0"/>
          </a:p>
          <a:p>
            <a:endParaRPr lang="en-US" dirty="0" smtClean="0"/>
          </a:p>
          <a:p>
            <a:endParaRPr lang="en-US" dirty="0" smtClean="0"/>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786058"/>
            <a:ext cx="9286940" cy="2554545"/>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MPI_Card_shift</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dir,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disp</a:t>
            </a:r>
            <a:r>
              <a:rPr lang="en-US" sz="2000" dirty="0" smtClean="0">
                <a:latin typeface="Courier New" pitchFamily="49" charset="0"/>
              </a:rPr>
              <a:t>,</a:t>
            </a:r>
          </a:p>
          <a:p>
            <a:r>
              <a:rPr lang="en-US" sz="2000" dirty="0" smtClean="0">
                <a:latin typeface="Courier New" pitchFamily="49" charset="0"/>
              </a:rPr>
              <a:t> </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*source,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dst</a:t>
            </a:r>
            <a:r>
              <a:rPr lang="en-US" sz="2000" dirty="0" smtClean="0">
                <a:latin typeface="Courier New" pitchFamily="49" charset="0"/>
              </a:rPr>
              <a:t>)</a:t>
            </a:r>
            <a:r>
              <a:rPr lang="ru-RU" sz="2000" dirty="0" smtClean="0">
                <a:latin typeface="Courier New" pitchFamily="49" charset="0"/>
              </a:rPr>
              <a:t>;</a:t>
            </a:r>
            <a:endParaRPr lang="en-US" sz="2000" dirty="0" smtClean="0">
              <a:latin typeface="Courier New" pitchFamily="49" charset="0"/>
            </a:endParaRPr>
          </a:p>
          <a:p>
            <a:endParaRPr lang="en-US"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comm</a:t>
            </a:r>
            <a:r>
              <a:rPr lang="en-US" sz="2000" b="1" dirty="0" smtClean="0">
                <a:latin typeface="Courier New" pitchFamily="49" charset="0"/>
              </a:rPr>
              <a:t> </a:t>
            </a:r>
            <a:r>
              <a:rPr lang="ru-RU" sz="2000" b="1" dirty="0" smtClean="0">
                <a:latin typeface="Courier New" pitchFamily="49" charset="0"/>
              </a:rPr>
              <a:t>  – </a:t>
            </a:r>
            <a:r>
              <a:rPr lang="en-US" sz="2000" dirty="0" smtClean="0"/>
              <a:t>the communicator with grid topology</a:t>
            </a:r>
          </a:p>
          <a:p>
            <a:r>
              <a:rPr lang="ru-RU" sz="2000" b="1" dirty="0" smtClean="0">
                <a:latin typeface="Courier New" pitchFamily="49" charset="0"/>
              </a:rPr>
              <a:t>- </a:t>
            </a:r>
            <a:r>
              <a:rPr lang="en-US" sz="2000" b="1" dirty="0" smtClean="0">
                <a:latin typeface="Courier New" pitchFamily="49" charset="0"/>
              </a:rPr>
              <a:t>dir </a:t>
            </a:r>
            <a:r>
              <a:rPr lang="ru-RU" sz="2000" b="1" dirty="0" smtClean="0">
                <a:latin typeface="Courier New" pitchFamily="49" charset="0"/>
              </a:rPr>
              <a:t>   - </a:t>
            </a:r>
            <a:r>
              <a:rPr lang="en-US" sz="2000" dirty="0" smtClean="0"/>
              <a:t>the number of the dimension, along which the shift is performed</a:t>
            </a:r>
          </a:p>
          <a:p>
            <a:r>
              <a:rPr lang="ru-RU" sz="2000" b="1" dirty="0" smtClean="0">
                <a:latin typeface="Courier New" pitchFamily="49" charset="0"/>
              </a:rPr>
              <a:t>- </a:t>
            </a:r>
            <a:r>
              <a:rPr lang="en-US" sz="2000" b="1" dirty="0" err="1" smtClean="0">
                <a:latin typeface="Courier New" pitchFamily="49" charset="0"/>
              </a:rPr>
              <a:t>disp</a:t>
            </a:r>
            <a:r>
              <a:rPr lang="ru-RU" sz="2000" b="1" dirty="0" smtClean="0">
                <a:latin typeface="Courier New" pitchFamily="49" charset="0"/>
              </a:rPr>
              <a:t>   - </a:t>
            </a:r>
            <a:r>
              <a:rPr lang="en-US" sz="2000" dirty="0" smtClean="0"/>
              <a:t>the shift value (&lt;0 – the shift towards the beginning of the dimension)</a:t>
            </a:r>
          </a:p>
          <a:p>
            <a:r>
              <a:rPr lang="ru-RU" sz="2000" b="1" dirty="0" smtClean="0">
                <a:latin typeface="Courier New" pitchFamily="49" charset="0"/>
              </a:rPr>
              <a:t>- </a:t>
            </a:r>
            <a:r>
              <a:rPr lang="en-US" sz="2000" b="1" dirty="0" smtClean="0">
                <a:latin typeface="Courier New" pitchFamily="49" charset="0"/>
              </a:rPr>
              <a:t>source </a:t>
            </a:r>
            <a:r>
              <a:rPr lang="ru-RU" sz="2000" b="1" dirty="0" smtClean="0">
                <a:latin typeface="Courier New" pitchFamily="49" charset="0"/>
              </a:rPr>
              <a:t>– </a:t>
            </a:r>
            <a:r>
              <a:rPr lang="en-US" sz="2000" dirty="0" smtClean="0"/>
              <a:t>the rank of the process, from which the data should be obtained</a:t>
            </a:r>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dst</a:t>
            </a:r>
            <a:r>
              <a:rPr lang="en-US" sz="2000" b="1" dirty="0" smtClean="0">
                <a:latin typeface="Courier New" pitchFamily="49" charset="0"/>
              </a:rPr>
              <a:t> </a:t>
            </a:r>
            <a:r>
              <a:rPr lang="ru-RU" sz="2000" b="1" dirty="0" smtClean="0">
                <a:latin typeface="Courier New" pitchFamily="49" charset="0"/>
              </a:rPr>
              <a:t>   - </a:t>
            </a:r>
            <a:r>
              <a:rPr lang="en-US" sz="2000" dirty="0" smtClean="0"/>
              <a:t>the rank of the process, to which the data should be sent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Graph Topology</a:t>
            </a:r>
            <a:endParaRPr lang="ru-RU" sz="2800" dirty="0" smtClean="0"/>
          </a:p>
        </p:txBody>
      </p:sp>
      <p:sp>
        <p:nvSpPr>
          <p:cNvPr id="5123" name="Rectangle 5"/>
          <p:cNvSpPr>
            <a:spLocks noGrp="1" noChangeArrowheads="1"/>
          </p:cNvSpPr>
          <p:nvPr>
            <p:ph idx="1"/>
          </p:nvPr>
        </p:nvSpPr>
        <p:spPr/>
        <p:txBody>
          <a:bodyPr/>
          <a:lstStyle/>
          <a:p>
            <a:r>
              <a:rPr lang="en-US" dirty="0" smtClean="0"/>
              <a:t>To create a communicator with the graph topology the following function is intended in MPI</a:t>
            </a:r>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017463"/>
            <a:ext cx="9286940"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MPI_Graph_create</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oldcomm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nnodes</a:t>
            </a:r>
            <a:r>
              <a:rPr lang="en-US" sz="2000" dirty="0" smtClean="0">
                <a:latin typeface="Courier New" pitchFamily="49" charset="0"/>
              </a:rPr>
              <a:t>,</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index[], </a:t>
            </a:r>
            <a:r>
              <a:rPr lang="en-US" sz="2000" dirty="0" err="1" smtClean="0">
                <a:latin typeface="Courier New" pitchFamily="49" charset="0"/>
              </a:rPr>
              <a:t>int</a:t>
            </a:r>
            <a:r>
              <a:rPr lang="en-US" sz="2000" dirty="0" smtClean="0">
                <a:latin typeface="Courier New" pitchFamily="49" charset="0"/>
              </a:rPr>
              <a:t> edges[], </a:t>
            </a:r>
            <a:r>
              <a:rPr lang="en-US" sz="2000" dirty="0" err="1" smtClean="0">
                <a:latin typeface="Courier New" pitchFamily="49" charset="0"/>
              </a:rPr>
              <a:t>int</a:t>
            </a:r>
            <a:r>
              <a:rPr lang="en-US" sz="2000" dirty="0" smtClean="0">
                <a:latin typeface="Courier New" pitchFamily="49" charset="0"/>
              </a:rPr>
              <a:t> reorder, </a:t>
            </a: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graphcomm</a:t>
            </a:r>
            <a:r>
              <a:rPr lang="en-US" sz="2000" dirty="0" smtClean="0">
                <a:latin typeface="Courier New" pitchFamily="49" charset="0"/>
              </a:rPr>
              <a:t>);</a:t>
            </a:r>
            <a:endParaRPr lang="ru-RU" sz="2000" dirty="0" smtClean="0">
              <a:latin typeface="Courier New" pitchFamily="49" charset="0"/>
            </a:endParaRPr>
          </a:p>
          <a:p>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oldcomm</a:t>
            </a:r>
            <a:r>
              <a:rPr lang="en-US" sz="2000" b="1" dirty="0" smtClean="0">
                <a:latin typeface="Courier New" pitchFamily="49" charset="0"/>
              </a:rPr>
              <a:t>   </a:t>
            </a:r>
            <a:r>
              <a:rPr lang="ru-RU" sz="2000" b="1" dirty="0" smtClean="0">
                <a:latin typeface="Courier New" pitchFamily="49" charset="0"/>
              </a:rPr>
              <a:t>- </a:t>
            </a:r>
            <a:r>
              <a:rPr lang="en-US" sz="2000" dirty="0" smtClean="0"/>
              <a:t>the initial communicator</a:t>
            </a:r>
          </a:p>
          <a:p>
            <a:r>
              <a:rPr lang="ru-RU" sz="2000" b="1" dirty="0" smtClean="0">
                <a:latin typeface="Courier New" pitchFamily="49" charset="0"/>
              </a:rPr>
              <a:t>- </a:t>
            </a:r>
            <a:r>
              <a:rPr lang="en-US" sz="2000" b="1" dirty="0" err="1" smtClean="0">
                <a:latin typeface="Courier New" pitchFamily="49" charset="0"/>
              </a:rPr>
              <a:t>nnodes</a:t>
            </a:r>
            <a:r>
              <a:rPr lang="en-US" sz="2000" b="1" dirty="0" smtClean="0">
                <a:latin typeface="Courier New" pitchFamily="49" charset="0"/>
              </a:rPr>
              <a:t>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number of the graph vertices</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index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number of the arcs proceeding from each vertex</a:t>
            </a:r>
          </a:p>
          <a:p>
            <a:r>
              <a:rPr lang="ru-RU" sz="2000" b="1" dirty="0" smtClean="0">
                <a:latin typeface="Courier New" pitchFamily="49" charset="0"/>
              </a:rPr>
              <a:t>- </a:t>
            </a:r>
            <a:r>
              <a:rPr lang="en-US" sz="2000" b="1" dirty="0" smtClean="0">
                <a:latin typeface="Courier New" pitchFamily="49" charset="0"/>
              </a:rPr>
              <a:t>edges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sequential list of the graph arcs</a:t>
            </a:r>
          </a:p>
          <a:p>
            <a:r>
              <a:rPr lang="ru-RU" sz="2000" b="1" dirty="0" smtClean="0">
                <a:latin typeface="Courier New" pitchFamily="49" charset="0"/>
              </a:rPr>
              <a:t>- </a:t>
            </a:r>
            <a:r>
              <a:rPr lang="en-US" sz="2000" b="1" dirty="0" smtClean="0">
                <a:latin typeface="Courier New" pitchFamily="49" charset="0"/>
              </a:rPr>
              <a:t>reorder</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 </a:t>
            </a:r>
            <a:r>
              <a:rPr lang="en-US" sz="2000" dirty="0" smtClean="0"/>
              <a:t>the flag for pointing out if the process ranks can be reordered</a:t>
            </a:r>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graphcomm</a:t>
            </a:r>
            <a:r>
              <a:rPr lang="ru-RU" sz="2000" b="1" dirty="0" smtClean="0">
                <a:latin typeface="Courier New" pitchFamily="49" charset="0"/>
              </a:rPr>
              <a:t> – </a:t>
            </a:r>
            <a:r>
              <a:rPr lang="en-US" sz="2000" dirty="0" smtClean="0"/>
              <a:t>the created communicator with the graph type topology</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Graph Topology</a:t>
            </a:r>
            <a:endParaRPr lang="ru-RU" sz="2800" dirty="0" smtClean="0"/>
          </a:p>
        </p:txBody>
      </p:sp>
      <p:sp>
        <p:nvSpPr>
          <p:cNvPr id="5123" name="Rectangle 5"/>
          <p:cNvSpPr>
            <a:spLocks noGrp="1" noChangeArrowheads="1"/>
          </p:cNvSpPr>
          <p:nvPr>
            <p:ph idx="1"/>
          </p:nvPr>
        </p:nvSpPr>
        <p:spPr/>
        <p:txBody>
          <a:bodyPr/>
          <a:lstStyle/>
          <a:p>
            <a:pPr>
              <a:buNone/>
            </a:pPr>
            <a:r>
              <a:rPr lang="en-US" b="1" dirty="0" smtClean="0"/>
              <a:t>Example</a:t>
            </a:r>
          </a:p>
          <a:p>
            <a:r>
              <a:rPr lang="en-US" dirty="0" smtClean="0"/>
              <a:t>The number of processes is equal to 5, the graph vertices orders are (4,1,1,1,1), and the incidence matrix looks as follows</a:t>
            </a:r>
          </a:p>
          <a:p>
            <a:endParaRPr lang="en-US" dirty="0" smtClean="0"/>
          </a:p>
          <a:p>
            <a:endParaRPr lang="en-US" dirty="0" smtClean="0"/>
          </a:p>
          <a:p>
            <a:endParaRPr lang="en-US" dirty="0" smtClean="0"/>
          </a:p>
          <a:p>
            <a:endParaRPr lang="en-US" dirty="0" smtClean="0"/>
          </a:p>
          <a:p>
            <a:r>
              <a:rPr lang="en-US" dirty="0" smtClean="0"/>
              <a:t>To create the topology with the graph of this type, it is necessary to perform the following program code</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5013253"/>
            <a:ext cx="9286940"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index</a:t>
            </a:r>
            <a:r>
              <a:rPr lang="ru-RU" sz="2000" dirty="0" smtClean="0">
                <a:latin typeface="Courier New" pitchFamily="49" charset="0"/>
              </a:rPr>
              <a:t>[] = { 4,1,1,1,1 };</a:t>
            </a:r>
            <a:endParaRPr lang="en-US" sz="2000" dirty="0" smtClean="0">
              <a:latin typeface="Courier New" pitchFamily="49" charset="0"/>
            </a:endParaRPr>
          </a:p>
          <a:p>
            <a:r>
              <a:rPr lang="en-US" sz="2000" dirty="0" err="1" smtClean="0">
                <a:latin typeface="Courier New" pitchFamily="49" charset="0"/>
              </a:rPr>
              <a:t>int</a:t>
            </a:r>
            <a:r>
              <a:rPr lang="en-US" sz="2000" dirty="0" smtClean="0">
                <a:latin typeface="Courier New" pitchFamily="49" charset="0"/>
              </a:rPr>
              <a:t> edges[] = { 1,2,3,4,0,0,0,0 };</a:t>
            </a:r>
          </a:p>
          <a:p>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StarComm</a:t>
            </a:r>
            <a:r>
              <a:rPr lang="en-US" sz="2000" dirty="0" smtClean="0">
                <a:latin typeface="Courier New" pitchFamily="49" charset="0"/>
              </a:rPr>
              <a:t>;</a:t>
            </a:r>
          </a:p>
          <a:p>
            <a:r>
              <a:rPr lang="en-US" sz="2000" dirty="0" err="1" smtClean="0">
                <a:latin typeface="Courier New" pitchFamily="49" charset="0"/>
              </a:rPr>
              <a:t>MPI_Graph_create</a:t>
            </a:r>
            <a:r>
              <a:rPr lang="en-US" sz="2000" dirty="0" smtClean="0">
                <a:latin typeface="Courier New" pitchFamily="49" charset="0"/>
              </a:rPr>
              <a:t>(MPI_COMM_WORLD,5,index,edges,1,&amp;StarComm);</a:t>
            </a:r>
            <a:endParaRPr lang="en-US" sz="2000" dirty="0">
              <a:latin typeface="Courier New" pitchFamily="49" charset="0"/>
            </a:endParaRPr>
          </a:p>
        </p:txBody>
      </p:sp>
      <p:graphicFrame>
        <p:nvGraphicFramePr>
          <p:cNvPr id="10" name="Object 11"/>
          <p:cNvGraphicFramePr>
            <a:graphicFrameLocks noChangeAspect="1"/>
          </p:cNvGraphicFramePr>
          <p:nvPr/>
        </p:nvGraphicFramePr>
        <p:xfrm>
          <a:off x="3008313" y="2535243"/>
          <a:ext cx="1728787" cy="1679575"/>
        </p:xfrm>
        <a:graphic>
          <a:graphicData uri="http://schemas.openxmlformats.org/presentationml/2006/ole">
            <p:oleObj spid="_x0000_s166914" name="Рисунок" r:id="rId4" imgW="1695298" imgH="1647444" progId="Word.Picture.8">
              <p:embed/>
            </p:oleObj>
          </a:graphicData>
        </a:graphic>
      </p:graphicFrame>
      <p:sp>
        <p:nvSpPr>
          <p:cNvPr id="11" name="Text Box 13"/>
          <p:cNvSpPr txBox="1">
            <a:spLocks noChangeArrowheads="1"/>
          </p:cNvSpPr>
          <p:nvPr/>
        </p:nvSpPr>
        <p:spPr bwMode="auto">
          <a:xfrm>
            <a:off x="5959475" y="2608268"/>
            <a:ext cx="3241675" cy="1538883"/>
          </a:xfrm>
          <a:prstGeom prst="rect">
            <a:avLst/>
          </a:prstGeom>
          <a:noFill/>
          <a:ln w="9525">
            <a:solidFill>
              <a:schemeClr val="tx1"/>
            </a:solidFill>
            <a:miter lim="800000"/>
            <a:headEnd/>
            <a:tailEnd/>
          </a:ln>
        </p:spPr>
        <p:txBody>
          <a:bodyPr>
            <a:spAutoFit/>
          </a:bodyPr>
          <a:lstStyle/>
          <a:p>
            <a:pPr>
              <a:spcBef>
                <a:spcPct val="0"/>
              </a:spcBef>
              <a:buFontTx/>
              <a:buNone/>
            </a:pPr>
            <a:r>
              <a:rPr lang="en-US" sz="1400" dirty="0" smtClean="0">
                <a:latin typeface="Arial" pitchFamily="34" charset="0"/>
                <a:cs typeface="Arial" pitchFamily="34" charset="0"/>
              </a:rPr>
              <a:t>Processes          Communication Lines</a:t>
            </a:r>
            <a:endParaRPr lang="ru-RU" sz="1400" dirty="0">
              <a:latin typeface="Arial" pitchFamily="34" charset="0"/>
              <a:cs typeface="Arial" pitchFamily="34" charset="0"/>
            </a:endParaRPr>
          </a:p>
          <a:p>
            <a:pPr>
              <a:spcBef>
                <a:spcPct val="0"/>
              </a:spcBef>
              <a:buFontTx/>
              <a:buNone/>
            </a:pPr>
            <a:r>
              <a:rPr lang="ru-RU" sz="1600" dirty="0" smtClean="0">
                <a:latin typeface="Courier New" pitchFamily="49" charset="0"/>
                <a:cs typeface="Courier New" pitchFamily="49" charset="0"/>
              </a:rPr>
              <a:t>   </a:t>
            </a:r>
            <a:r>
              <a:rPr lang="ru-RU" sz="1600" dirty="0" smtClean="0"/>
              <a:t>0                         </a:t>
            </a:r>
            <a:r>
              <a:rPr lang="ru-RU" sz="1600" dirty="0"/>
              <a:t>1,2,3,4</a:t>
            </a:r>
          </a:p>
          <a:p>
            <a:r>
              <a:rPr lang="ru-RU" sz="1600" dirty="0" smtClean="0">
                <a:latin typeface="Courier New" pitchFamily="49" charset="0"/>
                <a:cs typeface="Courier New" pitchFamily="49" charset="0"/>
              </a:rPr>
              <a:t> </a:t>
            </a:r>
            <a:r>
              <a:rPr lang="en-US" sz="1600" dirty="0" smtClean="0">
                <a:latin typeface="Courier New" pitchFamily="49" charset="0"/>
                <a:cs typeface="Courier New" pitchFamily="49" charset="0"/>
              </a:rPr>
              <a:t>  </a:t>
            </a:r>
            <a:r>
              <a:rPr lang="ru-RU" sz="1600" dirty="0" smtClean="0"/>
              <a:t>1                               </a:t>
            </a:r>
            <a:r>
              <a:rPr lang="ru-RU" sz="1600" dirty="0"/>
              <a:t>0</a:t>
            </a:r>
          </a:p>
          <a:p>
            <a:r>
              <a:rPr lang="ru-RU" sz="1600" dirty="0" smtClean="0">
                <a:latin typeface="Courier New" pitchFamily="49" charset="0"/>
                <a:cs typeface="Courier New" pitchFamily="49" charset="0"/>
              </a:rPr>
              <a:t> </a:t>
            </a:r>
            <a:r>
              <a:rPr lang="en-US" sz="1600" dirty="0" smtClean="0">
                <a:latin typeface="Courier New" pitchFamily="49" charset="0"/>
                <a:cs typeface="Courier New" pitchFamily="49" charset="0"/>
              </a:rPr>
              <a:t>  </a:t>
            </a:r>
            <a:r>
              <a:rPr lang="ru-RU" sz="1600" dirty="0" smtClean="0"/>
              <a:t>2                               </a:t>
            </a:r>
            <a:r>
              <a:rPr lang="ru-RU" sz="1600" dirty="0"/>
              <a:t>0</a:t>
            </a:r>
          </a:p>
          <a:p>
            <a:r>
              <a:rPr lang="ru-RU" sz="1600" dirty="0" smtClean="0">
                <a:latin typeface="Courier New" pitchFamily="49" charset="0"/>
                <a:cs typeface="Courier New" pitchFamily="49" charset="0"/>
              </a:rPr>
              <a:t> </a:t>
            </a:r>
            <a:r>
              <a:rPr lang="en-US" sz="1600" dirty="0" smtClean="0">
                <a:latin typeface="Courier New" pitchFamily="49" charset="0"/>
                <a:cs typeface="Courier New" pitchFamily="49" charset="0"/>
              </a:rPr>
              <a:t>  </a:t>
            </a:r>
            <a:r>
              <a:rPr lang="ru-RU" sz="1600" dirty="0" smtClean="0"/>
              <a:t>3                               </a:t>
            </a:r>
            <a:r>
              <a:rPr lang="ru-RU" sz="1600" dirty="0"/>
              <a:t>0</a:t>
            </a:r>
          </a:p>
          <a:p>
            <a:r>
              <a:rPr lang="ru-RU" sz="1600" dirty="0" smtClean="0">
                <a:latin typeface="Courier New" pitchFamily="49" charset="0"/>
                <a:cs typeface="Courier New" pitchFamily="49" charset="0"/>
              </a:rPr>
              <a:t> </a:t>
            </a:r>
            <a:r>
              <a:rPr lang="en-US" sz="1600" dirty="0" smtClean="0">
                <a:latin typeface="Courier New" pitchFamily="49" charset="0"/>
                <a:cs typeface="Courier New" pitchFamily="49" charset="0"/>
              </a:rPr>
              <a:t>  </a:t>
            </a:r>
            <a:r>
              <a:rPr lang="ru-RU" sz="1600" dirty="0" smtClean="0"/>
              <a:t>4                               </a:t>
            </a:r>
            <a:r>
              <a:rPr lang="ru-RU" sz="1600" dirty="0"/>
              <a:t>0</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Virtual Topologies…</a:t>
            </a:r>
            <a:br>
              <a:rPr lang="en-US" dirty="0" smtClean="0"/>
            </a:br>
            <a:r>
              <a:rPr lang="en-US" sz="2800" dirty="0" smtClean="0"/>
              <a:t>Graph Topology</a:t>
            </a:r>
            <a:endParaRPr lang="ru-RU" sz="2800" dirty="0" smtClean="0"/>
          </a:p>
        </p:txBody>
      </p:sp>
      <p:sp>
        <p:nvSpPr>
          <p:cNvPr id="5123" name="Rectangle 5"/>
          <p:cNvSpPr>
            <a:spLocks noGrp="1" noChangeArrowheads="1"/>
          </p:cNvSpPr>
          <p:nvPr>
            <p:ph idx="1"/>
          </p:nvPr>
        </p:nvSpPr>
        <p:spPr/>
        <p:txBody>
          <a:bodyPr/>
          <a:lstStyle/>
          <a:p>
            <a:r>
              <a:rPr lang="en-US" dirty="0" smtClean="0"/>
              <a:t>The number of the neighboring processes, which contain the outgoing arcs from the current process, may be obtained by the following function</a:t>
            </a:r>
          </a:p>
          <a:p>
            <a:endParaRPr lang="en-US" dirty="0" smtClean="0"/>
          </a:p>
          <a:p>
            <a:endParaRPr lang="en-US" dirty="0" smtClean="0"/>
          </a:p>
          <a:p>
            <a:r>
              <a:rPr lang="en-US" dirty="0" smtClean="0"/>
              <a:t>Obtaining the ranks of the neighboring vertices is provided by the following function</a:t>
            </a:r>
          </a:p>
          <a:p>
            <a:endParaRPr lang="en-US" dirty="0" smtClean="0"/>
          </a:p>
          <a:p>
            <a:endParaRPr lang="en-US" dirty="0" smtClean="0"/>
          </a:p>
          <a:p>
            <a:r>
              <a:rPr lang="en-US" dirty="0" smtClean="0"/>
              <a:t>(where </a:t>
            </a:r>
            <a:r>
              <a:rPr lang="en-US" b="1" dirty="0" err="1" smtClean="0">
                <a:latin typeface="Courier New" pitchFamily="49" charset="0"/>
                <a:cs typeface="Courier New" pitchFamily="49" charset="0"/>
              </a:rPr>
              <a:t>mneighbors</a:t>
            </a:r>
            <a:r>
              <a:rPr lang="en-US" dirty="0" smtClean="0"/>
              <a:t> is the size of the array </a:t>
            </a:r>
            <a:r>
              <a:rPr lang="en-US" b="1" dirty="0" smtClean="0">
                <a:latin typeface="Courier New" pitchFamily="49" charset="0"/>
                <a:cs typeface="Courier New" pitchFamily="49" charset="0"/>
              </a:rPr>
              <a:t>neighbors</a:t>
            </a:r>
            <a:r>
              <a:rPr lang="en-US" dirty="0" smtClean="0"/>
              <a:t>)</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452406" y="2391313"/>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MPI_Graph_neighbors_count</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rank, </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nneighbors</a:t>
            </a:r>
            <a:r>
              <a:rPr lang="en-US" sz="2000" dirty="0" smtClean="0">
                <a:latin typeface="Courier New" pitchFamily="49" charset="0"/>
              </a:rPr>
              <a:t>);</a:t>
            </a:r>
            <a:r>
              <a:rPr lang="ru-RU" sz="2000" dirty="0" smtClean="0">
                <a:latin typeface="Courier New" pitchFamily="49" charset="0"/>
              </a:rPr>
              <a:t> </a:t>
            </a:r>
            <a:endParaRPr lang="en-US" sz="2000" dirty="0">
              <a:latin typeface="Courier New" pitchFamily="49" charset="0"/>
            </a:endParaRPr>
          </a:p>
        </p:txBody>
      </p:sp>
      <p:sp>
        <p:nvSpPr>
          <p:cNvPr id="12" name="Rectangle 1"/>
          <p:cNvSpPr>
            <a:spLocks noChangeArrowheads="1"/>
          </p:cNvSpPr>
          <p:nvPr/>
        </p:nvSpPr>
        <p:spPr bwMode="auto">
          <a:xfrm>
            <a:off x="452406" y="4078436"/>
            <a:ext cx="9286940"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MPI_Graph_neighbors</a:t>
            </a:r>
            <a:r>
              <a:rPr lang="en-US" sz="2000" dirty="0" smtClean="0">
                <a:latin typeface="Courier New" pitchFamily="49" charset="0"/>
              </a:rPr>
              <a:t>(</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rank,</a:t>
            </a:r>
            <a:endParaRPr lang="ru-RU" sz="2000" dirty="0" smtClean="0">
              <a:latin typeface="Courier New" pitchFamily="49" charset="0"/>
            </a:endParaRP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mneighbors</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*neighbors);</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Summary</a:t>
            </a:r>
            <a:endParaRPr lang="ru-RU" dirty="0"/>
          </a:p>
        </p:txBody>
      </p:sp>
      <p:sp>
        <p:nvSpPr>
          <p:cNvPr id="3" name="Содержимое 2"/>
          <p:cNvSpPr>
            <a:spLocks noGrp="1"/>
          </p:cNvSpPr>
          <p:nvPr>
            <p:ph idx="1"/>
          </p:nvPr>
        </p:nvSpPr>
        <p:spPr/>
        <p:txBody>
          <a:bodyPr/>
          <a:lstStyle/>
          <a:p>
            <a:endParaRPr lang="en-US" dirty="0" smtClean="0"/>
          </a:p>
          <a:p>
            <a:endParaRPr lang="en-US" dirty="0" smtClean="0"/>
          </a:p>
          <a:p>
            <a:r>
              <a:rPr lang="en-US" dirty="0" smtClean="0"/>
              <a:t>The use of derived data types in MPI is discussed</a:t>
            </a:r>
          </a:p>
          <a:p>
            <a:r>
              <a:rPr lang="en-US" dirty="0" smtClean="0"/>
              <a:t>Group and communicator management are considered</a:t>
            </a:r>
          </a:p>
          <a:p>
            <a:r>
              <a:rPr lang="en-US" dirty="0" smtClean="0"/>
              <a:t>Virtual topologies are overviewed</a:t>
            </a:r>
          </a:p>
          <a:p>
            <a:endParaRPr lang="en-US" dirty="0" smtClean="0"/>
          </a:p>
          <a:p>
            <a:endParaRPr lang="en-US" dirty="0" smtClean="0"/>
          </a:p>
          <a:p>
            <a:endParaRPr lang="en-US" dirty="0" smtClean="0"/>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45</a:t>
            </a:fld>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Exercises</a:t>
            </a:r>
            <a:endParaRPr lang="ru-RU" dirty="0"/>
          </a:p>
        </p:txBody>
      </p:sp>
      <p:sp>
        <p:nvSpPr>
          <p:cNvPr id="3" name="Содержимое 2"/>
          <p:cNvSpPr>
            <a:spLocks noGrp="1"/>
          </p:cNvSpPr>
          <p:nvPr>
            <p:ph idx="1"/>
          </p:nvPr>
        </p:nvSpPr>
        <p:spPr/>
        <p:txBody>
          <a:bodyPr/>
          <a:lstStyle/>
          <a:p>
            <a:r>
              <a:rPr lang="en-US" dirty="0" smtClean="0"/>
              <a:t>Develop a sample program for each method of constructing the derived data types available in MPI</a:t>
            </a:r>
          </a:p>
          <a:p>
            <a:r>
              <a:rPr lang="en-US" dirty="0" smtClean="0"/>
              <a:t>Develop a sample program using data packing and unpacking functions. Carry out the experiments and compare the results to the results obtained in case of the use of the derived data types</a:t>
            </a:r>
          </a:p>
          <a:p>
            <a:r>
              <a:rPr lang="en-US" dirty="0" smtClean="0"/>
              <a:t>Develop the derived data types for the rows, columns and diagonals of matrices</a:t>
            </a:r>
          </a:p>
          <a:p>
            <a:r>
              <a:rPr lang="en-US" dirty="0" smtClean="0"/>
              <a:t>Develop a sample program for the Cartesian topology</a:t>
            </a:r>
          </a:p>
          <a:p>
            <a:r>
              <a:rPr lang="en-US" dirty="0" smtClean="0"/>
              <a:t>Develop a sample program for a graph topology</a:t>
            </a:r>
          </a:p>
          <a:p>
            <a:r>
              <a:rPr lang="en-US" dirty="0" smtClean="0"/>
              <a:t>Develop subprograms for creating a set of additional virtual topologies (a star, a tree, etc.) </a:t>
            </a:r>
          </a:p>
          <a:p>
            <a:endParaRPr lang="en-US" dirty="0" smtClean="0"/>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46</a:t>
            </a:fld>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dirty="0" smtClean="0"/>
              <a:t>References</a:t>
            </a:r>
            <a:endParaRPr lang="ru-RU" dirty="0" smtClean="0"/>
          </a:p>
        </p:txBody>
      </p:sp>
      <p:sp>
        <p:nvSpPr>
          <p:cNvPr id="67587" name="Rectangle 3"/>
          <p:cNvSpPr>
            <a:spLocks noGrp="1" noChangeArrowheads="1"/>
          </p:cNvSpPr>
          <p:nvPr>
            <p:ph idx="1"/>
          </p:nvPr>
        </p:nvSpPr>
        <p:spPr/>
        <p:txBody>
          <a:bodyPr/>
          <a:lstStyle/>
          <a:p>
            <a:pPr marL="361950" indent="-361950" eaLnBrk="1" hangingPunct="1">
              <a:buFontTx/>
              <a:buAutoNum type="arabicPeriod"/>
            </a:pPr>
            <a:r>
              <a:rPr lang="en-US" sz="2000" dirty="0" smtClean="0"/>
              <a:t>The internet resource, which describes the standard MPI: </a:t>
            </a:r>
            <a:r>
              <a:rPr lang="en-US" sz="2000" dirty="0" smtClean="0">
                <a:hlinkClick r:id="rId3"/>
              </a:rPr>
              <a:t>http://www.mpiforum.org</a:t>
            </a:r>
            <a:endParaRPr lang="en-US" sz="2000" dirty="0" smtClean="0"/>
          </a:p>
          <a:p>
            <a:pPr marL="361950" indent="-361950" eaLnBrk="1" hangingPunct="1">
              <a:buFontTx/>
              <a:buAutoNum type="arabicPeriod"/>
            </a:pPr>
            <a:r>
              <a:rPr lang="en-US" sz="2000" dirty="0" smtClean="0"/>
              <a:t>One of the most widely used MPI realizations, the library MPICH, is presented on </a:t>
            </a:r>
            <a:r>
              <a:rPr lang="en-US" sz="2000" dirty="0" smtClean="0">
                <a:hlinkClick r:id="rId4"/>
              </a:rPr>
              <a:t>http://www.mpich.org</a:t>
            </a:r>
            <a:r>
              <a:rPr lang="en-US" sz="2000" dirty="0" smtClean="0"/>
              <a:t> </a:t>
            </a:r>
          </a:p>
          <a:p>
            <a:pPr marL="361950" lvl="0" indent="-361950" eaLnBrk="1" hangingPunct="1">
              <a:buFontTx/>
              <a:buAutoNum type="arabicPeriod"/>
            </a:pPr>
            <a:r>
              <a:rPr lang="en-US" sz="2000" dirty="0" smtClean="0"/>
              <a:t>Quinn, M.J. (2004). Parallel Programming in C with MPI and </a:t>
            </a:r>
            <a:r>
              <a:rPr lang="en-US" sz="2000" dirty="0" err="1" smtClean="0"/>
              <a:t>OpenMP</a:t>
            </a:r>
            <a:r>
              <a:rPr lang="en-US" sz="2000" dirty="0" smtClean="0"/>
              <a:t>. – New York, NY: McGraw-Hill.</a:t>
            </a:r>
            <a:endParaRPr lang="ru-RU" sz="2000" dirty="0" smtClean="0"/>
          </a:p>
          <a:p>
            <a:pPr marL="361950" lvl="0" indent="-361950" eaLnBrk="1" hangingPunct="1">
              <a:buFontTx/>
              <a:buAutoNum type="arabicPeriod"/>
            </a:pPr>
            <a:r>
              <a:rPr lang="en-US" sz="2000" dirty="0" smtClean="0"/>
              <a:t>Pacheco, P. (1996). Parallel Programming with MPI. - Morgan Kaufmann.</a:t>
            </a:r>
          </a:p>
          <a:p>
            <a:pPr marL="361950" lvl="0" indent="-361950" eaLnBrk="1" hangingPunct="1">
              <a:buFontTx/>
              <a:buAutoNum type="arabicPeriod"/>
            </a:pPr>
            <a:r>
              <a:rPr lang="en-US" sz="2000" dirty="0" err="1" smtClean="0"/>
              <a:t>Snir</a:t>
            </a:r>
            <a:r>
              <a:rPr lang="en-US" sz="2000" dirty="0" smtClean="0"/>
              <a:t>, M., Otto, S., Huss-Lederman, S., Walker, D., </a:t>
            </a:r>
            <a:r>
              <a:rPr lang="en-US" sz="2000" dirty="0" err="1" smtClean="0"/>
              <a:t>Dongarra</a:t>
            </a:r>
            <a:r>
              <a:rPr lang="en-US" sz="2000" dirty="0" smtClean="0"/>
              <a:t>, J. (1996). MPI: The Complete Reference. – MIT Press, Boston, 1996.</a:t>
            </a:r>
          </a:p>
          <a:p>
            <a:pPr marL="361950" lvl="0" indent="-361950" eaLnBrk="1" hangingPunct="1">
              <a:buFontTx/>
              <a:buAutoNum type="arabicPeriod"/>
            </a:pPr>
            <a:r>
              <a:rPr lang="en-US" sz="2000" dirty="0" smtClean="0"/>
              <a:t>Group, W., Lusk, E., </a:t>
            </a:r>
            <a:r>
              <a:rPr lang="en-US" sz="2000" dirty="0" err="1" smtClean="0"/>
              <a:t>Skjellum</a:t>
            </a:r>
            <a:r>
              <a:rPr lang="en-US" sz="2000" dirty="0" smtClean="0"/>
              <a:t>, A. (1999). Using MPI – 2nd Edition: Portable Parallel Programming with the Message Passing Interface (Scientific and Engineering Computation). – MIT Press.</a:t>
            </a:r>
          </a:p>
          <a:p>
            <a:pPr marL="361950" lvl="0" indent="-361950" eaLnBrk="1" hangingPunct="1">
              <a:buFontTx/>
              <a:buAutoNum type="arabicPeriod"/>
            </a:pPr>
            <a:r>
              <a:rPr lang="en-US" sz="2000" dirty="0" smtClean="0"/>
              <a:t>Group, W., Lusk, E., </a:t>
            </a:r>
            <a:r>
              <a:rPr lang="en-US" sz="2000" dirty="0" err="1" smtClean="0"/>
              <a:t>Thakur</a:t>
            </a:r>
            <a:r>
              <a:rPr lang="en-US" sz="2000" dirty="0" smtClean="0"/>
              <a:t>, R. (1999). Using MPI-2: Advanced Features of the Message Passing Interface (Scientific and Engineering Computation). – MIT Press.</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47</a:t>
            </a:fld>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Type Map</a:t>
            </a:r>
            <a:endParaRPr lang="ru-RU" dirty="0" smtClean="0"/>
          </a:p>
        </p:txBody>
      </p:sp>
      <p:sp>
        <p:nvSpPr>
          <p:cNvPr id="5123" name="Rectangle 5"/>
          <p:cNvSpPr>
            <a:spLocks noGrp="1" noChangeArrowheads="1"/>
          </p:cNvSpPr>
          <p:nvPr>
            <p:ph idx="1"/>
          </p:nvPr>
        </p:nvSpPr>
        <p:spPr/>
        <p:txBody>
          <a:bodyPr/>
          <a:lstStyle/>
          <a:p>
            <a:r>
              <a:rPr lang="en-US" dirty="0" smtClean="0"/>
              <a:t>In all the above considered examples it was assumed, that the messages are a certain continuous vector of the elements of the type predetermined in MPI</a:t>
            </a:r>
          </a:p>
          <a:p>
            <a:r>
              <a:rPr lang="en-US" dirty="0" smtClean="0"/>
              <a:t>The data necessary to be transmitted may not be located close to each other and may contain the values of different types</a:t>
            </a:r>
          </a:p>
          <a:p>
            <a:pPr lvl="1"/>
            <a:r>
              <a:rPr lang="en-US" dirty="0" smtClean="0"/>
              <a:t>The data may be transmitted using several messages (this method will not be efficient because of accumulating the latencies of the number of executed data communication operations)</a:t>
            </a:r>
          </a:p>
          <a:p>
            <a:pPr lvl="1"/>
            <a:r>
              <a:rPr lang="en-US" dirty="0" smtClean="0"/>
              <a:t>The data necessary to be transmitted can be packed into the format of a continuous vector (in that case there are some excessive operations of copying the data)</a:t>
            </a:r>
          </a:p>
          <a:p>
            <a:pPr lvl="1"/>
            <a:r>
              <a:rPr lang="en-US" dirty="0" smtClean="0"/>
              <a:t>Derived Data Type in MPI may be created to describe the placement of data in memory</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Type Map</a:t>
            </a:r>
            <a:endParaRPr lang="ru-RU" dirty="0" smtClean="0"/>
          </a:p>
        </p:txBody>
      </p:sp>
      <p:sp>
        <p:nvSpPr>
          <p:cNvPr id="5123" name="Rectangle 5"/>
          <p:cNvSpPr>
            <a:spLocks noGrp="1" noChangeArrowheads="1"/>
          </p:cNvSpPr>
          <p:nvPr>
            <p:ph idx="1"/>
          </p:nvPr>
        </p:nvSpPr>
        <p:spPr/>
        <p:txBody>
          <a:bodyPr/>
          <a:lstStyle/>
          <a:p>
            <a:r>
              <a:rPr lang="en-US" dirty="0" smtClean="0"/>
              <a:t>The derived data type in MPI is the description of a set of the values of the predetermined MPI types, the described values are not necessarily located continuously in the memory: </a:t>
            </a:r>
          </a:p>
          <a:p>
            <a:r>
              <a:rPr lang="en-US" dirty="0" smtClean="0"/>
              <a:t>The type is set in MPI by means of the </a:t>
            </a:r>
            <a:r>
              <a:rPr lang="en-US" b="1" dirty="0" smtClean="0"/>
              <a:t>type map</a:t>
            </a:r>
            <a:r>
              <a:rPr lang="en-US" dirty="0" smtClean="0"/>
              <a:t> in the form of the sequential descriptions of values included into the type, each separate value is described by pointing to the type and the offset of the location address from a certain origin address</a:t>
            </a:r>
          </a:p>
          <a:p>
            <a:endParaRPr lang="en-US" sz="3200" dirty="0" smtClean="0"/>
          </a:p>
          <a:p>
            <a:r>
              <a:rPr lang="en-US" dirty="0" smtClean="0"/>
              <a:t>The part of the type map, which contains only the types of values, is called in MPI a type </a:t>
            </a:r>
            <a:r>
              <a:rPr lang="en-US" b="1" dirty="0" smtClean="0"/>
              <a:t>signature</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4006998"/>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Arial" charset="0"/>
              </a:rPr>
              <a:t>TypeMap</a:t>
            </a:r>
            <a:r>
              <a:rPr lang="en-US" sz="2000" b="1" i="1" dirty="0" smtClean="0">
                <a:latin typeface="Arial" charset="0"/>
              </a:rPr>
              <a:t> </a:t>
            </a:r>
            <a:r>
              <a:rPr lang="ru-RU" sz="2000" dirty="0" smtClean="0">
                <a:latin typeface="Arial" charset="0"/>
              </a:rPr>
              <a:t>= </a:t>
            </a:r>
            <a:r>
              <a:rPr lang="en-US" sz="2000" dirty="0" smtClean="0">
                <a:latin typeface="Arial" charset="0"/>
              </a:rPr>
              <a:t>{(type</a:t>
            </a:r>
            <a:r>
              <a:rPr lang="en-US" sz="2000" baseline="-25000" dirty="0" smtClean="0">
                <a:latin typeface="Arial" charset="0"/>
              </a:rPr>
              <a:t>0</a:t>
            </a:r>
            <a:r>
              <a:rPr lang="en-US" sz="2000" dirty="0" smtClean="0">
                <a:latin typeface="Arial" charset="0"/>
              </a:rPr>
              <a:t>, disp</a:t>
            </a:r>
            <a:r>
              <a:rPr lang="en-US" sz="2000" baseline="-25000" dirty="0" smtClean="0">
                <a:latin typeface="Arial" charset="0"/>
              </a:rPr>
              <a:t>0</a:t>
            </a:r>
            <a:r>
              <a:rPr lang="en-US" sz="2000" dirty="0" smtClean="0">
                <a:latin typeface="Arial" charset="0"/>
              </a:rPr>
              <a:t>), (type</a:t>
            </a:r>
            <a:r>
              <a:rPr lang="en-US" sz="2000" baseline="-25000" dirty="0" smtClean="0">
                <a:latin typeface="Arial" charset="0"/>
              </a:rPr>
              <a:t>1</a:t>
            </a:r>
            <a:r>
              <a:rPr lang="en-US" sz="2000" dirty="0" smtClean="0">
                <a:latin typeface="Arial" charset="0"/>
              </a:rPr>
              <a:t>, disp</a:t>
            </a:r>
            <a:r>
              <a:rPr lang="en-US" sz="2000" baseline="-25000" dirty="0" smtClean="0">
                <a:latin typeface="Arial" charset="0"/>
              </a:rPr>
              <a:t>1</a:t>
            </a:r>
            <a:r>
              <a:rPr lang="en-US" sz="2000" dirty="0" smtClean="0">
                <a:latin typeface="Arial" charset="0"/>
              </a:rPr>
              <a:t>), … , (type</a:t>
            </a:r>
            <a:r>
              <a:rPr lang="en-US" sz="2000" baseline="-25000" dirty="0" smtClean="0">
                <a:latin typeface="Arial" charset="0"/>
              </a:rPr>
              <a:t>n-1</a:t>
            </a:r>
            <a:r>
              <a:rPr lang="en-US" sz="2000" dirty="0" smtClean="0">
                <a:latin typeface="Arial" charset="0"/>
              </a:rPr>
              <a:t>, disp</a:t>
            </a:r>
            <a:r>
              <a:rPr lang="en-US" sz="2000" baseline="-25000" dirty="0" smtClean="0">
                <a:latin typeface="Arial" charset="0"/>
              </a:rPr>
              <a:t>n-1</a:t>
            </a:r>
            <a:r>
              <a:rPr lang="en-US" sz="2000" dirty="0" smtClean="0">
                <a:latin typeface="Arial" charset="0"/>
              </a:rPr>
              <a:t>)}</a:t>
            </a:r>
            <a:endParaRPr lang="en-US" sz="2000" dirty="0">
              <a:latin typeface="Arial" charset="0"/>
            </a:endParaRPr>
          </a:p>
        </p:txBody>
      </p:sp>
      <p:sp>
        <p:nvSpPr>
          <p:cNvPr id="10" name="Rectangle 1"/>
          <p:cNvSpPr>
            <a:spLocks noChangeArrowheads="1"/>
          </p:cNvSpPr>
          <p:nvPr/>
        </p:nvSpPr>
        <p:spPr bwMode="auto">
          <a:xfrm>
            <a:off x="523844" y="5357826"/>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Arial" charset="0"/>
              </a:rPr>
              <a:t>TypeSignature</a:t>
            </a:r>
            <a:r>
              <a:rPr lang="en-US" sz="2000" b="1" i="1" dirty="0" smtClean="0">
                <a:latin typeface="Arial" charset="0"/>
              </a:rPr>
              <a:t> </a:t>
            </a:r>
            <a:r>
              <a:rPr lang="ru-RU" sz="2000" dirty="0" smtClean="0">
                <a:latin typeface="Arial" charset="0"/>
              </a:rPr>
              <a:t>= </a:t>
            </a:r>
            <a:r>
              <a:rPr lang="en-US" sz="2000" dirty="0" smtClean="0">
                <a:latin typeface="Arial" charset="0"/>
              </a:rPr>
              <a:t>{type</a:t>
            </a:r>
            <a:r>
              <a:rPr lang="en-US" sz="2000" baseline="-25000" dirty="0" smtClean="0">
                <a:latin typeface="Arial" charset="0"/>
              </a:rPr>
              <a:t>0</a:t>
            </a:r>
            <a:r>
              <a:rPr lang="en-US" sz="2000" dirty="0" smtClean="0">
                <a:latin typeface="Arial" charset="0"/>
              </a:rPr>
              <a:t>, type</a:t>
            </a:r>
            <a:r>
              <a:rPr lang="en-US" sz="2000" baseline="-25000" dirty="0" smtClean="0">
                <a:latin typeface="Arial" charset="0"/>
              </a:rPr>
              <a:t>1</a:t>
            </a:r>
            <a:r>
              <a:rPr lang="en-US" sz="2000" dirty="0" smtClean="0">
                <a:latin typeface="Arial" charset="0"/>
              </a:rPr>
              <a:t>, … , type</a:t>
            </a:r>
            <a:r>
              <a:rPr lang="en-US" sz="2000" baseline="-25000" dirty="0" smtClean="0">
                <a:latin typeface="Arial" charset="0"/>
              </a:rPr>
              <a:t>n-1</a:t>
            </a:r>
            <a:r>
              <a:rPr lang="en-US" sz="2000" dirty="0" smtClean="0">
                <a:latin typeface="Arial" charset="0"/>
              </a:rPr>
              <a:t>}</a:t>
            </a:r>
            <a:endParaRPr lang="en-US" sz="2000" dirty="0">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Type Map</a:t>
            </a:r>
            <a:endParaRPr lang="ru-RU" dirty="0" smtClean="0"/>
          </a:p>
        </p:txBody>
      </p:sp>
      <p:sp>
        <p:nvSpPr>
          <p:cNvPr id="5123" name="Rectangle 5"/>
          <p:cNvSpPr>
            <a:spLocks noGrp="1" noChangeArrowheads="1"/>
          </p:cNvSpPr>
          <p:nvPr>
            <p:ph idx="1"/>
          </p:nvPr>
        </p:nvSpPr>
        <p:spPr/>
        <p:txBody>
          <a:bodyPr/>
          <a:lstStyle/>
          <a:p>
            <a:pPr>
              <a:buNone/>
            </a:pPr>
            <a:r>
              <a:rPr lang="en-US" b="1" dirty="0" smtClean="0"/>
              <a:t>Example</a:t>
            </a:r>
          </a:p>
          <a:p>
            <a:r>
              <a:rPr lang="en-US" dirty="0" smtClean="0"/>
              <a:t>Let the message include the following variable values</a:t>
            </a:r>
          </a:p>
          <a:p>
            <a:pPr lvl="2"/>
            <a:endParaRPr lang="en-US" dirty="0" smtClean="0"/>
          </a:p>
          <a:p>
            <a:pPr lvl="2"/>
            <a:endParaRPr lang="en-US" dirty="0" smtClean="0"/>
          </a:p>
          <a:p>
            <a:pPr lvl="1"/>
            <a:endParaRPr lang="en-US" dirty="0" smtClean="0"/>
          </a:p>
          <a:p>
            <a:r>
              <a:rPr lang="en-US" dirty="0" smtClean="0"/>
              <a:t>Suppose we know the addresses of variables a, b, n in memory</a:t>
            </a:r>
          </a:p>
          <a:p>
            <a:r>
              <a:rPr lang="en-US" dirty="0" smtClean="0"/>
              <a:t>Then the derived type for the description of the data should have the map of the following form</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127585"/>
            <a:ext cx="9144064"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double a; /* address</a:t>
            </a:r>
            <a:r>
              <a:rPr lang="ru-RU" sz="2000" dirty="0" smtClean="0">
                <a:latin typeface="Courier New" pitchFamily="49" charset="0"/>
              </a:rPr>
              <a:t> </a:t>
            </a:r>
            <a:r>
              <a:rPr lang="en-US" sz="2000" dirty="0" smtClean="0">
                <a:latin typeface="Courier New" pitchFamily="49" charset="0"/>
              </a:rPr>
              <a:t>24 */</a:t>
            </a:r>
          </a:p>
          <a:p>
            <a:r>
              <a:rPr lang="en-US" sz="2000" dirty="0" smtClean="0">
                <a:latin typeface="Courier New" pitchFamily="49" charset="0"/>
              </a:rPr>
              <a:t>double b; /* address 40 */</a:t>
            </a:r>
          </a:p>
          <a:p>
            <a:r>
              <a:rPr lang="en-US" sz="2000" dirty="0" err="1" smtClean="0">
                <a:latin typeface="Courier New" pitchFamily="49" charset="0"/>
              </a:rPr>
              <a:t>int</a:t>
            </a:r>
            <a:r>
              <a:rPr lang="ru-RU" sz="2000" dirty="0" smtClean="0">
                <a:latin typeface="Courier New" pitchFamily="49" charset="0"/>
              </a:rPr>
              <a:t>    </a:t>
            </a:r>
            <a:r>
              <a:rPr lang="en-US" sz="2000" dirty="0" smtClean="0">
                <a:latin typeface="Courier New" pitchFamily="49" charset="0"/>
              </a:rPr>
              <a:t>n</a:t>
            </a:r>
            <a:r>
              <a:rPr lang="ru-RU" sz="2000" dirty="0" smtClean="0">
                <a:latin typeface="Courier New" pitchFamily="49" charset="0"/>
              </a:rPr>
              <a:t>; /* </a:t>
            </a:r>
            <a:r>
              <a:rPr lang="en-US" sz="2000" dirty="0" smtClean="0">
                <a:latin typeface="Courier New" pitchFamily="49" charset="0"/>
              </a:rPr>
              <a:t>address </a:t>
            </a:r>
            <a:r>
              <a:rPr lang="ru-RU" sz="2000" dirty="0" smtClean="0">
                <a:latin typeface="Courier New" pitchFamily="49" charset="0"/>
              </a:rPr>
              <a:t>48 */</a:t>
            </a:r>
            <a:endParaRPr lang="en-US" sz="2000" dirty="0">
              <a:latin typeface="Courier New" pitchFamily="49" charset="0"/>
            </a:endParaRPr>
          </a:p>
        </p:txBody>
      </p:sp>
      <p:sp>
        <p:nvSpPr>
          <p:cNvPr id="10" name="Rectangle 1"/>
          <p:cNvSpPr>
            <a:spLocks noChangeArrowheads="1"/>
          </p:cNvSpPr>
          <p:nvPr/>
        </p:nvSpPr>
        <p:spPr bwMode="auto">
          <a:xfrm>
            <a:off x="523844" y="4450398"/>
            <a:ext cx="9144064" cy="163121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a:t>
            </a:r>
          </a:p>
          <a:p>
            <a:r>
              <a:rPr lang="en-US" sz="2000" dirty="0" smtClean="0">
                <a:latin typeface="Courier New" pitchFamily="49" charset="0"/>
              </a:rPr>
              <a:t> (MPI_DOUBLE, 0),</a:t>
            </a:r>
          </a:p>
          <a:p>
            <a:r>
              <a:rPr lang="en-US" sz="2000" dirty="0" smtClean="0">
                <a:latin typeface="Courier New" pitchFamily="49" charset="0"/>
              </a:rPr>
              <a:t> (MPI_DOUBLE, 16),</a:t>
            </a:r>
          </a:p>
          <a:p>
            <a:r>
              <a:rPr lang="en-US" sz="2000" dirty="0" smtClean="0">
                <a:latin typeface="Courier New" pitchFamily="49" charset="0"/>
              </a:rPr>
              <a:t> (MPI_INT, 24)</a:t>
            </a:r>
            <a:endParaRPr lang="ru-RU" sz="2000" dirty="0" smtClean="0">
              <a:latin typeface="Courier New" pitchFamily="49" charset="0"/>
            </a:endParaRPr>
          </a:p>
          <a:p>
            <a:r>
              <a:rPr lang="ru-RU" sz="2000" dirty="0" smtClean="0">
                <a:latin typeface="Courier New" pitchFamily="49" charset="0"/>
              </a:rPr>
              <a:t>}</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Type Map</a:t>
            </a:r>
            <a:endParaRPr lang="ru-RU" dirty="0" smtClean="0"/>
          </a:p>
        </p:txBody>
      </p:sp>
      <p:sp>
        <p:nvSpPr>
          <p:cNvPr id="5123" name="Rectangle 5"/>
          <p:cNvSpPr>
            <a:spLocks noGrp="1" noChangeArrowheads="1"/>
          </p:cNvSpPr>
          <p:nvPr>
            <p:ph idx="1"/>
          </p:nvPr>
        </p:nvSpPr>
        <p:spPr/>
        <p:txBody>
          <a:bodyPr/>
          <a:lstStyle/>
          <a:p>
            <a:r>
              <a:rPr lang="en-US" dirty="0" smtClean="0"/>
              <a:t>The following concepts is used in MPI for the derived data types</a:t>
            </a:r>
          </a:p>
          <a:p>
            <a:pPr lvl="1"/>
            <a:r>
              <a:rPr lang="en-US" dirty="0" smtClean="0"/>
              <a:t>The </a:t>
            </a:r>
            <a:r>
              <a:rPr lang="en-US" b="1" dirty="0" smtClean="0"/>
              <a:t>lower boundary </a:t>
            </a:r>
            <a:r>
              <a:rPr lang="en-US" dirty="0" smtClean="0"/>
              <a:t>of type</a:t>
            </a:r>
          </a:p>
          <a:p>
            <a:pPr lvl="1"/>
            <a:endParaRPr lang="en-US" dirty="0" smtClean="0"/>
          </a:p>
          <a:p>
            <a:pPr lvl="1"/>
            <a:r>
              <a:rPr lang="en-US" dirty="0" smtClean="0"/>
              <a:t>The </a:t>
            </a:r>
            <a:r>
              <a:rPr lang="en-US" b="1" dirty="0" smtClean="0"/>
              <a:t>upper boundary </a:t>
            </a:r>
            <a:r>
              <a:rPr lang="en-US" dirty="0" smtClean="0"/>
              <a:t>of type</a:t>
            </a:r>
          </a:p>
          <a:p>
            <a:pPr lvl="1"/>
            <a:endParaRPr lang="en-US" dirty="0" smtClean="0"/>
          </a:p>
          <a:p>
            <a:pPr lvl="1"/>
            <a:r>
              <a:rPr lang="en-US" dirty="0" smtClean="0"/>
              <a:t>The </a:t>
            </a:r>
            <a:r>
              <a:rPr lang="en-US" b="1" dirty="0" smtClean="0"/>
              <a:t>extent</a:t>
            </a:r>
            <a:r>
              <a:rPr lang="en-US" dirty="0" smtClean="0"/>
              <a:t> of type (the extent is the memory size in bytes, which should be allocated for a derived type element)</a:t>
            </a:r>
          </a:p>
          <a:p>
            <a:pPr lvl="1"/>
            <a:endParaRPr lang="en-US" dirty="0" smtClean="0"/>
          </a:p>
          <a:p>
            <a:pPr lvl="1"/>
            <a:r>
              <a:rPr lang="en-US" dirty="0" smtClean="0"/>
              <a:t>The size of the data type is the number of bytes that is required to place a single value of this data type</a:t>
            </a:r>
          </a:p>
          <a:p>
            <a:pPr lvl="1"/>
            <a:r>
              <a:rPr lang="en-US" dirty="0" smtClean="0"/>
              <a:t>The difference between the values of the extent and the size is in the approximation value needed for the address alignment</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64866" name="Object 10"/>
          <p:cNvGraphicFramePr>
            <a:graphicFrameLocks noChangeAspect="1"/>
          </p:cNvGraphicFramePr>
          <p:nvPr/>
        </p:nvGraphicFramePr>
        <p:xfrm>
          <a:off x="3008313" y="2039779"/>
          <a:ext cx="3673475" cy="501650"/>
        </p:xfrm>
        <a:graphic>
          <a:graphicData uri="http://schemas.openxmlformats.org/presentationml/2006/ole">
            <p:oleObj spid="_x0000_s164866" name="Формула" r:id="rId4" imgW="1803400" imgH="241300" progId="Equation.3">
              <p:embed/>
            </p:oleObj>
          </a:graphicData>
        </a:graphic>
      </p:graphicFrame>
      <p:graphicFrame>
        <p:nvGraphicFramePr>
          <p:cNvPr id="164867" name="Object 12"/>
          <p:cNvGraphicFramePr>
            <a:graphicFrameLocks noChangeAspect="1"/>
          </p:cNvGraphicFramePr>
          <p:nvPr/>
        </p:nvGraphicFramePr>
        <p:xfrm>
          <a:off x="2009775" y="2846863"/>
          <a:ext cx="6183313" cy="501650"/>
        </p:xfrm>
        <a:graphic>
          <a:graphicData uri="http://schemas.openxmlformats.org/presentationml/2006/ole">
            <p:oleObj spid="_x0000_s164867" name="Формула" r:id="rId5" imgW="3035300" imgH="241300" progId="Equation.3">
              <p:embed/>
            </p:oleObj>
          </a:graphicData>
        </a:graphic>
      </p:graphicFrame>
      <p:graphicFrame>
        <p:nvGraphicFramePr>
          <p:cNvPr id="164868" name="Object 13"/>
          <p:cNvGraphicFramePr>
            <a:graphicFrameLocks noChangeAspect="1"/>
          </p:cNvGraphicFramePr>
          <p:nvPr/>
        </p:nvGraphicFramePr>
        <p:xfrm>
          <a:off x="1892300" y="4011137"/>
          <a:ext cx="6545263" cy="422275"/>
        </p:xfrm>
        <a:graphic>
          <a:graphicData uri="http://schemas.openxmlformats.org/presentationml/2006/ole">
            <p:oleObj spid="_x0000_s164868" name="Формула" r:id="rId6" imgW="3213100" imgH="2032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Derived Data Types in MPI…</a:t>
            </a:r>
            <a:br>
              <a:rPr lang="en-US" dirty="0" smtClean="0"/>
            </a:br>
            <a:r>
              <a:rPr lang="en-US" sz="2800" dirty="0" smtClean="0"/>
              <a:t>Type Map</a:t>
            </a:r>
            <a:endParaRPr lang="ru-RU" dirty="0" smtClean="0"/>
          </a:p>
        </p:txBody>
      </p:sp>
      <p:sp>
        <p:nvSpPr>
          <p:cNvPr id="5123" name="Rectangle 5"/>
          <p:cNvSpPr>
            <a:spLocks noGrp="1" noChangeArrowheads="1"/>
          </p:cNvSpPr>
          <p:nvPr>
            <p:ph idx="1"/>
          </p:nvPr>
        </p:nvSpPr>
        <p:spPr/>
        <p:txBody>
          <a:bodyPr/>
          <a:lstStyle/>
          <a:p>
            <a:r>
              <a:rPr lang="en-US" dirty="0" smtClean="0"/>
              <a:t>MPI provides the following functions for obtaining the values </a:t>
            </a:r>
            <a:r>
              <a:rPr lang="en-US" dirty="0" err="1" smtClean="0"/>
              <a:t>ofthe</a:t>
            </a:r>
            <a:r>
              <a:rPr lang="en-US" dirty="0" smtClean="0"/>
              <a:t> extent and the type size</a:t>
            </a:r>
          </a:p>
          <a:p>
            <a:endParaRPr lang="en-US" dirty="0" smtClean="0"/>
          </a:p>
          <a:p>
            <a:endParaRPr lang="en-US" dirty="0" smtClean="0"/>
          </a:p>
          <a:p>
            <a:r>
              <a:rPr lang="en-US" dirty="0" smtClean="0"/>
              <a:t>The lower and the upper boundaries of the types may be determined by means of the following functions</a:t>
            </a:r>
          </a:p>
          <a:p>
            <a:endParaRPr lang="en-US" dirty="0" smtClean="0"/>
          </a:p>
          <a:p>
            <a:pPr lvl="1"/>
            <a:endParaRPr lang="en-US" dirty="0" smtClean="0"/>
          </a:p>
          <a:p>
            <a:r>
              <a:rPr lang="en-US" dirty="0" smtClean="0"/>
              <a:t>The function of getting the address of the variable is essential in constructing the derived types</a:t>
            </a:r>
          </a:p>
        </p:txBody>
      </p:sp>
      <p:sp>
        <p:nvSpPr>
          <p:cNvPr id="6" name="Нижний колонтитул 5"/>
          <p:cNvSpPr>
            <a:spLocks noGrp="1"/>
          </p:cNvSpPr>
          <p:nvPr>
            <p:ph type="ftr" sz="quarter" idx="3"/>
          </p:nvPr>
        </p:nvSpPr>
        <p:spPr/>
        <p:txBody>
          <a:bodyPr/>
          <a:lstStyle/>
          <a:p>
            <a:pPr>
              <a:defRPr/>
            </a:pPr>
            <a:r>
              <a:rPr lang="en-US" smtClean="0"/>
              <a:t>Derived Data Types, Communicators and Virtual Topologies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127585"/>
            <a:ext cx="9144064"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MPI_Type_extent</a:t>
            </a:r>
            <a:r>
              <a:rPr lang="en-US" sz="2000" dirty="0" smtClean="0">
                <a:latin typeface="Courier New" pitchFamily="49" charset="0"/>
              </a:rPr>
              <a:t>(</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MPI_Aint</a:t>
            </a:r>
            <a:r>
              <a:rPr lang="en-US" sz="2000" dirty="0" smtClean="0">
                <a:latin typeface="Courier New" pitchFamily="49" charset="0"/>
              </a:rPr>
              <a:t> *extent);</a:t>
            </a:r>
          </a:p>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MPI_Type_size</a:t>
            </a:r>
            <a:r>
              <a:rPr lang="en-US" sz="2000" dirty="0" smtClean="0">
                <a:latin typeface="Courier New" pitchFamily="49" charset="0"/>
              </a:rPr>
              <a:t>(</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MPI_Aint</a:t>
            </a:r>
            <a:r>
              <a:rPr lang="en-US" sz="2000" dirty="0" smtClean="0">
                <a:latin typeface="Courier New" pitchFamily="49" charset="0"/>
              </a:rPr>
              <a:t> *size);</a:t>
            </a:r>
            <a:r>
              <a:rPr lang="ru-RU" sz="2000" dirty="0" smtClean="0">
                <a:latin typeface="Courier New" pitchFamily="49" charset="0"/>
              </a:rPr>
              <a:t> </a:t>
            </a:r>
            <a:endParaRPr lang="en-US" sz="2000" dirty="0">
              <a:latin typeface="Courier New" pitchFamily="49" charset="0"/>
            </a:endParaRPr>
          </a:p>
        </p:txBody>
      </p:sp>
      <p:sp>
        <p:nvSpPr>
          <p:cNvPr id="10" name="Rectangle 1"/>
          <p:cNvSpPr>
            <a:spLocks noChangeArrowheads="1"/>
          </p:cNvSpPr>
          <p:nvPr/>
        </p:nvSpPr>
        <p:spPr bwMode="auto">
          <a:xfrm>
            <a:off x="523844" y="5386344"/>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MPI_Address</a:t>
            </a:r>
            <a:r>
              <a:rPr lang="en-US" sz="2000" dirty="0" smtClean="0">
                <a:latin typeface="Courier New" pitchFamily="49" charset="0"/>
              </a:rPr>
              <a:t>(void *location, </a:t>
            </a:r>
            <a:r>
              <a:rPr lang="en-US" sz="2000" dirty="0" err="1" smtClean="0">
                <a:latin typeface="Courier New" pitchFamily="49" charset="0"/>
              </a:rPr>
              <a:t>MPI_Aint</a:t>
            </a:r>
            <a:r>
              <a:rPr lang="en-US" sz="2000" dirty="0" smtClean="0">
                <a:latin typeface="Courier New" pitchFamily="49" charset="0"/>
              </a:rPr>
              <a:t> *address);</a:t>
            </a:r>
            <a:r>
              <a:rPr lang="ru-RU" sz="2000" dirty="0" smtClean="0"/>
              <a:t> </a:t>
            </a:r>
            <a:endParaRPr lang="en-US" sz="2000" dirty="0" smtClean="0"/>
          </a:p>
        </p:txBody>
      </p:sp>
      <p:sp>
        <p:nvSpPr>
          <p:cNvPr id="11" name="Rectangle 1"/>
          <p:cNvSpPr>
            <a:spLocks noChangeArrowheads="1"/>
          </p:cNvSpPr>
          <p:nvPr/>
        </p:nvSpPr>
        <p:spPr bwMode="auto">
          <a:xfrm>
            <a:off x="523844" y="3721246"/>
            <a:ext cx="9144064"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MPI_Type_lb</a:t>
            </a:r>
            <a:r>
              <a:rPr lang="en-US" sz="2000" dirty="0" smtClean="0">
                <a:latin typeface="Courier New" pitchFamily="49" charset="0"/>
              </a:rPr>
              <a:t>(</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MPI_Aint</a:t>
            </a:r>
            <a:r>
              <a:rPr lang="en-US" sz="2000" dirty="0" smtClean="0">
                <a:latin typeface="Courier New" pitchFamily="49" charset="0"/>
              </a:rPr>
              <a:t> *</a:t>
            </a:r>
            <a:r>
              <a:rPr lang="en-US" sz="2000" dirty="0" err="1" smtClean="0">
                <a:latin typeface="Courier New" pitchFamily="49" charset="0"/>
              </a:rPr>
              <a:t>disp</a:t>
            </a:r>
            <a:r>
              <a:rPr lang="en-US" sz="2000" dirty="0" smtClean="0">
                <a:latin typeface="Courier New" pitchFamily="49" charset="0"/>
              </a:rPr>
              <a:t>);</a:t>
            </a:r>
          </a:p>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MPI_Type_ub</a:t>
            </a:r>
            <a:r>
              <a:rPr lang="en-US" sz="2000" dirty="0" smtClean="0">
                <a:latin typeface="Courier New" pitchFamily="49" charset="0"/>
              </a:rPr>
              <a:t>(</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MPI_Aint</a:t>
            </a:r>
            <a:r>
              <a:rPr lang="en-US" sz="2000" dirty="0" smtClean="0">
                <a:latin typeface="Courier New" pitchFamily="49" charset="0"/>
              </a:rPr>
              <a:t> *</a:t>
            </a:r>
            <a:r>
              <a:rPr lang="en-US" sz="2000" dirty="0" err="1" smtClean="0">
                <a:latin typeface="Courier New" pitchFamily="49" charset="0"/>
              </a:rPr>
              <a:t>disp</a:t>
            </a:r>
            <a:r>
              <a:rPr lang="en-US" sz="2000" dirty="0" smtClean="0">
                <a:latin typeface="Courier New" pitchFamily="49" charset="0"/>
              </a:rPr>
              <a:t>);</a:t>
            </a:r>
            <a:r>
              <a:rPr lang="ru-RU" sz="2000" dirty="0" smtClean="0"/>
              <a:t> </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4648</Words>
  <Application>Microsoft Office PowerPoint</Application>
  <PresentationFormat>Лист A4 (210x297 мм)</PresentationFormat>
  <Paragraphs>609</Paragraphs>
  <Slides>47</Slides>
  <Notes>45</Notes>
  <HiddenSlides>0</HiddenSlides>
  <MMClips>0</MMClips>
  <ScaleCrop>false</ScaleCrop>
  <HeadingPairs>
    <vt:vector size="6" baseType="variant">
      <vt:variant>
        <vt:lpstr>Тема</vt:lpstr>
      </vt:variant>
      <vt:variant>
        <vt:i4>1</vt:i4>
      </vt:variant>
      <vt:variant>
        <vt:lpstr>Внедренные серверы OLE</vt:lpstr>
      </vt:variant>
      <vt:variant>
        <vt:i4>3</vt:i4>
      </vt:variant>
      <vt:variant>
        <vt:lpstr>Заголовки слайдов</vt:lpstr>
      </vt:variant>
      <vt:variant>
        <vt:i4>47</vt:i4>
      </vt:variant>
    </vt:vector>
  </HeadingPairs>
  <TitlesOfParts>
    <vt:vector size="51" baseType="lpstr">
      <vt:lpstr>1_itlab</vt:lpstr>
      <vt:lpstr>Формула</vt:lpstr>
      <vt:lpstr>Документ</vt:lpstr>
      <vt:lpstr>Рисунок</vt:lpstr>
      <vt:lpstr>Слайд 1</vt:lpstr>
      <vt:lpstr>Слайд 2</vt:lpstr>
      <vt:lpstr>Contents</vt:lpstr>
      <vt:lpstr>Derived Data Types in MPI </vt:lpstr>
      <vt:lpstr>Derived Data Types in MPI… Type Map</vt:lpstr>
      <vt:lpstr>Derived Data Types in MPI… Type Map</vt:lpstr>
      <vt:lpstr>Derived Data Types in MPI… Type Map</vt:lpstr>
      <vt:lpstr>Derived Data Types in MPI… Type Map</vt:lpstr>
      <vt:lpstr>Derived Data Types in MPI… Type Map</vt:lpstr>
      <vt:lpstr>Derived Data Types in MPI… The Methods of Constructing</vt:lpstr>
      <vt:lpstr>Derived Data Types in MPI… The Vector Method</vt:lpstr>
      <vt:lpstr>Derived Data Types in MPI… The Vector Method</vt:lpstr>
      <vt:lpstr>Derived Data Types in MPI… The Vector Method</vt:lpstr>
      <vt:lpstr>Derived Data Types in MPI… The Index Method</vt:lpstr>
      <vt:lpstr>Derived Data Types in MPI… The Index Method</vt:lpstr>
      <vt:lpstr>Derived Data Types in MPI… The Index Method</vt:lpstr>
      <vt:lpstr>Derived Data Types in MPI… The Structural Method</vt:lpstr>
      <vt:lpstr>Derived Data Types in MPI… Declaring and Deleting</vt:lpstr>
      <vt:lpstr>Derived Data Types in MPI… Data Packing</vt:lpstr>
      <vt:lpstr>Derived Data Types in MPI… Data Packing</vt:lpstr>
      <vt:lpstr>Derived Data Types in MPI… Data Packing</vt:lpstr>
      <vt:lpstr>Derived Data Types in MPI… Data Packing</vt:lpstr>
      <vt:lpstr>Derived Data Types in MPI… Data Packing</vt:lpstr>
      <vt:lpstr>Derived Data Types in MPI Data Packing</vt:lpstr>
      <vt:lpstr>Groups of Processes and Communicators</vt:lpstr>
      <vt:lpstr>Groups of Processes and Communicators… Managing Groups</vt:lpstr>
      <vt:lpstr>Groups of Processes and Communicators… Managing Groups</vt:lpstr>
      <vt:lpstr>Groups of Processes and Communicators… Managing Groups</vt:lpstr>
      <vt:lpstr>Groups of Processes and Communicators… Managing Groups</vt:lpstr>
      <vt:lpstr>Groups of Processes and Communicators… Managing Communicators</vt:lpstr>
      <vt:lpstr>Groups of Processes and Communicators… Managing Communicators</vt:lpstr>
      <vt:lpstr>Groups of Processes and Communicators… Managing Communicators</vt:lpstr>
      <vt:lpstr>Groups of Processes and Communicators Managing Communicators</vt:lpstr>
      <vt:lpstr>Virtual Topologies</vt:lpstr>
      <vt:lpstr>Virtual Topologies…</vt:lpstr>
      <vt:lpstr>Virtual Topologies… Cartesian Topologies (Grids)</vt:lpstr>
      <vt:lpstr>Virtual Topologies… Cartesian Topologies (Grids)</vt:lpstr>
      <vt:lpstr>Virtual Topologies… Cartesian Topologies (Grids)</vt:lpstr>
      <vt:lpstr>Virtual Topologies… Cartesian Topologies (Grids)</vt:lpstr>
      <vt:lpstr>Virtual Topologies… Cartesian Topologies (Grids)</vt:lpstr>
      <vt:lpstr>Virtual Topologies… Cartesian Topologies (Grids)</vt:lpstr>
      <vt:lpstr>Virtual Topologies… Graph Topology</vt:lpstr>
      <vt:lpstr>Virtual Topologies… Graph Topology</vt:lpstr>
      <vt:lpstr>Virtual Topologies… Graph Topology</vt:lpstr>
      <vt:lpstr>Summary</vt:lpstr>
      <vt:lpstr>Exercises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Технологии программирования.  Курс на базе  Microsoft Solutions Framework</dc:title>
  <dc:creator/>
  <cp:lastModifiedBy/>
  <cp:revision>16</cp:revision>
  <cp:lastPrinted>1900-12-31T20:00:00Z</cp:lastPrinted>
  <dcterms:created xsi:type="dcterms:W3CDTF">1900-12-31T20:00:00Z</dcterms:created>
  <dcterms:modified xsi:type="dcterms:W3CDTF">2014-12-05T13:23:42Z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