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72"/>
  </p:notesMasterIdLst>
  <p:sldIdLst>
    <p:sldId id="531" r:id="rId2"/>
    <p:sldId id="260" r:id="rId3"/>
    <p:sldId id="256" r:id="rId4"/>
    <p:sldId id="362" r:id="rId5"/>
    <p:sldId id="407" r:id="rId6"/>
    <p:sldId id="409" r:id="rId7"/>
    <p:sldId id="403" r:id="rId8"/>
    <p:sldId id="493" r:id="rId9"/>
    <p:sldId id="494" r:id="rId10"/>
    <p:sldId id="492" r:id="rId11"/>
    <p:sldId id="408" r:id="rId12"/>
    <p:sldId id="411" r:id="rId13"/>
    <p:sldId id="417" r:id="rId14"/>
    <p:sldId id="468" r:id="rId15"/>
    <p:sldId id="419" r:id="rId16"/>
    <p:sldId id="420" r:id="rId17"/>
    <p:sldId id="421" r:id="rId18"/>
    <p:sldId id="416" r:id="rId19"/>
    <p:sldId id="422" r:id="rId20"/>
    <p:sldId id="424" r:id="rId21"/>
    <p:sldId id="430" r:id="rId22"/>
    <p:sldId id="431" r:id="rId23"/>
    <p:sldId id="415" r:id="rId24"/>
    <p:sldId id="414" r:id="rId25"/>
    <p:sldId id="495" r:id="rId26"/>
    <p:sldId id="496" r:id="rId27"/>
    <p:sldId id="497" r:id="rId28"/>
    <p:sldId id="433" r:id="rId29"/>
    <p:sldId id="498" r:id="rId30"/>
    <p:sldId id="499" r:id="rId31"/>
    <p:sldId id="500" r:id="rId32"/>
    <p:sldId id="501" r:id="rId33"/>
    <p:sldId id="502" r:id="rId34"/>
    <p:sldId id="413" r:id="rId35"/>
    <p:sldId id="404" r:id="rId36"/>
    <p:sldId id="435" r:id="rId37"/>
    <p:sldId id="469" r:id="rId38"/>
    <p:sldId id="436" r:id="rId39"/>
    <p:sldId id="438" r:id="rId40"/>
    <p:sldId id="405" r:id="rId41"/>
    <p:sldId id="439" r:id="rId42"/>
    <p:sldId id="441" r:id="rId43"/>
    <p:sldId id="452" r:id="rId44"/>
    <p:sldId id="503" r:id="rId45"/>
    <p:sldId id="515" r:id="rId46"/>
    <p:sldId id="516" r:id="rId47"/>
    <p:sldId id="517" r:id="rId48"/>
    <p:sldId id="504" r:id="rId49"/>
    <p:sldId id="508" r:id="rId50"/>
    <p:sldId id="518" r:id="rId51"/>
    <p:sldId id="519" r:id="rId52"/>
    <p:sldId id="511" r:id="rId53"/>
    <p:sldId id="520" r:id="rId54"/>
    <p:sldId id="521" r:id="rId55"/>
    <p:sldId id="522" r:id="rId56"/>
    <p:sldId id="523" r:id="rId57"/>
    <p:sldId id="524" r:id="rId58"/>
    <p:sldId id="525" r:id="rId59"/>
    <p:sldId id="510" r:id="rId60"/>
    <p:sldId id="526" r:id="rId61"/>
    <p:sldId id="527" r:id="rId62"/>
    <p:sldId id="512" r:id="rId63"/>
    <p:sldId id="528" r:id="rId64"/>
    <p:sldId id="529" r:id="rId65"/>
    <p:sldId id="514" r:id="rId66"/>
    <p:sldId id="530" r:id="rId67"/>
    <p:sldId id="513" r:id="rId68"/>
    <p:sldId id="392" r:id="rId69"/>
    <p:sldId id="393" r:id="rId70"/>
    <p:sldId id="302" r:id="rId71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D62A90"/>
    <a:srgbClr val="00FF00"/>
    <a:srgbClr val="99FF33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81" autoAdjust="0"/>
    <p:restoredTop sz="94576" autoAdjust="0"/>
  </p:normalViewPr>
  <p:slideViewPr>
    <p:cSldViewPr>
      <p:cViewPr>
        <p:scale>
          <a:sx n="100" d="100"/>
          <a:sy n="100" d="100"/>
        </p:scale>
        <p:origin x="-606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680882-5D7D-45A9-B0D8-7C13C25E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553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A048D-BC9E-420A-9E19-C3FB18E7A77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40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74FE7-CF99-4916-B10D-F64EAC0EB5CE}" type="slidenum">
              <a:rPr lang="ru-RU" smtClean="0"/>
              <a:pPr/>
              <a:t>70</a:t>
            </a:fld>
            <a:endParaRPr lang="ru-RU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103191"/>
            <a:ext cx="972001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85561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="" xmlns:p14="http://schemas.microsoft.com/office/powerpoint/2010/main" val="1789485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984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003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46589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092" y="1071546"/>
            <a:ext cx="950125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32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809625" indent="-2667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076325" indent="-2667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343025" indent="-2667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24776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Lobachevsky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State University of </a:t>
            </a: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Nizhni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Strategic </a:t>
            </a: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initiative </a:t>
            </a:r>
            <a:b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“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of supercomputer technology and high-performance computing”</a:t>
            </a: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Task 1 – Open the Project </a:t>
            </a:r>
            <a:r>
              <a:rPr lang="en-US" dirty="0" err="1" smtClean="0"/>
              <a:t>SerialGauss</a:t>
            </a:r>
            <a:endParaRPr lang="en-US" dirty="0" smtClean="0"/>
          </a:p>
          <a:p>
            <a:r>
              <a:rPr lang="en-US" dirty="0" smtClean="0"/>
              <a:t>Task 2 – Input the Matrix and Vector Sizes</a:t>
            </a:r>
          </a:p>
          <a:p>
            <a:r>
              <a:rPr lang="en-US" dirty="0" smtClean="0"/>
              <a:t>Task 3 – Input the Initial Data</a:t>
            </a:r>
          </a:p>
          <a:p>
            <a:r>
              <a:rPr lang="en-US" dirty="0" smtClean="0"/>
              <a:t>Task 4 – Terminate the Program Execution</a:t>
            </a:r>
          </a:p>
          <a:p>
            <a:r>
              <a:rPr lang="en-US" dirty="0" smtClean="0"/>
              <a:t>Task 5 – Implement the Gaussian Elimination</a:t>
            </a:r>
          </a:p>
          <a:p>
            <a:r>
              <a:rPr lang="en-US" dirty="0" smtClean="0"/>
              <a:t>Task 6 – Implement the Back Substitution</a:t>
            </a:r>
          </a:p>
          <a:p>
            <a:r>
              <a:rPr lang="en-US" dirty="0" smtClean="0"/>
              <a:t>Task 7 – Carry out Computational Experiments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SerialGauss</a:t>
            </a:r>
            <a:endParaRPr lang="en-US" b="1" dirty="0" smtClean="0"/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SerialGauss.sln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SerialGauss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SerialGauss.cpp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1430" y="3714752"/>
            <a:ext cx="2142857" cy="204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SerialGauss</a:t>
            </a:r>
            <a:endParaRPr lang="en-US" b="1" dirty="0" smtClean="0"/>
          </a:p>
          <a:p>
            <a:r>
              <a:rPr lang="en-US" dirty="0" smtClean="0"/>
              <a:t>Next variables will be used in the program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The program code, which follows the declarations of the variables, is the output of the initial message and the waiting for pressing any key before the application exit</a:t>
            </a:r>
            <a:endParaRPr lang="en-US" b="1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52406" y="1928802"/>
            <a:ext cx="9286940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 // The matrix of linear system</a:t>
            </a:r>
          </a:p>
          <a:p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 // The right parts of the linear system</a:t>
            </a:r>
          </a:p>
          <a:p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; // The result vector</a:t>
            </a:r>
          </a:p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Size;     // Sizes of the initial matrix and the vector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52406" y="4572008"/>
            <a:ext cx="9286940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pt-BR" sz="2000" dirty="0" smtClean="0">
                <a:latin typeface="Courier New" pitchFamily="49" charset="0"/>
              </a:rPr>
              <a:t> printf("Serial </a:t>
            </a:r>
            <a:r>
              <a:rPr lang="en-US" sz="2000" dirty="0" smtClean="0">
                <a:latin typeface="Courier New" pitchFamily="49" charset="0"/>
              </a:rPr>
              <a:t>Gauss algorithm for solving linear systems</a:t>
            </a:r>
            <a:r>
              <a:rPr lang="pt-BR" sz="2000" dirty="0" smtClean="0">
                <a:latin typeface="Courier New" pitchFamily="49" charset="0"/>
              </a:rPr>
              <a:t>\n");</a:t>
            </a:r>
          </a:p>
          <a:p>
            <a:r>
              <a:rPr lang="pt-BR" sz="2000" dirty="0" smtClean="0">
                <a:latin typeface="Courier New" pitchFamily="49" charset="0"/>
              </a:rPr>
              <a:t> getch();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 Sizes</a:t>
            </a:r>
          </a:p>
          <a:p>
            <a:r>
              <a:rPr lang="en-US" dirty="0" smtClean="0"/>
              <a:t>In order to input the initial data of the Gauss algorithm 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determine the sizes of the objects</a:t>
            </a:r>
          </a:p>
          <a:p>
            <a:pPr lvl="1"/>
            <a:r>
              <a:rPr lang="en-US" dirty="0" smtClean="0"/>
              <a:t>allocate the memory for the objects involved in multiplication (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,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and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sets the values of the initial matrix and vector elements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2406" y="3984973"/>
            <a:ext cx="9286940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 Sizes</a:t>
            </a:r>
          </a:p>
          <a:p>
            <a:r>
              <a:rPr lang="en-US" dirty="0" smtClean="0"/>
              <a:t>Determine the sizes of the objects with correct input control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968" y="2000240"/>
            <a:ext cx="9358378" cy="378565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b="1" dirty="0" smtClean="0">
                <a:latin typeface="Courier New" pitchFamily="49" charset="0"/>
              </a:rPr>
              <a:t>  // Setting the size of the initial matrix and the vector</a:t>
            </a:r>
          </a:p>
          <a:p>
            <a:r>
              <a:rPr lang="en-US" sz="2000" b="1" dirty="0" smtClean="0">
                <a:latin typeface="Courier New" pitchFamily="49" charset="0"/>
              </a:rPr>
              <a:t>  do {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</a:t>
            </a:r>
            <a:r>
              <a:rPr lang="en-US" sz="2000" dirty="0" err="1" smtClean="0">
                <a:latin typeface="Courier New" pitchFamily="49" charset="0"/>
              </a:rPr>
              <a:t>nEnter</a:t>
            </a:r>
            <a:r>
              <a:rPr lang="en-US" sz="2000" dirty="0" smtClean="0">
                <a:latin typeface="Courier New" pitchFamily="49" charset="0"/>
              </a:rPr>
              <a:t> size of the initial objects: ");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scanf</a:t>
            </a:r>
            <a:r>
              <a:rPr lang="en-US" sz="2000" dirty="0" smtClean="0">
                <a:latin typeface="Courier New" pitchFamily="49" charset="0"/>
              </a:rPr>
              <a:t>("%d", &amp;Size);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</a:t>
            </a:r>
            <a:r>
              <a:rPr lang="en-US" sz="2000" dirty="0" err="1" smtClean="0">
                <a:latin typeface="Courier New" pitchFamily="49" charset="0"/>
              </a:rPr>
              <a:t>nChosen</a:t>
            </a:r>
            <a:r>
              <a:rPr lang="en-US" sz="2000" dirty="0" smtClean="0">
                <a:latin typeface="Courier New" pitchFamily="49" charset="0"/>
              </a:rPr>
              <a:t> objects’ size = %d", 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  if (Size &lt;= 0)</a:t>
            </a:r>
          </a:p>
          <a:p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("\</a:t>
            </a:r>
            <a:r>
              <a:rPr lang="en-US" sz="2000" b="1" dirty="0" err="1" smtClean="0">
                <a:latin typeface="Courier New" pitchFamily="49" charset="0"/>
              </a:rPr>
              <a:t>nSize</a:t>
            </a:r>
            <a:r>
              <a:rPr lang="en-US" sz="2000" b="1" dirty="0" smtClean="0">
                <a:latin typeface="Courier New" pitchFamily="49" charset="0"/>
              </a:rPr>
              <a:t> of objects must be greater than 0!\n"); </a:t>
            </a:r>
          </a:p>
          <a:p>
            <a:r>
              <a:rPr lang="en-US" sz="2000" b="1" dirty="0" smtClean="0">
                <a:latin typeface="Courier New" pitchFamily="49" charset="0"/>
              </a:rPr>
              <a:t>  } while (Size &lt;= 0);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 Sizes</a:t>
            </a:r>
          </a:p>
          <a:p>
            <a:r>
              <a:rPr lang="en-US" dirty="0" smtClean="0"/>
              <a:t>Add the call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after the initial message line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968" y="2428868"/>
            <a:ext cx="9358378" cy="378565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main() {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  // Initial matrix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  // Initial vector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;  // Result vector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Size;	        // Sizes of initial matrix and vector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pt-BR" sz="2000" dirty="0" smtClean="0">
                <a:latin typeface="Courier New" pitchFamily="49" charset="0"/>
              </a:rPr>
              <a:t>printf("Serial </a:t>
            </a:r>
            <a:r>
              <a:rPr lang="en-US" sz="2000" dirty="0" smtClean="0">
                <a:latin typeface="Courier New" pitchFamily="49" charset="0"/>
              </a:rPr>
              <a:t>Gauss algorithm for solving linear systems</a:t>
            </a:r>
            <a:r>
              <a:rPr lang="pt-BR" sz="2000" dirty="0" smtClean="0">
                <a:latin typeface="Courier New" pitchFamily="49" charset="0"/>
              </a:rPr>
              <a:t>\n");</a:t>
            </a:r>
          </a:p>
          <a:p>
            <a:r>
              <a:rPr lang="en-US" sz="2000" dirty="0" smtClean="0">
                <a:latin typeface="Courier New" pitchFamily="49" charset="0"/>
              </a:rPr>
              <a:t>  // Process initialization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getch</a:t>
            </a:r>
            <a:r>
              <a:rPr lang="en-US" sz="2000" dirty="0" smtClean="0">
                <a:latin typeface="Courier New" pitchFamily="49" charset="0"/>
              </a:rPr>
              <a:t>();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 Sizes</a:t>
            </a:r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8" y="2214554"/>
            <a:ext cx="7965281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Memory allocation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968" y="2000240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// Setting the size of the initial matrix and the vector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&lt;…&gt;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// Memory allocation 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 = new double[Size*Size];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 = new double[Size];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 = new double[Size]; 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set the matrices elements by the following template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968" y="4500570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noProof="1" smtClean="0">
                <a:latin typeface="Courier New" pitchFamily="49" charset="0"/>
              </a:rPr>
              <a:t>// Function for simple initialization of the matrix 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// </a:t>
            </a:r>
            <a:r>
              <a:rPr lang="en-US" sz="2000" noProof="1" smtClean="0">
                <a:latin typeface="Courier New" pitchFamily="49" charset="0"/>
              </a:rPr>
              <a:t>and the vector elements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DummyDataInitialization</a:t>
            </a:r>
            <a:r>
              <a:rPr lang="en-US" sz="2000" dirty="0" smtClean="0">
                <a:latin typeface="Courier New" pitchFamily="49" charset="0"/>
              </a:rPr>
              <a:t> 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Size);</a:t>
            </a:r>
            <a:endParaRPr lang="en-US" sz="2000" dirty="0">
              <a:latin typeface="Courier New" pitchFamily="49" charset="0"/>
            </a:endParaRP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576513" y="2420938"/>
          <a:ext cx="4933950" cy="1828800"/>
        </p:xfrm>
        <a:graphic>
          <a:graphicData uri="http://schemas.openxmlformats.org/presentationml/2006/ole">
            <p:oleObj spid="_x0000_s3076" name="Equation" r:id="rId4" imgW="2781000" imgH="914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67446" y="5429265"/>
            <a:ext cx="35099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200" dirty="0" smtClean="0">
                <a:latin typeface="Arial" pitchFamily="34" charset="0"/>
              </a:rPr>
              <a:t>Sysoyev </a:t>
            </a:r>
            <a:r>
              <a:rPr lang="en-US" sz="2200" smtClean="0">
                <a:latin typeface="Arial" pitchFamily="34" charset="0"/>
              </a:rPr>
              <a:t>A.V</a:t>
            </a:r>
            <a:r>
              <a:rPr lang="en-US" sz="2200" smtClean="0">
                <a:latin typeface="Arial" pitchFamily="34" charset="0"/>
              </a:rPr>
              <a:t>.</a:t>
            </a:r>
            <a:endParaRPr lang="en-US" sz="2200" dirty="0" smtClean="0">
              <a:latin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</a:rPr>
              <a:t>Software department</a:t>
            </a:r>
            <a:endParaRPr lang="ru-RU" sz="2200" dirty="0">
              <a:latin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42950" y="2780928"/>
            <a:ext cx="84201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dirty="0" smtClean="0"/>
              <a:t>0</a:t>
            </a:r>
            <a:r>
              <a:rPr lang="en-US" altLang="ru-RU" dirty="0" smtClean="0"/>
              <a:t>7</a:t>
            </a:r>
            <a:r>
              <a:rPr lang="ru-RU" altLang="ru-RU" dirty="0" smtClean="0"/>
              <a:t> </a:t>
            </a:r>
            <a:r>
              <a:rPr lang="en-US" altLang="ru-RU" dirty="0" smtClean="0"/>
              <a:t>Practice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en-US" dirty="0" smtClean="0"/>
              <a:t>Parallel Algorithms of Solving </a:t>
            </a:r>
            <a:br>
              <a:rPr lang="en-US" dirty="0" smtClean="0"/>
            </a:br>
            <a:r>
              <a:rPr lang="en-US" dirty="0" smtClean="0"/>
              <a:t>the Linear Equation Systems</a:t>
            </a:r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81760" y="4500570"/>
            <a:ext cx="3539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i="1" dirty="0">
                <a:solidFill>
                  <a:srgbClr val="000000"/>
                </a:solidFill>
                <a:latin typeface="Arial" charset="0"/>
              </a:rPr>
              <a:t>With the support of </a:t>
            </a:r>
            <a:r>
              <a:rPr lang="en-US" sz="2000" i="1" dirty="0" smtClean="0">
                <a:solidFill>
                  <a:srgbClr val="000000"/>
                </a:solidFill>
                <a:latin typeface="Arial" charset="0"/>
              </a:rPr>
              <a:t>Microsoft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8092" y="1785926"/>
            <a:ext cx="9467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 smtClean="0">
                <a:latin typeface="+mn-lt"/>
              </a:rPr>
              <a:t>Parallel Programming for Multiprocessor Distributed Memory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after allocating memory inside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Print out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and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in the main function after calling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 of the formatted matrix output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formatted vector output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PrintVector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which was developed in the Practice 05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Compile and run the application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Check the correctness of data input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910" y="2500306"/>
            <a:ext cx="7965281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Terminate the Program Execution</a:t>
            </a:r>
          </a:p>
          <a:p>
            <a:r>
              <a:rPr lang="en-US" dirty="0" smtClean="0"/>
              <a:t>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computational process termination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Terminate the Program Execution</a:t>
            </a:r>
          </a:p>
          <a:p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should be called at the end of the function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  // Memory allocation and data initialization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Size); 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// Matrix and vector output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("Initial Matrix \n");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PrintMatrix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Size, Size);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("Initial Vector \n");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PrintVector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Size); 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// Process termination 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);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To solve the linear equation system by means of the Gauss algorithm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SerialResultCalculation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255454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Function for the execution of Gauss algorithm</a:t>
            </a:r>
          </a:p>
          <a:p>
            <a:r>
              <a:rPr lang="fr-FR" sz="2000" dirty="0" smtClean="0">
                <a:latin typeface="Courier New" pitchFamily="49" charset="0"/>
              </a:rPr>
              <a:t>void </a:t>
            </a:r>
            <a:r>
              <a:rPr lang="fr-FR" sz="2000" b="1" dirty="0" smtClean="0">
                <a:latin typeface="Courier New" pitchFamily="49" charset="0"/>
              </a:rPr>
              <a:t>SerialResultCalculation</a:t>
            </a:r>
            <a:r>
              <a:rPr lang="fr-FR" sz="2000" dirty="0" smtClean="0">
                <a:latin typeface="Courier New" pitchFamily="49" charset="0"/>
              </a:rPr>
              <a:t>(double* pMatrix, </a:t>
            </a:r>
          </a:p>
          <a:p>
            <a:r>
              <a:rPr lang="fr-FR" sz="2000" dirty="0" smtClean="0">
                <a:latin typeface="Courier New" pitchFamily="49" charset="0"/>
              </a:rPr>
              <a:t>  double* pVector, double* pResult, int Size) {</a:t>
            </a:r>
          </a:p>
          <a:p>
            <a:r>
              <a:rPr lang="fr-FR" sz="2000" dirty="0" smtClean="0">
                <a:latin typeface="Courier New" pitchFamily="49" charset="0"/>
              </a:rPr>
              <a:t>  // Gaussian elimination</a:t>
            </a:r>
          </a:p>
          <a:p>
            <a:r>
              <a:rPr lang="fr-FR" sz="2000" dirty="0" smtClean="0">
                <a:latin typeface="Courier New" pitchFamily="49" charset="0"/>
              </a:rPr>
              <a:t>  </a:t>
            </a:r>
            <a:r>
              <a:rPr lang="fr-FR" sz="2000" b="1" dirty="0" smtClean="0">
                <a:latin typeface="Courier New" pitchFamily="49" charset="0"/>
              </a:rPr>
              <a:t>SerialGaussianElimination</a:t>
            </a:r>
            <a:r>
              <a:rPr lang="fr-FR" sz="2000" dirty="0" smtClean="0">
                <a:latin typeface="Courier New" pitchFamily="49" charset="0"/>
              </a:rPr>
              <a:t>(pMatrix, pVector, Size);</a:t>
            </a:r>
          </a:p>
          <a:p>
            <a:r>
              <a:rPr lang="fr-FR" sz="2000" dirty="0" smtClean="0">
                <a:latin typeface="Courier New" pitchFamily="49" charset="0"/>
              </a:rPr>
              <a:t>  // Back substitution</a:t>
            </a:r>
          </a:p>
          <a:p>
            <a:r>
              <a:rPr lang="fr-FR" sz="2000" dirty="0" smtClean="0">
                <a:latin typeface="Courier New" pitchFamily="49" charset="0"/>
              </a:rPr>
              <a:t>  </a:t>
            </a:r>
            <a:r>
              <a:rPr lang="fr-FR" sz="2000" b="1" dirty="0" smtClean="0">
                <a:latin typeface="Courier New" pitchFamily="49" charset="0"/>
              </a:rPr>
              <a:t>SerialBackSubstitution</a:t>
            </a:r>
            <a:r>
              <a:rPr lang="fr-FR" sz="2000" dirty="0" smtClean="0">
                <a:latin typeface="Courier New" pitchFamily="49" charset="0"/>
              </a:rPr>
              <a:t>(pMatrix, pVector, pResult, Size); </a:t>
            </a:r>
          </a:p>
          <a:p>
            <a:r>
              <a:rPr lang="fr-FR" sz="2000" dirty="0" smtClean="0">
                <a:latin typeface="Courier New" pitchFamily="49" charset="0"/>
              </a:rPr>
              <a:t>}</a:t>
            </a:r>
            <a:endParaRPr lang="fr-FR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Declare two array variables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pSerialPivotPos</a:t>
            </a:r>
            <a:r>
              <a:rPr lang="en-US" dirty="0" smtClean="0"/>
              <a:t> – to store the order of choosing the pivot rows 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pSerialPivotIter</a:t>
            </a:r>
            <a:r>
              <a:rPr lang="en-US" i="1" dirty="0" smtClean="0"/>
              <a:t> –</a:t>
            </a:r>
            <a:r>
              <a:rPr lang="en-US" dirty="0" smtClean="0"/>
              <a:t> to</a:t>
            </a:r>
            <a:r>
              <a:rPr lang="en-US" i="1" dirty="0" smtClean="0"/>
              <a:t> </a:t>
            </a:r>
            <a:r>
              <a:rPr lang="en-US" dirty="0" smtClean="0"/>
              <a:t>store the number of the iteration where the row with the number </a:t>
            </a:r>
            <a:r>
              <a:rPr lang="en-US" i="1" dirty="0" err="1" smtClean="0"/>
              <a:t>i</a:t>
            </a:r>
            <a:r>
              <a:rPr lang="en-US" dirty="0" smtClean="0"/>
              <a:t> was chosen as the pivot one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Add memory allocation for declared array and initialize their elements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143248"/>
            <a:ext cx="9358378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b="1" dirty="0" err="1" smtClean="0">
                <a:latin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</a:rPr>
              <a:t>* </a:t>
            </a:r>
            <a:r>
              <a:rPr lang="en-US" sz="2000" b="1" dirty="0" err="1" smtClean="0">
                <a:latin typeface="Courier New" pitchFamily="49" charset="0"/>
              </a:rPr>
              <a:t>pSerialPivotPos</a:t>
            </a:r>
            <a:r>
              <a:rPr lang="en-US" sz="2000" b="1" dirty="0" smtClean="0">
                <a:latin typeface="Courier New" pitchFamily="49" charset="0"/>
              </a:rPr>
              <a:t>;</a:t>
            </a:r>
          </a:p>
          <a:p>
            <a:r>
              <a:rPr lang="en-US" sz="2000" b="1" dirty="0" err="1" smtClean="0">
                <a:latin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</a:rPr>
              <a:t>* </a:t>
            </a:r>
            <a:r>
              <a:rPr lang="en-US" sz="2000" b="1" dirty="0" err="1" smtClean="0">
                <a:latin typeface="Courier New" pitchFamily="49" charset="0"/>
              </a:rPr>
              <a:t>pSerialPivotIter</a:t>
            </a:r>
            <a:r>
              <a:rPr lang="en-US" sz="2000" b="1" dirty="0" smtClean="0">
                <a:latin typeface="Courier New" pitchFamily="49" charset="0"/>
              </a:rPr>
              <a:t>;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It is necessary to determine the pivot matrix row at each iteration 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FindPivotRow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435362"/>
            <a:ext cx="9358378" cy="389722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// Finding the pivot row</a:t>
            </a:r>
          </a:p>
          <a:p>
            <a:pPr>
              <a:lnSpc>
                <a:spcPct val="95000"/>
              </a:lnSpc>
            </a:pP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FindPivotRow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Iter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PivotRow</a:t>
            </a:r>
            <a:r>
              <a:rPr lang="en-US" sz="2000" dirty="0" smtClean="0">
                <a:latin typeface="Courier New" pitchFamily="49" charset="0"/>
              </a:rPr>
              <a:t> = -1;   // Index of the pivot row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double </a:t>
            </a:r>
            <a:r>
              <a:rPr lang="en-US" sz="2000" dirty="0" err="1" smtClean="0">
                <a:latin typeface="Courier New" pitchFamily="49" charset="0"/>
              </a:rPr>
              <a:t>MaxValue</a:t>
            </a:r>
            <a:r>
              <a:rPr lang="en-US" sz="2000" dirty="0" smtClean="0">
                <a:latin typeface="Courier New" pitchFamily="49" charset="0"/>
              </a:rPr>
              <a:t> = 0; // Value of the pivot element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// Choose the row, that stores the maximum element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=0;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&lt;Size;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  if ((</a:t>
            </a:r>
            <a:r>
              <a:rPr lang="en-US" sz="2000" dirty="0" err="1" smtClean="0">
                <a:latin typeface="Courier New" pitchFamily="49" charset="0"/>
              </a:rPr>
              <a:t>pSerialPivotIter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== -1) &amp;&amp;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    (</a:t>
            </a:r>
            <a:r>
              <a:rPr lang="en-US" sz="2000" dirty="0" err="1" smtClean="0">
                <a:latin typeface="Courier New" pitchFamily="49" charset="0"/>
              </a:rPr>
              <a:t>fabs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*</a:t>
            </a:r>
            <a:r>
              <a:rPr lang="en-US" sz="2000" dirty="0" err="1" smtClean="0">
                <a:latin typeface="Courier New" pitchFamily="49" charset="0"/>
              </a:rPr>
              <a:t>Size+Iter</a:t>
            </a:r>
            <a:r>
              <a:rPr lang="en-US" sz="2000" dirty="0" smtClean="0">
                <a:latin typeface="Courier New" pitchFamily="49" charset="0"/>
              </a:rPr>
              <a:t>]) &gt; </a:t>
            </a:r>
            <a:r>
              <a:rPr lang="en-US" sz="2000" dirty="0" err="1" smtClean="0">
                <a:latin typeface="Courier New" pitchFamily="49" charset="0"/>
              </a:rPr>
              <a:t>MaxValue</a:t>
            </a:r>
            <a:r>
              <a:rPr lang="en-US" sz="2000" dirty="0" smtClean="0">
                <a:latin typeface="Courier New" pitchFamily="49" charset="0"/>
              </a:rPr>
              <a:t>))) {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PivotRow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MaxValue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fabs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*</a:t>
            </a:r>
            <a:r>
              <a:rPr lang="en-US" sz="2000" dirty="0" err="1" smtClean="0">
                <a:latin typeface="Courier New" pitchFamily="49" charset="0"/>
              </a:rPr>
              <a:t>Size+Iter</a:t>
            </a:r>
            <a:r>
              <a:rPr lang="en-US" sz="2000" dirty="0" smtClean="0">
                <a:latin typeface="Courier New" pitchFamily="49" charset="0"/>
              </a:rPr>
              <a:t>]);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  }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  return </a:t>
            </a:r>
            <a:r>
              <a:rPr lang="en-US" sz="2000" dirty="0" err="1" smtClean="0">
                <a:latin typeface="Courier New" pitchFamily="49" charset="0"/>
              </a:rPr>
              <a:t>PivotRow</a:t>
            </a:r>
            <a:r>
              <a:rPr lang="en-US" sz="2000" dirty="0" smtClean="0">
                <a:latin typeface="Courier New" pitchFamily="49" charset="0"/>
              </a:rPr>
              <a:t>; </a:t>
            </a:r>
          </a:p>
          <a:p>
            <a:pPr>
              <a:lnSpc>
                <a:spcPct val="95000"/>
              </a:lnSpc>
            </a:pPr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Add the call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FindPivotRow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the function, which carries out the Gaussian elimination – </a:t>
            </a:r>
            <a:r>
              <a:rPr lang="fr-FR" b="1" dirty="0" smtClean="0">
                <a:latin typeface="Courier New" pitchFamily="49" charset="0"/>
              </a:rPr>
              <a:t>SerialGaussianElimination()</a:t>
            </a:r>
            <a:endParaRPr lang="en-US" dirty="0" smtClean="0"/>
          </a:p>
          <a:p>
            <a:r>
              <a:rPr lang="en-US" dirty="0" smtClean="0"/>
              <a:t>Store the obtained value in corresponding element of the array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pPivotPos</a:t>
            </a:r>
            <a:endParaRPr lang="en-US" dirty="0" smtClean="0"/>
          </a:p>
          <a:p>
            <a:r>
              <a:rPr lang="en-US" dirty="0" smtClean="0"/>
              <a:t>Print the numbers of the selected pivot rows to check the computation correctness</a:t>
            </a:r>
          </a:p>
          <a:p>
            <a:r>
              <a:rPr lang="en-US" dirty="0" smtClean="0"/>
              <a:t>Comment the call of the function </a:t>
            </a:r>
            <a:r>
              <a:rPr lang="en-US" b="1" dirty="0" err="1" smtClean="0">
                <a:latin typeface="Courier New" pitchFamily="49" charset="0"/>
              </a:rPr>
              <a:t>SerialBackSubstitution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pPr lvl="0"/>
            <a:r>
              <a:rPr lang="en-US" dirty="0" smtClean="0"/>
              <a:t>Add the call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SerialResultCalculation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the main function</a:t>
            </a:r>
          </a:p>
          <a:p>
            <a:pPr lvl="0"/>
            <a:r>
              <a:rPr lang="en-US" dirty="0" smtClean="0">
                <a:solidFill>
                  <a:srgbClr val="000000"/>
                </a:solidFill>
              </a:rPr>
              <a:t>Compile the application and run. Make sure </a:t>
            </a:r>
            <a:r>
              <a:rPr lang="en-US" dirty="0" smtClean="0"/>
              <a:t>that the pivot rows are chosen correctly  (marked by the red color in example)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7134" y="3250040"/>
            <a:ext cx="7966394" cy="275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pPr lvl="0"/>
            <a:r>
              <a:rPr lang="en-US" dirty="0" smtClean="0"/>
              <a:t>After selecting the pivot rows, these rows multiplied by the corresponding multipliers are subtracted from the rows, which have not yet been chosen as the pivot ones </a:t>
            </a:r>
          </a:p>
          <a:p>
            <a:pPr lvl="0"/>
            <a:r>
              <a:rPr lang="en-US" dirty="0" smtClean="0"/>
              <a:t>To carry out the subtraction develop the function </a:t>
            </a:r>
            <a:r>
              <a:rPr lang="fr-FR" b="1" dirty="0" smtClean="0">
                <a:latin typeface="Courier New" pitchFamily="49" charset="0"/>
              </a:rPr>
              <a:t>SerialColumnElimination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578370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Column elimination</a:t>
            </a:r>
          </a:p>
          <a:p>
            <a:r>
              <a:rPr lang="fr-FR" sz="2000" dirty="0" smtClean="0">
                <a:latin typeface="Courier New" pitchFamily="49" charset="0"/>
              </a:rPr>
              <a:t>void </a:t>
            </a:r>
            <a:r>
              <a:rPr lang="fr-FR" sz="2000" b="1" dirty="0" smtClean="0">
                <a:latin typeface="Courier New" pitchFamily="49" charset="0"/>
              </a:rPr>
              <a:t>SerialColumnElimination</a:t>
            </a:r>
            <a:r>
              <a:rPr lang="fr-FR" sz="2000" dirty="0" smtClean="0">
                <a:latin typeface="Courier New" pitchFamily="49" charset="0"/>
              </a:rPr>
              <a:t>(double* pMatrix, </a:t>
            </a:r>
          </a:p>
          <a:p>
            <a:r>
              <a:rPr lang="fr-FR" sz="2000" dirty="0" smtClean="0">
                <a:latin typeface="Courier New" pitchFamily="49" charset="0"/>
              </a:rPr>
              <a:t>  double* pVector, int Pivot, int Iter, int Size);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Problem Statement of Solving the Linear Equation Systems</a:t>
            </a:r>
          </a:p>
          <a:p>
            <a:r>
              <a:rPr lang="en-US" dirty="0" smtClean="0"/>
              <a:t>Gauss Algorithm Studying</a:t>
            </a:r>
          </a:p>
          <a:p>
            <a:r>
              <a:rPr lang="en-US" dirty="0" smtClean="0"/>
              <a:t>Serial Implementation </a:t>
            </a:r>
          </a:p>
          <a:p>
            <a:r>
              <a:rPr lang="en-US" dirty="0" smtClean="0"/>
              <a:t>Parallel Algorithm</a:t>
            </a:r>
          </a:p>
          <a:p>
            <a:r>
              <a:rPr lang="en-US" dirty="0" smtClean="0"/>
              <a:t>Parallel Program</a:t>
            </a:r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Implement the function </a:t>
            </a:r>
            <a:r>
              <a:rPr lang="fr-FR" b="1" dirty="0" smtClean="0">
                <a:latin typeface="Courier New" pitchFamily="49" charset="0"/>
              </a:rPr>
              <a:t>SerialColumnElimination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r>
              <a:rPr lang="en-US" dirty="0" smtClean="0"/>
              <a:t>Call the function </a:t>
            </a:r>
            <a:r>
              <a:rPr lang="fr-FR" b="1" dirty="0" smtClean="0">
                <a:latin typeface="Courier New" pitchFamily="49" charset="0"/>
              </a:rPr>
              <a:t>SerialColumnElimination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r>
              <a:rPr lang="en-US" dirty="0" smtClean="0"/>
              <a:t>on each iteration of Gauss Elimination</a:t>
            </a:r>
          </a:p>
          <a:p>
            <a:r>
              <a:rPr lang="en-US" dirty="0" smtClean="0"/>
              <a:t>Print out the matrix after all iterations using the function </a:t>
            </a:r>
            <a:r>
              <a:rPr lang="en-US" b="1" dirty="0" err="1" smtClean="0">
                <a:latin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lvl="0"/>
            <a:r>
              <a:rPr lang="en-US" dirty="0" smtClean="0"/>
              <a:t>Compile and run the application</a:t>
            </a:r>
          </a:p>
          <a:p>
            <a:pPr lvl="0"/>
            <a:r>
              <a:rPr lang="en-US" dirty="0" smtClean="0"/>
              <a:t>Make sure that the Gaussian elimination is executed correctly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Gaussian Elimination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9685" y="1697832"/>
            <a:ext cx="7965281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Implement the Back Substitution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</a:rPr>
              <a:t>SerialBackSubstitution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to execute the back substitution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Uncomment the call of the function </a:t>
            </a:r>
            <a:r>
              <a:rPr lang="en-US" b="1" dirty="0" err="1" smtClean="0">
                <a:latin typeface="Courier New" pitchFamily="49" charset="0"/>
              </a:rPr>
              <a:t>SerialBackSubstitution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in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SerialResultCalculation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Print out the matrix and result vector</a:t>
            </a:r>
          </a:p>
          <a:p>
            <a:r>
              <a:rPr lang="en-US" dirty="0" smtClean="0"/>
              <a:t>Make sure all the result vector elements must be equal to 1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Back substution</a:t>
            </a:r>
          </a:p>
          <a:p>
            <a:r>
              <a:rPr lang="fr-FR" sz="2000" dirty="0" smtClean="0">
                <a:latin typeface="Courier New" pitchFamily="49" charset="0"/>
              </a:rPr>
              <a:t>void </a:t>
            </a:r>
            <a:r>
              <a:rPr lang="fr-FR" sz="2000" b="1" dirty="0" smtClean="0">
                <a:latin typeface="Courier New" pitchFamily="49" charset="0"/>
              </a:rPr>
              <a:t>SerialBackSubstitution</a:t>
            </a:r>
            <a:r>
              <a:rPr lang="fr-FR" sz="2000" dirty="0" smtClean="0">
                <a:latin typeface="Courier New" pitchFamily="49" charset="0"/>
              </a:rPr>
              <a:t>(double* pMatrix,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fr-FR" sz="2000" dirty="0" smtClean="0">
                <a:latin typeface="Courier New" pitchFamily="49" charset="0"/>
              </a:rPr>
              <a:t>double* pVector, double* pResult, int Size);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Implement the Back Substitution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910" y="1928802"/>
            <a:ext cx="7965281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Serial Implementation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7 – Carry out the Computational Experiments</a:t>
            </a:r>
          </a:p>
          <a:p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for setting the data with random values (initialize the random generator by the current time value)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Call this function 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Add time measurement and printing</a:t>
            </a:r>
          </a:p>
          <a:p>
            <a:r>
              <a:rPr lang="en-US" dirty="0" smtClean="0"/>
              <a:t>Carry out the computational experiments with large objects</a:t>
            </a:r>
          </a:p>
          <a:p>
            <a:r>
              <a:rPr lang="en-US" dirty="0" smtClean="0"/>
              <a:t>Fill the table with results of experiments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714620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random initialization of object elements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RandomDataInitialization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Size);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Algorithm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Algorithm…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Subtask definition</a:t>
            </a:r>
          </a:p>
          <a:p>
            <a:r>
              <a:rPr lang="en-US" dirty="0" smtClean="0"/>
              <a:t>All the computations are reduced to the same computational operations on the rows of the coefficient matrix of the linear equation system</a:t>
            </a:r>
          </a:p>
          <a:p>
            <a:r>
              <a:rPr lang="en-US" dirty="0" smtClean="0"/>
              <a:t>The data parallelism principle may be applied as the basis of the Gauss algorithm parallel implementation</a:t>
            </a:r>
          </a:p>
          <a:p>
            <a:r>
              <a:rPr lang="en-US" dirty="0" smtClean="0"/>
              <a:t>All the computations connected with processing a row of the matrix </a:t>
            </a:r>
            <a:r>
              <a:rPr lang="en-US" i="1" dirty="0" smtClean="0"/>
              <a:t>A</a:t>
            </a:r>
            <a:r>
              <a:rPr lang="en-US" dirty="0" smtClean="0"/>
              <a:t> and the corresponding element of the vector </a:t>
            </a:r>
            <a:r>
              <a:rPr lang="en-US" i="1" dirty="0" smtClean="0"/>
              <a:t>b</a:t>
            </a:r>
            <a:r>
              <a:rPr lang="en-US" dirty="0" smtClean="0"/>
              <a:t> may be taken as </a:t>
            </a:r>
            <a:r>
              <a:rPr lang="en-US" b="1" dirty="0" smtClean="0"/>
              <a:t>the basic computational subtask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Algorithm…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Analysis of Information Dependencies</a:t>
            </a:r>
          </a:p>
          <a:p>
            <a:r>
              <a:rPr lang="en-US" dirty="0" smtClean="0"/>
              <a:t>Each iteration with number </a:t>
            </a:r>
            <a:r>
              <a:rPr lang="en-US" i="1" dirty="0" err="1" smtClean="0"/>
              <a:t>i</a:t>
            </a:r>
            <a:r>
              <a:rPr lang="en-US" dirty="0" smtClean="0"/>
              <a:t> of the Gaussian elimination stage includes the following stages</a:t>
            </a:r>
          </a:p>
          <a:p>
            <a:pPr lvl="1"/>
            <a:r>
              <a:rPr lang="en-US" b="1" dirty="0" smtClean="0"/>
              <a:t>The pivot row selection</a:t>
            </a:r>
            <a:r>
              <a:rPr lang="en-US" dirty="0" smtClean="0"/>
              <a:t> – the subtasks with the numbers </a:t>
            </a:r>
            <a:r>
              <a:rPr lang="en-US" i="1" dirty="0" smtClean="0"/>
              <a:t>k</a:t>
            </a:r>
            <a:r>
              <a:rPr lang="en-US" dirty="0" smtClean="0"/>
              <a:t>, </a:t>
            </a:r>
            <a:r>
              <a:rPr lang="en-US" i="1" dirty="0" smtClean="0"/>
              <a:t>k </a:t>
            </a:r>
            <a:r>
              <a:rPr lang="en-US" dirty="0" smtClean="0"/>
              <a:t>&gt; </a:t>
            </a:r>
            <a:r>
              <a:rPr lang="en-US" i="1" dirty="0" err="1" smtClean="0"/>
              <a:t>i</a:t>
            </a:r>
            <a:r>
              <a:rPr lang="en-US" dirty="0" smtClean="0"/>
              <a:t>, should exchange their coefficients of the eliminated variable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baseline="30000" dirty="0" smtClean="0"/>
              <a:t> </a:t>
            </a:r>
            <a:r>
              <a:rPr lang="en-US" dirty="0" smtClean="0"/>
              <a:t>for the maximum value search </a:t>
            </a:r>
          </a:p>
          <a:p>
            <a:pPr lvl="1"/>
            <a:r>
              <a:rPr lang="en-US" b="1" dirty="0" smtClean="0"/>
              <a:t>Broadcast</a:t>
            </a:r>
            <a:r>
              <a:rPr lang="en-US" dirty="0" smtClean="0"/>
              <a:t> – the pivot subtask has to broadcast its pivot row of the matrix </a:t>
            </a:r>
            <a:r>
              <a:rPr lang="en-US" i="1" dirty="0" smtClean="0"/>
              <a:t>A</a:t>
            </a:r>
            <a:r>
              <a:rPr lang="en-US" dirty="0" smtClean="0"/>
              <a:t> and the corresponding element of the vector </a:t>
            </a:r>
            <a:r>
              <a:rPr lang="en-US" i="1" dirty="0" smtClean="0"/>
              <a:t>b</a:t>
            </a:r>
            <a:r>
              <a:rPr lang="en-US" dirty="0" smtClean="0"/>
              <a:t> to all the other subtasks with the numbers </a:t>
            </a:r>
            <a:r>
              <a:rPr lang="en-US" i="1" dirty="0" smtClean="0"/>
              <a:t>k</a:t>
            </a:r>
            <a:r>
              <a:rPr lang="en-US" dirty="0" smtClean="0"/>
              <a:t>, </a:t>
            </a:r>
            <a:r>
              <a:rPr lang="en-US" i="1" dirty="0" smtClean="0"/>
              <a:t>k </a:t>
            </a:r>
            <a:r>
              <a:rPr lang="en-US" dirty="0" smtClean="0"/>
              <a:t>&gt; </a:t>
            </a:r>
            <a:r>
              <a:rPr lang="en-US" i="1" dirty="0" err="1" smtClean="0"/>
              <a:t>i</a:t>
            </a:r>
            <a:endParaRPr lang="en-US" dirty="0" smtClean="0"/>
          </a:p>
          <a:p>
            <a:pPr lvl="1"/>
            <a:r>
              <a:rPr lang="en-US" dirty="0" smtClean="0"/>
              <a:t>Subtraction – after receiving the pivot row the subtasks perform the subtraction of rows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Algorithm…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Analysis of Information Dependencies </a:t>
            </a:r>
          </a:p>
          <a:p>
            <a:r>
              <a:rPr lang="en-US" dirty="0" smtClean="0"/>
              <a:t>During the execution of the back substitution the subtasks perform the necessary computations for calculating the value of the unknowns</a:t>
            </a:r>
          </a:p>
          <a:p>
            <a:pPr lvl="1"/>
            <a:r>
              <a:rPr lang="en-US" dirty="0" smtClean="0"/>
              <a:t>As soon as some subtask </a:t>
            </a:r>
            <a:r>
              <a:rPr lang="en-US" i="1" dirty="0" err="1" smtClean="0"/>
              <a:t>i</a:t>
            </a:r>
            <a:r>
              <a:rPr lang="en-US" dirty="0" smtClean="0"/>
              <a:t>, 0 ≤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&lt; </a:t>
            </a:r>
            <a:r>
              <a:rPr lang="en-US" i="1" dirty="0" smtClean="0"/>
              <a:t>n</a:t>
            </a:r>
            <a:r>
              <a:rPr lang="en-US" dirty="0" smtClean="0"/>
              <a:t>-1, determines the value of its variable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, this value must be broadcasting to all the subtasks with the numbers </a:t>
            </a:r>
            <a:r>
              <a:rPr lang="en-US" i="1" dirty="0" smtClean="0"/>
              <a:t>k</a:t>
            </a:r>
            <a:r>
              <a:rPr lang="en-US" dirty="0" smtClean="0"/>
              <a:t>, </a:t>
            </a:r>
            <a:r>
              <a:rPr lang="en-US" i="1" dirty="0" smtClean="0"/>
              <a:t>k</a:t>
            </a:r>
            <a:r>
              <a:rPr lang="en-US" dirty="0" smtClean="0"/>
              <a:t> &lt; </a:t>
            </a:r>
            <a:r>
              <a:rPr lang="en-US" i="1" dirty="0" err="1" smtClean="0"/>
              <a:t>i</a:t>
            </a:r>
            <a:endParaRPr lang="en-US" i="1" dirty="0" smtClean="0"/>
          </a:p>
          <a:p>
            <a:pPr lvl="1"/>
            <a:r>
              <a:rPr lang="en-US" dirty="0" smtClean="0"/>
              <a:t>After communications the subtasks substitute the variables 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baseline="30000" dirty="0" smtClean="0"/>
              <a:t> </a:t>
            </a:r>
            <a:r>
              <a:rPr lang="en-US" dirty="0" smtClean="0"/>
              <a:t>for the obtained value and modify the elements of the vector </a:t>
            </a:r>
            <a:r>
              <a:rPr lang="en-US" i="1" dirty="0" smtClean="0"/>
              <a:t>b</a:t>
            </a:r>
            <a:r>
              <a:rPr lang="en-US" dirty="0" smtClean="0"/>
              <a:t>.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Algorithm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Scaling and Distributing the Subtask among the Processors </a:t>
            </a:r>
          </a:p>
          <a:p>
            <a:r>
              <a:rPr lang="en-US" dirty="0" smtClean="0"/>
              <a:t>When the number of processors </a:t>
            </a:r>
            <a:r>
              <a:rPr lang="en-US" i="1" dirty="0" smtClean="0"/>
              <a:t>p</a:t>
            </a:r>
            <a:r>
              <a:rPr lang="en-US" dirty="0" smtClean="0"/>
              <a:t> is less than the number of basic subtasks </a:t>
            </a:r>
            <a:r>
              <a:rPr lang="en-US" i="1" dirty="0" smtClean="0"/>
              <a:t>m</a:t>
            </a:r>
            <a:r>
              <a:rPr lang="en-US" dirty="0" smtClean="0"/>
              <a:t> (</a:t>
            </a:r>
            <a:r>
              <a:rPr lang="en-US" i="1" dirty="0" smtClean="0"/>
              <a:t>p </a:t>
            </a:r>
            <a:r>
              <a:rPr lang="en-US" dirty="0" smtClean="0"/>
              <a:t>&lt; </a:t>
            </a:r>
            <a:r>
              <a:rPr lang="en-US" i="1" dirty="0" smtClean="0"/>
              <a:t>n</a:t>
            </a:r>
            <a:r>
              <a:rPr lang="en-US" dirty="0" smtClean="0"/>
              <a:t>), we can combine the basic subtasks in such a way that each processor would execute several of these tasks</a:t>
            </a:r>
          </a:p>
          <a:p>
            <a:r>
              <a:rPr lang="en-US" dirty="0" smtClean="0"/>
              <a:t>One-to-all broadcast is the main form of the information communication of the subtasks </a:t>
            </a:r>
          </a:p>
          <a:p>
            <a:r>
              <a:rPr lang="en-US" dirty="0" smtClean="0"/>
              <a:t>The data transmission network topology must be a hypercube or a complete graph in order to implement the desired information communications among the basic subtasks efficiently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Problem Statement </a:t>
            </a:r>
            <a:br>
              <a:rPr lang="en-US" sz="3600" dirty="0" smtClean="0"/>
            </a:br>
            <a:r>
              <a:rPr lang="en-US" sz="3600" dirty="0" smtClean="0"/>
              <a:t>of Solving the Linear Equation Systems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Task 1 – Open the Project </a:t>
            </a:r>
            <a:r>
              <a:rPr lang="en-US" dirty="0" err="1" smtClean="0"/>
              <a:t>ParallelGauss</a:t>
            </a: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Task 2 – Input the Initial Data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3 – Terminate the Parallel Program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4 – Distribute the Data among the Processes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5 – Implement the Gaussian Elimination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6 – Implement the Back Substitution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7 – Gather the Result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8 – Test the Parallel Program Correctness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9 – Carry out the Computational Experiments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ParallelGauss</a:t>
            </a:r>
            <a:endParaRPr lang="en-US" b="1" dirty="0" smtClean="0"/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ParallelGauss.sln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ParallelGauss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ParallelGauss.cpp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1430" y="3610292"/>
            <a:ext cx="2142857" cy="23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spcBef>
                <a:spcPts val="300"/>
              </a:spcBef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ParallelMatrixMult</a:t>
            </a:r>
            <a:r>
              <a:rPr lang="en-US" b="1" dirty="0" smtClean="0"/>
              <a:t> 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The project contains the following functions</a:t>
            </a:r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DummyDataInitialization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simple data initialization</a:t>
            </a:r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RandomDataInitialization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random data initialization</a:t>
            </a:r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SerialResultCalculation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serial algorithm implementation</a:t>
            </a:r>
            <a:endParaRPr lang="en-US" b="1" dirty="0" smtClean="0"/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PrintMatrix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,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PrintVector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matrix and vector printing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contains declarations of variables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ProcNum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ProcRank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,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Size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The environment of the MPI program is initialized, number of processes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ProcNum</a:t>
            </a:r>
            <a:r>
              <a:rPr lang="en-US" dirty="0" smtClean="0"/>
              <a:t> and the rank of each process </a:t>
            </a:r>
            <a:r>
              <a:rPr lang="en-US" b="1" smtClean="0">
                <a:latin typeface="Courier New" pitchFamily="49" charset="0"/>
                <a:cs typeface="Courier New" pitchFamily="49" charset="0"/>
              </a:rPr>
              <a:t>ProcRank</a:t>
            </a:r>
            <a:r>
              <a:rPr lang="en-US" dirty="0" smtClean="0"/>
              <a:t> is determined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Compile and run the applications. Make sure that the initial message is output into the command console</a:t>
            </a:r>
            <a:br>
              <a:rPr lang="en-US" dirty="0" smtClean="0"/>
            </a:b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"Parallel Gauss algorithm for solving linear systems"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2 – Input the Initial Data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Determine the variables for storing the blocks and the block sizes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240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double *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;   // The rows of matrix A on the process</a:t>
            </a:r>
          </a:p>
          <a:p>
            <a:r>
              <a:rPr lang="en-US" sz="2000" dirty="0" smtClean="0">
                <a:latin typeface="Courier New" pitchFamily="49" charset="0"/>
              </a:rPr>
              <a:t>double *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; // The elements of vector b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       // on the process</a:t>
            </a:r>
          </a:p>
          <a:p>
            <a:r>
              <a:rPr lang="en-US" sz="2000" dirty="0" smtClean="0">
                <a:latin typeface="Courier New" pitchFamily="49" charset="0"/>
              </a:rPr>
              <a:t>double *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; // The elements of vector x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       // on the process</a:t>
            </a:r>
          </a:p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   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;      // The Number of  the matrix rows on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       // the  current process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2 – Input the Initial Data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Input the matrix size and the vector size (on the root process)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Broadcast sizes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Calculate the number of matrix rows, which will be processed by a given process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Allocate the memory for storing the matrix, the vectors and their blocks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Generate the initial matrix and vector elements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4214818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2 – Input the Initial Data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Call the function from the main function of application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To control the correctness of the initial data input use the function of the formatted matrix output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PrintVector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Print out the linear equation system matrix and the right part vector on the root process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Compile and run the application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2 – Input the Initial Data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9685" y="1762138"/>
            <a:ext cx="7965281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3 – Terminate the Parallel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Modify 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err="1" smtClean="0"/>
              <a:t>Deallocate</a:t>
            </a:r>
            <a:r>
              <a:rPr lang="en-US" dirty="0" smtClean="0"/>
              <a:t> the memory for storing the initial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(on the root process), and the memory for storing the initial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, the result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, matrix stripe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, the blocks of the right part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pProcVector</a:t>
            </a:r>
            <a:r>
              <a:rPr lang="en-US" dirty="0" smtClean="0"/>
              <a:t> and the result vector block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pProcResult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4320139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computational process termination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4 – Distribute the Data among the Processes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In accordance with the parallel computation scheme the system of linear equations must be distributed among the processes in horizontal stripes (divided into continuous sequences of rows)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To distribute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and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MPI_Scatterv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786190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Data distribution among the processes</a:t>
            </a:r>
          </a:p>
          <a:p>
            <a:r>
              <a:rPr lang="fr-FR" sz="2000" dirty="0" smtClean="0">
                <a:latin typeface="Courier New" pitchFamily="49" charset="0"/>
              </a:rPr>
              <a:t>void </a:t>
            </a:r>
            <a:r>
              <a:rPr lang="fr-FR" sz="2000" b="1" dirty="0" smtClean="0">
                <a:latin typeface="Courier New" pitchFamily="49" charset="0"/>
              </a:rPr>
              <a:t>DataDistribution</a:t>
            </a:r>
            <a:r>
              <a:rPr lang="fr-FR" sz="2000" dirty="0" smtClean="0">
                <a:latin typeface="Courier New" pitchFamily="49" charset="0"/>
              </a:rPr>
              <a:t>(double* pMatrix, double* pProcRows, </a:t>
            </a:r>
          </a:p>
          <a:p>
            <a:r>
              <a:rPr lang="fr-FR" sz="2000" dirty="0" smtClean="0">
                <a:latin typeface="Courier New" pitchFamily="49" charset="0"/>
              </a:rPr>
              <a:t>  double* pVector, double* pProcVector, int Size, </a:t>
            </a:r>
          </a:p>
          <a:p>
            <a:r>
              <a:rPr lang="fr-FR" sz="2000" dirty="0" smtClean="0">
                <a:latin typeface="Courier New" pitchFamily="49" charset="0"/>
              </a:rPr>
              <a:t>  int RowNum);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equation with </a:t>
            </a:r>
            <a:r>
              <a:rPr lang="en-US" i="1" dirty="0" smtClean="0"/>
              <a:t>n</a:t>
            </a:r>
            <a:r>
              <a:rPr lang="en-US" dirty="0" smtClean="0"/>
              <a:t> independent unknowns</a:t>
            </a:r>
          </a:p>
          <a:p>
            <a:endParaRPr lang="en-US" dirty="0" smtClean="0"/>
          </a:p>
          <a:p>
            <a:r>
              <a:rPr lang="en-US" dirty="0" smtClean="0"/>
              <a:t>Set of n linear equations is termed a system of linear equations or a linear system</a:t>
            </a:r>
          </a:p>
          <a:p>
            <a:endParaRPr lang="en-US" sz="2800" i="1" dirty="0" smtClean="0"/>
          </a:p>
          <a:p>
            <a:endParaRPr lang="en-US" sz="2800" i="1" dirty="0" smtClean="0"/>
          </a:p>
          <a:p>
            <a:endParaRPr lang="en-US" sz="2800" i="1" dirty="0" smtClean="0"/>
          </a:p>
          <a:p>
            <a:endParaRPr lang="en-US" dirty="0" smtClean="0"/>
          </a:p>
          <a:p>
            <a:r>
              <a:rPr lang="en-US" dirty="0" smtClean="0"/>
              <a:t>In matrix form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3100370" y="1500174"/>
          <a:ext cx="3743325" cy="500063"/>
        </p:xfrm>
        <a:graphic>
          <a:graphicData uri="http://schemas.openxmlformats.org/presentationml/2006/ole">
            <p:oleObj spid="_x0000_s1032" name="Equation" r:id="rId4" imgW="1714320" imgH="228600" progId="Equation.DSMT4">
              <p:embed/>
            </p:oleObj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2452670" y="2847975"/>
          <a:ext cx="5688013" cy="1793875"/>
        </p:xfrm>
        <a:graphic>
          <a:graphicData uri="http://schemas.openxmlformats.org/presentationml/2006/ole">
            <p:oleObj spid="_x0000_s1033" name="Equation" r:id="rId5" imgW="2628720" imgH="914400" progId="Equation.DSMT4">
              <p:embed/>
            </p:oleObj>
          </a:graphicData>
        </a:graphic>
      </p:graphicFrame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4181458" y="5373688"/>
          <a:ext cx="1150937" cy="477837"/>
        </p:xfrm>
        <a:graphic>
          <a:graphicData uri="http://schemas.openxmlformats.org/presentationml/2006/ole">
            <p:oleObj spid="_x0000_s1034" name="Equation" r:id="rId6" imgW="44424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4 – Distribute the Data among the Processes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from the main program</a:t>
            </a:r>
            <a:endParaRPr lang="en-US" i="1" dirty="0" smtClean="0"/>
          </a:p>
          <a:p>
            <a:r>
              <a:rPr lang="en-US" dirty="0" smtClean="0"/>
              <a:t>To test the correctness of the data distribution among the processes implement the “debugging print”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Print the initial matrix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and vector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on the root process</a:t>
            </a:r>
          </a:p>
          <a:p>
            <a:pPr lvl="1"/>
            <a:r>
              <a:rPr lang="en-US" dirty="0" smtClean="0"/>
              <a:t>Print the matrix stripes and the vector blocks, which are distributed on each of the processes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4643446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testing the data distribution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TestDistribution</a:t>
            </a:r>
            <a:r>
              <a:rPr lang="en-US" sz="2000" dirty="0" smtClean="0">
                <a:latin typeface="Courier New" pitchFamily="49" charset="0"/>
              </a:rPr>
              <a:t> 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4 – Distribute the Data among the Processes</a:t>
            </a:r>
          </a:p>
          <a:p>
            <a:r>
              <a:rPr lang="en-US" dirty="0" smtClean="0"/>
              <a:t>Make sure that the data is distributed correctly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4079" y="2071678"/>
            <a:ext cx="5735003" cy="41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computational scheme of the Gauss algorithm consists of the two stages: the Gaussian elimination and the back substitution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Implement the </a:t>
            </a:r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function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808645"/>
            <a:ext cx="9215502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execution of the parallel Gauss algorithm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ParallelResultCalculation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b="1" dirty="0" smtClean="0">
                <a:latin typeface="Courier New" pitchFamily="49" charset="0"/>
              </a:rPr>
              <a:t>  // Gaussian elimination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ParallelGaussianElimination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pProcRows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pProcVector</a:t>
            </a:r>
            <a:r>
              <a:rPr lang="en-US" sz="2000" b="1" dirty="0" smtClean="0">
                <a:latin typeface="Courier New" pitchFamily="49" charset="0"/>
              </a:rPr>
              <a:t>, Size, 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b="1" dirty="0" smtClean="0">
                <a:latin typeface="Courier New" pitchFamily="49" charset="0"/>
              </a:rPr>
              <a:t>  // Back substitution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ParallelBackSubstitution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pProcRows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pProcVector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pProcResult</a:t>
            </a:r>
            <a:r>
              <a:rPr lang="en-US" sz="2000" b="1" dirty="0" smtClean="0">
                <a:latin typeface="Courier New" pitchFamily="49" charset="0"/>
              </a:rPr>
              <a:t>, Size,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To develop the parallel version of Gauss algorithm we will need two auxiliary arrays </a:t>
            </a:r>
            <a:r>
              <a:rPr lang="en-US" b="1" dirty="0" err="1" smtClean="0">
                <a:latin typeface="Courier New" pitchFamily="49" charset="0"/>
              </a:rPr>
              <a:t>pParallelPivotPos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b="1" dirty="0" err="1" smtClean="0">
                <a:latin typeface="Courier New" pitchFamily="49" charset="0"/>
              </a:rPr>
              <a:t>pProcPivotIter</a:t>
            </a:r>
            <a:r>
              <a:rPr lang="en-US" i="1" dirty="0" smtClean="0"/>
              <a:t> </a:t>
            </a:r>
          </a:p>
          <a:p>
            <a:pPr>
              <a:spcBef>
                <a:spcPts val="600"/>
              </a:spcBef>
            </a:pPr>
            <a:endParaRPr lang="en-US" i="1" dirty="0" smtClean="0"/>
          </a:p>
          <a:p>
            <a:pPr>
              <a:spcBef>
                <a:spcPts val="600"/>
              </a:spcBef>
            </a:pPr>
            <a:endParaRPr lang="en-US" i="1" dirty="0" smtClean="0"/>
          </a:p>
          <a:p>
            <a:pPr>
              <a:spcBef>
                <a:spcPts val="600"/>
              </a:spcBef>
            </a:pPr>
            <a:endParaRPr lang="en-US" i="1" dirty="0" smtClean="0"/>
          </a:p>
          <a:p>
            <a:pPr>
              <a:spcBef>
                <a:spcPts val="600"/>
              </a:spcBef>
            </a:pPr>
            <a:endParaRPr lang="en-US" i="1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Allocate the memory for storing these objects before the execution of the parallel Gauss method stages in the function </a:t>
            </a:r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function and initialize them</a:t>
            </a:r>
          </a:p>
          <a:p>
            <a:pPr>
              <a:spcBef>
                <a:spcPts val="600"/>
              </a:spcBef>
            </a:pPr>
            <a:r>
              <a:rPr lang="en-US" dirty="0" err="1" smtClean="0"/>
              <a:t>Deallocate</a:t>
            </a:r>
            <a:r>
              <a:rPr lang="en-US" dirty="0" smtClean="0"/>
              <a:t> the memory After the termination of the back substitution</a:t>
            </a:r>
          </a:p>
          <a:p>
            <a:pPr>
              <a:spcBef>
                <a:spcPts val="600"/>
              </a:spcBef>
            </a:pPr>
            <a:endParaRPr lang="en-US" i="1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357430"/>
            <a:ext cx="9215502" cy="163121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The number of rows selected as the pivot ones</a:t>
            </a:r>
          </a:p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pParallelPivotPos</a:t>
            </a:r>
            <a:r>
              <a:rPr lang="en-US" sz="2000" dirty="0" smtClean="0">
                <a:latin typeface="Courier New" pitchFamily="49" charset="0"/>
              </a:rPr>
              <a:t>; </a:t>
            </a:r>
          </a:p>
          <a:p>
            <a:r>
              <a:rPr lang="en-US" sz="2000" dirty="0" smtClean="0">
                <a:latin typeface="Courier New" pitchFamily="49" charset="0"/>
              </a:rPr>
              <a:t>// The number of iterations, at which the processor rows </a:t>
            </a:r>
          </a:p>
          <a:p>
            <a:r>
              <a:rPr lang="en-US" sz="2000" dirty="0" smtClean="0">
                <a:latin typeface="Courier New" pitchFamily="49" charset="0"/>
              </a:rPr>
              <a:t>//   were used as the pivot ones</a:t>
            </a:r>
          </a:p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pProcPivotIter</a:t>
            </a:r>
            <a:r>
              <a:rPr lang="en-US" sz="2000" dirty="0" smtClean="0">
                <a:latin typeface="Courier New" pitchFamily="49" charset="0"/>
              </a:rPr>
              <a:t>;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To reduce the matrix of the linear equation system to the upper triangle form using equivalent transformations implement the function </a:t>
            </a:r>
            <a:r>
              <a:rPr lang="en-US" b="1" dirty="0" err="1" smtClean="0">
                <a:latin typeface="Courier New" pitchFamily="49" charset="0"/>
              </a:rPr>
              <a:t>ParallelGaussianElimination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2770527"/>
            <a:ext cx="9215502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Gaussian elimination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ParallelGaussianElimination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</a:rPr>
              <a:t>ParallelGaussianElimination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Select the local pivot rows on each process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Choose the maximum element among the obtained pivot elements and determine, at which process it is located. Use the function </a:t>
            </a:r>
            <a:r>
              <a:rPr lang="en-US" sz="2400" b="1" dirty="0" err="1" smtClean="0">
                <a:latin typeface="Courier New" pitchFamily="49" charset="0"/>
                <a:ea typeface="+mn-ea"/>
              </a:rPr>
              <a:t>MPI_Allreduce</a:t>
            </a:r>
            <a:r>
              <a:rPr lang="en-US" sz="2400" b="1" dirty="0" smtClean="0">
                <a:latin typeface="Courier New" pitchFamily="49" charset="0"/>
                <a:ea typeface="+mn-ea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3424198"/>
            <a:ext cx="9144064" cy="286232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MPI_AllReduce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sendbuf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recvbuf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count,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type,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MPI_Op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op,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sendbuf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memory buffer with the transmitted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recvbuf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memory buffer with the resulting message (only for the root </a:t>
            </a:r>
          </a:p>
          <a:p>
            <a:pPr marL="1790700" indent="-1790700"/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</a:t>
            </a:r>
            <a:r>
              <a:rPr lang="en-US" sz="2000" dirty="0" smtClean="0">
                <a:cs typeface="Times New Roman" pitchFamily="18" charset="0"/>
              </a:rPr>
              <a:t>process)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count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the number of the data elements in the message</a:t>
            </a:r>
            <a:endParaRPr lang="ru-RU" sz="2000" dirty="0" smtClean="0">
              <a:cs typeface="Times New Roman" pitchFamily="18" charset="0"/>
            </a:endParaRPr>
          </a:p>
          <a:p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dirty="0" smtClean="0">
                <a:cs typeface="Times New Roman" pitchFamily="18" charset="0"/>
              </a:rPr>
              <a:t>the type of the data elements in the message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op      - </a:t>
            </a:r>
            <a:r>
              <a:rPr lang="en-US" sz="2000" dirty="0" smtClean="0">
                <a:cs typeface="Times New Roman" pitchFamily="18" charset="0"/>
              </a:rPr>
              <a:t>the operation, which should be carried out over the data</a:t>
            </a:r>
            <a:endParaRPr lang="ru-RU" sz="2000" b="1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</a:rPr>
              <a:t>ParallelGaussianElimination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pPr lvl="1">
              <a:spcBef>
                <a:spcPts val="600"/>
              </a:spcBef>
            </a:pPr>
            <a:r>
              <a:rPr lang="en-US" dirty="0" smtClean="0"/>
              <a:t>Broadcast the pivot row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Carry out the subtraction of rows on each process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Implement the subtraction with the help of the function </a:t>
            </a:r>
            <a:r>
              <a:rPr lang="en-US" b="1" dirty="0" err="1" smtClean="0">
                <a:latin typeface="Courier New" pitchFamily="49" charset="0"/>
              </a:rPr>
              <a:t>ParallelEliminateColumns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3643314"/>
            <a:ext cx="9144064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</a:t>
            </a:r>
            <a:r>
              <a:rPr lang="en-US" sz="2000" dirty="0" err="1" smtClean="0">
                <a:latin typeface="Courier New" pitchFamily="49" charset="0"/>
              </a:rPr>
              <a:t>Fuction</a:t>
            </a:r>
            <a:r>
              <a:rPr lang="en-US" sz="2000" dirty="0" smtClean="0">
                <a:latin typeface="Courier New" pitchFamily="49" charset="0"/>
              </a:rPr>
              <a:t> for column elimination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ParallelEliminateColumns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pProcVector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pPivotRow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Iter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</a:rPr>
              <a:t>ParallelEliminateColumns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</a:rPr>
              <a:t>ParallelEliminateColumns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i="1" dirty="0" smtClean="0"/>
              <a:t> </a:t>
            </a:r>
            <a:r>
              <a:rPr lang="en-US" dirty="0" smtClean="0"/>
              <a:t>on each iteration of Gauss Elimination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from the main function of the application</a:t>
            </a:r>
          </a:p>
          <a:p>
            <a:r>
              <a:rPr lang="en-US" dirty="0" smtClean="0"/>
              <a:t>To check the correctness of executing the Gaussian elimination, call the function </a:t>
            </a:r>
            <a:r>
              <a:rPr lang="en-US" b="1" dirty="0" err="1" smtClean="0">
                <a:latin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Compile and run the application</a:t>
            </a:r>
          </a:p>
          <a:p>
            <a:pPr lvl="0"/>
            <a:r>
              <a:rPr lang="en-US" dirty="0" smtClean="0"/>
              <a:t>Make sure the developed functions are operated correctly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5 – Implement the Gaussian Elimination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28" y="1624032"/>
            <a:ext cx="637222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6 – Implement the Back Substitution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The processes carry out the calculations necessary for obtaining the values of the unknown variables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As soon as any process determines the value of its variable, this variable must be broadcast to all the processes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The processes substitute the obtained value of the new unknown variable and correct the values for the elements of the right part vector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 of solving a system of linear equation for the given matrix </a:t>
            </a:r>
            <a:r>
              <a:rPr lang="en-US" i="1" dirty="0" smtClean="0"/>
              <a:t>A</a:t>
            </a:r>
            <a:r>
              <a:rPr lang="en-US" dirty="0" smtClean="0"/>
              <a:t> and the vector </a:t>
            </a:r>
            <a:r>
              <a:rPr lang="en-US" i="1" dirty="0" smtClean="0"/>
              <a:t>b</a:t>
            </a:r>
            <a:r>
              <a:rPr lang="en-US" dirty="0" smtClean="0"/>
              <a:t> is considered to be the problem of searching the value of unknown vector </a:t>
            </a:r>
            <a:r>
              <a:rPr lang="en-US" i="1" dirty="0" smtClean="0"/>
              <a:t>x</a:t>
            </a:r>
            <a:r>
              <a:rPr lang="en-US" dirty="0" smtClean="0"/>
              <a:t> whereby all the system equations hold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6 – Implement the Back Substitution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The back substitution execution consists of </a:t>
            </a:r>
            <a:r>
              <a:rPr lang="en-US" b="1" dirty="0" smtClean="0">
                <a:latin typeface="Courier New" pitchFamily="49" charset="0"/>
              </a:rPr>
              <a:t>Size</a:t>
            </a:r>
            <a:r>
              <a:rPr lang="en-US" i="1" dirty="0" smtClean="0"/>
              <a:t> </a:t>
            </a:r>
            <a:r>
              <a:rPr lang="en-US" dirty="0" smtClean="0"/>
              <a:t>iterations</a:t>
            </a:r>
            <a:r>
              <a:rPr lang="en-US" i="1" dirty="0" smtClean="0"/>
              <a:t> 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At each iteration it is necessary to determine the row, which makes possible to calculate the value of the next result vector element</a:t>
            </a:r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The row number is stored in the array </a:t>
            </a:r>
            <a:r>
              <a:rPr lang="en-US" sz="2400" b="1" dirty="0" err="1" smtClean="0">
                <a:latin typeface="Courier New" pitchFamily="49" charset="0"/>
                <a:ea typeface="+mn-ea"/>
              </a:rPr>
              <a:t>pParallelPivotIter</a:t>
            </a:r>
            <a:endParaRPr lang="en-US" sz="2400" b="1" dirty="0" smtClean="0">
              <a:latin typeface="Courier New" pitchFamily="49" charset="0"/>
              <a:ea typeface="+mn-ea"/>
            </a:endParaRPr>
          </a:p>
          <a:p>
            <a:pPr lvl="1"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Using the row number determine the number of process, where the row is stored, and the number of the row in the stripe </a:t>
            </a:r>
            <a:r>
              <a:rPr lang="en-US" sz="2400" b="1" dirty="0" err="1" smtClean="0">
                <a:latin typeface="Courier New" pitchFamily="49" charset="0"/>
                <a:ea typeface="+mn-ea"/>
              </a:rPr>
              <a:t>pProcRows</a:t>
            </a:r>
            <a:r>
              <a:rPr lang="en-US" i="1" dirty="0" smtClean="0"/>
              <a:t> </a:t>
            </a:r>
            <a:r>
              <a:rPr lang="en-US" dirty="0" smtClean="0"/>
              <a:t>of the process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</a:rPr>
              <a:t>FindBackPivotRow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4500570"/>
            <a:ext cx="9144064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to find the pivot row of the back substitution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FindBackPivotRow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RowIndex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</a:t>
            </a:r>
            <a:r>
              <a:rPr lang="en-US" sz="2000" dirty="0" err="1" smtClean="0">
                <a:latin typeface="Courier New" pitchFamily="49" charset="0"/>
              </a:rPr>
              <a:t>IterProcRank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</a:t>
            </a:r>
            <a:r>
              <a:rPr lang="en-US" sz="2000" dirty="0" err="1" smtClean="0">
                <a:latin typeface="Courier New" pitchFamily="49" charset="0"/>
              </a:rPr>
              <a:t>IterPivotPos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6 – Implement the Back Substitution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Implement the functions </a:t>
            </a:r>
            <a:r>
              <a:rPr lang="en-US" b="1" dirty="0" err="1" smtClean="0">
                <a:latin typeface="Courier New" pitchFamily="49" charset="0"/>
              </a:rPr>
              <a:t>FindBackPivotRow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itchFamily="49" charset="0"/>
              </a:rPr>
              <a:t>ParallelBackSubstitution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After the execution of the parallel Gauss algorithm, print the result vector blocks on each parallel process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Compile and run the application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Test the correctness of the program execution</a:t>
            </a:r>
            <a:endParaRPr lang="en-US" b="1" dirty="0" smtClean="0">
              <a:latin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7 – Gather the Result</a:t>
            </a:r>
          </a:p>
          <a:p>
            <a:r>
              <a:rPr lang="en-US" dirty="0" smtClean="0"/>
              <a:t>After the execution of the back substitution of the Gauss algorithm the result vector blocks are located on each process</a:t>
            </a:r>
          </a:p>
          <a:p>
            <a:r>
              <a:rPr lang="en-US" dirty="0" smtClean="0"/>
              <a:t>It is necessary to collect the result vector on the root process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</a:rPr>
              <a:t>ResultCollection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  <a:p>
            <a:r>
              <a:rPr lang="en-US" dirty="0" smtClean="0"/>
              <a:t>Use the function </a:t>
            </a:r>
            <a:r>
              <a:rPr lang="en-US" b="1" dirty="0" err="1" smtClean="0">
                <a:latin typeface="Courier New" pitchFamily="49" charset="0"/>
              </a:rPr>
              <a:t>MPI_Gatherv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3714752"/>
            <a:ext cx="9144064" cy="255454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gathering the result vector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ResultCollection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</a:rPr>
              <a:t>  // Gathering the result vector on the pivot processor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MPI_Gatherv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pProcNum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ProcRank</a:t>
            </a:r>
            <a:r>
              <a:rPr lang="en-US" sz="2000" dirty="0" smtClean="0">
                <a:latin typeface="Courier New" pitchFamily="49" charset="0"/>
              </a:rPr>
              <a:t>], </a:t>
            </a:r>
          </a:p>
          <a:p>
            <a:r>
              <a:rPr lang="en-US" sz="2000" dirty="0" smtClean="0">
                <a:latin typeface="Courier New" pitchFamily="49" charset="0"/>
              </a:rPr>
              <a:t>    MPI_DOUBLE,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pProcNum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pProcInd</a:t>
            </a:r>
            <a:r>
              <a:rPr lang="en-US" sz="2000" dirty="0" smtClean="0">
                <a:latin typeface="Courier New" pitchFamily="49" charset="0"/>
              </a:rPr>
              <a:t>, MPI_DOUBLE,</a:t>
            </a:r>
          </a:p>
          <a:p>
            <a:r>
              <a:rPr lang="en-US" sz="2000" dirty="0" smtClean="0">
                <a:latin typeface="Courier New" pitchFamily="49" charset="0"/>
              </a:rPr>
              <a:t>    0, MPI_COMM_WORLD); 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7 – Gather the Result</a:t>
            </a:r>
          </a:p>
          <a:p>
            <a:r>
              <a:rPr lang="en-US" dirty="0" smtClean="0"/>
              <a:t>Add the call of the function for gathering the result vector into the main function of the application 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</a:rPr>
              <a:t>PrintResultVector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i="1" dirty="0" smtClean="0"/>
              <a:t> </a:t>
            </a:r>
            <a:r>
              <a:rPr lang="en-US" dirty="0" smtClean="0"/>
              <a:t> to print the result vector</a:t>
            </a:r>
          </a:p>
          <a:p>
            <a:pPr lvl="1"/>
            <a:r>
              <a:rPr lang="en-US" dirty="0" smtClean="0"/>
              <a:t>the order of the unknowns in </a:t>
            </a:r>
            <a:r>
              <a:rPr lang="en-US" sz="2400" b="1" dirty="0" err="1" smtClean="0">
                <a:latin typeface="Courier New" pitchFamily="49" charset="0"/>
                <a:ea typeface="+mn-ea"/>
              </a:rPr>
              <a:t>pResult</a:t>
            </a:r>
            <a:r>
              <a:rPr lang="en-US" dirty="0" smtClean="0"/>
              <a:t> vector is the same with the order of pivot rows selection </a:t>
            </a:r>
          </a:p>
          <a:p>
            <a:pPr lvl="1"/>
            <a:r>
              <a:rPr lang="en-US" dirty="0" smtClean="0"/>
              <a:t>this order is stored in the </a:t>
            </a:r>
            <a:r>
              <a:rPr lang="en-US" sz="2400" b="1" dirty="0" err="1" smtClean="0">
                <a:latin typeface="Courier New" pitchFamily="49" charset="0"/>
                <a:ea typeface="+mn-ea"/>
              </a:rPr>
              <a:t>pParallelPivotPos</a:t>
            </a:r>
            <a:r>
              <a:rPr lang="en-US" dirty="0" smtClean="0"/>
              <a:t> array </a:t>
            </a:r>
          </a:p>
          <a:p>
            <a:pPr lvl="1"/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4347528"/>
            <a:ext cx="9144064" cy="193899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// Function for formatted result vector output 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PrintResultVector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(double*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pResult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Size) {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for 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=0;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&lt;Size;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++)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printf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("%7.4f ",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pResult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pParallelPivotPos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]]); 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7 – Gather the Result</a:t>
            </a:r>
          </a:p>
          <a:p>
            <a:r>
              <a:rPr lang="en-US" dirty="0" smtClean="0"/>
              <a:t>Add the call of the function </a:t>
            </a:r>
            <a:r>
              <a:rPr lang="en-US" b="1" dirty="0" err="1" smtClean="0">
                <a:latin typeface="Courier New" pitchFamily="49" charset="0"/>
              </a:rPr>
              <a:t>ResultCollection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to the main function of the application</a:t>
            </a:r>
          </a:p>
          <a:p>
            <a:r>
              <a:rPr lang="en-US" dirty="0" smtClean="0"/>
              <a:t>Compile and run the application</a:t>
            </a:r>
          </a:p>
          <a:p>
            <a:r>
              <a:rPr lang="en-US" dirty="0" smtClean="0"/>
              <a:t>Check the correctness of the algorithm execution: if the function </a:t>
            </a:r>
            <a:r>
              <a:rPr lang="en-US" b="1" dirty="0" err="1" smtClean="0">
                <a:latin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is used to generate the initial data, all the result vector elements must be equal to 1</a:t>
            </a:r>
          </a:p>
          <a:p>
            <a:pPr lvl="1"/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8 – Test the Parallel Program Correctness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To test the correctness of the program execution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.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It will perform the multiplication of the linear system matrix by the vector of unknowns, that has been obtained by the means of Gauss method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The result of the multiplication will be stored in the variable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pRightPartVector</a:t>
            </a:r>
            <a:r>
              <a:rPr lang="en-US" dirty="0" smtClean="0"/>
              <a:t>. Then, the function will compare the vector of right parts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and the result of multiplication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pRightPartVector</a:t>
            </a:r>
            <a:r>
              <a:rPr lang="en-US" dirty="0" smtClean="0"/>
              <a:t> element by element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The result of the function is the print of the diagnostic message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8 – Test the Parallel Program Correctness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Comment on the calls of the functions, using the debugging print, which have been previously used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call it in main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Compile and run the application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Set various amounts of the initial data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Make sure that the application is functioning properly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5. Parallel Program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en-US" b="1" dirty="0" smtClean="0"/>
              <a:t>Task 9 – Carry out the Computational Experiments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Determine the parallel algorithm execution time </a:t>
            </a:r>
          </a:p>
          <a:p>
            <a:r>
              <a:rPr lang="en-US" dirty="0" smtClean="0"/>
              <a:t>Carry out the computational experiments with large objects </a:t>
            </a:r>
          </a:p>
          <a:p>
            <a:r>
              <a:rPr lang="en-US" dirty="0" smtClean="0"/>
              <a:t>Determine the given speedup</a:t>
            </a:r>
          </a:p>
          <a:p>
            <a:r>
              <a:rPr lang="en-US" dirty="0" smtClean="0"/>
              <a:t>Fill the table with results of experiments 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Parallel Gauss method of solving the linear equation systems is considered</a:t>
            </a:r>
          </a:p>
          <a:p>
            <a:r>
              <a:rPr lang="en-US" dirty="0" smtClean="0"/>
              <a:t>Serial and parallel Gauss algorithm are implemented</a:t>
            </a:r>
          </a:p>
          <a:p>
            <a:r>
              <a:rPr lang="en-US" dirty="0" smtClean="0"/>
              <a:t>Computational experiments are performed, comparison of serial and parallel algorithms is made</a:t>
            </a:r>
          </a:p>
          <a:p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Study the conjugate gradient method of solving the linear equation systems</a:t>
            </a:r>
          </a:p>
          <a:p>
            <a:r>
              <a:rPr lang="en-US" dirty="0" smtClean="0"/>
              <a:t>Develop the serial and the parallel variants of the method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69</a:t>
            </a:fld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Gauss Algorithm Studying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buFontTx/>
              <a:buAutoNum type="arabicPeriod"/>
            </a:pPr>
            <a:endParaRPr lang="en-US" sz="2000" dirty="0" smtClean="0"/>
          </a:p>
          <a:p>
            <a:pPr marL="361950" indent="-361950" eaLnBrk="1" hangingPunct="1">
              <a:buFontTx/>
              <a:buAutoNum type="arabicPeriod"/>
            </a:pPr>
            <a:r>
              <a:rPr lang="en-US" sz="2000" dirty="0" err="1" smtClean="0"/>
              <a:t>Dongarra</a:t>
            </a:r>
            <a:r>
              <a:rPr lang="en-US" sz="2000" dirty="0" smtClean="0"/>
              <a:t>, J.J., Duff, L.S., Sorensen, D.C., Vorst, H.A.V. (1999). Numerical Linear Algebra for High Performance Computers (Software, Environments, Tools). Soc for Industrial &amp; Applied Math.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Quinn, M.J. (2004). Parallel Programming in C with MPI and </a:t>
            </a:r>
            <a:r>
              <a:rPr lang="en-US" sz="2000" dirty="0" err="1" smtClean="0"/>
              <a:t>OpenMP</a:t>
            </a:r>
            <a:r>
              <a:rPr lang="en-US" sz="2000" dirty="0" smtClean="0"/>
              <a:t>. – New York, NY: McGraw-Hill.</a:t>
            </a:r>
          </a:p>
          <a:p>
            <a:pPr marL="361950" indent="-361950" eaLnBrk="1" hangingPunct="1">
              <a:buFontTx/>
              <a:buAutoNum type="arabicPeriod"/>
            </a:pPr>
            <a:r>
              <a:rPr lang="en-US" sz="2000" dirty="0" smtClean="0"/>
              <a:t>Kumar V., </a:t>
            </a:r>
            <a:r>
              <a:rPr lang="en-US" sz="2000" dirty="0" err="1" smtClean="0"/>
              <a:t>Grama</a:t>
            </a:r>
            <a:r>
              <a:rPr lang="en-US" sz="2000" dirty="0" smtClean="0"/>
              <a:t>, A., Gupta, A., </a:t>
            </a:r>
            <a:r>
              <a:rPr lang="en-US" sz="2000" dirty="0" err="1" smtClean="0"/>
              <a:t>Karypis</a:t>
            </a:r>
            <a:r>
              <a:rPr lang="en-US" sz="2000" dirty="0" smtClean="0"/>
              <a:t>, G. (1994). Introduction to Parallel Computing. - The Benjamin/Cummings Publishing Company, Inc. (2nd </a:t>
            </a:r>
            <a:r>
              <a:rPr lang="en-US" sz="2000" dirty="0" err="1" smtClean="0"/>
              <a:t>edn</a:t>
            </a:r>
            <a:r>
              <a:rPr lang="en-US" sz="2000" dirty="0" smtClean="0"/>
              <a:t>., 2003)</a:t>
            </a:r>
            <a:endParaRPr lang="ru-RU" sz="2000" dirty="0" smtClean="0"/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Pacheco, P. (1996). Parallel Programming with MPI. - Morgan Kaufmann.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Foster, I. (1995). Designing and Building Parallel Programs: Concepts and Tools for Software Engineering. Reading, MA: Addison-Wesley.</a:t>
            </a:r>
          </a:p>
          <a:p>
            <a:pPr marL="361950" lvl="0" indent="-361950" eaLnBrk="1" hangingPunct="1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70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Gauss Algorithm Studying…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concept of the method is a modification of matrix A by means of equivalent transformations to a triangle form</a:t>
            </a:r>
          </a:p>
          <a:p>
            <a:r>
              <a:rPr lang="en-US" dirty="0" smtClean="0"/>
              <a:t>After that the values of the desired unknown variables may be obtained directly in an explicit form</a:t>
            </a:r>
          </a:p>
          <a:p>
            <a:r>
              <a:rPr lang="en-US" dirty="0" smtClean="0"/>
              <a:t>Equivalent transformations:</a:t>
            </a:r>
          </a:p>
          <a:p>
            <a:pPr lvl="1"/>
            <a:r>
              <a:rPr lang="en-US" dirty="0" smtClean="0"/>
              <a:t>the multiplication of any equation by a nonzero constant</a:t>
            </a:r>
          </a:p>
          <a:p>
            <a:pPr lvl="1"/>
            <a:r>
              <a:rPr lang="en-US" dirty="0" smtClean="0"/>
              <a:t>the permutation of equations</a:t>
            </a:r>
          </a:p>
          <a:p>
            <a:pPr lvl="1"/>
            <a:r>
              <a:rPr lang="en-US" dirty="0" smtClean="0"/>
              <a:t>the addition of any system equation to other equation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Gauss Algorithm Studying…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first stage (the </a:t>
            </a:r>
            <a:r>
              <a:rPr lang="en-US" b="1" dirty="0" smtClean="0"/>
              <a:t>Gaussian elimination </a:t>
            </a:r>
            <a:r>
              <a:rPr lang="en-US" dirty="0" smtClean="0"/>
              <a:t>stage) the initial system of linear equations is reduced to the upper triangle form with the use of sequential elimination of unknowns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At the </a:t>
            </a:r>
            <a:r>
              <a:rPr lang="en-US" b="1" dirty="0" smtClean="0"/>
              <a:t>back substitution </a:t>
            </a:r>
            <a:r>
              <a:rPr lang="en-US" dirty="0" smtClean="0"/>
              <a:t>(the second stage of the algorithm) the values of unknown variables are determined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Solving the Linear Equation Systems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882" name="Object 2"/>
          <p:cNvGraphicFramePr>
            <a:graphicFrameLocks noChangeAspect="1"/>
          </p:cNvGraphicFramePr>
          <p:nvPr/>
        </p:nvGraphicFramePr>
        <p:xfrm>
          <a:off x="2073275" y="3071805"/>
          <a:ext cx="1312863" cy="528638"/>
        </p:xfrm>
        <a:graphic>
          <a:graphicData uri="http://schemas.openxmlformats.org/presentationml/2006/ole">
            <p:oleObj spid="_x0000_s122882" name="Equation" r:id="rId4" imgW="507960" imgH="203040" progId="Equation.DSMT4">
              <p:embed/>
            </p:oleObj>
          </a:graphicData>
        </a:graphic>
      </p:graphicFrame>
      <p:graphicFrame>
        <p:nvGraphicFramePr>
          <p:cNvPr id="122883" name="Object 3"/>
          <p:cNvGraphicFramePr>
            <a:graphicFrameLocks noChangeAspect="1"/>
          </p:cNvGraphicFramePr>
          <p:nvPr/>
        </p:nvGraphicFramePr>
        <p:xfrm>
          <a:off x="3960813" y="2357430"/>
          <a:ext cx="3744912" cy="1981200"/>
        </p:xfrm>
        <a:graphic>
          <a:graphicData uri="http://schemas.openxmlformats.org/presentationml/2006/ole">
            <p:oleObj spid="_x0000_s122883" name="Equation" r:id="rId5" imgW="1765080" imgH="939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5521</Words>
  <Application>Microsoft Office PowerPoint</Application>
  <PresentationFormat>Лист A4 (210x297 мм)</PresentationFormat>
  <Paragraphs>803</Paragraphs>
  <Slides>70</Slides>
  <Notes>68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70</vt:i4>
      </vt:variant>
    </vt:vector>
  </HeadingPairs>
  <TitlesOfParts>
    <vt:vector size="72" baseType="lpstr">
      <vt:lpstr>1_itlab</vt:lpstr>
      <vt:lpstr>Equation</vt:lpstr>
      <vt:lpstr>Слайд 1</vt:lpstr>
      <vt:lpstr>Слайд 2</vt:lpstr>
      <vt:lpstr>Contents</vt:lpstr>
      <vt:lpstr>The Problem Statement  of Solving the Linear Equation Systems</vt:lpstr>
      <vt:lpstr>Step 1. Problem Statement…</vt:lpstr>
      <vt:lpstr>Step 1. Problem Statement</vt:lpstr>
      <vt:lpstr>Gauss Algorithm Studying</vt:lpstr>
      <vt:lpstr>Step 2. Gauss Algorithm Studying…</vt:lpstr>
      <vt:lpstr>Step 2. Gauss Algorithm Studying…</vt:lpstr>
      <vt:lpstr>Serial Implementation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Implementation…</vt:lpstr>
      <vt:lpstr>Step 3. Serial Implementation</vt:lpstr>
      <vt:lpstr>Parallel Algorithm</vt:lpstr>
      <vt:lpstr>Step 4. Parallel Algorithm…</vt:lpstr>
      <vt:lpstr>Step 4. Parallel Algorithm…</vt:lpstr>
      <vt:lpstr>Step 4. Parallel Algorithm…</vt:lpstr>
      <vt:lpstr>Step 4. Parallel Algorithm</vt:lpstr>
      <vt:lpstr>Parallel Program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Program…</vt:lpstr>
      <vt:lpstr>Step 5. Parallel Program</vt:lpstr>
      <vt:lpstr>Summary</vt:lpstr>
      <vt:lpstr>Exercises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программирования.  Курс на базе  Microsoft Solutions Framework</dc:title>
  <dc:creator/>
  <cp:lastModifiedBy/>
  <cp:revision>16</cp:revision>
  <cp:lastPrinted>1900-12-31T20:00:00Z</cp:lastPrinted>
  <dcterms:created xsi:type="dcterms:W3CDTF">1900-12-31T20:00:00Z</dcterms:created>
  <dcterms:modified xsi:type="dcterms:W3CDTF">2014-12-05T13:25:02Z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