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00" r:id="rId1"/>
  </p:sldMasterIdLst>
  <p:notesMasterIdLst>
    <p:notesMasterId r:id="rId47"/>
  </p:notesMasterIdLst>
  <p:sldIdLst>
    <p:sldId id="443" r:id="rId2"/>
    <p:sldId id="260" r:id="rId3"/>
    <p:sldId id="256" r:id="rId4"/>
    <p:sldId id="362" r:id="rId5"/>
    <p:sldId id="407" r:id="rId6"/>
    <p:sldId id="428" r:id="rId7"/>
    <p:sldId id="429" r:id="rId8"/>
    <p:sldId id="430" r:id="rId9"/>
    <p:sldId id="431" r:id="rId10"/>
    <p:sldId id="427" r:id="rId11"/>
    <p:sldId id="403" r:id="rId12"/>
    <p:sldId id="408" r:id="rId13"/>
    <p:sldId id="411" r:id="rId14"/>
    <p:sldId id="415" r:id="rId15"/>
    <p:sldId id="433" r:id="rId16"/>
    <p:sldId id="432" r:id="rId17"/>
    <p:sldId id="414" r:id="rId18"/>
    <p:sldId id="413" r:id="rId19"/>
    <p:sldId id="434" r:id="rId20"/>
    <p:sldId id="412" r:id="rId21"/>
    <p:sldId id="404" r:id="rId22"/>
    <p:sldId id="409" r:id="rId23"/>
    <p:sldId id="435" r:id="rId24"/>
    <p:sldId id="436" r:id="rId25"/>
    <p:sldId id="405" r:id="rId26"/>
    <p:sldId id="410" r:id="rId27"/>
    <p:sldId id="416" r:id="rId28"/>
    <p:sldId id="420" r:id="rId29"/>
    <p:sldId id="419" r:id="rId30"/>
    <p:sldId id="425" r:id="rId31"/>
    <p:sldId id="424" r:id="rId32"/>
    <p:sldId id="437" r:id="rId33"/>
    <p:sldId id="438" r:id="rId34"/>
    <p:sldId id="423" r:id="rId35"/>
    <p:sldId id="439" r:id="rId36"/>
    <p:sldId id="440" r:id="rId37"/>
    <p:sldId id="422" r:id="rId38"/>
    <p:sldId id="441" r:id="rId39"/>
    <p:sldId id="421" r:id="rId40"/>
    <p:sldId id="418" r:id="rId41"/>
    <p:sldId id="442" r:id="rId42"/>
    <p:sldId id="426" r:id="rId43"/>
    <p:sldId id="392" r:id="rId44"/>
    <p:sldId id="393" r:id="rId45"/>
    <p:sldId id="302" r:id="rId46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D62A90"/>
    <a:srgbClr val="00FF00"/>
    <a:srgbClr val="99FF33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81" autoAdjust="0"/>
    <p:restoredTop sz="94576" autoAdjust="0"/>
  </p:normalViewPr>
  <p:slideViewPr>
    <p:cSldViewPr>
      <p:cViewPr>
        <p:scale>
          <a:sx n="100" d="100"/>
          <a:sy n="100" d="100"/>
        </p:scale>
        <p:origin x="-606" y="-26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C680882-5D7D-45A9-B0D8-7C13C25E6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3553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DA048D-BC9E-420A-9E19-C3FB18E7A779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33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39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AF124B-AD1A-44FA-B3EB-FA0E4ECCB42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40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41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42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F74FE7-CF99-4916-B10D-F64EAC0EB5CE}" type="slidenum">
              <a:rPr lang="ru-RU" smtClean="0"/>
              <a:pPr/>
              <a:t>45</a:t>
            </a:fld>
            <a:endParaRPr lang="ru-RU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1A476D-B87E-44BB-B82A-8C7287914FBD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0" y="685800"/>
            <a:ext cx="4953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5"/>
            <a:ext cx="84201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6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9" y="103191"/>
            <a:ext cx="972001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33"/>
          <p:cNvSpPr txBox="1">
            <a:spLocks noChangeArrowheads="1"/>
          </p:cNvSpPr>
          <p:nvPr userDrawn="1"/>
        </p:nvSpPr>
        <p:spPr bwMode="auto">
          <a:xfrm>
            <a:off x="0" y="115888"/>
            <a:ext cx="9945688" cy="85561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Lobachevsky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State University of </a:t>
            </a:r>
            <a:r>
              <a:rPr lang="en-US" sz="2000" b="1" i="0" kern="120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Nizhni</a:t>
            </a:r>
            <a:r>
              <a:rPr lang="en-US" sz="2000" b="1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Novgorod </a:t>
            </a:r>
          </a:p>
          <a:p>
            <a:pPr marL="0" marR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lang="en-US" sz="1800" b="1" i="1" u="none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Computing Mathematics and Cybernetics faculty</a:t>
            </a:r>
          </a:p>
        </p:txBody>
      </p:sp>
    </p:spTree>
    <p:extLst>
      <p:ext uri="{BB962C8B-B14F-4D97-AF65-F5344CB8AC3E}">
        <p14:creationId xmlns="" xmlns:p14="http://schemas.microsoft.com/office/powerpoint/2010/main" val="1789485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  <a:lvl4pPr>
              <a:defRPr sz="1800"/>
            </a:lvl4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1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9846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1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4A67C-33BD-4A59-9EAE-678C8C03C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7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20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pic>
        <p:nvPicPr>
          <p:cNvPr id="14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2" y="6161092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6003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450" y="207963"/>
            <a:ext cx="9465896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092" y="1071546"/>
            <a:ext cx="950125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56" y="6408738"/>
            <a:ext cx="2051711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7919" y="6408738"/>
            <a:ext cx="576130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171" y="6408738"/>
            <a:ext cx="93556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973402" y="6381750"/>
            <a:ext cx="873654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132426" y="960438"/>
            <a:ext cx="9439936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32425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Arial" pitchFamily="34" charset="0"/>
            </a:endParaRPr>
          </a:p>
        </p:txBody>
      </p:sp>
      <p:pic>
        <p:nvPicPr>
          <p:cNvPr id="11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1" y="6161090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6325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809625" indent="-2667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076325" indent="-2667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343025" indent="-2667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tabLst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_________Microsoft_Office_Word3.docx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_________Microsoft_Office_Word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package" Target="../embeddings/_________Microsoft_Office_Word2.docx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24776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Lobachevsky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State University of </a:t>
            </a:r>
            <a:r>
              <a:rPr lang="en-US" sz="2000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Nizhni</a:t>
            </a: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sz="2000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Strategic </a:t>
            </a: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initiative </a:t>
            </a:r>
            <a:b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“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</a:rPr>
              <a:t>of supercomputer technology and high-performance computing”</a:t>
            </a: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Generally, the algorithm may be presented in the following way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complexity of the Floyd algorithm is of </a:t>
            </a:r>
            <a:r>
              <a:rPr lang="en-US" i="1" dirty="0" smtClean="0"/>
              <a:t>n</a:t>
            </a:r>
            <a:r>
              <a:rPr lang="en-US" baseline="30000" dirty="0" smtClean="0"/>
              <a:t>3</a:t>
            </a:r>
            <a:r>
              <a:rPr lang="en-US" dirty="0" smtClean="0"/>
              <a:t> order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3844" y="1714488"/>
            <a:ext cx="9144064" cy="163121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sz="2000" dirty="0" smtClean="0">
                <a:latin typeface="Courier New" pitchFamily="49" charset="0"/>
              </a:rPr>
              <a:t>// </a:t>
            </a:r>
            <a:r>
              <a:rPr lang="en-US" sz="2000" dirty="0" smtClean="0">
                <a:latin typeface="Courier New" pitchFamily="49" charset="0"/>
              </a:rPr>
              <a:t>Serial Floyd algorithm</a:t>
            </a:r>
            <a:endParaRPr lang="ru-RU" sz="2000" dirty="0" smtClean="0">
              <a:latin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</a:rPr>
              <a:t>for (k = 0; k &lt; n; k++)</a:t>
            </a:r>
          </a:p>
          <a:p>
            <a:r>
              <a:rPr lang="en-US" sz="2000" dirty="0" smtClean="0">
                <a:latin typeface="Courier New" pitchFamily="49" charset="0"/>
              </a:rPr>
              <a:t>  for (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= 0;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 &lt; n; </a:t>
            </a:r>
            <a:r>
              <a:rPr lang="en-US" sz="2000" dirty="0" err="1" smtClean="0">
                <a:latin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</a:rPr>
              <a:t>++)</a:t>
            </a:r>
          </a:p>
          <a:p>
            <a:r>
              <a:rPr lang="en-US" sz="2000" dirty="0" smtClean="0">
                <a:latin typeface="Courier New" pitchFamily="49" charset="0"/>
              </a:rPr>
              <a:t>    for (j = 0; j &lt; n; j++)</a:t>
            </a:r>
          </a:p>
          <a:p>
            <a:r>
              <a:rPr lang="en-US" sz="2000" dirty="0" smtClean="0">
                <a:latin typeface="Courier New" pitchFamily="49" charset="0"/>
              </a:rPr>
              <a:t>      A[</a:t>
            </a:r>
            <a:r>
              <a:rPr lang="en-US" sz="2000" dirty="0" err="1" smtClean="0">
                <a:latin typeface="Courier New" pitchFamily="49" charset="0"/>
              </a:rPr>
              <a:t>i,j</a:t>
            </a:r>
            <a:r>
              <a:rPr lang="en-US" sz="2000" dirty="0" smtClean="0">
                <a:latin typeface="Courier New" pitchFamily="49" charset="0"/>
              </a:rPr>
              <a:t>] = min(A[</a:t>
            </a:r>
            <a:r>
              <a:rPr lang="en-US" sz="2000" dirty="0" err="1" smtClean="0">
                <a:latin typeface="Courier New" pitchFamily="49" charset="0"/>
              </a:rPr>
              <a:t>i,j</a:t>
            </a:r>
            <a:r>
              <a:rPr lang="en-US" sz="2000" dirty="0" smtClean="0">
                <a:latin typeface="Courier New" pitchFamily="49" charset="0"/>
              </a:rPr>
              <a:t>],A[</a:t>
            </a:r>
            <a:r>
              <a:rPr lang="en-US" sz="2000" dirty="0" err="1" smtClean="0">
                <a:latin typeface="Courier New" pitchFamily="49" charset="0"/>
              </a:rPr>
              <a:t>i,k</a:t>
            </a:r>
            <a:r>
              <a:rPr lang="en-US" sz="2000" dirty="0" smtClean="0">
                <a:latin typeface="Courier New" pitchFamily="49" charset="0"/>
              </a:rPr>
              <a:t>]+A[</a:t>
            </a:r>
            <a:r>
              <a:rPr lang="en-US" sz="2000" dirty="0" err="1" smtClean="0">
                <a:latin typeface="Courier New" pitchFamily="49" charset="0"/>
              </a:rPr>
              <a:t>k,j</a:t>
            </a:r>
            <a:r>
              <a:rPr lang="en-US" sz="2000" dirty="0" smtClean="0">
                <a:latin typeface="Courier New" pitchFamily="49" charset="0"/>
              </a:rPr>
              <a:t>]);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Serial Floyd Algorithm Implementation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Task 1 – Open the project </a:t>
            </a:r>
            <a:r>
              <a:rPr lang="en-US" dirty="0" err="1" smtClean="0"/>
              <a:t>SerialFloyd</a:t>
            </a:r>
            <a:endParaRPr lang="en-US" dirty="0" smtClean="0"/>
          </a:p>
          <a:p>
            <a:r>
              <a:rPr lang="en-US" dirty="0" smtClean="0"/>
              <a:t>Task 2 – Input the Number of Vertices</a:t>
            </a:r>
          </a:p>
          <a:p>
            <a:r>
              <a:rPr lang="en-US" dirty="0" smtClean="0"/>
              <a:t>Task 3 – Terminate the Program Execution</a:t>
            </a:r>
          </a:p>
          <a:p>
            <a:r>
              <a:rPr lang="en-US" dirty="0" smtClean="0"/>
              <a:t>Task 4 – Implement the Floyd Algorithm</a:t>
            </a:r>
          </a:p>
          <a:p>
            <a:r>
              <a:rPr lang="en-US" dirty="0" smtClean="0"/>
              <a:t>Task 5 – Carry out the Computational Experiments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SerialFloyd</a:t>
            </a:r>
            <a:endParaRPr lang="en-US" b="1" dirty="0" smtClean="0"/>
          </a:p>
          <a:p>
            <a:r>
              <a:rPr lang="en-US" dirty="0" smtClean="0"/>
              <a:t>Start </a:t>
            </a:r>
            <a:r>
              <a:rPr lang="en-US" b="1" dirty="0" smtClean="0"/>
              <a:t>Microsoft Visual Studio</a:t>
            </a:r>
          </a:p>
          <a:p>
            <a:r>
              <a:rPr lang="en-US" dirty="0" smtClean="0"/>
              <a:t>Open solution ParallelGauss.sln from the folder </a:t>
            </a:r>
            <a:r>
              <a:rPr lang="en-US" b="1" dirty="0" smtClean="0"/>
              <a:t>с:\</a:t>
            </a:r>
            <a:r>
              <a:rPr lang="en-US" b="1" dirty="0" err="1" smtClean="0"/>
              <a:t>ParLabs</a:t>
            </a:r>
            <a:r>
              <a:rPr lang="en-US" b="1" dirty="0" smtClean="0"/>
              <a:t>\</a:t>
            </a:r>
            <a:r>
              <a:rPr lang="en-US" b="1" dirty="0" err="1" smtClean="0"/>
              <a:t>SerialFloyd</a:t>
            </a:r>
            <a:endParaRPr lang="en-US" b="1" dirty="0" smtClean="0"/>
          </a:p>
          <a:p>
            <a:r>
              <a:rPr lang="en-US" dirty="0" smtClean="0"/>
              <a:t>Open file </a:t>
            </a:r>
            <a:r>
              <a:rPr lang="en-US" b="1" dirty="0" smtClean="0"/>
              <a:t>SerialFloyd.cpp</a:t>
            </a:r>
            <a:r>
              <a:rPr lang="en-US" i="1" dirty="0" smtClean="0"/>
              <a:t> </a:t>
            </a:r>
            <a:r>
              <a:rPr lang="en-US" dirty="0" smtClean="0"/>
              <a:t>in the window Solution Explorer (</a:t>
            </a:r>
            <a:r>
              <a:rPr lang="en-US" dirty="0" err="1" smtClean="0"/>
              <a:t>Ctrl+Alt+L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1583" y="3476996"/>
            <a:ext cx="2324425" cy="280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Number of Vertices</a:t>
            </a:r>
          </a:p>
          <a:p>
            <a:r>
              <a:rPr lang="en-US" dirty="0" smtClean="0"/>
              <a:t>To set the initial data of the serial Floyd algorithm 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smtClean="0"/>
              <a:t>This function is intended for</a:t>
            </a:r>
          </a:p>
          <a:p>
            <a:pPr lvl="1"/>
            <a:r>
              <a:rPr lang="en-US" dirty="0" smtClean="0"/>
              <a:t>the initialization of all the variables used in the program</a:t>
            </a:r>
          </a:p>
          <a:p>
            <a:pPr lvl="1"/>
            <a:r>
              <a:rPr lang="en-US" dirty="0" smtClean="0"/>
              <a:t>the input of the number of the processed vertices (the adjacency matrix size)</a:t>
            </a:r>
          </a:p>
          <a:p>
            <a:pPr lvl="1"/>
            <a:r>
              <a:rPr lang="en-US" dirty="0" smtClean="0"/>
              <a:t>the allocation of the memory for the adjacency matrix</a:t>
            </a:r>
          </a:p>
          <a:p>
            <a:pPr lvl="1"/>
            <a:r>
              <a:rPr lang="en-US" dirty="0" smtClean="0"/>
              <a:t>filling the memory with the initial values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4786322"/>
            <a:ext cx="9144064" cy="6540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ProcessInitialiazation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*&amp;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&amp; Size);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Number of Vertices</a:t>
            </a:r>
          </a:p>
          <a:p>
            <a:r>
              <a:rPr lang="en-US" dirty="0" smtClean="0"/>
              <a:t>Implement the functions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smtClean="0"/>
              <a:t>Use the simple method of implementation, containing the set of data, the correctness of which can be easily checked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5060991"/>
            <a:ext cx="9144064" cy="6540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// Function for simple setting the initial data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DummyDataInitialization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pMatrix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Size)</a:t>
            </a:r>
            <a:r>
              <a:rPr lang="en-US" sz="2000" dirty="0" smtClean="0">
                <a:latin typeface="Courier New" pitchFamily="49" charset="0"/>
              </a:rPr>
              <a:t>;</a:t>
            </a:r>
            <a:endParaRPr lang="ru-RU" sz="2000" dirty="0">
              <a:latin typeface="Courier New" pitchFamily="49" charset="0"/>
            </a:endParaRPr>
          </a:p>
        </p:txBody>
      </p:sp>
      <p:pic>
        <p:nvPicPr>
          <p:cNvPr id="10" name="Object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9225" y="3146432"/>
            <a:ext cx="16589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ject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7837" y="2578111"/>
            <a:ext cx="3384550" cy="2351087"/>
          </a:xfrm>
          <a:prstGeom prst="rect">
            <a:avLst/>
          </a:prstGeom>
          <a:noFill/>
        </p:spPr>
      </p:pic>
      <p:sp>
        <p:nvSpPr>
          <p:cNvPr id="12" name="AutoShape 16"/>
          <p:cNvSpPr>
            <a:spLocks noChangeArrowheads="1"/>
          </p:cNvSpPr>
          <p:nvPr/>
        </p:nvSpPr>
        <p:spPr bwMode="auto">
          <a:xfrm>
            <a:off x="4987925" y="3640142"/>
            <a:ext cx="1225550" cy="360362"/>
          </a:xfrm>
          <a:prstGeom prst="rightArrow">
            <a:avLst>
              <a:gd name="adj1" fmla="val 50000"/>
              <a:gd name="adj2" fmla="val 8502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Bernard MT Condensed" pitchFamily="18" charset="0"/>
                <a:ea typeface="+mn-ea"/>
                <a:cs typeface="Arial" charset="0"/>
              </a:defRPr>
            </a:lvl9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Input the Number of Vertices</a:t>
            </a:r>
          </a:p>
          <a:p>
            <a:r>
              <a:rPr lang="en-US" dirty="0" smtClean="0"/>
              <a:t>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PrintMatrix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smtClean="0"/>
              <a:t>Call the functions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and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PrintMatrix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from main function of the application</a:t>
            </a:r>
          </a:p>
          <a:p>
            <a:r>
              <a:rPr lang="en-US" dirty="0" smtClean="0"/>
              <a:t>Compile and run the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3910" y="3786190"/>
            <a:ext cx="7953375" cy="210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–Terminate the Program Execution</a:t>
            </a:r>
          </a:p>
          <a:p>
            <a:r>
              <a:rPr lang="en-US" dirty="0" smtClean="0"/>
              <a:t>The function for correct program termination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should be called at the end of the function 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428868"/>
            <a:ext cx="9144064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// Function for computational process termination</a:t>
            </a:r>
            <a:endParaRPr lang="en-US" sz="2000" dirty="0" smtClean="0">
              <a:solidFill>
                <a:srgbClr val="000000"/>
              </a:solidFill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ProcessTermination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pMatrix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ru-RU" sz="2000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4 – Implement the Floyd Algorithm</a:t>
            </a:r>
          </a:p>
          <a:p>
            <a:r>
              <a:rPr lang="en-US" dirty="0" smtClean="0"/>
              <a:t>To execute the Floyd algorithm 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SerialFloyd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The value -1 has been chosen to denote the infinitely. Implement the function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Min()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357430"/>
            <a:ext cx="9144064" cy="654025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// Serial Floyd algorithm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SerialFloyd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pMatrix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Size)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ru-RU" sz="2000" dirty="0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3844" y="3917983"/>
            <a:ext cx="9144064" cy="203902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Min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A,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B) { </a:t>
            </a:r>
          </a:p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Result = (A &lt; B) ? A : B; </a:t>
            </a:r>
          </a:p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if((A &lt; 0) &amp;&amp; (B &gt;= 0)) Result = B; </a:t>
            </a:r>
          </a:p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if((B &lt; 0) &amp;&amp; (A &gt;= 0)) Result = A; </a:t>
            </a:r>
          </a:p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if((A &lt; 0) &amp;&amp; (B &lt; 0)) Result = -1; </a:t>
            </a:r>
          </a:p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return Result; </a:t>
            </a:r>
          </a:p>
          <a:p>
            <a:pPr algn="just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}</a:t>
            </a:r>
            <a:endParaRPr lang="ru-RU" sz="2000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4 – Implement the Floyd Algorithm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SerialFloyd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Add debugging print to the function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main()</a:t>
            </a:r>
            <a:endParaRPr lang="en-US" dirty="0" smtClean="0"/>
          </a:p>
          <a:p>
            <a:r>
              <a:rPr lang="en-US" dirty="0" smtClean="0"/>
              <a:t>Compile and run the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48" y="3036110"/>
            <a:ext cx="7953375" cy="267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67446" y="5429265"/>
            <a:ext cx="35099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200" dirty="0" smtClean="0">
                <a:latin typeface="Arial" pitchFamily="34" charset="0"/>
              </a:rPr>
              <a:t>Sysoyev </a:t>
            </a:r>
            <a:r>
              <a:rPr lang="en-US" sz="2200" smtClean="0">
                <a:latin typeface="Arial" pitchFamily="34" charset="0"/>
              </a:rPr>
              <a:t>A.V</a:t>
            </a:r>
            <a:r>
              <a:rPr lang="en-US" sz="2200" smtClean="0">
                <a:latin typeface="Arial" pitchFamily="34" charset="0"/>
              </a:rPr>
              <a:t>.</a:t>
            </a:r>
            <a:endParaRPr lang="en-US" sz="2200" dirty="0" smtClean="0">
              <a:latin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</a:rPr>
              <a:t>Software department</a:t>
            </a:r>
            <a:endParaRPr lang="ru-RU" sz="2200" dirty="0">
              <a:latin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742950" y="2780928"/>
            <a:ext cx="84201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dirty="0" smtClean="0"/>
              <a:t>0</a:t>
            </a:r>
            <a:r>
              <a:rPr lang="en-US" altLang="ru-RU" dirty="0" smtClean="0"/>
              <a:t>8</a:t>
            </a:r>
            <a:r>
              <a:rPr lang="ru-RU" altLang="ru-RU" dirty="0" smtClean="0"/>
              <a:t> </a:t>
            </a:r>
            <a:r>
              <a:rPr lang="en-US" altLang="ru-RU" dirty="0" smtClean="0"/>
              <a:t>Practice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en-US" dirty="0" smtClean="0"/>
              <a:t>Parallel Algorithms of Graph Processing</a:t>
            </a:r>
            <a:endParaRPr lang="ru-RU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381760" y="4500570"/>
            <a:ext cx="35397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2000" i="1" dirty="0">
                <a:solidFill>
                  <a:srgbClr val="000000"/>
                </a:solidFill>
                <a:latin typeface="Arial" charset="0"/>
              </a:rPr>
              <a:t>With the support of </a:t>
            </a:r>
            <a:r>
              <a:rPr lang="en-US" sz="2000" i="1" dirty="0" smtClean="0">
                <a:solidFill>
                  <a:srgbClr val="000000"/>
                </a:solidFill>
                <a:latin typeface="Arial" charset="0"/>
              </a:rPr>
              <a:t>Microsoft</a:t>
            </a:r>
            <a:endParaRPr lang="ru-RU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38092" y="1785926"/>
            <a:ext cx="94674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b="1" i="1" dirty="0" smtClean="0">
                <a:latin typeface="+mn-lt"/>
              </a:rPr>
              <a:t>Parallel Programming for Multiprocessor Distributed Memory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2. Serial Implementation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Carry out the Computational Experiments</a:t>
            </a:r>
          </a:p>
          <a:p>
            <a:r>
              <a:rPr lang="en-US" dirty="0" smtClean="0"/>
              <a:t>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RandomDataInitialization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for setting the data with random values (initialize the random generator by the current time value)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Call this function instead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 smtClean="0"/>
          </a:p>
          <a:p>
            <a:r>
              <a:rPr lang="en-US" dirty="0" smtClean="0"/>
              <a:t>Add time measurement and printing</a:t>
            </a:r>
          </a:p>
          <a:p>
            <a:r>
              <a:rPr lang="en-US" dirty="0" smtClean="0"/>
              <a:t>Carry out the computational experiments with large objects</a:t>
            </a:r>
          </a:p>
          <a:p>
            <a:r>
              <a:rPr lang="en-US" dirty="0" smtClean="0"/>
              <a:t>Fill the table with results of experiments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23844" y="2714620"/>
            <a:ext cx="9144064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// Function for random generating the initial data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RandomDataInitialization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pMatrix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Size)</a:t>
            </a:r>
            <a:r>
              <a:rPr lang="ru-RU" sz="2000" dirty="0" smtClean="0">
                <a:latin typeface="Courier New" pitchFamily="49" charset="0"/>
              </a:rPr>
              <a:t>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Parallel Floyd Algorithm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Parallel Algorithm…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Subtask definition</a:t>
            </a:r>
          </a:p>
          <a:p>
            <a:r>
              <a:rPr lang="en-US" dirty="0" smtClean="0"/>
              <a:t>The effective way of parallel scheme of the Floyd algorithm is to update the values of matrix </a:t>
            </a:r>
            <a:r>
              <a:rPr lang="en-US" i="1" dirty="0" smtClean="0"/>
              <a:t>A </a:t>
            </a:r>
            <a:r>
              <a:rPr lang="en-US" dirty="0" smtClean="0"/>
              <a:t>simultaneously</a:t>
            </a:r>
          </a:p>
          <a:p>
            <a:pPr>
              <a:buNone/>
            </a:pPr>
            <a:r>
              <a:rPr lang="en-US" b="1" dirty="0" smtClean="0"/>
              <a:t>Analysis of Information Dependencies</a:t>
            </a:r>
          </a:p>
          <a:p>
            <a:r>
              <a:rPr lang="en-US" dirty="0" smtClean="0"/>
              <a:t>Computations in the subtasks become possible only if each subtask (</a:t>
            </a:r>
            <a:r>
              <a:rPr lang="en-US" i="1" dirty="0" err="1" smtClean="0"/>
              <a:t>i</a:t>
            </a:r>
            <a:r>
              <a:rPr lang="en-US" dirty="0" smtClean="0"/>
              <a:t>, </a:t>
            </a:r>
            <a:r>
              <a:rPr lang="en-US" i="1" dirty="0" smtClean="0"/>
              <a:t>j</a:t>
            </a:r>
            <a:r>
              <a:rPr lang="en-US" dirty="0" smtClean="0"/>
              <a:t>) contains the elements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ij</a:t>
            </a:r>
            <a:r>
              <a:rPr lang="en-US" dirty="0" smtClean="0"/>
              <a:t>,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ik</a:t>
            </a:r>
            <a:r>
              <a:rPr lang="en-US" dirty="0" smtClean="0"/>
              <a:t>,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kj</a:t>
            </a:r>
            <a:r>
              <a:rPr lang="en-US" baseline="30000" dirty="0" smtClean="0"/>
              <a:t> </a:t>
            </a:r>
            <a:r>
              <a:rPr lang="en-US" dirty="0" smtClean="0"/>
              <a:t>of the matrix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</a:p>
          <a:p>
            <a:r>
              <a:rPr lang="en-US" dirty="0" smtClean="0"/>
              <a:t>Each element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kj</a:t>
            </a:r>
            <a:r>
              <a:rPr lang="en-US" baseline="30000" dirty="0" smtClean="0"/>
              <a:t> </a:t>
            </a:r>
            <a:r>
              <a:rPr lang="en-US" dirty="0" smtClean="0"/>
              <a:t>of the row </a:t>
            </a:r>
            <a:r>
              <a:rPr lang="en-US" i="1" dirty="0" smtClean="0"/>
              <a:t>k</a:t>
            </a:r>
            <a:r>
              <a:rPr lang="en-US" dirty="0" smtClean="0"/>
              <a:t> of the matrix </a:t>
            </a:r>
            <a:r>
              <a:rPr lang="en-US" i="1" dirty="0" smtClean="0"/>
              <a:t>A</a:t>
            </a:r>
            <a:r>
              <a:rPr lang="en-US" dirty="0" smtClean="0"/>
              <a:t> must be transmitted to all the subtasks (</a:t>
            </a:r>
            <a:r>
              <a:rPr lang="en-US" i="1" dirty="0" smtClean="0"/>
              <a:t>k</a:t>
            </a:r>
            <a:r>
              <a:rPr lang="en-US" dirty="0" smtClean="0"/>
              <a:t>, </a:t>
            </a:r>
            <a:r>
              <a:rPr lang="en-US" i="1" dirty="0" smtClean="0"/>
              <a:t>j</a:t>
            </a:r>
            <a:r>
              <a:rPr lang="en-US" dirty="0" smtClean="0"/>
              <a:t>), 1≤ </a:t>
            </a:r>
            <a:r>
              <a:rPr lang="en-US" i="1" dirty="0" smtClean="0"/>
              <a:t>j</a:t>
            </a:r>
            <a:r>
              <a:rPr lang="en-US" dirty="0" smtClean="0"/>
              <a:t> ≤ </a:t>
            </a:r>
            <a:r>
              <a:rPr lang="en-US" i="1" dirty="0" smtClean="0"/>
              <a:t>n</a:t>
            </a:r>
            <a:r>
              <a:rPr lang="en-US" dirty="0" smtClean="0"/>
              <a:t>, and each element </a:t>
            </a:r>
            <a:r>
              <a:rPr lang="en-US" i="1" dirty="0" err="1" smtClean="0"/>
              <a:t>A</a:t>
            </a:r>
            <a:r>
              <a:rPr lang="en-US" i="1" baseline="-25000" dirty="0" err="1" smtClean="0"/>
              <a:t>ik</a:t>
            </a:r>
            <a:r>
              <a:rPr lang="en-US" baseline="30000" dirty="0" smtClean="0"/>
              <a:t> </a:t>
            </a:r>
            <a:r>
              <a:rPr lang="en-US" dirty="0" smtClean="0"/>
              <a:t>of the column </a:t>
            </a:r>
            <a:r>
              <a:rPr lang="en-US" i="1" dirty="0" smtClean="0"/>
              <a:t>k</a:t>
            </a:r>
            <a:r>
              <a:rPr lang="en-US" dirty="0" smtClean="0"/>
              <a:t> of the matrix </a:t>
            </a:r>
            <a:r>
              <a:rPr lang="en-US" i="1" dirty="0" smtClean="0"/>
              <a:t>A</a:t>
            </a:r>
            <a:r>
              <a:rPr lang="en-US" dirty="0" smtClean="0"/>
              <a:t> must be transmitted to all the subtasks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i="1" dirty="0" err="1" smtClean="0"/>
              <a:t>i</a:t>
            </a:r>
            <a:r>
              <a:rPr lang="en-US" dirty="0" smtClean="0"/>
              <a:t>, </a:t>
            </a:r>
            <a:r>
              <a:rPr lang="en-US" i="1" dirty="0" smtClean="0"/>
              <a:t>k</a:t>
            </a:r>
            <a:r>
              <a:rPr lang="en-US" dirty="0" smtClean="0"/>
              <a:t>), 1 ≤ </a:t>
            </a:r>
            <a:r>
              <a:rPr lang="en-US" i="1" dirty="0" err="1" smtClean="0"/>
              <a:t>i</a:t>
            </a:r>
            <a:r>
              <a:rPr lang="en-US" dirty="0" smtClean="0"/>
              <a:t> ≤ </a:t>
            </a:r>
            <a:r>
              <a:rPr lang="en-US" i="1" dirty="0" smtClean="0"/>
              <a:t>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Parallel Algorithm…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Analysis of Information Dependencies</a:t>
            </a:r>
            <a:endParaRPr lang="ru-RU" dirty="0" smtClean="0"/>
          </a:p>
          <a:p>
            <a:r>
              <a:rPr lang="en-US" dirty="0" smtClean="0"/>
              <a:t>The Information Dependencies of the Basic Computational Subtasks (the arrows show the direction of exchanging values at iteration </a:t>
            </a:r>
            <a:r>
              <a:rPr lang="en-US" i="1" dirty="0" smtClean="0"/>
              <a:t>k</a:t>
            </a:r>
            <a:r>
              <a:rPr lang="en-US" dirty="0" smtClean="0"/>
              <a:t>)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3309926" y="2643182"/>
          <a:ext cx="3429000" cy="3376612"/>
        </p:xfrm>
        <a:graphic>
          <a:graphicData uri="http://schemas.openxmlformats.org/presentationml/2006/ole">
            <p:oleObj spid="_x0000_s24578" name="Документ" r:id="rId4" imgW="1865306" imgH="182674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3. Parallel Algorithm…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Scaling and Distributing the Subtask among the Processors </a:t>
            </a:r>
          </a:p>
          <a:p>
            <a:r>
              <a:rPr lang="en-US" dirty="0" smtClean="0"/>
              <a:t>A possible way to aggregate the computations is to use of block-striped scheme of the matrix </a:t>
            </a:r>
            <a:r>
              <a:rPr lang="en-US" i="1" dirty="0" smtClean="0"/>
              <a:t>A </a:t>
            </a:r>
            <a:r>
              <a:rPr lang="en-US" dirty="0" smtClean="0"/>
              <a:t>partitioning</a:t>
            </a:r>
            <a:endParaRPr lang="en-US" i="1" dirty="0" smtClean="0"/>
          </a:p>
          <a:p>
            <a:r>
              <a:rPr lang="en-US" dirty="0" smtClean="0"/>
              <a:t>This approach corresponds to uniting in one basic subtask the computations connected with updating the elements of one or several rows (horizontal partitioning) or columns (vertical partitioning) of matrix </a:t>
            </a:r>
            <a:r>
              <a:rPr lang="en-US" i="1" dirty="0" smtClean="0"/>
              <a:t>A </a:t>
            </a:r>
          </a:p>
          <a:p>
            <a:r>
              <a:rPr lang="en-US" dirty="0" smtClean="0"/>
              <a:t>We will further analyze only partitioning the matrix </a:t>
            </a:r>
            <a:r>
              <a:rPr lang="en-US" i="1" dirty="0" smtClean="0"/>
              <a:t>A </a:t>
            </a:r>
            <a:r>
              <a:rPr lang="en-US" dirty="0" smtClean="0"/>
              <a:t>into</a:t>
            </a:r>
            <a:r>
              <a:rPr lang="en-US" b="1" dirty="0" smtClean="0"/>
              <a:t> horizontal stripes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Parallel Floyd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238092" y="1214422"/>
            <a:ext cx="9501254" cy="4968875"/>
          </a:xfrm>
        </p:spPr>
        <p:txBody>
          <a:bodyPr/>
          <a:lstStyle/>
          <a:p>
            <a:r>
              <a:rPr lang="en-US" dirty="0" smtClean="0"/>
              <a:t>Task 1 – Open the Project </a:t>
            </a:r>
            <a:r>
              <a:rPr lang="en-US" dirty="0" err="1" smtClean="0"/>
              <a:t>ParallelFloyd</a:t>
            </a:r>
            <a:endParaRPr lang="en-US" dirty="0" smtClean="0"/>
          </a:p>
          <a:p>
            <a:r>
              <a:rPr lang="en-US" dirty="0" smtClean="0"/>
              <a:t>Task 2 – Initialize and Finalize</a:t>
            </a:r>
            <a:r>
              <a:rPr lang="en-US" b="1" dirty="0" smtClean="0"/>
              <a:t> </a:t>
            </a:r>
            <a:r>
              <a:rPr lang="en-US" dirty="0" smtClean="0"/>
              <a:t>the Parallel Program</a:t>
            </a:r>
          </a:p>
          <a:p>
            <a:r>
              <a:rPr lang="en-US" dirty="0" smtClean="0"/>
              <a:t>Task 3 – Input the Initial Data</a:t>
            </a:r>
          </a:p>
          <a:p>
            <a:r>
              <a:rPr lang="en-US" dirty="0" smtClean="0"/>
              <a:t>Task </a:t>
            </a:r>
            <a:r>
              <a:rPr lang="en-US" smtClean="0"/>
              <a:t>4 – Terminate </a:t>
            </a:r>
            <a:r>
              <a:rPr lang="en-US" dirty="0" smtClean="0"/>
              <a:t>the Calculations</a:t>
            </a:r>
          </a:p>
          <a:p>
            <a:r>
              <a:rPr lang="en-US" dirty="0" smtClean="0"/>
              <a:t>Task 5 – Distribute the Data among the Processes</a:t>
            </a:r>
          </a:p>
          <a:p>
            <a:r>
              <a:rPr lang="en-US" dirty="0" smtClean="0"/>
              <a:t>Task 6 – Implement the Parallel Floyd Algorithm</a:t>
            </a:r>
          </a:p>
          <a:p>
            <a:r>
              <a:rPr lang="en-US" dirty="0" smtClean="0"/>
              <a:t>Task 7 – Implement the Floyd Algorithm Iterations</a:t>
            </a:r>
          </a:p>
          <a:p>
            <a:r>
              <a:rPr lang="en-US" dirty="0" smtClean="0"/>
              <a:t>Task 8 – Collect the Result Matrix</a:t>
            </a:r>
          </a:p>
          <a:p>
            <a:r>
              <a:rPr lang="en-US" dirty="0" smtClean="0"/>
              <a:t>Task 9 – Test the Parallel Program Correctness</a:t>
            </a:r>
          </a:p>
          <a:p>
            <a:r>
              <a:rPr lang="en-US" dirty="0" smtClean="0"/>
              <a:t>Task 10 – Carry out the Computational Experiments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1 – Open the Project </a:t>
            </a:r>
            <a:r>
              <a:rPr lang="en-US" b="1" dirty="0" err="1" smtClean="0"/>
              <a:t>ParallelFloyd</a:t>
            </a:r>
            <a:endParaRPr lang="en-US" b="1" dirty="0" smtClean="0"/>
          </a:p>
          <a:p>
            <a:r>
              <a:rPr lang="en-US" dirty="0" smtClean="0"/>
              <a:t>Start </a:t>
            </a:r>
            <a:r>
              <a:rPr lang="en-US" b="1" dirty="0" smtClean="0"/>
              <a:t>Microsoft Visual Studio</a:t>
            </a:r>
          </a:p>
          <a:p>
            <a:r>
              <a:rPr lang="en-US" dirty="0" smtClean="0"/>
              <a:t>Open solution ParallelFloyd.sln from the folder </a:t>
            </a:r>
            <a:r>
              <a:rPr lang="en-US" b="1" dirty="0" smtClean="0"/>
              <a:t>с:\</a:t>
            </a:r>
            <a:r>
              <a:rPr lang="en-US" b="1" dirty="0" err="1" smtClean="0"/>
              <a:t>ParLabs</a:t>
            </a:r>
            <a:r>
              <a:rPr lang="en-US" b="1" dirty="0" smtClean="0"/>
              <a:t>\</a:t>
            </a:r>
            <a:r>
              <a:rPr lang="en-US" b="1" dirty="0" err="1" smtClean="0"/>
              <a:t>ParallelFloyd</a:t>
            </a:r>
            <a:endParaRPr lang="en-US" b="1" dirty="0" smtClean="0"/>
          </a:p>
          <a:p>
            <a:r>
              <a:rPr lang="en-US" dirty="0" smtClean="0"/>
              <a:t>Open file </a:t>
            </a:r>
            <a:r>
              <a:rPr lang="en-US" b="1" dirty="0" smtClean="0"/>
              <a:t>ParallelFloyd.cpp</a:t>
            </a:r>
            <a:r>
              <a:rPr lang="en-US" i="1" dirty="0" smtClean="0"/>
              <a:t> </a:t>
            </a:r>
            <a:r>
              <a:rPr lang="en-US" dirty="0" smtClean="0"/>
              <a:t>in the window Solution Explorer (</a:t>
            </a:r>
            <a:r>
              <a:rPr lang="en-US" dirty="0" err="1" smtClean="0"/>
              <a:t>Ctrl+Alt+L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4284" y="3381395"/>
            <a:ext cx="25146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2 – Initialize and Finalize the Parallel Program</a:t>
            </a:r>
          </a:p>
          <a:p>
            <a:r>
              <a:rPr lang="en-US" dirty="0" smtClean="0"/>
              <a:t>Initialize the environment of the MPI program execution in the main function</a:t>
            </a:r>
          </a:p>
          <a:p>
            <a:r>
              <a:rPr lang="en-US" dirty="0" smtClean="0"/>
              <a:t>Determine the number of processes available for MPI program</a:t>
            </a:r>
          </a:p>
          <a:p>
            <a:r>
              <a:rPr lang="en-US" dirty="0" smtClean="0"/>
              <a:t>Determine the process rank in communicator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MPI_COMM_WORLD</a:t>
            </a:r>
          </a:p>
          <a:p>
            <a:r>
              <a:rPr lang="en-US" dirty="0" smtClean="0"/>
              <a:t>Set global variables for storing these values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ProcNum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ProcRank</a:t>
            </a:r>
            <a:r>
              <a:rPr lang="en-US" i="1" dirty="0" smtClean="0"/>
              <a:t> </a:t>
            </a:r>
            <a:r>
              <a:rPr lang="en-US" dirty="0" smtClean="0"/>
              <a:t>correspondingly)</a:t>
            </a:r>
          </a:p>
          <a:p>
            <a:r>
              <a:rPr lang="en-US" dirty="0" smtClean="0"/>
              <a:t>Compile and run the parallel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9685" y="4548207"/>
            <a:ext cx="7965281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3 – Input the Initial Data</a:t>
            </a:r>
          </a:p>
          <a:p>
            <a:r>
              <a:rPr lang="en-US" dirty="0" smtClean="0"/>
              <a:t>To initialize the computations develop the function </a:t>
            </a:r>
            <a:r>
              <a:rPr lang="en-US" dirty="0" err="1" smtClean="0"/>
              <a:t>ProcessInitialization</a:t>
            </a:r>
            <a:endParaRPr lang="en-US" dirty="0" smtClean="0"/>
          </a:p>
          <a:p>
            <a:pPr lvl="1"/>
            <a:r>
              <a:rPr lang="en-US" dirty="0" smtClean="0"/>
              <a:t>input the amount of the number of vertices in the graph</a:t>
            </a:r>
          </a:p>
          <a:p>
            <a:pPr lvl="1"/>
            <a:r>
              <a:rPr lang="en-US" dirty="0" smtClean="0"/>
              <a:t>broadcast the number of vertices to the other processes</a:t>
            </a:r>
          </a:p>
          <a:p>
            <a:pPr lvl="1"/>
            <a:r>
              <a:rPr lang="en-US" dirty="0" smtClean="0"/>
              <a:t>allocate memory for the adjacency matrix and the stripes assigned to the processes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Call the function from the main function of application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Compile and run the application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929066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initialization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ProcessInitialiazation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*&amp;</a:t>
            </a:r>
            <a:r>
              <a:rPr lang="en-US" sz="2000" dirty="0" err="1" smtClean="0">
                <a:latin typeface="Courier New" pitchFamily="49" charset="0"/>
              </a:rPr>
              <a:t>pMatrix,int</a:t>
            </a:r>
            <a:r>
              <a:rPr lang="en-US" sz="2000" dirty="0" smtClean="0">
                <a:latin typeface="Courier New" pitchFamily="49" charset="0"/>
              </a:rPr>
              <a:t> *&amp;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 </a:t>
            </a:r>
          </a:p>
          <a:p>
            <a:r>
              <a:rPr lang="en-US" sz="2000" dirty="0" smtClean="0">
                <a:latin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&amp; Size,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&amp;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Shortest Path Problem Statement</a:t>
            </a:r>
          </a:p>
          <a:p>
            <a:r>
              <a:rPr lang="en-US" dirty="0" smtClean="0"/>
              <a:t>Serial Floyd Algorithm Implementation </a:t>
            </a:r>
          </a:p>
          <a:p>
            <a:r>
              <a:rPr lang="en-US" dirty="0" smtClean="0"/>
              <a:t>Parallel Floyd Algorithm</a:t>
            </a:r>
          </a:p>
          <a:p>
            <a:r>
              <a:rPr lang="en-US" dirty="0" smtClean="0"/>
              <a:t>Parallel Floyd Program</a:t>
            </a:r>
          </a:p>
          <a:p>
            <a:endParaRPr lang="en-US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4 –Terminate the Calculations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Develop the function for correct program termination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ProcessTermination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endParaRPr lang="en-US" dirty="0" smtClean="0"/>
          </a:p>
          <a:p>
            <a:pPr>
              <a:spcBef>
                <a:spcPts val="600"/>
              </a:spcBef>
            </a:pPr>
            <a:r>
              <a:rPr lang="en-US" dirty="0" err="1" smtClean="0"/>
              <a:t>Deallocate</a:t>
            </a:r>
            <a:r>
              <a:rPr lang="en-US" dirty="0" smtClean="0"/>
              <a:t> the memory for storing the adjacency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(on the root process), and the memory for storing the matrix stripes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pProcRows</a:t>
            </a:r>
            <a:r>
              <a:rPr lang="en-US" dirty="0" smtClean="0"/>
              <a:t> </a:t>
            </a:r>
          </a:p>
          <a:p>
            <a:pPr lvl="1">
              <a:spcBef>
                <a:spcPts val="600"/>
              </a:spcBef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600"/>
              </a:spcBef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600"/>
              </a:spcBef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600"/>
              </a:spcBef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300"/>
              </a:spcBef>
            </a:pPr>
            <a:endParaRPr lang="en-US" dirty="0" smtClean="0"/>
          </a:p>
          <a:p>
            <a:pPr>
              <a:spcBef>
                <a:spcPts val="300"/>
              </a:spcBef>
            </a:pPr>
            <a:r>
              <a:rPr lang="en-US" dirty="0" smtClean="0"/>
              <a:t>Call the function from the main function of application</a:t>
            </a:r>
          </a:p>
          <a:p>
            <a:pPr>
              <a:spcBef>
                <a:spcPts val="300"/>
              </a:spcBef>
            </a:pPr>
            <a:r>
              <a:rPr lang="en-US" dirty="0" smtClean="0"/>
              <a:t>Compile and run the application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500438"/>
            <a:ext cx="9358378" cy="193899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computational process termination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ProcessTermination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) { </a:t>
            </a:r>
          </a:p>
          <a:p>
            <a:r>
              <a:rPr lang="en-US" sz="2000" dirty="0" smtClean="0">
                <a:latin typeface="Courier New" pitchFamily="49" charset="0"/>
              </a:rPr>
              <a:t>  if(</a:t>
            </a:r>
            <a:r>
              <a:rPr lang="en-US" sz="2000" dirty="0" err="1" smtClean="0">
                <a:latin typeface="Courier New" pitchFamily="49" charset="0"/>
              </a:rPr>
              <a:t>ProcRank</a:t>
            </a:r>
            <a:r>
              <a:rPr lang="en-US" sz="2000" dirty="0" smtClean="0">
                <a:latin typeface="Courier New" pitchFamily="49" charset="0"/>
              </a:rPr>
              <a:t> == 0) </a:t>
            </a:r>
          </a:p>
          <a:p>
            <a:r>
              <a:rPr lang="en-US" sz="2000" dirty="0" smtClean="0">
                <a:latin typeface="Courier New" pitchFamily="49" charset="0"/>
              </a:rPr>
              <a:t>    delete [] 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; </a:t>
            </a:r>
          </a:p>
          <a:p>
            <a:r>
              <a:rPr lang="en-US" sz="2000" dirty="0" smtClean="0">
                <a:latin typeface="Courier New" pitchFamily="49" charset="0"/>
              </a:rPr>
              <a:t>  delete [] 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; </a:t>
            </a:r>
          </a:p>
          <a:p>
            <a:r>
              <a:rPr lang="en-US" sz="2000" dirty="0" smtClean="0">
                <a:latin typeface="Courier New" pitchFamily="49" charset="0"/>
              </a:rPr>
              <a:t>} 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Distribute the Data among the Processes</a:t>
            </a:r>
          </a:p>
          <a:p>
            <a:r>
              <a:rPr lang="en-US" dirty="0" smtClean="0"/>
              <a:t>In accordance with the parallel computation scheme the adjacency matrix must be distributed among the processes in equal stripes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To distribute the matrix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use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MPI_Scatterv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lnSpc>
                <a:spcPct val="95000"/>
              </a:lnSpc>
              <a:spcBef>
                <a:spcPts val="300"/>
              </a:spcBef>
            </a:pPr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500438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fr-FR" sz="2000" dirty="0" smtClean="0">
                <a:latin typeface="Courier New" pitchFamily="49" charset="0"/>
              </a:rPr>
              <a:t>// Data distribution among the processes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DataDistribution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/>
            </a:r>
            <a:br>
              <a:rPr lang="ru-RU" sz="2000" dirty="0" smtClean="0">
                <a:latin typeface="Courier New" pitchFamily="49" charset="0"/>
              </a:rPr>
            </a:b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en-US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Distribute the Data among the Processes</a:t>
            </a:r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from the main program</a:t>
            </a:r>
            <a:endParaRPr lang="en-US" i="1" dirty="0" smtClean="0"/>
          </a:p>
          <a:p>
            <a:r>
              <a:rPr lang="en-US" dirty="0" smtClean="0"/>
              <a:t>To test the correctness of the data distribution among the processes implement the “debugging print”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1"/>
            <a:r>
              <a:rPr lang="en-US" dirty="0" smtClean="0"/>
              <a:t>Print the adjacency matrix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pMatrix</a:t>
            </a:r>
            <a:r>
              <a:rPr lang="en-US" dirty="0" smtClean="0"/>
              <a:t> on the root process</a:t>
            </a:r>
          </a:p>
          <a:p>
            <a:pPr lvl="1"/>
            <a:r>
              <a:rPr lang="en-US" dirty="0" smtClean="0"/>
              <a:t>Print the matrix stripes, which are distributed on each of the processes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4071942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fr-FR" sz="2000" dirty="0" smtClean="0">
                <a:latin typeface="Courier New" pitchFamily="49" charset="0"/>
              </a:rPr>
              <a:t>// Data distribution among the processes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TestDistribution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pMatrix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pProcRows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,</a:t>
            </a:r>
            <a:endParaRPr lang="ru-RU" sz="2000" dirty="0" smtClean="0">
              <a:solidFill>
                <a:srgbClr val="000000"/>
              </a:solidFill>
              <a:latin typeface="Courier New" pitchFamily="49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Size,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RowNum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Courier New" pitchFamily="49" charset="0"/>
              </a:rPr>
              <a:t>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5 – Distribute the Data among the Processes</a:t>
            </a:r>
          </a:p>
          <a:p>
            <a:r>
              <a:rPr lang="en-US" dirty="0" smtClean="0"/>
              <a:t>Make sure that the data is distributed correctly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5348" y="2071678"/>
            <a:ext cx="7953375" cy="410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6 – Implement the Parallel Floyd Algorithm</a:t>
            </a:r>
          </a:p>
          <a:p>
            <a:r>
              <a:rPr lang="en-US" dirty="0" smtClean="0"/>
              <a:t>In accordance with the general scheme of the parallel Floyd algorithm it is necessary to carry out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Size</a:t>
            </a:r>
            <a:r>
              <a:rPr lang="en-US" dirty="0" smtClean="0"/>
              <a:t> times the operation, which updates the adjacency matrix </a:t>
            </a:r>
          </a:p>
          <a:p>
            <a:pPr lvl="1"/>
            <a:r>
              <a:rPr lang="en-US" dirty="0" smtClean="0"/>
              <a:t>All the processes need the matrix row, the number of which coincides with the iteration number </a:t>
            </a:r>
          </a:p>
          <a:p>
            <a:pPr lvl="1"/>
            <a:r>
              <a:rPr lang="en-US" dirty="0" smtClean="0"/>
              <a:t>It is necessary to broadcast this row among the processes </a:t>
            </a:r>
          </a:p>
          <a:p>
            <a:pPr lvl="1"/>
            <a:r>
              <a:rPr lang="en-US" dirty="0" smtClean="0"/>
              <a:t>Implement the function </a:t>
            </a:r>
            <a:r>
              <a:rPr lang="en-US" sz="2400" b="1" dirty="0" err="1" smtClean="0">
                <a:latin typeface="Courier New" pitchFamily="49" charset="0"/>
                <a:ea typeface="+mn-ea"/>
                <a:cs typeface="Courier New" pitchFamily="49" charset="0"/>
              </a:rPr>
              <a:t>RowDistribution</a:t>
            </a:r>
            <a:r>
              <a:rPr lang="en-US" sz="2400" b="1" dirty="0" smtClean="0">
                <a:latin typeface="Courier New" pitchFamily="49" charset="0"/>
                <a:ea typeface="+mn-ea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</a:p>
          <a:p>
            <a:pPr lvl="1"/>
            <a:r>
              <a:rPr lang="en-US" dirty="0" smtClean="0"/>
              <a:t>It must use the row number </a:t>
            </a:r>
            <a:r>
              <a:rPr lang="en-US" i="1" dirty="0" smtClean="0"/>
              <a:t>k </a:t>
            </a:r>
            <a:r>
              <a:rPr lang="en-US" dirty="0" smtClean="0"/>
              <a:t>in order to find the process, to which the </a:t>
            </a:r>
            <a:r>
              <a:rPr lang="en-US" i="1" dirty="0" smtClean="0"/>
              <a:t>k</a:t>
            </a:r>
            <a:r>
              <a:rPr lang="en-US" dirty="0" smtClean="0"/>
              <a:t>-</a:t>
            </a:r>
            <a:r>
              <a:rPr lang="en-US" dirty="0" err="1" smtClean="0"/>
              <a:t>th</a:t>
            </a:r>
            <a:r>
              <a:rPr lang="en-US" dirty="0" smtClean="0"/>
              <a:t> adjacency matrix row belongs, and broadcast the row to the other processes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5313177"/>
            <a:ext cx="9358378" cy="97334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95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// Function for row broadcasting</a:t>
            </a:r>
          </a:p>
          <a:p>
            <a:pPr algn="just">
              <a:lnSpc>
                <a:spcPct val="95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RowDistribution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pProcRows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Size,</a:t>
            </a:r>
            <a:r>
              <a:rPr lang="ru-RU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RowNum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,</a:t>
            </a:r>
          </a:p>
          <a:p>
            <a:pPr algn="just">
              <a:lnSpc>
                <a:spcPct val="95000"/>
              </a:lnSpc>
            </a:pP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k,</a:t>
            </a:r>
            <a:r>
              <a:rPr lang="ru-RU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pRow</a:t>
            </a:r>
            <a:r>
              <a:rPr lang="en-US" sz="2000" dirty="0" smtClean="0">
                <a:solidFill>
                  <a:srgbClr val="000000"/>
                </a:solidFill>
                <a:latin typeface="Courier New" pitchFamily="49" charset="0"/>
                <a:cs typeface="Times New Roman" pitchFamily="18" charset="0"/>
              </a:rPr>
              <a:t>)</a:t>
            </a:r>
            <a:r>
              <a:rPr lang="en-US" sz="2000" dirty="0" smtClean="0">
                <a:latin typeface="Courier New" pitchFamily="49" charset="0"/>
              </a:rPr>
              <a:t>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6 – Implement the Parallel Floyd Algorithm</a:t>
            </a:r>
          </a:p>
          <a:p>
            <a:r>
              <a:rPr lang="en-US" dirty="0" smtClean="0"/>
              <a:t>The code for the parallel Floyd algorithm will look the following way at the first stage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428868"/>
            <a:ext cx="9358378" cy="3170099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// Function for the parallel Floyd algorithm </a:t>
            </a:r>
          </a:p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void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ParallelFloyd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pProcRows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Size,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RowNum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) { </a:t>
            </a:r>
          </a:p>
          <a:p>
            <a:pPr marR="0" algn="just"/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*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pRow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 = new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[Size]; </a:t>
            </a:r>
          </a:p>
          <a:p>
            <a:endParaRPr lang="ru-RU" sz="2000" dirty="0" smtClean="0">
              <a:latin typeface="Courier New"/>
            </a:endParaRPr>
          </a:p>
          <a:p>
            <a:pPr marR="0" algn="just"/>
            <a:r>
              <a:rPr lang="en-US" sz="2000" dirty="0" smtClean="0">
                <a:latin typeface="Courier New"/>
              </a:rPr>
              <a:t>  for (</a:t>
            </a:r>
            <a:r>
              <a:rPr lang="en-US" sz="2000" dirty="0" err="1" smtClean="0">
                <a:latin typeface="Courier New"/>
              </a:rPr>
              <a:t>int</a:t>
            </a:r>
            <a:r>
              <a:rPr lang="en-US" sz="2000" dirty="0" smtClean="0">
                <a:latin typeface="Courier New"/>
              </a:rPr>
              <a:t> k = 0; k &lt; Size; k++) { </a:t>
            </a:r>
          </a:p>
          <a:p>
            <a:pPr marR="0" algn="just"/>
            <a:r>
              <a:rPr lang="en-US" sz="2000" dirty="0" smtClean="0">
                <a:latin typeface="Courier New"/>
              </a:rPr>
              <a:t>    // Distribute row among all processes </a:t>
            </a:r>
          </a:p>
          <a:p>
            <a:pPr marR="0" algn="just"/>
            <a:r>
              <a:rPr lang="en-US" sz="2000" dirty="0" smtClean="0">
                <a:latin typeface="Courier New"/>
              </a:rPr>
              <a:t>    </a:t>
            </a:r>
            <a:r>
              <a:rPr lang="en-US" sz="2000" dirty="0" err="1" smtClean="0">
                <a:latin typeface="Courier New"/>
              </a:rPr>
              <a:t>RowDistribution</a:t>
            </a:r>
            <a:r>
              <a:rPr lang="en-US" sz="2000" dirty="0" smtClean="0">
                <a:latin typeface="Courier New"/>
              </a:rPr>
              <a:t>(</a:t>
            </a:r>
            <a:r>
              <a:rPr lang="en-US" sz="2000" dirty="0" err="1" smtClean="0">
                <a:latin typeface="Courier New"/>
              </a:rPr>
              <a:t>pProcRows</a:t>
            </a:r>
            <a:r>
              <a:rPr lang="en-US" sz="2000" dirty="0" smtClean="0">
                <a:latin typeface="Courier New"/>
              </a:rPr>
              <a:t>, Size, </a:t>
            </a:r>
            <a:r>
              <a:rPr lang="en-US" sz="2000" dirty="0" err="1" smtClean="0">
                <a:latin typeface="Courier New"/>
              </a:rPr>
              <a:t>RowNum</a:t>
            </a:r>
            <a:r>
              <a:rPr lang="en-US" sz="2000" dirty="0" smtClean="0">
                <a:latin typeface="Courier New"/>
              </a:rPr>
              <a:t>, k, </a:t>
            </a:r>
            <a:r>
              <a:rPr lang="en-US" sz="2000" dirty="0" err="1" smtClean="0">
                <a:latin typeface="Courier New"/>
              </a:rPr>
              <a:t>pRow</a:t>
            </a:r>
            <a:r>
              <a:rPr lang="en-US" sz="2000" dirty="0" smtClean="0">
                <a:latin typeface="Courier New"/>
              </a:rPr>
              <a:t>); </a:t>
            </a:r>
          </a:p>
          <a:p>
            <a:pPr marR="0" algn="just"/>
            <a:r>
              <a:rPr lang="en-US" sz="2000" dirty="0" smtClean="0">
                <a:latin typeface="Courier New"/>
              </a:rPr>
              <a:t>  </a:t>
            </a:r>
            <a:r>
              <a:rPr lang="ru-RU" sz="2000" dirty="0" smtClean="0">
                <a:latin typeface="Courier New"/>
              </a:rPr>
              <a:t>} </a:t>
            </a:r>
          </a:p>
          <a:p>
            <a:pPr marR="0" algn="just"/>
            <a:r>
              <a:rPr lang="en-US" sz="2000" dirty="0" smtClean="0">
                <a:latin typeface="Courier New"/>
              </a:rPr>
              <a:t>  delete [] </a:t>
            </a:r>
            <a:r>
              <a:rPr lang="en-US" sz="2000" dirty="0" err="1" smtClean="0">
                <a:latin typeface="Courier New"/>
              </a:rPr>
              <a:t>pRow</a:t>
            </a:r>
            <a:r>
              <a:rPr lang="en-US" sz="2000" dirty="0" smtClean="0">
                <a:latin typeface="Courier New"/>
              </a:rPr>
              <a:t>; </a:t>
            </a:r>
          </a:p>
          <a:p>
            <a:pPr marR="0" algn="just"/>
            <a:r>
              <a:rPr lang="ru-RU" sz="2000" dirty="0" smtClean="0">
                <a:latin typeface="Courier New"/>
              </a:rPr>
              <a:t>} 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6 – Implement the Parallel Floyd Algorithm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RowDistribution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dirty="0" smtClean="0"/>
          </a:p>
          <a:p>
            <a:r>
              <a:rPr lang="en-US" dirty="0" smtClean="0"/>
              <a:t>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ParallelFloyd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from the main function of the application</a:t>
            </a:r>
          </a:p>
          <a:p>
            <a:pPr lvl="0"/>
            <a:r>
              <a:rPr lang="en-US" dirty="0" smtClean="0"/>
              <a:t>Compile and run the application</a:t>
            </a:r>
          </a:p>
          <a:p>
            <a:r>
              <a:rPr lang="en-US" dirty="0" smtClean="0"/>
              <a:t>Make sure that the data rows are distributed correctly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6786" y="3786190"/>
            <a:ext cx="7953375" cy="239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7 – Implement the Floyd Algorithm Iterations</a:t>
            </a:r>
          </a:p>
          <a:p>
            <a:r>
              <a:rPr lang="en-US" dirty="0" smtClean="0"/>
              <a:t>It is necessary to execute the adjacency matrix update after broadcasting the next adjacency matrix row among the processes </a:t>
            </a:r>
          </a:p>
          <a:p>
            <a:r>
              <a:rPr lang="en-US" dirty="0" smtClean="0"/>
              <a:t>Add to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ParallelFloyd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the following code on each iteration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3209884"/>
            <a:ext cx="9358378" cy="2862322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// Update adjacency matrix elements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for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= 0;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&lt;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RowNum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;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++)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 for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j = 0; j &lt; Size; j++)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   if ((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pProcRows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* Size + k] != -1) &amp;&amp;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     (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pRow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[j] != -1)) {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     t1 =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pProcRows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* Size + j];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     t2 =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pProcRows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* Size + k] +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pRow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[j];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    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pProcRows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[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i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* Size + j] = Min(t1, t2); </a:t>
            </a:r>
          </a:p>
          <a:p>
            <a:pPr marR="0" algn="just"/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       } </a:t>
            </a:r>
            <a:endParaRPr lang="ru-RU" sz="2000" b="1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7 – Implement the Floyd Algorithm Iterations</a:t>
            </a:r>
          </a:p>
          <a:p>
            <a:pPr lvl="0"/>
            <a:r>
              <a:rPr lang="en-US" dirty="0" smtClean="0"/>
              <a:t>Compile and run the application</a:t>
            </a:r>
          </a:p>
          <a:p>
            <a:r>
              <a:rPr lang="en-US" dirty="0" smtClean="0"/>
              <a:t>Check the correctness of the obtained partial results setting different number of processes and different number of the test graph vertices 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0887" y="3071810"/>
            <a:ext cx="7953375" cy="325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8 – Collect the Result Matrix</a:t>
            </a:r>
          </a:p>
          <a:p>
            <a:r>
              <a:rPr lang="en-US" dirty="0" smtClean="0"/>
              <a:t>To collect the obtained matrix on the root process 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ResultCollection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ru-RU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Call the function from main function of the application</a:t>
            </a:r>
          </a:p>
          <a:p>
            <a:r>
              <a:rPr lang="en-US" dirty="0" smtClean="0"/>
              <a:t>Add print of the obtained matrix by means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PrintMatrix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  <a:r>
              <a:rPr lang="en-US" dirty="0" smtClean="0"/>
              <a:t>on the process with rank 0</a:t>
            </a:r>
          </a:p>
          <a:p>
            <a:r>
              <a:rPr lang="en-US" dirty="0" smtClean="0"/>
              <a:t>Compile and run the application</a:t>
            </a:r>
          </a:p>
          <a:p>
            <a:r>
              <a:rPr lang="en-US" dirty="0" smtClean="0"/>
              <a:t>Check the correctness of the program execution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101566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Function for process result collection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ResultCollection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*</a:t>
            </a:r>
            <a:r>
              <a:rPr lang="en-US" sz="2000" dirty="0" err="1" smtClean="0">
                <a:latin typeface="Courier New" pitchFamily="49" charset="0"/>
              </a:rPr>
              <a:t>pProcRows</a:t>
            </a:r>
            <a:r>
              <a:rPr lang="en-US" sz="2000" dirty="0" smtClean="0">
                <a:latin typeface="Courier New" pitchFamily="49" charset="0"/>
              </a:rPr>
              <a:t>,</a:t>
            </a:r>
            <a:r>
              <a:rPr lang="ru-RU" sz="2000" dirty="0" smtClean="0">
                <a:latin typeface="Courier New" pitchFamily="49" charset="0"/>
              </a:rPr>
              <a:t/>
            </a:r>
            <a:br>
              <a:rPr lang="ru-RU" sz="2000" dirty="0" smtClean="0">
                <a:latin typeface="Courier New" pitchFamily="49" charset="0"/>
              </a:rPr>
            </a:br>
            <a:r>
              <a:rPr lang="ru-RU" sz="2000" dirty="0" smtClean="0">
                <a:latin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</a:rPr>
              <a:t>RowNum</a:t>
            </a:r>
            <a:r>
              <a:rPr lang="en-US" sz="2000" dirty="0" smtClean="0">
                <a:latin typeface="Courier New" pitchFamily="49" charset="0"/>
              </a:rPr>
              <a:t>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ижний колонтитул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84A67C-33BD-4A59-9EAE-678C8C03CEA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Shortest Path Problem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9 – Test the Parallel Program Correctness</a:t>
            </a:r>
          </a:p>
          <a:p>
            <a:r>
              <a:rPr lang="en-US" dirty="0" smtClean="0"/>
              <a:t>To test the correctness of the program develop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dirty="0" smtClean="0"/>
              <a:t>The function should compare the results of the serial program to the results of the parallel one </a:t>
            </a:r>
          </a:p>
          <a:p>
            <a:r>
              <a:rPr lang="en-US" dirty="0" smtClean="0"/>
              <a:t>To execute the serial algorithm use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SeriaFloyd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dirty="0" smtClean="0"/>
              <a:t>To make the serial algorithm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SerialFloyd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operate the same data as the developed parallel algorithm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ParallelFloyd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produce a copy of the data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0968" y="2357430"/>
            <a:ext cx="9358378" cy="707886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latin typeface="Courier New" pitchFamily="49" charset="0"/>
              </a:rPr>
              <a:t>// Testing the result of parallel Floyd algorithm</a:t>
            </a:r>
          </a:p>
          <a:p>
            <a:r>
              <a:rPr lang="en-US" sz="2000" dirty="0" smtClean="0">
                <a:latin typeface="Courier New" pitchFamily="49" charset="0"/>
              </a:rPr>
              <a:t>void </a:t>
            </a:r>
            <a:r>
              <a:rPr lang="en-US" sz="2000" b="1" dirty="0" err="1" smtClean="0">
                <a:latin typeface="Courier New" pitchFamily="49" charset="0"/>
              </a:rPr>
              <a:t>TestResult</a:t>
            </a:r>
            <a:r>
              <a:rPr lang="en-US" sz="2000" dirty="0" smtClean="0">
                <a:latin typeface="Courier New" pitchFamily="49" charset="0"/>
              </a:rPr>
              <a:t>(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*</a:t>
            </a:r>
            <a:r>
              <a:rPr lang="en-US" sz="2000" dirty="0" err="1" smtClean="0">
                <a:latin typeface="Courier New" pitchFamily="49" charset="0"/>
              </a:rPr>
              <a:t>pSerialMatrix</a:t>
            </a:r>
            <a:r>
              <a:rPr lang="en-US" sz="2000" dirty="0" smtClean="0">
                <a:latin typeface="Courier New" pitchFamily="49" charset="0"/>
              </a:rPr>
              <a:t>, </a:t>
            </a:r>
            <a:r>
              <a:rPr lang="en-US" sz="2000" dirty="0" err="1" smtClean="0">
                <a:latin typeface="Courier New" pitchFamily="49" charset="0"/>
              </a:rPr>
              <a:t>int</a:t>
            </a:r>
            <a:r>
              <a:rPr lang="en-US" sz="2000" dirty="0" smtClean="0">
                <a:latin typeface="Courier New" pitchFamily="49" charset="0"/>
              </a:rPr>
              <a:t> Size);</a:t>
            </a:r>
            <a:endParaRPr lang="ru-RU" sz="2000" dirty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9 – Test the Parallel Program Correctness</a:t>
            </a:r>
          </a:p>
          <a:p>
            <a:r>
              <a:rPr lang="en-US" dirty="0" smtClean="0"/>
              <a:t>Implement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TestResult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Call the function from main function of the application</a:t>
            </a:r>
          </a:p>
          <a:p>
            <a:r>
              <a:rPr lang="en-US" dirty="0" smtClean="0"/>
              <a:t>Instead of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DummyDataInitialization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, call the function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RandomDataInitialization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Compile and run the application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Set various amounts of the initial data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Make sure that the application is functioning properly</a:t>
            </a:r>
            <a:endParaRPr lang="en-US" i="1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41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4. Parallel Program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Task 10 – Carry out the Computational Experiments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Determine the parallel algorithm execution time </a:t>
            </a:r>
          </a:p>
          <a:p>
            <a:r>
              <a:rPr lang="en-US" dirty="0" smtClean="0"/>
              <a:t>Carry out the computational experiments with large objects </a:t>
            </a:r>
          </a:p>
          <a:p>
            <a:r>
              <a:rPr lang="en-US" dirty="0" smtClean="0"/>
              <a:t>Determine the given speedup</a:t>
            </a:r>
          </a:p>
          <a:p>
            <a:r>
              <a:rPr lang="en-US" dirty="0" smtClean="0"/>
              <a:t>Fill the table with results of experiments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42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of solving the shortest path problem (Floyd algorithm) is considered</a:t>
            </a:r>
          </a:p>
          <a:p>
            <a:r>
              <a:rPr lang="en-US" dirty="0" smtClean="0"/>
              <a:t>Serial and parallel versions of Floyd algorithm are implemented</a:t>
            </a:r>
          </a:p>
          <a:p>
            <a:r>
              <a:rPr lang="en-US" dirty="0" smtClean="0"/>
              <a:t>Computational experiments are performed, comparison of serial and parallel algorithms is made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Study other parallel algorithms of graph processing:</a:t>
            </a:r>
          </a:p>
          <a:p>
            <a:pPr lvl="1"/>
            <a:r>
              <a:rPr lang="en-US" dirty="0" smtClean="0"/>
              <a:t>the Prim algorithm for finding the minimum spanning tree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Dejkstra</a:t>
            </a:r>
            <a:r>
              <a:rPr lang="en-US" dirty="0" smtClean="0"/>
              <a:t> method for solving the problem of finding the shortest path from one of the graph vertices to the other</a:t>
            </a:r>
          </a:p>
          <a:p>
            <a:r>
              <a:rPr lang="en-US" dirty="0" smtClean="0"/>
              <a:t>Develop the programs, which implement these algorithms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References</a:t>
            </a:r>
            <a:endParaRPr lang="ru-RU" dirty="0" smtClean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61950" lvl="0" indent="-361950" eaLnBrk="1" hangingPunct="1">
              <a:buFontTx/>
              <a:buAutoNum type="arabicPeriod"/>
            </a:pPr>
            <a:r>
              <a:rPr lang="en-US" sz="2000" dirty="0" err="1" smtClean="0"/>
              <a:t>Cormen</a:t>
            </a:r>
            <a:r>
              <a:rPr lang="en-US" sz="2000" dirty="0" smtClean="0"/>
              <a:t>, T.H., </a:t>
            </a:r>
            <a:r>
              <a:rPr lang="en-US" sz="2000" dirty="0" err="1" smtClean="0"/>
              <a:t>Leiserson</a:t>
            </a:r>
            <a:r>
              <a:rPr lang="en-US" sz="2000" dirty="0" smtClean="0"/>
              <a:t>, C.E., </a:t>
            </a:r>
            <a:r>
              <a:rPr lang="en-US" sz="2000" dirty="0" err="1" smtClean="0"/>
              <a:t>Rivest</a:t>
            </a:r>
            <a:r>
              <a:rPr lang="en-US" sz="2000" dirty="0" smtClean="0"/>
              <a:t>, R.L., Stein C. (2009). Introduction to Algorithms, 3rd Edition. – The MIT Press.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err="1" smtClean="0"/>
              <a:t>Schloegel</a:t>
            </a:r>
            <a:r>
              <a:rPr lang="en-US" sz="2000" dirty="0" smtClean="0"/>
              <a:t>, K., </a:t>
            </a:r>
            <a:r>
              <a:rPr lang="en-US" sz="2000" dirty="0" err="1" smtClean="0"/>
              <a:t>Karypis</a:t>
            </a:r>
            <a:r>
              <a:rPr lang="en-US" sz="2000" dirty="0" smtClean="0"/>
              <a:t>, G., Kumar, V. (2000). Graph Partitioning for High Performance Scientific Simulations.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Quinn, M.J. (2004). Parallel Programming in C with MPI and </a:t>
            </a:r>
            <a:r>
              <a:rPr lang="en-US" sz="2000" dirty="0" err="1" smtClean="0"/>
              <a:t>OpenMP</a:t>
            </a:r>
            <a:r>
              <a:rPr lang="en-US" sz="2000" dirty="0" smtClean="0"/>
              <a:t>. – New York, NY: McGraw-Hill.</a:t>
            </a:r>
          </a:p>
          <a:p>
            <a:pPr marL="361950" indent="-361950" eaLnBrk="1" hangingPunct="1">
              <a:buFontTx/>
              <a:buAutoNum type="arabicPeriod"/>
            </a:pPr>
            <a:r>
              <a:rPr lang="en-US" sz="2000" dirty="0" smtClean="0"/>
              <a:t>Kumar V., </a:t>
            </a:r>
            <a:r>
              <a:rPr lang="en-US" sz="2000" dirty="0" err="1" smtClean="0"/>
              <a:t>Grama</a:t>
            </a:r>
            <a:r>
              <a:rPr lang="en-US" sz="2000" dirty="0" smtClean="0"/>
              <a:t>, A., Gupta, A., </a:t>
            </a:r>
            <a:r>
              <a:rPr lang="en-US" sz="2000" dirty="0" err="1" smtClean="0"/>
              <a:t>Karypis</a:t>
            </a:r>
            <a:r>
              <a:rPr lang="en-US" sz="2000" dirty="0" smtClean="0"/>
              <a:t>, G. (1994). Introduction to Parallel Computing. - The Benjamin/Cummings Publishing Company, Inc. (2nd </a:t>
            </a:r>
            <a:r>
              <a:rPr lang="en-US" sz="2000" dirty="0" err="1" smtClean="0"/>
              <a:t>edn</a:t>
            </a:r>
            <a:r>
              <a:rPr lang="en-US" sz="2000" dirty="0" smtClean="0"/>
              <a:t>., 2003)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Pacheco, P. (1996). Parallel Programming with MPI. - Morgan Kaufmann.</a:t>
            </a:r>
          </a:p>
          <a:p>
            <a:pPr marL="361950" lvl="0" indent="-361950" eaLnBrk="1" hangingPunct="1">
              <a:buFontTx/>
              <a:buAutoNum type="arabicPeriod"/>
            </a:pPr>
            <a:r>
              <a:rPr lang="en-US" sz="2000" dirty="0" smtClean="0"/>
              <a:t>Foster, I. (1995). Designing and Building Parallel Programs: Concepts and Tools for Software Engineering. Reading, MA: Addison-Wesley.</a:t>
            </a:r>
          </a:p>
          <a:p>
            <a:pPr marL="361950" lvl="0" indent="-361950" eaLnBrk="1" hangingPunct="1">
              <a:buFontTx/>
              <a:buAutoNum type="arabicPeriod"/>
            </a:pPr>
            <a:endParaRPr lang="en-US" sz="2000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45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</a:t>
            </a:r>
            <a:r>
              <a:rPr lang="en-US" i="1" dirty="0" smtClean="0"/>
              <a:t>G</a:t>
            </a:r>
            <a:r>
              <a:rPr lang="en-US" dirty="0" smtClean="0"/>
              <a:t> be a graph</a:t>
            </a:r>
          </a:p>
          <a:p>
            <a:endParaRPr lang="en-US" dirty="0" smtClean="0"/>
          </a:p>
          <a:p>
            <a:pPr>
              <a:buNone/>
            </a:pPr>
            <a:r>
              <a:rPr lang="en-US" i="1" dirty="0" smtClean="0"/>
              <a:t>	V</a:t>
            </a:r>
            <a:r>
              <a:rPr lang="en-US" dirty="0" smtClean="0"/>
              <a:t> – the set of vertices 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/>
              <a:t>R</a:t>
            </a:r>
            <a:r>
              <a:rPr lang="en-US" dirty="0" smtClean="0"/>
              <a:t> – the set of arcs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Generally, the arcs may be assigned certain numerical characteristics (weights)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238625" y="1500174"/>
          <a:ext cx="1447800" cy="414338"/>
        </p:xfrm>
        <a:graphic>
          <a:graphicData uri="http://schemas.openxmlformats.org/presentationml/2006/ole">
            <p:oleObj spid="_x0000_s2050" name="Equation" r:id="rId4" imgW="711000" imgH="203040" progId="Equation.DSMT4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167188" y="2414574"/>
          <a:ext cx="1503362" cy="514350"/>
        </p:xfrm>
        <a:graphic>
          <a:graphicData uri="http://schemas.openxmlformats.org/presentationml/2006/ole">
            <p:oleObj spid="_x0000_s2051" name="Equation" r:id="rId5" imgW="698400" imgH="228600" progId="Equation.DSMT4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452813" y="3271824"/>
          <a:ext cx="3008312" cy="571500"/>
        </p:xfrm>
        <a:graphic>
          <a:graphicData uri="http://schemas.openxmlformats.org/presentationml/2006/ole">
            <p:oleObj spid="_x0000_s2052" name="Equation" r:id="rId6" imgW="1396800" imgH="253800" progId="Equation.DSMT4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095750" y="4986324"/>
          <a:ext cx="1746250" cy="542925"/>
        </p:xfrm>
        <a:graphic>
          <a:graphicData uri="http://schemas.openxmlformats.org/presentationml/2006/ole">
            <p:oleObj spid="_x0000_s2053" name="Equation" r:id="rId7" imgW="81252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 of the Weighted Oriented Graph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1447800" y="1714488"/>
          <a:ext cx="6296025" cy="4378325"/>
        </p:xfrm>
        <a:graphic>
          <a:graphicData uri="http://schemas.openxmlformats.org/presentationml/2006/ole">
            <p:oleObj spid="_x0000_s4102" name="Документ" r:id="rId4" imgW="2647640" imgH="184000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Presenting dense graphs, almost all the nodes of which are linked by arcs (i.e. </a:t>
            </a:r>
            <a:r>
              <a:rPr lang="en-US" i="1" dirty="0" smtClean="0"/>
              <a:t>m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</a:t>
            </a:r>
            <a:r>
              <a:rPr lang="en-US" dirty="0" smtClean="0"/>
              <a:t> </a:t>
            </a:r>
            <a:r>
              <a:rPr lang="en-US" i="1" dirty="0" smtClean="0"/>
              <a:t>n</a:t>
            </a:r>
            <a:r>
              <a:rPr lang="en-US" baseline="30000" dirty="0" smtClean="0"/>
              <a:t>2</a:t>
            </a:r>
            <a:r>
              <a:rPr lang="en-US" dirty="0" smtClean="0"/>
              <a:t>), may be efficiently described by means of the adjacency matrix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666750" y="2928938"/>
          <a:ext cx="3321050" cy="542925"/>
        </p:xfrm>
        <a:graphic>
          <a:graphicData uri="http://schemas.openxmlformats.org/presentationml/2006/ole">
            <p:oleObj spid="_x0000_s18435" name="Equation" r:id="rId4" imgW="1307880" imgH="241200" progId="Equation.DSMT4">
              <p:embed/>
            </p:oleObj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4283075" y="2335213"/>
          <a:ext cx="4657725" cy="1658937"/>
        </p:xfrm>
        <a:graphic>
          <a:graphicData uri="http://schemas.openxmlformats.org/presentationml/2006/ole">
            <p:oleObj spid="_x0000_s18436" name="Equation" r:id="rId5" imgW="2070000" imgH="736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Adjacency Matrix </a:t>
            </a:r>
          </a:p>
          <a:p>
            <a:endParaRPr lang="en-US" dirty="0" smtClean="0"/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595282" y="2036778"/>
          <a:ext cx="5289550" cy="3678238"/>
        </p:xfrm>
        <a:graphic>
          <a:graphicData uri="http://schemas.openxmlformats.org/presentationml/2006/ole">
            <p:oleObj spid="_x0000_s22532" name="Документ" r:id="rId4" imgW="2647640" imgH="1840005" progId="Word.Document.12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5953125" y="2214563"/>
          <a:ext cx="3657600" cy="3211512"/>
        </p:xfrm>
        <a:graphic>
          <a:graphicData uri="http://schemas.openxmlformats.org/presentationml/2006/ole">
            <p:oleObj spid="_x0000_s22533" name="Equation" r:id="rId5" imgW="1562040" imgH="1371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Step 1. Problem Statement…</a:t>
            </a:r>
            <a:endParaRPr lang="ru-RU" sz="32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The problem of searching the shortest paths</a:t>
            </a:r>
            <a:endParaRPr lang="en-US" b="1" i="1" dirty="0" smtClean="0"/>
          </a:p>
          <a:p>
            <a:r>
              <a:rPr lang="en-US" dirty="0" smtClean="0"/>
              <a:t>The initial information for the problem is the weighted graph</a:t>
            </a:r>
          </a:p>
          <a:p>
            <a:r>
              <a:rPr lang="en-US" dirty="0" smtClean="0"/>
              <a:t>Each arc of the graph is assigned non-negative weight</a:t>
            </a:r>
          </a:p>
          <a:p>
            <a:r>
              <a:rPr lang="en-US" dirty="0" smtClean="0"/>
              <a:t>The graph is assumed to be oriented</a:t>
            </a:r>
          </a:p>
          <a:p>
            <a:r>
              <a:rPr lang="en-US" dirty="0" smtClean="0"/>
              <a:t>The problem is to find out the shortest paths among all the pairs of destination vertices for the given graph </a:t>
            </a:r>
            <a:r>
              <a:rPr lang="en-US" i="1" dirty="0" smtClean="0"/>
              <a:t>G</a:t>
            </a:r>
          </a:p>
          <a:p>
            <a:r>
              <a:rPr lang="en-US" dirty="0" smtClean="0"/>
              <a:t>As a method for solving the problem, we will further use Floyd algorithm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N. Novgorod, 2014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Algorithms of Graph Processing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F2367BF-7A57-4F5A-B357-719264272D2E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tlab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3085</Words>
  <Application>Microsoft Office PowerPoint</Application>
  <PresentationFormat>Лист A4 (210x297 мм)</PresentationFormat>
  <Paragraphs>492</Paragraphs>
  <Slides>45</Slides>
  <Notes>43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45</vt:i4>
      </vt:variant>
    </vt:vector>
  </HeadingPairs>
  <TitlesOfParts>
    <vt:vector size="48" baseType="lpstr">
      <vt:lpstr>1_itlab</vt:lpstr>
      <vt:lpstr>Equation</vt:lpstr>
      <vt:lpstr>Документ</vt:lpstr>
      <vt:lpstr>Слайд 1</vt:lpstr>
      <vt:lpstr>Слайд 2</vt:lpstr>
      <vt:lpstr>Contents</vt:lpstr>
      <vt:lpstr>The Shortest Path Problem Statement</vt:lpstr>
      <vt:lpstr>Step 1. Problem Statement…</vt:lpstr>
      <vt:lpstr>Step 1. Problem Statement…</vt:lpstr>
      <vt:lpstr>Step 1. Problem Statement…</vt:lpstr>
      <vt:lpstr>Step 1. Problem Statement…</vt:lpstr>
      <vt:lpstr>Step 1. Problem Statement…</vt:lpstr>
      <vt:lpstr>Step 1. Problem Statement</vt:lpstr>
      <vt:lpstr>Serial Floyd Algorithm Implementation 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Implementation…</vt:lpstr>
      <vt:lpstr>Step 2. Serial Implementation</vt:lpstr>
      <vt:lpstr>Parallel Floyd Algorithm</vt:lpstr>
      <vt:lpstr>Step 3. Parallel Algorithm…</vt:lpstr>
      <vt:lpstr>Step 3. Parallel Algorithm…</vt:lpstr>
      <vt:lpstr>Step 3. Parallel Algorithm…</vt:lpstr>
      <vt:lpstr>Parallel Floyd Program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Program…</vt:lpstr>
      <vt:lpstr>Step 4. Parallel Program</vt:lpstr>
      <vt:lpstr>Summary</vt:lpstr>
      <vt:lpstr>Exercises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программирования.  Курс на базе  Microsoft Solutions Framework</dc:title>
  <dc:creator/>
  <cp:lastModifiedBy/>
  <cp:revision>16</cp:revision>
  <cp:lastPrinted>1900-12-31T20:00:00Z</cp:lastPrinted>
  <dcterms:created xsi:type="dcterms:W3CDTF">1900-12-31T20:00:00Z</dcterms:created>
  <dcterms:modified xsi:type="dcterms:W3CDTF">2014-12-05T13:24:52Z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