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33"/>
  </p:notesMasterIdLst>
  <p:sldIdLst>
    <p:sldId id="462" r:id="rId2"/>
    <p:sldId id="260" r:id="rId3"/>
    <p:sldId id="256" r:id="rId4"/>
    <p:sldId id="362" r:id="rId5"/>
    <p:sldId id="435" r:id="rId6"/>
    <p:sldId id="437" r:id="rId7"/>
    <p:sldId id="445" r:id="rId8"/>
    <p:sldId id="436" r:id="rId9"/>
    <p:sldId id="438" r:id="rId10"/>
    <p:sldId id="439" r:id="rId11"/>
    <p:sldId id="440" r:id="rId12"/>
    <p:sldId id="441" r:id="rId13"/>
    <p:sldId id="442" r:id="rId14"/>
    <p:sldId id="443" r:id="rId15"/>
    <p:sldId id="444" r:id="rId16"/>
    <p:sldId id="394" r:id="rId17"/>
    <p:sldId id="421" r:id="rId18"/>
    <p:sldId id="448" r:id="rId19"/>
    <p:sldId id="454" r:id="rId20"/>
    <p:sldId id="446" r:id="rId21"/>
    <p:sldId id="455" r:id="rId22"/>
    <p:sldId id="457" r:id="rId23"/>
    <p:sldId id="456" r:id="rId24"/>
    <p:sldId id="447" r:id="rId25"/>
    <p:sldId id="458" r:id="rId26"/>
    <p:sldId id="459" r:id="rId27"/>
    <p:sldId id="460" r:id="rId28"/>
    <p:sldId id="461" r:id="rId29"/>
    <p:sldId id="392" r:id="rId30"/>
    <p:sldId id="393" r:id="rId31"/>
    <p:sldId id="302" r:id="rId3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D62A90"/>
    <a:srgbClr val="00FF00"/>
    <a:srgbClr val="99FF33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81" autoAdjust="0"/>
    <p:restoredTop sz="94576" autoAdjust="0"/>
  </p:normalViewPr>
  <p:slideViewPr>
    <p:cSldViewPr>
      <p:cViewPr>
        <p:scale>
          <a:sx n="100" d="100"/>
          <a:sy n="100" d="100"/>
        </p:scale>
        <p:origin x="-606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680882-5D7D-45A9-B0D8-7C13C25E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553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A048D-BC9E-420A-9E19-C3FB18E7A77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74FE7-CF99-4916-B10D-F64EAC0EB5CE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103191"/>
            <a:ext cx="972001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85561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="" xmlns:p14="http://schemas.microsoft.com/office/powerpoint/2010/main" val="1789485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984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003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46589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092" y="1071546"/>
            <a:ext cx="950125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32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809625" indent="-2667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076325" indent="-2667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343025" indent="-2667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piforum.org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pich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24776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Lobachevsky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State University of </a:t>
            </a: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Nizhni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among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Strategic </a:t>
            </a: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initiative </a:t>
            </a: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/>
            </a:r>
            <a:b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“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of supercomputer technology and high-performance computing”</a:t>
            </a: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Scattering and Gathering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distribute some data from chosen process to all the processes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the message sizes for different processes may be different, the execution of data scattering is provided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MPI_Iscatterv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52406" y="1643050"/>
            <a:ext cx="9382156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MPI_Iscatter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transmitted message</a:t>
            </a:r>
          </a:p>
          <a:p>
            <a:pPr marL="1790700" indent="-1790700"/>
            <a:r>
              <a:rPr lang="en-US" sz="2000" dirty="0" smtClean="0">
                <a:cs typeface="Times New Roman" pitchFamily="18" charset="0"/>
              </a:rPr>
              <a:t>                                 (</a:t>
            </a:r>
            <a:r>
              <a:rPr lang="en-US" sz="2000" dirty="0" err="1" smtClean="0"/>
              <a:t>scount</a:t>
            </a:r>
            <a:r>
              <a:rPr lang="en-US" sz="2000" dirty="0" smtClean="0"/>
              <a:t> defines the number of elements transmitted to each process)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received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rank of the process, on which the result must be obtained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  <a:p>
            <a:r>
              <a:rPr lang="en-US" sz="2000" b="1" dirty="0" smtClean="0">
                <a:latin typeface="Courier New" pitchFamily="49" charset="0"/>
              </a:rPr>
              <a:t>-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request - </a:t>
            </a:r>
            <a:r>
              <a:rPr lang="en-US" sz="2000" dirty="0" smtClean="0"/>
              <a:t>the operation descriptor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Scattering and Gathering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Gathering data from all the processes to a process is reverse to data scattering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the message sizes for different processes may be different, the execution of data scattering is provided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MPI_Igatherv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2071678"/>
            <a:ext cx="9215502" cy="286232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MPI_Gather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transmitted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rcount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rtype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/>
              <a:t>the parameters of the received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rank of the process, on which the result must be obtained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  <a:p>
            <a:r>
              <a:rPr lang="en-US" sz="2000" b="1" dirty="0" smtClean="0">
                <a:latin typeface="Courier New" pitchFamily="49" charset="0"/>
              </a:rPr>
              <a:t>-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request - </a:t>
            </a:r>
            <a:r>
              <a:rPr lang="en-US" sz="2000" dirty="0" smtClean="0"/>
              <a:t>the operation descriptor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All to All Communications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obtain all the gathered data on each communicator process, it is necessary to use the function of gathering and distribution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MPI_Iallgather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execution of the general variant of data gathering operation, when the sizes of the messages transmitted among the processes may differ, is provided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MPI_Iallgatherv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2534189"/>
            <a:ext cx="9215502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MPI_Iallgather</a:t>
            </a:r>
            <a:r>
              <a:rPr lang="en-US" sz="2000" dirty="0" smtClean="0">
                <a:latin typeface="Courier New" pitchFamily="49" charset="0"/>
              </a:rPr>
              <a:t>(</a:t>
            </a:r>
          </a:p>
          <a:p>
            <a:r>
              <a:rPr lang="en-US" sz="2000" dirty="0" smtClean="0">
                <a:latin typeface="Courier New" pitchFamily="49" charset="0"/>
              </a:rPr>
              <a:t>  void *</a:t>
            </a:r>
            <a:r>
              <a:rPr lang="en-US" sz="2000" dirty="0" err="1" smtClean="0">
                <a:latin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void *</a:t>
            </a:r>
            <a:r>
              <a:rPr lang="en-US" sz="2000" dirty="0" err="1" smtClean="0">
                <a:latin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*request)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All to All Communications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total data exchange among processes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variant of this operation in case when the sizes of the transmitted messages may differ is provided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MPI_Ialltoallv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14314" y="1698957"/>
            <a:ext cx="9596470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MPI_Ialltoall</a:t>
            </a:r>
            <a:r>
              <a:rPr lang="en-US" sz="2000" dirty="0" smtClean="0">
                <a:latin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</a:rPr>
              <a:t>sbuf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scount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stype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void *</a:t>
            </a:r>
            <a:r>
              <a:rPr lang="en-US" sz="2000" dirty="0" err="1" smtClean="0">
                <a:latin typeface="Courier New" pitchFamily="49" charset="0"/>
              </a:rPr>
              <a:t>rbuf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rcount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rtype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*request)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1027" name="Object 9"/>
          <p:cNvGraphicFramePr>
            <a:graphicFrameLocks noChangeAspect="1"/>
          </p:cNvGraphicFramePr>
          <p:nvPr/>
        </p:nvGraphicFramePr>
        <p:xfrm>
          <a:off x="2095500" y="2828937"/>
          <a:ext cx="5838825" cy="2314575"/>
        </p:xfrm>
        <a:graphic>
          <a:graphicData uri="http://schemas.openxmlformats.org/presentationml/2006/ole">
            <p:oleObj spid="_x0000_s1027" name="Документ" r:id="rId4" imgW="5833668" imgH="231507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All to All Communications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obtain the data reduction results on each of the communicator processes, it is necessary to 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MPI_Iallreduce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operations which are not truly associative, the result delivered upon completion of the </a:t>
            </a:r>
            <a:r>
              <a:rPr lang="en-US" dirty="0" err="1" smtClean="0"/>
              <a:t>nonblocking</a:t>
            </a:r>
            <a:r>
              <a:rPr lang="en-US" dirty="0" smtClean="0"/>
              <a:t> reduction (via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MPI_Ireduce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MPI_Iallreduce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) </a:t>
            </a:r>
            <a:r>
              <a:rPr lang="en-US" b="1" dirty="0" smtClean="0"/>
              <a:t>may not exactly equal </a:t>
            </a:r>
            <a:r>
              <a:rPr lang="en-US" dirty="0" smtClean="0"/>
              <a:t>the result delivered by the blocking reduction, even when specifying the same arguments in the same order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2428868"/>
            <a:ext cx="9215502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MPI_Iallreduce</a:t>
            </a:r>
            <a:r>
              <a:rPr lang="en-US" sz="2000" dirty="0" smtClean="0">
                <a:latin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</a:rPr>
              <a:t>sendbuf</a:t>
            </a:r>
            <a:r>
              <a:rPr lang="en-US" sz="2000" dirty="0" smtClean="0">
                <a:latin typeface="Courier New" pitchFamily="49" charset="0"/>
              </a:rPr>
              <a:t>, void *</a:t>
            </a:r>
            <a:r>
              <a:rPr lang="en-US" sz="2000" dirty="0" err="1" smtClean="0">
                <a:latin typeface="Courier New" pitchFamily="49" charset="0"/>
              </a:rPr>
              <a:t>recvbuf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count,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type, </a:t>
            </a:r>
            <a:r>
              <a:rPr lang="en-US" sz="2000" dirty="0" err="1" smtClean="0">
                <a:latin typeface="Courier New" pitchFamily="49" charset="0"/>
              </a:rPr>
              <a:t>MPI_Op</a:t>
            </a:r>
            <a:r>
              <a:rPr lang="en-US" sz="2000" dirty="0" smtClean="0">
                <a:latin typeface="Courier New" pitchFamily="49" charset="0"/>
              </a:rPr>
              <a:t> Op,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*request)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 </a:t>
            </a:r>
            <a:br>
              <a:rPr lang="en-US" dirty="0" smtClean="0"/>
            </a:br>
            <a:r>
              <a:rPr lang="en-US" sz="2800" dirty="0" smtClean="0"/>
              <a:t>Computation</a:t>
            </a:r>
            <a:r>
              <a:rPr lang="ru-RU" sz="2800" dirty="0" smtClean="0"/>
              <a:t> </a:t>
            </a:r>
            <a:r>
              <a:rPr lang="en-US" sz="2800" dirty="0" smtClean="0"/>
              <a:t>Synchronization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MPI_IBarrier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is a </a:t>
            </a:r>
            <a:r>
              <a:rPr lang="en-US" dirty="0" err="1" smtClean="0"/>
              <a:t>nonblocking</a:t>
            </a:r>
            <a:r>
              <a:rPr lang="en-US" dirty="0" smtClean="0"/>
              <a:t> version of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MPI_Barrier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By calling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MPI_IBarrier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a process notifies that it has reached the barrier</a:t>
            </a:r>
          </a:p>
          <a:p>
            <a:r>
              <a:rPr lang="en-US" dirty="0" smtClean="0"/>
              <a:t>The call returns immediately, independent of whether other processes have called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MPI_IBarrier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nonblocking</a:t>
            </a:r>
            <a:r>
              <a:rPr lang="en-US" dirty="0" smtClean="0"/>
              <a:t> barrier can be used to hide latency</a:t>
            </a:r>
          </a:p>
          <a:p>
            <a:r>
              <a:rPr lang="en-US" dirty="0" smtClean="0"/>
              <a:t>Moving independent computations between the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MPI_IBarrier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 smtClean="0"/>
              <a:t>and the subsequent completion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MPI_Wait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…) call can overlap the barrier latency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1714488"/>
            <a:ext cx="9215502" cy="40011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MPI_Ibarrier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3786190"/>
            <a:ext cx="8420100" cy="1362075"/>
          </a:xfrm>
        </p:spPr>
        <p:txBody>
          <a:bodyPr/>
          <a:lstStyle/>
          <a:p>
            <a:r>
              <a:rPr lang="en-US" sz="3600" dirty="0" smtClean="0"/>
              <a:t>Process Creation and Management</a:t>
            </a:r>
            <a:br>
              <a:rPr lang="en-US" sz="3600" dirty="0" smtClean="0"/>
            </a:br>
            <a:endParaRPr lang="ru-RU" sz="3600" dirty="0" smtClean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11" name="Текст 3"/>
          <p:cNvSpPr txBox="1">
            <a:spLocks/>
          </p:cNvSpPr>
          <p:nvPr/>
        </p:nvSpPr>
        <p:spPr bwMode="auto">
          <a:xfrm>
            <a:off x="782638" y="5248276"/>
            <a:ext cx="8420100" cy="110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General Description 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The Dynamic Process Model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Process Management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Establishing 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General Description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Important classes of MPI applications require process control</a:t>
            </a:r>
            <a:endParaRPr lang="ru-RU" dirty="0" smtClean="0"/>
          </a:p>
          <a:p>
            <a:pPr lvl="1"/>
            <a:r>
              <a:rPr lang="en-US" dirty="0" smtClean="0"/>
              <a:t>task farms</a:t>
            </a:r>
            <a:endParaRPr lang="ru-RU" dirty="0" smtClean="0"/>
          </a:p>
          <a:p>
            <a:pPr lvl="1"/>
            <a:r>
              <a:rPr lang="en-US" dirty="0" smtClean="0"/>
              <a:t>serial applications with parallel modules</a:t>
            </a:r>
            <a:endParaRPr lang="ru-RU" dirty="0" smtClean="0"/>
          </a:p>
          <a:p>
            <a:pPr lvl="1"/>
            <a:r>
              <a:rPr lang="en-US" dirty="0" smtClean="0"/>
              <a:t>problems that require a run-time</a:t>
            </a:r>
            <a:r>
              <a:rPr lang="ru-RU" dirty="0" smtClean="0"/>
              <a:t> </a:t>
            </a:r>
            <a:r>
              <a:rPr lang="en-US" dirty="0" smtClean="0"/>
              <a:t>assessment of the number and type of processes that should be started</a:t>
            </a:r>
            <a:endParaRPr lang="ru-RU" dirty="0" smtClean="0"/>
          </a:p>
          <a:p>
            <a:r>
              <a:rPr lang="ru-RU" dirty="0" smtClean="0"/>
              <a:t>MPI </a:t>
            </a:r>
            <a:r>
              <a:rPr lang="en-US" dirty="0" smtClean="0"/>
              <a:t>provides a clean interface between an application and system software</a:t>
            </a:r>
          </a:p>
          <a:p>
            <a:r>
              <a:rPr lang="en-US" dirty="0" smtClean="0"/>
              <a:t>MPI guarantees communication determinism in the presence of dynamic processes</a:t>
            </a:r>
          </a:p>
          <a:p>
            <a:r>
              <a:rPr lang="en-US" dirty="0" smtClean="0"/>
              <a:t>MPI maintains a consistent concept of a communicator, regardless of how its members came into existence</a:t>
            </a:r>
          </a:p>
          <a:p>
            <a:r>
              <a:rPr lang="en-US" dirty="0" smtClean="0"/>
              <a:t>A communicator is never changed once created, and it is always created using deterministic collective operations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The Dynamic Process Model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dynamic process model allows for the creation and cooperative termination of processes after an MPI application has started</a:t>
            </a:r>
          </a:p>
          <a:p>
            <a:r>
              <a:rPr lang="en-US" dirty="0" smtClean="0"/>
              <a:t>It provides a mechanism to establish communication between the newly created processes and the existing MPI application</a:t>
            </a:r>
          </a:p>
          <a:p>
            <a:r>
              <a:rPr lang="en-US" dirty="0" smtClean="0"/>
              <a:t>It also provides a mechanism to establish communication between two existing MPI applications, even when one did not “start” the other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The Dynamic Process Model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Starting Processes</a:t>
            </a:r>
          </a:p>
          <a:p>
            <a:r>
              <a:rPr lang="en-US" dirty="0" smtClean="0"/>
              <a:t>MPI applications may start new processes through an interface to an external process manager</a:t>
            </a:r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MPI_Comm_spawn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starts MPI processes and establishes communication with them, returning an </a:t>
            </a:r>
            <a:r>
              <a:rPr lang="en-US" dirty="0" err="1" smtClean="0"/>
              <a:t>intercommunicator</a:t>
            </a:r>
            <a:endParaRPr lang="en-US" dirty="0" smtClean="0"/>
          </a:p>
          <a:p>
            <a:pPr lvl="1"/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MPI_Comm_spawn_multiple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dirty="0" smtClean="0"/>
              <a:t> starts several different binaries (or the same binary with different arguments), placing them in the same </a:t>
            </a:r>
            <a:r>
              <a:rPr lang="en-US" sz="1800" dirty="0" smtClean="0"/>
              <a:t>MPI_COMM_WORLD </a:t>
            </a:r>
            <a:r>
              <a:rPr lang="en-US" dirty="0" smtClean="0"/>
              <a:t>and returning an </a:t>
            </a:r>
            <a:r>
              <a:rPr lang="en-US" dirty="0" err="1" smtClean="0"/>
              <a:t>intercommunicator</a:t>
            </a:r>
            <a:endParaRPr lang="en-US" dirty="0" smtClean="0"/>
          </a:p>
          <a:p>
            <a:r>
              <a:rPr lang="en-US" dirty="0" smtClean="0"/>
              <a:t>A process is represented in MPI by a (group, rank) pair</a:t>
            </a:r>
          </a:p>
          <a:p>
            <a:r>
              <a:rPr lang="en-US" dirty="0" smtClean="0"/>
              <a:t>A (group, rank) pair species a unique process </a:t>
            </a:r>
          </a:p>
          <a:p>
            <a:r>
              <a:rPr lang="en-US" dirty="0" smtClean="0"/>
              <a:t>A process does not determine a unique (group, rank) pair, since a process may belong to several groups</a:t>
            </a:r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67446" y="5429265"/>
            <a:ext cx="35099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200" dirty="0" smtClean="0">
                <a:latin typeface="Arial" pitchFamily="34" charset="0"/>
              </a:rPr>
              <a:t>Sysoyev A.V.</a:t>
            </a:r>
          </a:p>
          <a:p>
            <a:r>
              <a:rPr lang="en-US" sz="2200" dirty="0" smtClean="0">
                <a:latin typeface="Arial" pitchFamily="34" charset="0"/>
              </a:rPr>
              <a:t>Software department</a:t>
            </a:r>
            <a:endParaRPr lang="ru-RU" sz="2200" dirty="0">
              <a:latin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42950" y="2780928"/>
            <a:ext cx="84201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dirty="0" smtClean="0"/>
              <a:t>0</a:t>
            </a:r>
            <a:r>
              <a:rPr lang="en-US" altLang="ru-RU" dirty="0" smtClean="0"/>
              <a:t>4</a:t>
            </a:r>
            <a:r>
              <a:rPr lang="ru-RU" altLang="ru-RU" dirty="0" smtClean="0"/>
              <a:t> </a:t>
            </a:r>
            <a:r>
              <a:rPr lang="en-US" altLang="ru-RU" dirty="0" smtClean="0"/>
              <a:t>Lecture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en-US" smtClean="0"/>
              <a:t>MPI </a:t>
            </a:r>
            <a:r>
              <a:rPr lang="en-US" dirty="0" smtClean="0"/>
              <a:t>Extensions</a:t>
            </a:r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81760" y="4500570"/>
            <a:ext cx="3539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i="1" dirty="0">
                <a:solidFill>
                  <a:srgbClr val="000000"/>
                </a:solidFill>
                <a:latin typeface="Arial" charset="0"/>
              </a:rPr>
              <a:t>With the support of </a:t>
            </a:r>
            <a:r>
              <a:rPr lang="en-US" sz="2000" i="1" dirty="0" smtClean="0">
                <a:solidFill>
                  <a:srgbClr val="000000"/>
                </a:solidFill>
                <a:latin typeface="Arial" charset="0"/>
              </a:rPr>
              <a:t>Microsoft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8092" y="1785926"/>
            <a:ext cx="9467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 smtClean="0">
                <a:latin typeface="+mn-lt"/>
              </a:rPr>
              <a:t>Parallel Programming for Multiprocessor Distributed Memory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Process Management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err="1" smtClean="0">
                <a:latin typeface="Courier New" pitchFamily="49" charset="0"/>
              </a:rPr>
              <a:t>MPI_Comm_spawn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tries to start </a:t>
            </a:r>
            <a:r>
              <a:rPr lang="en-US" b="1" dirty="0" err="1" smtClean="0">
                <a:latin typeface="Courier New" pitchFamily="49" charset="0"/>
              </a:rPr>
              <a:t>maxprocs</a:t>
            </a:r>
            <a:r>
              <a:rPr lang="en-US" dirty="0" smtClean="0"/>
              <a:t> identical copies of the MPI program specified by </a:t>
            </a:r>
            <a:r>
              <a:rPr lang="en-US" b="1" dirty="0" smtClean="0">
                <a:latin typeface="Courier New" pitchFamily="49" charset="0"/>
              </a:rPr>
              <a:t>command</a:t>
            </a:r>
            <a:r>
              <a:rPr lang="en-US" dirty="0" smtClean="0"/>
              <a:t>, establishing communication with them and returning an </a:t>
            </a:r>
            <a:r>
              <a:rPr lang="en-US" dirty="0" err="1" smtClean="0"/>
              <a:t>intercommunicator</a:t>
            </a:r>
            <a:endParaRPr lang="en-US" dirty="0" smtClean="0"/>
          </a:p>
          <a:p>
            <a:r>
              <a:rPr lang="en-US" dirty="0" smtClean="0"/>
              <a:t>The spawned processes are referred to as children. The children have their own </a:t>
            </a:r>
            <a:r>
              <a:rPr lang="en-US" b="1" dirty="0" smtClean="0">
                <a:latin typeface="Courier New" pitchFamily="49" charset="0"/>
              </a:rPr>
              <a:t>MPI_COMM_WORLD</a:t>
            </a:r>
            <a:r>
              <a:rPr lang="en-US" dirty="0" smtClean="0"/>
              <a:t>, which is separate from that of the parents</a:t>
            </a:r>
          </a:p>
          <a:p>
            <a:r>
              <a:rPr lang="en-US" b="1" dirty="0" err="1" smtClean="0">
                <a:latin typeface="Courier New" pitchFamily="49" charset="0"/>
              </a:rPr>
              <a:t>MPI_Comm_spawn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is collective over </a:t>
            </a:r>
            <a:r>
              <a:rPr lang="en-US" b="1" dirty="0" err="1" smtClean="0">
                <a:latin typeface="Courier New" pitchFamily="49" charset="0"/>
              </a:rPr>
              <a:t>comm</a:t>
            </a:r>
            <a:endParaRPr lang="en-US" b="1" dirty="0" smtClean="0">
              <a:latin typeface="Courier New" pitchFamily="49" charset="0"/>
            </a:endParaRPr>
          </a:p>
          <a:p>
            <a:r>
              <a:rPr lang="en-US" dirty="0" smtClean="0"/>
              <a:t>The </a:t>
            </a:r>
            <a:r>
              <a:rPr lang="en-US" dirty="0" err="1" smtClean="0"/>
              <a:t>intercommunicator</a:t>
            </a:r>
            <a:r>
              <a:rPr lang="en-US" dirty="0" smtClean="0"/>
              <a:t> returned by </a:t>
            </a:r>
            <a:r>
              <a:rPr lang="en-US" b="1" dirty="0" err="1" smtClean="0">
                <a:latin typeface="Courier New" pitchFamily="49" charset="0"/>
              </a:rPr>
              <a:t>MPI_Comm_spawn</a:t>
            </a:r>
            <a:r>
              <a:rPr lang="en-US" b="1" dirty="0" smtClean="0">
                <a:latin typeface="Courier New" pitchFamily="49" charset="0"/>
              </a:rPr>
              <a:t>() </a:t>
            </a:r>
            <a:r>
              <a:rPr lang="en-US" dirty="0" smtClean="0"/>
              <a:t>contains the parent processes in the local group and the child processes in the remote group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235688"/>
            <a:ext cx="9215502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MPI_Comm_spawn</a:t>
            </a:r>
            <a:r>
              <a:rPr lang="en-US" sz="2000" dirty="0" smtClean="0">
                <a:latin typeface="Courier New" pitchFamily="49" charset="0"/>
              </a:rPr>
              <a:t>(const char *command, char *</a:t>
            </a:r>
            <a:r>
              <a:rPr lang="en-US" sz="2000" dirty="0" err="1" smtClean="0">
                <a:latin typeface="Courier New" pitchFamily="49" charset="0"/>
              </a:rPr>
              <a:t>argv</a:t>
            </a:r>
            <a:r>
              <a:rPr lang="en-US" sz="2000" dirty="0" smtClean="0">
                <a:latin typeface="Courier New" pitchFamily="49" charset="0"/>
              </a:rPr>
              <a:t>[],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maxprocs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intercomm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array_of_errcodes</a:t>
            </a:r>
            <a:r>
              <a:rPr lang="en-US" sz="2000" dirty="0" smtClean="0">
                <a:latin typeface="Courier New" pitchFamily="49" charset="0"/>
              </a:rPr>
              <a:t>[]);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Process Management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214422"/>
            <a:ext cx="9215502" cy="440120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MPI_Comm_spawn</a:t>
            </a:r>
            <a:r>
              <a:rPr lang="en-US" sz="2000" dirty="0" smtClean="0">
                <a:latin typeface="Courier New" pitchFamily="49" charset="0"/>
              </a:rPr>
              <a:t>(const char *command, char *</a:t>
            </a:r>
            <a:r>
              <a:rPr lang="en-US" sz="2000" dirty="0" err="1" smtClean="0">
                <a:latin typeface="Courier New" pitchFamily="49" charset="0"/>
              </a:rPr>
              <a:t>argv</a:t>
            </a:r>
            <a:r>
              <a:rPr lang="en-US" sz="2000" dirty="0" smtClean="0">
                <a:latin typeface="Courier New" pitchFamily="49" charset="0"/>
              </a:rPr>
              <a:t>[],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maxprocs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intercomm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array_of_errcodes</a:t>
            </a:r>
            <a:r>
              <a:rPr lang="en-US" sz="2000" dirty="0" smtClean="0">
                <a:latin typeface="Courier New" pitchFamily="49" charset="0"/>
              </a:rPr>
              <a:t>[]);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command   - </a:t>
            </a:r>
            <a:r>
              <a:rPr lang="en-US" sz="2000" dirty="0" smtClean="0">
                <a:cs typeface="Times New Roman" pitchFamily="18" charset="0"/>
              </a:rPr>
              <a:t>name of program to be spawned (significant only at root)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argv</a:t>
            </a:r>
            <a:r>
              <a:rPr lang="en-US" sz="2000" b="1" dirty="0" smtClean="0">
                <a:latin typeface="Courier New" pitchFamily="49" charset="0"/>
              </a:rPr>
              <a:t>      - </a:t>
            </a:r>
            <a:r>
              <a:rPr lang="en-US" sz="2000" dirty="0" smtClean="0">
                <a:cs typeface="Times New Roman" pitchFamily="18" charset="0"/>
              </a:rPr>
              <a:t>arguments to command (significant only at root)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maxprocs</a:t>
            </a:r>
            <a:r>
              <a:rPr lang="en-US" sz="2000" b="1" dirty="0" smtClean="0">
                <a:latin typeface="Courier New" pitchFamily="49" charset="0"/>
              </a:rPr>
              <a:t>  - </a:t>
            </a:r>
            <a:r>
              <a:rPr lang="en-US" sz="2000" dirty="0" smtClean="0">
                <a:cs typeface="Times New Roman" pitchFamily="18" charset="0"/>
              </a:rPr>
              <a:t>maximum number of processes to start (significant only at root)</a:t>
            </a:r>
          </a:p>
          <a:p>
            <a:r>
              <a:rPr lang="en-US" sz="2000" b="1" dirty="0" smtClean="0">
                <a:latin typeface="Courier New" pitchFamily="49" charset="0"/>
              </a:rPr>
              <a:t>- info      - </a:t>
            </a:r>
            <a:r>
              <a:rPr lang="en-US" sz="2000" dirty="0" smtClean="0">
                <a:cs typeface="Times New Roman" pitchFamily="18" charset="0"/>
              </a:rPr>
              <a:t>a set of key-value pairs telling the runtime system where and how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</a:t>
            </a:r>
            <a:r>
              <a:rPr lang="en-US" sz="2000" dirty="0" smtClean="0">
                <a:cs typeface="Times New Roman" pitchFamily="18" charset="0"/>
              </a:rPr>
              <a:t>to start the processes (significant only at root)</a:t>
            </a:r>
          </a:p>
          <a:p>
            <a:r>
              <a:rPr lang="en-US" sz="2000" b="1" dirty="0" smtClean="0">
                <a:latin typeface="Courier New" pitchFamily="49" charset="0"/>
              </a:rPr>
              <a:t>- root      - </a:t>
            </a:r>
            <a:r>
              <a:rPr lang="en-US" sz="2000" dirty="0" smtClean="0">
                <a:cs typeface="Times New Roman" pitchFamily="18" charset="0"/>
              </a:rPr>
              <a:t>rank of process in which previous arguments are examined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comm</a:t>
            </a:r>
            <a:r>
              <a:rPr lang="en-US" sz="2000" b="1" dirty="0" smtClean="0">
                <a:latin typeface="Courier New" pitchFamily="49" charset="0"/>
              </a:rPr>
              <a:t>      - </a:t>
            </a:r>
            <a:r>
              <a:rPr lang="en-US" sz="2000" dirty="0" err="1" smtClean="0">
                <a:cs typeface="Times New Roman" pitchFamily="18" charset="0"/>
              </a:rPr>
              <a:t>intracommunicator</a:t>
            </a:r>
            <a:r>
              <a:rPr lang="en-US" sz="2000" dirty="0" smtClean="0">
                <a:cs typeface="Times New Roman" pitchFamily="18" charset="0"/>
              </a:rPr>
              <a:t> containing group of spawning processes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intercomm</a:t>
            </a:r>
            <a:r>
              <a:rPr lang="en-US" sz="2000" b="1" dirty="0" smtClean="0">
                <a:latin typeface="Courier New" pitchFamily="49" charset="0"/>
              </a:rPr>
              <a:t> - </a:t>
            </a:r>
            <a:r>
              <a:rPr lang="en-US" sz="2000" dirty="0" err="1" smtClean="0">
                <a:cs typeface="Times New Roman" pitchFamily="18" charset="0"/>
              </a:rPr>
              <a:t>intercommunicator</a:t>
            </a:r>
            <a:r>
              <a:rPr lang="en-US" sz="2000" dirty="0" smtClean="0">
                <a:cs typeface="Times New Roman" pitchFamily="18" charset="0"/>
              </a:rPr>
              <a:t> between original group and the newly spawned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</a:t>
            </a:r>
            <a:r>
              <a:rPr lang="en-US" sz="2000" dirty="0" smtClean="0">
                <a:cs typeface="Times New Roman" pitchFamily="18" charset="0"/>
              </a:rPr>
              <a:t>group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array_of_errcodes</a:t>
            </a:r>
            <a:r>
              <a:rPr lang="en-US" sz="2000" b="1" dirty="0" smtClean="0">
                <a:latin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one code per process (array of integer)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Process Management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err="1" smtClean="0">
                <a:latin typeface="Courier New" pitchFamily="49" charset="0"/>
              </a:rPr>
              <a:t>MPI_Comm_spawn_multiple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is identical to </a:t>
            </a:r>
            <a:r>
              <a:rPr lang="en-US" b="1" dirty="0" err="1" smtClean="0">
                <a:latin typeface="Courier New" pitchFamily="49" charset="0"/>
              </a:rPr>
              <a:t>MPI_Comm_spawn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except that there</a:t>
            </a:r>
            <a:r>
              <a:rPr lang="ru-RU" dirty="0" smtClean="0"/>
              <a:t> </a:t>
            </a:r>
            <a:r>
              <a:rPr lang="en-US" dirty="0" smtClean="0"/>
              <a:t>are multiple executable specifications</a:t>
            </a:r>
          </a:p>
          <a:p>
            <a:r>
              <a:rPr lang="en-US" dirty="0" smtClean="0"/>
              <a:t>The first argument, count, gives the number of</a:t>
            </a:r>
            <a:r>
              <a:rPr lang="ru-RU" dirty="0" smtClean="0"/>
              <a:t> </a:t>
            </a:r>
            <a:r>
              <a:rPr lang="en-US" dirty="0" smtClean="0"/>
              <a:t>specifications</a:t>
            </a:r>
            <a:endParaRPr lang="ru-RU" dirty="0" smtClean="0"/>
          </a:p>
          <a:p>
            <a:r>
              <a:rPr lang="en-US" dirty="0" smtClean="0"/>
              <a:t>Each of the next four arguments are simply arrays of the corresponding arguments in</a:t>
            </a:r>
            <a:r>
              <a:rPr lang="ru-RU" dirty="0" smtClean="0"/>
              <a:t> </a:t>
            </a:r>
            <a:r>
              <a:rPr lang="en-US" b="1" dirty="0" err="1" smtClean="0">
                <a:latin typeface="Courier New" pitchFamily="49" charset="0"/>
              </a:rPr>
              <a:t>MPI_Comm_spawn</a:t>
            </a:r>
            <a:r>
              <a:rPr lang="en-US" b="1" dirty="0" smtClean="0">
                <a:latin typeface="Courier New" pitchFamily="49" charset="0"/>
              </a:rPr>
              <a:t>()</a:t>
            </a:r>
            <a:endParaRPr lang="ru-RU" dirty="0" smtClean="0"/>
          </a:p>
          <a:p>
            <a:r>
              <a:rPr lang="en-US" dirty="0" smtClean="0"/>
              <a:t>All of the spawned processes have the same </a:t>
            </a:r>
            <a:r>
              <a:rPr lang="en-US" b="1" dirty="0" smtClean="0">
                <a:latin typeface="Courier New" pitchFamily="49" charset="0"/>
              </a:rPr>
              <a:t>MPI_COMM_WORLD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235688"/>
            <a:ext cx="9215502" cy="132343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MPI_Comm_spawn_multiple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count, char *commands[],</a:t>
            </a:r>
          </a:p>
          <a:p>
            <a:r>
              <a:rPr lang="en-US" sz="2000" dirty="0" smtClean="0">
                <a:latin typeface="Courier New" pitchFamily="49" charset="0"/>
              </a:rPr>
              <a:t>  char **</a:t>
            </a:r>
            <a:r>
              <a:rPr lang="en-US" sz="2000" dirty="0" err="1" smtClean="0">
                <a:latin typeface="Courier New" pitchFamily="49" charset="0"/>
              </a:rPr>
              <a:t>argvs</a:t>
            </a:r>
            <a:r>
              <a:rPr lang="en-US" sz="2000" dirty="0" smtClean="0">
                <a:latin typeface="Courier New" pitchFamily="49" charset="0"/>
              </a:rPr>
              <a:t>[], const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maxprocs</a:t>
            </a:r>
            <a:r>
              <a:rPr lang="en-US" sz="2000" dirty="0" smtClean="0">
                <a:latin typeface="Courier New" pitchFamily="49" charset="0"/>
              </a:rPr>
              <a:t>[], </a:t>
            </a:r>
          </a:p>
          <a:p>
            <a:r>
              <a:rPr lang="en-US" sz="2000" dirty="0" smtClean="0">
                <a:latin typeface="Courier New" pitchFamily="49" charset="0"/>
              </a:rPr>
              <a:t>  const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info[],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intercomm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array_of_errcodes</a:t>
            </a:r>
            <a:r>
              <a:rPr lang="en-US" sz="2000" dirty="0" smtClean="0">
                <a:latin typeface="Courier New" pitchFamily="49" charset="0"/>
              </a:rPr>
              <a:t>[]);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Process Management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214422"/>
            <a:ext cx="9215502" cy="501675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MPI_Comm_spawn_multiple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count, char *commands[],</a:t>
            </a:r>
          </a:p>
          <a:p>
            <a:r>
              <a:rPr lang="en-US" sz="2000" dirty="0" smtClean="0">
                <a:latin typeface="Courier New" pitchFamily="49" charset="0"/>
              </a:rPr>
              <a:t>  char **</a:t>
            </a:r>
            <a:r>
              <a:rPr lang="en-US" sz="2000" dirty="0" err="1" smtClean="0">
                <a:latin typeface="Courier New" pitchFamily="49" charset="0"/>
              </a:rPr>
              <a:t>argvs</a:t>
            </a:r>
            <a:r>
              <a:rPr lang="en-US" sz="2000" dirty="0" smtClean="0">
                <a:latin typeface="Courier New" pitchFamily="49" charset="0"/>
              </a:rPr>
              <a:t>[], const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maxprocs</a:t>
            </a:r>
            <a:r>
              <a:rPr lang="en-US" sz="2000" dirty="0" smtClean="0">
                <a:latin typeface="Courier New" pitchFamily="49" charset="0"/>
              </a:rPr>
              <a:t>[], </a:t>
            </a:r>
          </a:p>
          <a:p>
            <a:r>
              <a:rPr lang="en-US" sz="2000" dirty="0" smtClean="0">
                <a:latin typeface="Courier New" pitchFamily="49" charset="0"/>
              </a:rPr>
              <a:t>  const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infos</a:t>
            </a:r>
            <a:r>
              <a:rPr lang="en-US" sz="2000" dirty="0" smtClean="0">
                <a:latin typeface="Courier New" pitchFamily="49" charset="0"/>
              </a:rPr>
              <a:t>[],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intercomm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array_of_errcodes</a:t>
            </a:r>
            <a:r>
              <a:rPr lang="en-US" sz="2000" dirty="0" smtClean="0">
                <a:latin typeface="Courier New" pitchFamily="49" charset="0"/>
              </a:rPr>
              <a:t>[]);</a:t>
            </a:r>
          </a:p>
          <a:p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count     - </a:t>
            </a:r>
            <a:r>
              <a:rPr lang="en-US" sz="2000" dirty="0" smtClean="0">
                <a:cs typeface="Times New Roman" pitchFamily="18" charset="0"/>
              </a:rPr>
              <a:t>number of commands</a:t>
            </a:r>
            <a:endParaRPr lang="en-US" sz="2000" b="1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commands  - </a:t>
            </a:r>
            <a:r>
              <a:rPr lang="en-US" sz="2000" dirty="0" smtClean="0"/>
              <a:t>programs to be executed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argvs</a:t>
            </a:r>
            <a:r>
              <a:rPr lang="en-US" sz="2000" b="1" dirty="0" smtClean="0">
                <a:latin typeface="Courier New" pitchFamily="49" charset="0"/>
              </a:rPr>
              <a:t>     - </a:t>
            </a:r>
            <a:r>
              <a:rPr lang="en-US" sz="2000" dirty="0" smtClean="0">
                <a:cs typeface="Times New Roman" pitchFamily="18" charset="0"/>
              </a:rPr>
              <a:t>arguments for commands</a:t>
            </a:r>
            <a:endParaRPr lang="en-US" sz="2000" dirty="0" smtClean="0">
              <a:latin typeface="Courier New" pitchFamily="49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maxprocs</a:t>
            </a:r>
            <a:r>
              <a:rPr lang="en-US" sz="2000" b="1" dirty="0" smtClean="0">
                <a:latin typeface="Courier New" pitchFamily="49" charset="0"/>
              </a:rPr>
              <a:t>  - </a:t>
            </a:r>
            <a:r>
              <a:rPr lang="en-US" sz="2000" dirty="0" smtClean="0"/>
              <a:t>maximum number of processes to start for each command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infos</a:t>
            </a:r>
            <a:r>
              <a:rPr lang="en-US" sz="2000" b="1" dirty="0" smtClean="0">
                <a:latin typeface="Courier New" pitchFamily="49" charset="0"/>
              </a:rPr>
              <a:t>     - </a:t>
            </a:r>
            <a:r>
              <a:rPr lang="en-US" sz="2000" dirty="0" smtClean="0"/>
              <a:t>info objects telling the runtime system where and how</a:t>
            </a:r>
          </a:p>
          <a:p>
            <a:r>
              <a:rPr lang="en-US" sz="2000" b="1" dirty="0" smtClean="0">
                <a:latin typeface="Courier New" pitchFamily="49" charset="0"/>
              </a:rPr>
              <a:t>              </a:t>
            </a:r>
            <a:r>
              <a:rPr lang="en-US" sz="2000" dirty="0" smtClean="0"/>
              <a:t>to start processes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root      - </a:t>
            </a:r>
            <a:r>
              <a:rPr lang="en-US" sz="2000" dirty="0" smtClean="0">
                <a:cs typeface="Times New Roman" pitchFamily="18" charset="0"/>
              </a:rPr>
              <a:t>rank of process in which previous arguments are examined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comm</a:t>
            </a:r>
            <a:r>
              <a:rPr lang="en-US" sz="2000" b="1" dirty="0" smtClean="0">
                <a:latin typeface="Courier New" pitchFamily="49" charset="0"/>
              </a:rPr>
              <a:t>      - </a:t>
            </a:r>
            <a:r>
              <a:rPr lang="en-US" sz="2000" dirty="0" err="1" smtClean="0">
                <a:cs typeface="Times New Roman" pitchFamily="18" charset="0"/>
              </a:rPr>
              <a:t>intracommunicator</a:t>
            </a:r>
            <a:r>
              <a:rPr lang="en-US" sz="2000" dirty="0" smtClean="0">
                <a:cs typeface="Times New Roman" pitchFamily="18" charset="0"/>
              </a:rPr>
              <a:t> containing group of spawning processes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intercomm</a:t>
            </a:r>
            <a:r>
              <a:rPr lang="en-US" sz="2000" b="1" dirty="0" smtClean="0">
                <a:latin typeface="Courier New" pitchFamily="49" charset="0"/>
              </a:rPr>
              <a:t> - </a:t>
            </a:r>
            <a:r>
              <a:rPr lang="en-US" sz="2000" dirty="0" err="1" smtClean="0">
                <a:cs typeface="Times New Roman" pitchFamily="18" charset="0"/>
              </a:rPr>
              <a:t>intercommunicator</a:t>
            </a:r>
            <a:r>
              <a:rPr lang="en-US" sz="2000" dirty="0" smtClean="0">
                <a:cs typeface="Times New Roman" pitchFamily="18" charset="0"/>
              </a:rPr>
              <a:t> between original group and the newly spawned </a:t>
            </a:r>
          </a:p>
          <a:p>
            <a:r>
              <a:rPr lang="en-US" sz="2000" dirty="0" smtClean="0">
                <a:latin typeface="Courier New" pitchFamily="49" charset="0"/>
              </a:rPr>
              <a:t>              </a:t>
            </a:r>
            <a:r>
              <a:rPr lang="en-US" sz="2000" dirty="0" smtClean="0">
                <a:cs typeface="Times New Roman" pitchFamily="18" charset="0"/>
              </a:rPr>
              <a:t>group</a:t>
            </a: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array_of_errcodes</a:t>
            </a:r>
            <a:r>
              <a:rPr lang="en-US" sz="2000" b="1" dirty="0" smtClean="0">
                <a:latin typeface="Courier New" pitchFamily="49" charset="0"/>
              </a:rPr>
              <a:t> - </a:t>
            </a:r>
            <a:r>
              <a:rPr lang="en-US" sz="2000" dirty="0" smtClean="0">
                <a:cs typeface="Times New Roman" pitchFamily="18" charset="0"/>
              </a:rPr>
              <a:t>one code per process (array of integer)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Establishing Connections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situations in which establishing connections are useful are:</a:t>
            </a:r>
          </a:p>
          <a:p>
            <a:pPr lvl="1"/>
            <a:r>
              <a:rPr lang="en-US" dirty="0" smtClean="0"/>
              <a:t>Two parts of an application that are started independently need to communicate</a:t>
            </a:r>
          </a:p>
          <a:p>
            <a:pPr lvl="1"/>
            <a:r>
              <a:rPr lang="en-US" dirty="0" smtClean="0"/>
              <a:t>A visualization tool wants to attach to a running process</a:t>
            </a:r>
          </a:p>
          <a:p>
            <a:pPr lvl="1"/>
            <a:r>
              <a:rPr lang="en-US" dirty="0" smtClean="0"/>
              <a:t>A server wants to accept connections from multiple clients. Both clients and server may be parallel programs</a:t>
            </a:r>
          </a:p>
          <a:p>
            <a:r>
              <a:rPr lang="en-US" dirty="0" smtClean="0"/>
              <a:t>MPI must establish communication channels where there is no parent/child relationship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Establishing Connections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MPI must establish communication channels where there is no parent/child relationship</a:t>
            </a:r>
          </a:p>
          <a:p>
            <a:pPr lvl="1"/>
            <a:r>
              <a:rPr lang="en-US" dirty="0" smtClean="0"/>
              <a:t>Establishing contact between two groups of processes that do not share an existing communicator is a collective but asymmetric process</a:t>
            </a:r>
          </a:p>
          <a:p>
            <a:pPr lvl="1"/>
            <a:r>
              <a:rPr lang="en-US" dirty="0" smtClean="0"/>
              <a:t>One group of processes indicates its willingness to accept connections from other groups of processes</a:t>
            </a:r>
          </a:p>
          <a:p>
            <a:pPr lvl="1"/>
            <a:r>
              <a:rPr lang="en-US" dirty="0" smtClean="0"/>
              <a:t>We will call this group the (parallel) server, even if this is not a client/server type of application</a:t>
            </a:r>
          </a:p>
          <a:p>
            <a:pPr lvl="1"/>
            <a:r>
              <a:rPr lang="en-US" dirty="0" smtClean="0"/>
              <a:t>The other group connects to the server; we will call it the client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Establishing Connections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Server Routines</a:t>
            </a:r>
          </a:p>
          <a:p>
            <a:endParaRPr lang="en-US" sz="2800" dirty="0" smtClean="0"/>
          </a:p>
          <a:p>
            <a:r>
              <a:rPr lang="en-US" dirty="0" smtClean="0"/>
              <a:t>Establishes a network address, encoded in the </a:t>
            </a:r>
            <a:r>
              <a:rPr lang="en-US" b="1" dirty="0" err="1" smtClean="0">
                <a:latin typeface="Courier New" pitchFamily="49" charset="0"/>
              </a:rPr>
              <a:t>port_name</a:t>
            </a:r>
            <a:r>
              <a:rPr lang="en-US" dirty="0" smtClean="0"/>
              <a:t> string, at which the server will be able to accept connections from clients</a:t>
            </a:r>
          </a:p>
          <a:p>
            <a:endParaRPr lang="en-US" sz="2800" dirty="0" smtClean="0"/>
          </a:p>
          <a:p>
            <a:r>
              <a:rPr lang="en-US" dirty="0" smtClean="0"/>
              <a:t>Releases the network address represented by </a:t>
            </a:r>
            <a:r>
              <a:rPr lang="en-US" b="1" dirty="0" err="1" smtClean="0">
                <a:latin typeface="Courier New" pitchFamily="49" charset="0"/>
              </a:rPr>
              <a:t>port_name</a:t>
            </a:r>
            <a:endParaRPr lang="en-US" b="1" dirty="0" smtClean="0">
              <a:latin typeface="Courier New" pitchFamily="49" charset="0"/>
            </a:endParaRP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Establishes communication with a client</a:t>
            </a:r>
          </a:p>
          <a:p>
            <a:r>
              <a:rPr lang="en-US" dirty="0" smtClean="0"/>
              <a:t>It is collective over the calling communicator. It returns an </a:t>
            </a:r>
            <a:r>
              <a:rPr lang="en-US" dirty="0" err="1" smtClean="0"/>
              <a:t>intercommunicator</a:t>
            </a:r>
            <a:r>
              <a:rPr lang="en-US" dirty="0" smtClean="0"/>
              <a:t> that allows communication with the client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571612"/>
            <a:ext cx="9215502" cy="40011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MPI_Open_port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info, char *</a:t>
            </a:r>
            <a:r>
              <a:rPr lang="en-US" sz="2000" dirty="0" err="1" smtClean="0">
                <a:latin typeface="Courier New" pitchFamily="49" charset="0"/>
              </a:rPr>
              <a:t>port_name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2886014"/>
            <a:ext cx="9215502" cy="40011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MPI_Close_port</a:t>
            </a:r>
            <a:r>
              <a:rPr lang="en-US" sz="2000" dirty="0" smtClean="0">
                <a:latin typeface="Courier New" pitchFamily="49" charset="0"/>
              </a:rPr>
              <a:t>(const char *</a:t>
            </a:r>
            <a:r>
              <a:rPr lang="en-US" sz="2000" dirty="0" err="1" smtClean="0">
                <a:latin typeface="Courier New" pitchFamily="49" charset="0"/>
              </a:rPr>
              <a:t>port_name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3786190"/>
            <a:ext cx="9215502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  <a:cs typeface="Courier New" pitchFamily="49" charset="0"/>
              </a:rPr>
              <a:t>int </a:t>
            </a:r>
            <a:r>
              <a:rPr lang="fr-FR" sz="2000" b="1" dirty="0" smtClean="0">
                <a:latin typeface="Courier New" pitchFamily="49" charset="0"/>
                <a:cs typeface="Courier New" pitchFamily="49" charset="0"/>
              </a:rPr>
              <a:t>MPI_Comm_accept</a:t>
            </a:r>
            <a:r>
              <a:rPr lang="fr-FR" sz="2000" dirty="0" smtClean="0">
                <a:latin typeface="Courier New" pitchFamily="49" charset="0"/>
                <a:cs typeface="Courier New" pitchFamily="49" charset="0"/>
              </a:rPr>
              <a:t>(const char *port_name, MPI_Info info, </a:t>
            </a:r>
          </a:p>
          <a:p>
            <a:r>
              <a:rPr lang="fr-FR" sz="2000" dirty="0" smtClean="0">
                <a:latin typeface="Courier New" pitchFamily="49" charset="0"/>
                <a:cs typeface="Courier New" pitchFamily="49" charset="0"/>
              </a:rPr>
              <a:t>  int root,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newcomm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Management…</a:t>
            </a:r>
            <a:br>
              <a:rPr lang="en-US" dirty="0" smtClean="0"/>
            </a:br>
            <a:r>
              <a:rPr lang="en-US" sz="2800" dirty="0" smtClean="0"/>
              <a:t>Establishing Connections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Client Routine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Establishes communication with a server specified by </a:t>
            </a:r>
            <a:r>
              <a:rPr lang="en-US" b="1" dirty="0" err="1" smtClean="0">
                <a:latin typeface="Courier New" pitchFamily="49" charset="0"/>
              </a:rPr>
              <a:t>port_name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is collective over the calling communicator and returns an </a:t>
            </a:r>
            <a:r>
              <a:rPr lang="en-US" dirty="0" err="1" smtClean="0"/>
              <a:t>intercommunicator</a:t>
            </a:r>
            <a:r>
              <a:rPr lang="en-US" dirty="0" smtClean="0"/>
              <a:t> in which the remote group participated in an </a:t>
            </a:r>
            <a:r>
              <a:rPr lang="en-US" b="1" dirty="0" err="1" smtClean="0">
                <a:latin typeface="Courier New" pitchFamily="49" charset="0"/>
              </a:rPr>
              <a:t>MPI_Comm_accept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  <a:p>
            <a:r>
              <a:rPr lang="en-US" dirty="0" smtClean="0"/>
              <a:t>If the named port does not exist (or has been closed), </a:t>
            </a:r>
            <a:r>
              <a:rPr lang="en-US" b="1" dirty="0" err="1" smtClean="0">
                <a:latin typeface="Courier New" pitchFamily="49" charset="0"/>
              </a:rPr>
              <a:t>MPI_Comm_connect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raises an error of class </a:t>
            </a:r>
            <a:r>
              <a:rPr lang="en-US" b="1" dirty="0" smtClean="0">
                <a:latin typeface="Courier New" pitchFamily="49" charset="0"/>
              </a:rPr>
              <a:t>MPI_ERR_PORT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571612"/>
            <a:ext cx="9215502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MPI_Comm_connect</a:t>
            </a:r>
            <a:r>
              <a:rPr lang="en-US" sz="2000" dirty="0" smtClean="0">
                <a:latin typeface="Courier New" pitchFamily="49" charset="0"/>
              </a:rPr>
              <a:t>(const char *</a:t>
            </a:r>
            <a:r>
              <a:rPr lang="en-US" sz="2000" dirty="0" err="1" smtClean="0">
                <a:latin typeface="Courier New" pitchFamily="49" charset="0"/>
              </a:rPr>
              <a:t>port_name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newcomm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/>
              <a:t>Process Creation and Management</a:t>
            </a:r>
            <a:br>
              <a:rPr lang="en-US" dirty="0" smtClean="0"/>
            </a:br>
            <a:r>
              <a:rPr lang="en-US" sz="2800" dirty="0" smtClean="0"/>
              <a:t>Establishing Connections</a:t>
            </a:r>
            <a:endParaRPr lang="ru-RU" sz="24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Client Routine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If the port exists, but does not have a pending </a:t>
            </a:r>
            <a:r>
              <a:rPr lang="en-US" b="1" dirty="0" err="1" smtClean="0">
                <a:latin typeface="Courier New" pitchFamily="49" charset="0"/>
              </a:rPr>
              <a:t>MPI_Comm_accept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, the connection attempt will eventually time out after an implementation-defined time, or succeed when the server calls </a:t>
            </a:r>
            <a:r>
              <a:rPr lang="en-US" b="1" dirty="0" err="1" smtClean="0">
                <a:latin typeface="Courier New" pitchFamily="49" charset="0"/>
              </a:rPr>
              <a:t>MPI_Comm_accept</a:t>
            </a:r>
            <a:r>
              <a:rPr lang="en-US" b="1" dirty="0" smtClean="0">
                <a:latin typeface="Courier New" pitchFamily="49" charset="0"/>
              </a:rPr>
              <a:t>()</a:t>
            </a:r>
          </a:p>
          <a:p>
            <a:r>
              <a:rPr lang="en-US" dirty="0" smtClean="0"/>
              <a:t>In the case of a time out, </a:t>
            </a:r>
            <a:r>
              <a:rPr lang="en-US" b="1" dirty="0" err="1" smtClean="0">
                <a:latin typeface="Courier New" pitchFamily="49" charset="0"/>
              </a:rPr>
              <a:t>MPI_Comm_connect</a:t>
            </a:r>
            <a:r>
              <a:rPr lang="en-US" b="1" dirty="0" smtClean="0">
                <a:latin typeface="Courier New" pitchFamily="49" charset="0"/>
              </a:rPr>
              <a:t>()</a:t>
            </a:r>
            <a:r>
              <a:rPr lang="en-US" dirty="0" smtClean="0"/>
              <a:t> raises an error of class </a:t>
            </a:r>
            <a:r>
              <a:rPr lang="en-US" b="1" dirty="0" smtClean="0">
                <a:latin typeface="Courier New" pitchFamily="49" charset="0"/>
              </a:rPr>
              <a:t>MPI_ERR_PORT</a:t>
            </a:r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1571612"/>
            <a:ext cx="9215502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MPI_Comm_connect</a:t>
            </a:r>
            <a:r>
              <a:rPr lang="en-US" sz="2000" dirty="0" smtClean="0">
                <a:latin typeface="Courier New" pitchFamily="49" charset="0"/>
              </a:rPr>
              <a:t>(const char *</a:t>
            </a:r>
            <a:r>
              <a:rPr lang="en-US" sz="2000" dirty="0" err="1" smtClean="0">
                <a:latin typeface="Courier New" pitchFamily="49" charset="0"/>
              </a:rPr>
              <a:t>port_name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MPI_Info</a:t>
            </a:r>
            <a:r>
              <a:rPr lang="en-US" sz="2000" dirty="0" smtClean="0">
                <a:latin typeface="Courier New" pitchFamily="49" charset="0"/>
              </a:rPr>
              <a:t> info,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newcomm</a:t>
            </a:r>
            <a:r>
              <a:rPr lang="en-US" sz="2000" dirty="0" smtClean="0">
                <a:latin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smtClean="0"/>
              <a:t>The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Operations are discussed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The Creation and Management of additional process in MPI program are considered</a:t>
            </a:r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</a:pPr>
            <a:r>
              <a:rPr lang="en-US" dirty="0" err="1" smtClean="0"/>
              <a:t>Nonblocking</a:t>
            </a:r>
            <a:r>
              <a:rPr lang="en-US" dirty="0" smtClean="0"/>
              <a:t> Collective Operations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General Description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Data Broadcasting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Reduction Operations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Scattering and Gathering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All to All Communications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Computation</a:t>
            </a:r>
            <a:r>
              <a:rPr lang="ru-RU" dirty="0" smtClean="0"/>
              <a:t> </a:t>
            </a:r>
            <a:r>
              <a:rPr lang="en-US" dirty="0" smtClean="0"/>
              <a:t>Synchronization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Process Creation and Management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General Description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The Dynamic Process Model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Process Management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Establishing Connections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Develop a sample program for each method of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operations</a:t>
            </a:r>
          </a:p>
          <a:p>
            <a:r>
              <a:rPr lang="en-US" dirty="0" smtClean="0"/>
              <a:t>Develop a sample program using additional process in MPI program. Possible scheme to implement is “master-workers”</a:t>
            </a:r>
          </a:p>
          <a:p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buFontTx/>
              <a:buAutoNum type="arabicPeriod"/>
            </a:pPr>
            <a:r>
              <a:rPr lang="en-US" sz="2000" dirty="0" smtClean="0"/>
              <a:t>The internet resource, which describes the standard MPI: </a:t>
            </a:r>
            <a:r>
              <a:rPr lang="en-US" sz="2000" dirty="0" smtClean="0">
                <a:hlinkClick r:id="rId3"/>
              </a:rPr>
              <a:t>http://www.mpiforum.org</a:t>
            </a:r>
            <a:endParaRPr lang="en-US" sz="2000" dirty="0" smtClean="0"/>
          </a:p>
          <a:p>
            <a:pPr marL="361950" indent="-361950" eaLnBrk="1" hangingPunct="1">
              <a:buFontTx/>
              <a:buAutoNum type="arabicPeriod"/>
            </a:pPr>
            <a:r>
              <a:rPr lang="en-US" sz="2000" dirty="0" smtClean="0"/>
              <a:t>One of the most widely used MPI realizations, the library MPICH, is presented on </a:t>
            </a:r>
            <a:r>
              <a:rPr lang="en-US" sz="2000" dirty="0" smtClean="0">
                <a:hlinkClick r:id="rId4"/>
              </a:rPr>
              <a:t>http://www.mpich.org</a:t>
            </a:r>
            <a:r>
              <a:rPr lang="en-US" sz="2000" dirty="0" smtClean="0"/>
              <a:t> 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Quinn, M.J. (2004). Parallel Programming in C with MPI and </a:t>
            </a:r>
            <a:r>
              <a:rPr lang="en-US" sz="2000" dirty="0" err="1" smtClean="0"/>
              <a:t>OpenMP</a:t>
            </a:r>
            <a:r>
              <a:rPr lang="en-US" sz="2000" dirty="0" smtClean="0"/>
              <a:t>. – New York, NY: McGraw-Hill.</a:t>
            </a:r>
            <a:endParaRPr lang="ru-RU" sz="2000" dirty="0" smtClean="0"/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Pacheco, P. (1996). Parallel Programming with MPI. - Morgan Kaufmann.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err="1" smtClean="0"/>
              <a:t>Snir</a:t>
            </a:r>
            <a:r>
              <a:rPr lang="en-US" sz="2000" dirty="0" smtClean="0"/>
              <a:t>, M., Otto, S., Huss-Lederman, S., Walker, D., </a:t>
            </a:r>
            <a:r>
              <a:rPr lang="en-US" sz="2000" dirty="0" err="1" smtClean="0"/>
              <a:t>Dongarra</a:t>
            </a:r>
            <a:r>
              <a:rPr lang="en-US" sz="2000" dirty="0" smtClean="0"/>
              <a:t>, J. (1996). MPI: The Complete Reference. – MIT Press, Boston, 1996.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Group, W., Lusk, E., </a:t>
            </a:r>
            <a:r>
              <a:rPr lang="en-US" sz="2000" dirty="0" err="1" smtClean="0"/>
              <a:t>Skjellum</a:t>
            </a:r>
            <a:r>
              <a:rPr lang="en-US" sz="2000" dirty="0" smtClean="0"/>
              <a:t>, A. (1999). Using MPI – 2nd Edition: Portable Parallel Programming with the Message Passing Interface (Scientific and Engineering Computation). – MIT Press.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Group, W., Lusk, E., </a:t>
            </a:r>
            <a:r>
              <a:rPr lang="en-US" sz="2000" dirty="0" err="1" smtClean="0"/>
              <a:t>Thakur</a:t>
            </a:r>
            <a:r>
              <a:rPr lang="en-US" sz="2000" dirty="0" smtClean="0"/>
              <a:t>, R. (1999). Using MPI-2: Advanced Features of the Message Passing Interface (Scientific and Engineering Computation). – MIT Press.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3429000"/>
            <a:ext cx="8420100" cy="1362075"/>
          </a:xfrm>
        </p:spPr>
        <p:txBody>
          <a:bodyPr/>
          <a:lstStyle/>
          <a:p>
            <a:r>
              <a:rPr lang="en-US" sz="3600" dirty="0" err="1" smtClean="0"/>
              <a:t>Nonblocking</a:t>
            </a:r>
            <a:r>
              <a:rPr lang="en-US" sz="3600" dirty="0" smtClean="0"/>
              <a:t> Collective Operations</a:t>
            </a:r>
            <a:endParaRPr lang="ru-RU" sz="3600" dirty="0" smtClean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MPI Extensions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1" name="Текст 3"/>
          <p:cNvSpPr txBox="1">
            <a:spLocks/>
          </p:cNvSpPr>
          <p:nvPr/>
        </p:nvSpPr>
        <p:spPr bwMode="auto">
          <a:xfrm>
            <a:off x="782638" y="5248276"/>
            <a:ext cx="8420100" cy="110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Data Broadcasting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Reduction Operations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Scattering and Gathering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All to All Communications</a:t>
            </a:r>
          </a:p>
          <a:p>
            <a:pPr marL="711200" lvl="1" indent="-349250" eaLnBrk="0" hangingPunct="0">
              <a:spcBef>
                <a:spcPts val="300"/>
              </a:spcBef>
            </a:pPr>
            <a:r>
              <a:rPr lang="en-US" sz="2000" b="1" kern="0" dirty="0" smtClean="0">
                <a:latin typeface="+mn-lt"/>
              </a:rPr>
              <a:t>Computation Synchronization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</a:t>
            </a:r>
            <a:br>
              <a:rPr lang="en-US" dirty="0" smtClean="0"/>
            </a:br>
            <a:r>
              <a:rPr lang="en-US" sz="2800" dirty="0" smtClean="0"/>
              <a:t>General Description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operations combine the potential benefits of </a:t>
            </a:r>
            <a:r>
              <a:rPr lang="en-US" dirty="0" err="1" smtClean="0"/>
              <a:t>nonblocking</a:t>
            </a:r>
            <a:r>
              <a:rPr lang="en-US" dirty="0" smtClean="0"/>
              <a:t> point-to-point operations with the optimized implementation and message scheduling provided by collective operations</a:t>
            </a:r>
          </a:p>
          <a:p>
            <a:r>
              <a:rPr lang="en-US" dirty="0" smtClean="0"/>
              <a:t>One way of doing this would be to perform a blocking collective operation in a separate thread</a:t>
            </a:r>
          </a:p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 often leads to better performance (avoids context switching, scheduler overheads, and thread management)</a:t>
            </a:r>
          </a:p>
          <a:p>
            <a:r>
              <a:rPr lang="en-US" dirty="0" smtClean="0"/>
              <a:t>Similarly to the blocking case,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operations are considered to be complete when the local part of the operation is finished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General Description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Completion does not indicate that other processes have completed or even started the operation (unless otherwise implied by the description of the operation)</a:t>
            </a:r>
          </a:p>
          <a:p>
            <a:r>
              <a:rPr lang="en-US" dirty="0" smtClean="0"/>
              <a:t>Completion of a particular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 also does not indicate completion of any other posted </a:t>
            </a:r>
            <a:r>
              <a:rPr lang="en-US" dirty="0" err="1" smtClean="0"/>
              <a:t>nonblocking</a:t>
            </a:r>
            <a:r>
              <a:rPr lang="en-US" dirty="0" smtClean="0"/>
              <a:t> collective (or send-receive) operations, whether they are posted before or after the completed operation</a:t>
            </a:r>
          </a:p>
          <a:p>
            <a:r>
              <a:rPr lang="en-US" dirty="0" smtClean="0"/>
              <a:t>Users should be aware that MPI implementations are allowed, but not required (with exception of MPI_IBARRIER), to synchronize processes during the completion of a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General Description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Unlike point-to-point operations, </a:t>
            </a:r>
            <a:r>
              <a:rPr lang="en-US" dirty="0" err="1" smtClean="0"/>
              <a:t>nonblocking</a:t>
            </a:r>
            <a:r>
              <a:rPr lang="en-US" dirty="0" smtClean="0"/>
              <a:t> collective operations do not match with blocking collective operations</a:t>
            </a:r>
          </a:p>
          <a:p>
            <a:r>
              <a:rPr lang="en-US" dirty="0" smtClean="0"/>
              <a:t>All processes must call collective operations (blocking and </a:t>
            </a:r>
            <a:r>
              <a:rPr lang="en-US" dirty="0" err="1" smtClean="0"/>
              <a:t>nonblocking</a:t>
            </a:r>
            <a:r>
              <a:rPr lang="en-US" dirty="0" smtClean="0"/>
              <a:t>) in the same order per communicator</a:t>
            </a:r>
          </a:p>
          <a:p>
            <a:r>
              <a:rPr lang="en-US" dirty="0" smtClean="0"/>
              <a:t>Once a process calls a collective operation, all other processes in the communicator must eventually call the same collective operation, and no other collective operation with the same communicator in between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Data Broadcasting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MPI_Ibcast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carries out transmitting the data from the buffer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buf</a:t>
            </a:r>
            <a:r>
              <a:rPr lang="en-US" dirty="0" smtClean="0"/>
              <a:t>, which contains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dirty="0" smtClean="0"/>
              <a:t> type elements, from the processor with the rank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root</a:t>
            </a:r>
            <a:r>
              <a:rPr lang="en-US" dirty="0" smtClean="0"/>
              <a:t> to the processes within the communicator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1187595"/>
            <a:ext cx="9144064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</a:rPr>
              <a:t>MPI_Ibcast</a:t>
            </a:r>
            <a:r>
              <a:rPr lang="en-US" sz="2000" dirty="0" smtClean="0">
                <a:latin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</a:rPr>
              <a:t>buf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count, </a:t>
            </a:r>
            <a:r>
              <a:rPr lang="en-US" sz="2000" dirty="0" err="1" smtClean="0">
                <a:latin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</a:rPr>
              <a:t> type, 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*request);</a:t>
            </a:r>
            <a:endParaRPr lang="ru-RU" sz="2000" dirty="0" smtClean="0">
              <a:latin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buf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</a:rPr>
              <a:t>– </a:t>
            </a:r>
            <a:r>
              <a:rPr lang="en-US" sz="2000" dirty="0" smtClean="0"/>
              <a:t>the address of the memory buffer, which contains the data of the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2000" dirty="0" smtClean="0"/>
              <a:t>message to be transmitted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count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</a:rPr>
              <a:t>– </a:t>
            </a:r>
            <a:r>
              <a:rPr lang="en-US" sz="2000" dirty="0" smtClean="0"/>
              <a:t>the number of the data elements in the message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type</a:t>
            </a:r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dirty="0" smtClean="0"/>
              <a:t>the type of the data elements in the message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dirty="0" smtClean="0"/>
              <a:t>the rank of the process, which carries out data broadcasting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b="1" dirty="0" smtClean="0">
                <a:latin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</a:rPr>
              <a:t>- </a:t>
            </a:r>
            <a:r>
              <a:rPr lang="en-US" sz="2000" dirty="0" smtClean="0"/>
              <a:t>the communicator, within of which the data is transmitted</a:t>
            </a:r>
          </a:p>
          <a:p>
            <a:r>
              <a:rPr lang="en-US" sz="2000" b="1" dirty="0" smtClean="0">
                <a:latin typeface="Courier New" pitchFamily="49" charset="0"/>
              </a:rPr>
              <a:t>-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request - </a:t>
            </a:r>
            <a:r>
              <a:rPr lang="en-US" sz="2000" dirty="0" smtClean="0"/>
              <a:t>the operation descriptor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Nonblocking</a:t>
            </a:r>
            <a:r>
              <a:rPr lang="en-US" dirty="0" smtClean="0"/>
              <a:t> Collective Communications… </a:t>
            </a:r>
            <a:br>
              <a:rPr lang="en-US" dirty="0" smtClean="0"/>
            </a:br>
            <a:r>
              <a:rPr lang="en-US" sz="2800" dirty="0" smtClean="0"/>
              <a:t>Data Reduction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“reduce” some data from all processes to chosen one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Collective and Point-to-Point Communications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23844" y="1785926"/>
            <a:ext cx="9144064" cy="4093428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MPI_Ireduce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sendbuf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void 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recvbuf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count,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MPI_Datatype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type,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MPI_Op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op,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root,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MPI_Comm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MPI_Request</a:t>
            </a:r>
            <a:r>
              <a:rPr lang="en-US" sz="2000" dirty="0" smtClean="0">
                <a:latin typeface="Courier New" pitchFamily="49" charset="0"/>
              </a:rPr>
              <a:t> *request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endParaRPr lang="ru-RU" sz="2000" dirty="0" smtClean="0"/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sendbuf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memory buffer with the transmitted message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recvbuf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memory buffer with the resulting message (only for the root </a:t>
            </a:r>
          </a:p>
          <a:p>
            <a:pPr marL="1790700" indent="-1790700"/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2000" dirty="0" smtClean="0">
                <a:cs typeface="Times New Roman" pitchFamily="18" charset="0"/>
              </a:rPr>
              <a:t>process)</a:t>
            </a:r>
          </a:p>
          <a:p>
            <a:pPr marL="1790700" indent="-1790700"/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count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– </a:t>
            </a:r>
            <a:r>
              <a:rPr lang="en-US" sz="2000" dirty="0" smtClean="0">
                <a:cs typeface="Times New Roman" pitchFamily="18" charset="0"/>
              </a:rPr>
              <a:t>the number of the data elements in the message</a:t>
            </a:r>
            <a:endParaRPr lang="ru-RU" sz="2000" dirty="0" smtClean="0">
              <a:cs typeface="Times New Roman" pitchFamily="18" charset="0"/>
            </a:endParaRPr>
          </a:p>
          <a:p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type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dirty="0" smtClean="0">
                <a:cs typeface="Times New Roman" pitchFamily="18" charset="0"/>
              </a:rPr>
              <a:t>the type of the data elements in the message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op      - </a:t>
            </a:r>
            <a:r>
              <a:rPr lang="en-US" sz="2000" dirty="0" smtClean="0">
                <a:cs typeface="Times New Roman" pitchFamily="18" charset="0"/>
              </a:rPr>
              <a:t>the operation, which should be carried out over the data</a:t>
            </a:r>
            <a:endParaRPr lang="ru-RU" sz="2000" b="1" dirty="0" smtClean="0">
              <a:cs typeface="Times New Roman" pitchFamily="18" charset="0"/>
            </a:endParaRPr>
          </a:p>
          <a:p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root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dirty="0" smtClean="0">
                <a:cs typeface="Times New Roman" pitchFamily="18" charset="0"/>
              </a:rPr>
              <a:t>the rank of the process, on which the result must be obtained</a:t>
            </a:r>
          </a:p>
          <a:p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comm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- </a:t>
            </a:r>
            <a:r>
              <a:rPr lang="en-US" sz="2000" dirty="0" smtClean="0">
                <a:cs typeface="Times New Roman" pitchFamily="18" charset="0"/>
              </a:rPr>
              <a:t>the communicator, within of which the operation is executed</a:t>
            </a:r>
          </a:p>
          <a:p>
            <a:r>
              <a:rPr lang="en-US" sz="2000" b="1" dirty="0" smtClean="0">
                <a:latin typeface="Courier New" pitchFamily="49" charset="0"/>
              </a:rPr>
              <a:t>-</a:t>
            </a:r>
            <a:r>
              <a:rPr lang="ru-RU" sz="2000" b="1" dirty="0" smtClean="0">
                <a:latin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</a:rPr>
              <a:t>request - </a:t>
            </a:r>
            <a:r>
              <a:rPr lang="en-US" sz="2000" dirty="0" smtClean="0"/>
              <a:t>the operation descriptor</a:t>
            </a:r>
            <a:endParaRPr lang="ru-RU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2914</Words>
  <Application>Microsoft Office PowerPoint</Application>
  <PresentationFormat>Лист A4 (210x297 мм)</PresentationFormat>
  <Paragraphs>423</Paragraphs>
  <Slides>31</Slides>
  <Notes>29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1_itlab</vt:lpstr>
      <vt:lpstr>Документ</vt:lpstr>
      <vt:lpstr>Слайд 1</vt:lpstr>
      <vt:lpstr>Слайд 2</vt:lpstr>
      <vt:lpstr>Contents</vt:lpstr>
      <vt:lpstr>Nonblocking Collective Operations</vt:lpstr>
      <vt:lpstr>Nonblocking Collective Communications… General Description</vt:lpstr>
      <vt:lpstr>Nonblocking Collective Communications…  General Description</vt:lpstr>
      <vt:lpstr>Nonblocking Collective Communications…  General Description</vt:lpstr>
      <vt:lpstr>Nonblocking Collective Communications…  Data Broadcasting</vt:lpstr>
      <vt:lpstr>Nonblocking Collective Communications…  Data Reduction</vt:lpstr>
      <vt:lpstr>Nonblocking Collective Communications…  Scattering and Gathering</vt:lpstr>
      <vt:lpstr>Nonblocking Collective Communications…  Scattering and Gathering</vt:lpstr>
      <vt:lpstr>Nonblocking Collective Communications…  All to All Communications</vt:lpstr>
      <vt:lpstr>Nonblocking Collective Communications…  All to All Communications</vt:lpstr>
      <vt:lpstr>Nonblocking Collective Communications…  All to All Communications</vt:lpstr>
      <vt:lpstr>Nonblocking Collective Communications  Computation Synchronization</vt:lpstr>
      <vt:lpstr>Process Creation and Management </vt:lpstr>
      <vt:lpstr>Process Creation and Management… General Description</vt:lpstr>
      <vt:lpstr>Process Creation and Management… The Dynamic Process Model</vt:lpstr>
      <vt:lpstr>Process Creation and Management… The Dynamic Process Model</vt:lpstr>
      <vt:lpstr>Process Creation and Management… Process Management</vt:lpstr>
      <vt:lpstr>Process Creation and Management… Process Management</vt:lpstr>
      <vt:lpstr>Process Creation and Management… Process Management</vt:lpstr>
      <vt:lpstr>Process Creation and Management… Process Management</vt:lpstr>
      <vt:lpstr>Process Creation and Management… Establishing Connections</vt:lpstr>
      <vt:lpstr>Process Creation and Management… Establishing Connections</vt:lpstr>
      <vt:lpstr>Process Creation and Management… Establishing Connections</vt:lpstr>
      <vt:lpstr>Process Creation and Management… Establishing Connections</vt:lpstr>
      <vt:lpstr>Process Creation and Management Establishing Connections</vt:lpstr>
      <vt:lpstr>Summary</vt:lpstr>
      <vt:lpstr>Exercises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программирования.  Курс на базе  Microsoft Solutions Framework</dc:title>
  <dc:creator/>
  <cp:lastModifiedBy/>
  <cp:revision>16</cp:revision>
  <cp:lastPrinted>1900-12-31T20:00:00Z</cp:lastPrinted>
  <dcterms:created xsi:type="dcterms:W3CDTF">1900-12-31T20:00:00Z</dcterms:created>
  <dcterms:modified xsi:type="dcterms:W3CDTF">2014-11-18T14:33:40Z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