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Default Extension="docx" ContentType="application/vnd.openxmlformats-officedocument.wordprocessingml.document"/>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00" r:id="rId1"/>
  </p:sldMasterIdLst>
  <p:notesMasterIdLst>
    <p:notesMasterId r:id="rId54"/>
  </p:notesMasterIdLst>
  <p:sldIdLst>
    <p:sldId id="397" r:id="rId2"/>
    <p:sldId id="260" r:id="rId3"/>
    <p:sldId id="256" r:id="rId4"/>
    <p:sldId id="338" r:id="rId5"/>
    <p:sldId id="346" r:id="rId6"/>
    <p:sldId id="348" r:id="rId7"/>
    <p:sldId id="349" r:id="rId8"/>
    <p:sldId id="350" r:id="rId9"/>
    <p:sldId id="351" r:id="rId10"/>
    <p:sldId id="352" r:id="rId11"/>
    <p:sldId id="360" r:id="rId12"/>
    <p:sldId id="353" r:id="rId13"/>
    <p:sldId id="354" r:id="rId14"/>
    <p:sldId id="355" r:id="rId15"/>
    <p:sldId id="356" r:id="rId16"/>
    <p:sldId id="357" r:id="rId17"/>
    <p:sldId id="358" r:id="rId18"/>
    <p:sldId id="359" r:id="rId19"/>
    <p:sldId id="361" r:id="rId20"/>
    <p:sldId id="364" r:id="rId21"/>
    <p:sldId id="365" r:id="rId22"/>
    <p:sldId id="367" r:id="rId23"/>
    <p:sldId id="366" r:id="rId24"/>
    <p:sldId id="368" r:id="rId25"/>
    <p:sldId id="369" r:id="rId26"/>
    <p:sldId id="370" r:id="rId27"/>
    <p:sldId id="371" r:id="rId28"/>
    <p:sldId id="372" r:id="rId29"/>
    <p:sldId id="373" r:id="rId30"/>
    <p:sldId id="374" r:id="rId31"/>
    <p:sldId id="375" r:id="rId32"/>
    <p:sldId id="395" r:id="rId33"/>
    <p:sldId id="376" r:id="rId34"/>
    <p:sldId id="396" r:id="rId35"/>
    <p:sldId id="377" r:id="rId36"/>
    <p:sldId id="379" r:id="rId37"/>
    <p:sldId id="380" r:id="rId38"/>
    <p:sldId id="362" r:id="rId39"/>
    <p:sldId id="383" r:id="rId40"/>
    <p:sldId id="382" r:id="rId41"/>
    <p:sldId id="384" r:id="rId42"/>
    <p:sldId id="385" r:id="rId43"/>
    <p:sldId id="386" r:id="rId44"/>
    <p:sldId id="387" r:id="rId45"/>
    <p:sldId id="388" r:id="rId46"/>
    <p:sldId id="394" r:id="rId47"/>
    <p:sldId id="389" r:id="rId48"/>
    <p:sldId id="390" r:id="rId49"/>
    <p:sldId id="391" r:id="rId50"/>
    <p:sldId id="392" r:id="rId51"/>
    <p:sldId id="393" r:id="rId52"/>
    <p:sldId id="302" r:id="rId53"/>
  </p:sldIdLst>
  <p:sldSz cx="9906000" cy="6858000" type="A4"/>
  <p:notesSz cx="6858000" cy="9144000"/>
  <p:defaultTextStyle>
    <a:defPPr>
      <a:defRPr lang="ru-RU"/>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3300"/>
    <a:srgbClr val="D62A90"/>
    <a:srgbClr val="00FF00"/>
    <a:srgbClr val="99FF33"/>
    <a:srgbClr val="FFFF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19" autoAdjust="0"/>
    <p:restoredTop sz="94576" autoAdjust="0"/>
  </p:normalViewPr>
  <p:slideViewPr>
    <p:cSldViewPr>
      <p:cViewPr>
        <p:scale>
          <a:sx n="100" d="100"/>
          <a:sy n="100" d="100"/>
        </p:scale>
        <p:origin x="-522" y="-26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ru-RU"/>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ru-RU"/>
          </a:p>
        </p:txBody>
      </p:sp>
      <p:sp>
        <p:nvSpPr>
          <p:cNvPr id="68612" name="Rectangle 4"/>
          <p:cNvSpPr>
            <a:spLocks noGrp="1" noRot="1" noChangeAspec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ru-RU"/>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7C680882-5D7D-45A9-B0D8-7C13C25E68EE}" type="slidenum">
              <a:rPr lang="ru-RU"/>
              <a:pPr>
                <a:defRPr/>
              </a:pPr>
              <a:t>‹#›</a:t>
            </a:fld>
            <a:endParaRPr lang="ru-RU"/>
          </a:p>
        </p:txBody>
      </p:sp>
    </p:spTree>
    <p:extLst>
      <p:ext uri="{BB962C8B-B14F-4D97-AF65-F5344CB8AC3E}">
        <p14:creationId xmlns="" xmlns:p14="http://schemas.microsoft.com/office/powerpoint/2010/main" val="29235530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miter lim="800000"/>
            <a:headEnd/>
            <a:tailEnd/>
          </a:ln>
        </p:spPr>
        <p:txBody>
          <a:bodyPr/>
          <a:lstStyle/>
          <a:p>
            <a:fld id="{6A7B3B1F-CA54-4011-80B1-C873B6AF2239}" type="slidenum">
              <a:rPr lang="ru-RU" smtClean="0">
                <a:solidFill>
                  <a:srgbClr val="000000"/>
                </a:solidFill>
              </a:rPr>
              <a:pPr/>
              <a:t>1</a:t>
            </a:fld>
            <a:endParaRPr lang="ru-RU" smtClean="0">
              <a:solidFill>
                <a:srgbClr val="000000"/>
              </a:solidFill>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10</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24AF124B-AD1A-44FA-B3EB-FA0E4ECCB427}" type="slidenum">
              <a:rPr lang="ru-RU" smtClean="0"/>
              <a:pPr/>
              <a:t>11</a:t>
            </a:fld>
            <a:endParaRPr lang="ru-RU" smtClean="0"/>
          </a:p>
        </p:txBody>
      </p:sp>
      <p:sp>
        <p:nvSpPr>
          <p:cNvPr id="72707" name="Rectangle 2"/>
          <p:cNvSpPr>
            <a:spLocks noGrp="1" noRot="1" noChangeAspect="1" noChangeArrowheads="1" noTextEdit="1"/>
          </p:cNvSpPr>
          <p:nvPr>
            <p:ph type="sldImg"/>
          </p:nvPr>
        </p:nvSpPr>
        <p:spPr>
          <a:xfrm>
            <a:off x="952500" y="685800"/>
            <a:ext cx="4953000" cy="3429000"/>
          </a:xfrm>
          <a:ln/>
        </p:spPr>
      </p:sp>
      <p:sp>
        <p:nvSpPr>
          <p:cNvPr id="727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12</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14</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18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24AF124B-AD1A-44FA-B3EB-FA0E4ECCB427}" type="slidenum">
              <a:rPr lang="ru-RU" smtClean="0"/>
              <a:pPr/>
              <a:t>19</a:t>
            </a:fld>
            <a:endParaRPr lang="ru-RU" smtClean="0"/>
          </a:p>
        </p:txBody>
      </p:sp>
      <p:sp>
        <p:nvSpPr>
          <p:cNvPr id="72707" name="Rectangle 2"/>
          <p:cNvSpPr>
            <a:spLocks noGrp="1" noRot="1" noChangeAspect="1" noChangeArrowheads="1" noTextEdit="1"/>
          </p:cNvSpPr>
          <p:nvPr>
            <p:ph type="sldImg"/>
          </p:nvPr>
        </p:nvSpPr>
        <p:spPr>
          <a:xfrm>
            <a:off x="952500" y="685800"/>
            <a:ext cx="4953000" cy="3429000"/>
          </a:xfrm>
          <a:ln/>
        </p:spPr>
      </p:sp>
      <p:sp>
        <p:nvSpPr>
          <p:cNvPr id="727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2CDA048D-BC9E-420A-9E19-C3FB18E7A779}" type="slidenum">
              <a:rPr lang="ru-RU" smtClean="0"/>
              <a:pPr/>
              <a:t>2</a:t>
            </a:fld>
            <a:endParaRPr lang="ru-RU" smtClean="0"/>
          </a:p>
        </p:txBody>
      </p:sp>
      <p:sp>
        <p:nvSpPr>
          <p:cNvPr id="69635" name="Rectangle 2"/>
          <p:cNvSpPr>
            <a:spLocks noGrp="1" noRot="1" noChangeAspect="1" noChangeArrowheads="1" noTextEdit="1"/>
          </p:cNvSpPr>
          <p:nvPr>
            <p:ph type="sldImg"/>
          </p:nvPr>
        </p:nvSpPr>
        <p:spPr>
          <a:xfrm>
            <a:off x="952500" y="685800"/>
            <a:ext cx="4953000" cy="3429000"/>
          </a:xfrm>
          <a:ln/>
        </p:spPr>
      </p:sp>
      <p:sp>
        <p:nvSpPr>
          <p:cNvPr id="69636"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20</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21</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22</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24</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29</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30</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31</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32</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24AF124B-AD1A-44FA-B3EB-FA0E4ECCB427}" type="slidenum">
              <a:rPr lang="ru-RU" smtClean="0"/>
              <a:pPr/>
              <a:t>33</a:t>
            </a:fld>
            <a:endParaRPr lang="ru-RU" smtClean="0"/>
          </a:p>
        </p:txBody>
      </p:sp>
      <p:sp>
        <p:nvSpPr>
          <p:cNvPr id="72707" name="Rectangle 2"/>
          <p:cNvSpPr>
            <a:spLocks noGrp="1" noRot="1" noChangeAspect="1" noChangeArrowheads="1" noTextEdit="1"/>
          </p:cNvSpPr>
          <p:nvPr>
            <p:ph type="sldImg"/>
          </p:nvPr>
        </p:nvSpPr>
        <p:spPr>
          <a:xfrm>
            <a:off x="952500" y="685800"/>
            <a:ext cx="4953000" cy="3429000"/>
          </a:xfrm>
          <a:ln/>
        </p:spPr>
      </p:sp>
      <p:sp>
        <p:nvSpPr>
          <p:cNvPr id="727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24AF124B-AD1A-44FA-B3EB-FA0E4ECCB427}" type="slidenum">
              <a:rPr lang="ru-RU" smtClean="0"/>
              <a:pPr/>
              <a:t>38</a:t>
            </a:fld>
            <a:endParaRPr lang="ru-RU" smtClean="0"/>
          </a:p>
        </p:txBody>
      </p:sp>
      <p:sp>
        <p:nvSpPr>
          <p:cNvPr id="72707" name="Rectangle 2"/>
          <p:cNvSpPr>
            <a:spLocks noGrp="1" noRot="1" noChangeAspect="1" noChangeArrowheads="1" noTextEdit="1"/>
          </p:cNvSpPr>
          <p:nvPr>
            <p:ph type="sldImg"/>
          </p:nvPr>
        </p:nvSpPr>
        <p:spPr>
          <a:xfrm>
            <a:off x="952500" y="685800"/>
            <a:ext cx="4953000" cy="3429000"/>
          </a:xfrm>
          <a:ln/>
        </p:spPr>
      </p:sp>
      <p:sp>
        <p:nvSpPr>
          <p:cNvPr id="727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39</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40</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24AF124B-AD1A-44FA-B3EB-FA0E4ECCB427}" type="slidenum">
              <a:rPr lang="ru-RU" smtClean="0"/>
              <a:pPr/>
              <a:t>4</a:t>
            </a:fld>
            <a:endParaRPr lang="ru-RU" smtClean="0"/>
          </a:p>
        </p:txBody>
      </p:sp>
      <p:sp>
        <p:nvSpPr>
          <p:cNvPr id="72707" name="Rectangle 2"/>
          <p:cNvSpPr>
            <a:spLocks noGrp="1" noRot="1" noChangeAspect="1" noChangeArrowheads="1" noTextEdit="1"/>
          </p:cNvSpPr>
          <p:nvPr>
            <p:ph type="sldImg"/>
          </p:nvPr>
        </p:nvSpPr>
        <p:spPr>
          <a:xfrm>
            <a:off x="952500" y="685800"/>
            <a:ext cx="4953000" cy="3429000"/>
          </a:xfrm>
          <a:ln/>
        </p:spPr>
      </p:sp>
      <p:sp>
        <p:nvSpPr>
          <p:cNvPr id="727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41</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42</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43</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44</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49</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0AF74FE7-CF99-4916-B10D-F64EAC0EB5CE}" type="slidenum">
              <a:rPr lang="ru-RU" smtClean="0"/>
              <a:pPr/>
              <a:t>52</a:t>
            </a:fld>
            <a:endParaRPr lang="ru-RU" smtClean="0"/>
          </a:p>
        </p:txBody>
      </p:sp>
      <p:sp>
        <p:nvSpPr>
          <p:cNvPr id="123907" name="Rectangle 2"/>
          <p:cNvSpPr>
            <a:spLocks noGrp="1" noRot="1" noChangeAspect="1" noChangeArrowheads="1" noTextEdit="1"/>
          </p:cNvSpPr>
          <p:nvPr>
            <p:ph type="sldImg"/>
          </p:nvPr>
        </p:nvSpPr>
        <p:spPr>
          <a:xfrm>
            <a:off x="952500" y="685800"/>
            <a:ext cx="4953000" cy="3429000"/>
          </a:xfrm>
          <a:ln/>
        </p:spPr>
      </p:sp>
      <p:sp>
        <p:nvSpPr>
          <p:cNvPr id="123908"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5</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6</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7</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8</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011A476D-B87E-44BB-B82A-8C7287914FBD}" type="slidenum">
              <a:rPr lang="ru-RU" smtClean="0"/>
              <a:pPr/>
              <a:t>9</a:t>
            </a:fld>
            <a:endParaRPr lang="ru-RU" smtClean="0"/>
          </a:p>
        </p:txBody>
      </p:sp>
      <p:sp>
        <p:nvSpPr>
          <p:cNvPr id="71683" name="Rectangle 2"/>
          <p:cNvSpPr>
            <a:spLocks noGrp="1" noRot="1" noChangeAspect="1" noChangeArrowheads="1" noTextEdit="1"/>
          </p:cNvSpPr>
          <p:nvPr>
            <p:ph type="sldImg"/>
          </p:nvPr>
        </p:nvSpPr>
        <p:spPr>
          <a:xfrm>
            <a:off x="952500" y="685800"/>
            <a:ext cx="4953000" cy="3429000"/>
          </a:xfrm>
          <a:ln/>
        </p:spPr>
      </p:sp>
      <p:sp>
        <p:nvSpPr>
          <p:cNvPr id="7168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2290" name="Rectangle 1026"/>
          <p:cNvSpPr>
            <a:spLocks noGrp="1" noChangeArrowheads="1"/>
          </p:cNvSpPr>
          <p:nvPr>
            <p:ph type="ctrTitle"/>
          </p:nvPr>
        </p:nvSpPr>
        <p:spPr>
          <a:xfrm>
            <a:off x="742950" y="2130435"/>
            <a:ext cx="8420100" cy="1470025"/>
          </a:xfrm>
        </p:spPr>
        <p:txBody>
          <a:bodyPr/>
          <a:lstStyle>
            <a:lvl1pPr algn="ctr">
              <a:defRPr/>
            </a:lvl1pPr>
          </a:lstStyle>
          <a:p>
            <a:r>
              <a:rPr lang="ru-RU" dirty="0" smtClean="0"/>
              <a:t>Образец заголовка</a:t>
            </a:r>
            <a:endParaRPr lang="ru-RU" dirty="0"/>
          </a:p>
        </p:txBody>
      </p:sp>
      <p:sp>
        <p:nvSpPr>
          <p:cNvPr id="12291" name="Rectangle 1027"/>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ru-RU" smtClean="0"/>
              <a:t>Образец подзаголовка</a:t>
            </a:r>
            <a:endParaRPr lang="ru-RU"/>
          </a:p>
        </p:txBody>
      </p:sp>
      <p:pic>
        <p:nvPicPr>
          <p:cNvPr id="6" name="Рисунок 12"/>
          <p:cNvPicPr>
            <a:picLocks noChangeAspect="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128589" y="103191"/>
            <a:ext cx="972001" cy="97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1033"/>
          <p:cNvSpPr txBox="1">
            <a:spLocks noChangeArrowheads="1"/>
          </p:cNvSpPr>
          <p:nvPr userDrawn="1"/>
        </p:nvSpPr>
        <p:spPr bwMode="auto">
          <a:xfrm>
            <a:off x="0" y="115888"/>
            <a:ext cx="9945688" cy="855619"/>
          </a:xfrm>
          <a:prstGeom prst="rect">
            <a:avLst/>
          </a:prstGeom>
          <a:noFill/>
          <a:ln>
            <a:noFill/>
          </a:ln>
          <a:extLst/>
        </p:spPr>
        <p:txBody>
          <a:bodyPr>
            <a:spAutoFit/>
          </a:bodyPr>
          <a:lstStyle>
            <a:lvl1pPr eaLnBrk="0" hangingPunct="0">
              <a:defRPr>
                <a:solidFill>
                  <a:schemeClr val="tx1"/>
                </a:solidFill>
                <a:latin typeface="Bernard MT Condensed" pitchFamily="18" charset="0"/>
                <a:cs typeface="Arial" charset="0"/>
              </a:defRPr>
            </a:lvl1pPr>
            <a:lvl2pPr marL="742950" indent="-285750" eaLnBrk="0" hangingPunct="0">
              <a:defRPr>
                <a:solidFill>
                  <a:schemeClr val="tx1"/>
                </a:solidFill>
                <a:latin typeface="Bernard MT Condensed" pitchFamily="18" charset="0"/>
                <a:cs typeface="Arial" charset="0"/>
              </a:defRPr>
            </a:lvl2pPr>
            <a:lvl3pPr marL="1143000" indent="-228600" eaLnBrk="0" hangingPunct="0">
              <a:defRPr>
                <a:solidFill>
                  <a:schemeClr val="tx1"/>
                </a:solidFill>
                <a:latin typeface="Bernard MT Condensed" pitchFamily="18" charset="0"/>
                <a:cs typeface="Arial" charset="0"/>
              </a:defRPr>
            </a:lvl3pPr>
            <a:lvl4pPr marL="1600200" indent="-228600" eaLnBrk="0" hangingPunct="0">
              <a:defRPr>
                <a:solidFill>
                  <a:schemeClr val="tx1"/>
                </a:solidFill>
                <a:latin typeface="Bernard MT Condensed" pitchFamily="18" charset="0"/>
                <a:cs typeface="Arial" charset="0"/>
              </a:defRPr>
            </a:lvl4pPr>
            <a:lvl5pPr marL="2057400" indent="-228600" eaLnBrk="0" hangingPunct="0">
              <a:defRPr>
                <a:solidFill>
                  <a:schemeClr val="tx1"/>
                </a:solidFill>
                <a:latin typeface="Bernard MT Condensed" pitchFamily="18" charset="0"/>
                <a:cs typeface="Arial" charset="0"/>
              </a:defRPr>
            </a:lvl5pPr>
            <a:lvl6pPr marL="2514600" indent="-228600" eaLnBrk="0" fontAlgn="base" hangingPunct="0">
              <a:spcBef>
                <a:spcPct val="0"/>
              </a:spcBef>
              <a:spcAft>
                <a:spcPct val="0"/>
              </a:spcAft>
              <a:defRPr>
                <a:solidFill>
                  <a:schemeClr val="tx1"/>
                </a:solidFill>
                <a:latin typeface="Bernard MT Condensed" pitchFamily="18" charset="0"/>
                <a:cs typeface="Arial" charset="0"/>
              </a:defRPr>
            </a:lvl6pPr>
            <a:lvl7pPr marL="2971800" indent="-228600" eaLnBrk="0" fontAlgn="base" hangingPunct="0">
              <a:spcBef>
                <a:spcPct val="0"/>
              </a:spcBef>
              <a:spcAft>
                <a:spcPct val="0"/>
              </a:spcAft>
              <a:defRPr>
                <a:solidFill>
                  <a:schemeClr val="tx1"/>
                </a:solidFill>
                <a:latin typeface="Bernard MT Condensed" pitchFamily="18" charset="0"/>
                <a:cs typeface="Arial" charset="0"/>
              </a:defRPr>
            </a:lvl7pPr>
            <a:lvl8pPr marL="3429000" indent="-228600" eaLnBrk="0" fontAlgn="base" hangingPunct="0">
              <a:spcBef>
                <a:spcPct val="0"/>
              </a:spcBef>
              <a:spcAft>
                <a:spcPct val="0"/>
              </a:spcAft>
              <a:defRPr>
                <a:solidFill>
                  <a:schemeClr val="tx1"/>
                </a:solidFill>
                <a:latin typeface="Bernard MT Condensed" pitchFamily="18" charset="0"/>
                <a:cs typeface="Arial" charset="0"/>
              </a:defRPr>
            </a:lvl8pPr>
            <a:lvl9pPr marL="3886200" indent="-228600" eaLnBrk="0" fontAlgn="base" hangingPunct="0">
              <a:spcBef>
                <a:spcPct val="0"/>
              </a:spcBef>
              <a:spcAft>
                <a:spcPct val="0"/>
              </a:spcAft>
              <a:defRPr>
                <a:solidFill>
                  <a:schemeClr val="tx1"/>
                </a:solidFill>
                <a:latin typeface="Bernard MT Condensed" pitchFamily="18" charset="0"/>
                <a:cs typeface="Arial" charset="0"/>
              </a:defRPr>
            </a:lvl9pPr>
          </a:lstStyle>
          <a:p>
            <a:pPr algn="ctr" eaLnBrk="1" hangingPunct="1">
              <a:lnSpc>
                <a:spcPct val="120000"/>
              </a:lnSpc>
              <a:spcAft>
                <a:spcPct val="20000"/>
              </a:spcAft>
              <a:defRPr/>
            </a:pPr>
            <a:r>
              <a:rPr lang="en-US" sz="2000" b="1" i="0" kern="1200" dirty="0" err="1" smtClean="0">
                <a:solidFill>
                  <a:schemeClr val="tx1"/>
                </a:solidFill>
                <a:effectLst/>
                <a:latin typeface="Arial" panose="020B0604020202020204" pitchFamily="34" charset="0"/>
                <a:ea typeface="+mn-ea"/>
                <a:cs typeface="Arial" panose="020B0604020202020204" pitchFamily="34" charset="0"/>
              </a:rPr>
              <a:t>Lobachevsky</a:t>
            </a:r>
            <a:r>
              <a:rPr lang="en-US" sz="2000" b="1" i="0" kern="1200" dirty="0" smtClean="0">
                <a:solidFill>
                  <a:schemeClr val="tx1"/>
                </a:solidFill>
                <a:effectLst/>
                <a:latin typeface="Arial" panose="020B0604020202020204" pitchFamily="34" charset="0"/>
                <a:ea typeface="+mn-ea"/>
                <a:cs typeface="Arial" panose="020B0604020202020204" pitchFamily="34" charset="0"/>
              </a:rPr>
              <a:t> State University of </a:t>
            </a:r>
            <a:r>
              <a:rPr lang="en-US" sz="2000" b="1" i="0" kern="1200" dirty="0" err="1" smtClean="0">
                <a:solidFill>
                  <a:schemeClr val="tx1"/>
                </a:solidFill>
                <a:effectLst/>
                <a:latin typeface="Arial" panose="020B0604020202020204" pitchFamily="34" charset="0"/>
                <a:ea typeface="+mn-ea"/>
                <a:cs typeface="Arial" panose="020B0604020202020204" pitchFamily="34" charset="0"/>
              </a:rPr>
              <a:t>Nizhni</a:t>
            </a:r>
            <a:r>
              <a:rPr lang="en-US" sz="2000" b="1" i="0" kern="1200" dirty="0" smtClean="0">
                <a:solidFill>
                  <a:schemeClr val="tx1"/>
                </a:solidFill>
                <a:effectLst/>
                <a:latin typeface="Arial" panose="020B0604020202020204" pitchFamily="34" charset="0"/>
                <a:ea typeface="+mn-ea"/>
                <a:cs typeface="Arial" panose="020B0604020202020204" pitchFamily="34" charset="0"/>
              </a:rPr>
              <a:t> Novgorod </a:t>
            </a:r>
          </a:p>
          <a:p>
            <a:pPr marL="0" marR="0" indent="0" algn="ctr" defTabSz="914400" rtl="0" eaLnBrk="1" fontAlgn="base" latinLnBrk="0" hangingPunct="1">
              <a:lnSpc>
                <a:spcPct val="120000"/>
              </a:lnSpc>
              <a:spcBef>
                <a:spcPct val="0"/>
              </a:spcBef>
              <a:spcAft>
                <a:spcPct val="20000"/>
              </a:spcAft>
              <a:buClrTx/>
              <a:buSzTx/>
              <a:buFontTx/>
              <a:buNone/>
              <a:tabLst/>
              <a:defRPr/>
            </a:pPr>
            <a:r>
              <a:rPr lang="en-US" sz="1800" b="1" i="1" u="none" kern="1200" dirty="0" smtClean="0">
                <a:solidFill>
                  <a:schemeClr val="tx1"/>
                </a:solidFill>
                <a:effectLst/>
                <a:latin typeface="Arial" panose="020B0604020202020204" pitchFamily="34" charset="0"/>
                <a:ea typeface="+mn-ea"/>
                <a:cs typeface="Arial" panose="020B0604020202020204" pitchFamily="34" charset="0"/>
              </a:rPr>
              <a:t>Computing Mathematics and Cybernetics faculty</a:t>
            </a:r>
          </a:p>
        </p:txBody>
      </p:sp>
    </p:spTree>
    <p:extLst>
      <p:ext uri="{BB962C8B-B14F-4D97-AF65-F5344CB8AC3E}">
        <p14:creationId xmlns="" xmlns:p14="http://schemas.microsoft.com/office/powerpoint/2010/main" val="17894855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4"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5"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6"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2" name="Заголовок 1"/>
          <p:cNvSpPr>
            <a:spLocks noGrp="1"/>
          </p:cNvSpPr>
          <p:nvPr>
            <p:ph type="title"/>
          </p:nvPr>
        </p:nvSpPr>
        <p:spPr/>
        <p:txBody>
          <a:bodyPr/>
          <a:lstStyle/>
          <a:p>
            <a:r>
              <a:rPr lang="ru-RU" dirty="0" smtClean="0"/>
              <a:t>Образец заголовка</a:t>
            </a:r>
            <a:endParaRPr lang="ru-RU" dirty="0"/>
          </a:p>
        </p:txBody>
      </p:sp>
      <p:sp>
        <p:nvSpPr>
          <p:cNvPr id="3" name="Содержимое 2"/>
          <p:cNvSpPr>
            <a:spLocks noGrp="1"/>
          </p:cNvSpPr>
          <p:nvPr>
            <p:ph idx="1"/>
          </p:nvPr>
        </p:nvSpPr>
        <p:spPr/>
        <p:txBody>
          <a:bodyPr/>
          <a:lstStyle>
            <a:lvl2pPr>
              <a:defRPr sz="2200"/>
            </a:lvl2pPr>
            <a:lvl4pPr>
              <a:defRPr sz="1800"/>
            </a:lvl4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pic>
        <p:nvPicPr>
          <p:cNvPr id="11" name="Рисунок 17"/>
          <p:cNvPicPr>
            <a:picLocks noChangeAspect="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25402" y="6161092"/>
            <a:ext cx="684213" cy="682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Rectangle 4"/>
          <p:cNvSpPr>
            <a:spLocks noGrp="1" noChangeArrowheads="1"/>
          </p:cNvSpPr>
          <p:nvPr>
            <p:ph type="dt" sz="half" idx="2"/>
          </p:nvPr>
        </p:nvSpPr>
        <p:spPr bwMode="auto">
          <a:xfrm>
            <a:off x="882257" y="6408738"/>
            <a:ext cx="2051711"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ru-RU" smtClean="0"/>
              <a:t>N. Novgorod, 2014</a:t>
            </a:r>
            <a:endParaRPr lang="ru-RU" dirty="0"/>
          </a:p>
        </p:txBody>
      </p:sp>
      <p:sp>
        <p:nvSpPr>
          <p:cNvPr id="13" name="Rectangle 5"/>
          <p:cNvSpPr>
            <a:spLocks noGrp="1" noChangeArrowheads="1"/>
          </p:cNvSpPr>
          <p:nvPr>
            <p:ph type="ftr" sz="quarter" idx="3"/>
          </p:nvPr>
        </p:nvSpPr>
        <p:spPr bwMode="auto">
          <a:xfrm>
            <a:off x="3007920" y="6408738"/>
            <a:ext cx="5761302"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smtClean="0"/>
              <a:t>The Fundamentals of MPI</a:t>
            </a:r>
            <a:endParaRPr lang="ru-RU" dirty="0"/>
          </a:p>
        </p:txBody>
      </p:sp>
      <p:sp>
        <p:nvSpPr>
          <p:cNvPr id="14" name="Rectangle 6"/>
          <p:cNvSpPr>
            <a:spLocks noGrp="1" noChangeArrowheads="1"/>
          </p:cNvSpPr>
          <p:nvPr>
            <p:ph type="sldNum" sz="quarter" idx="4"/>
          </p:nvPr>
        </p:nvSpPr>
        <p:spPr bwMode="auto">
          <a:xfrm>
            <a:off x="8843171" y="6408738"/>
            <a:ext cx="935567"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lnSpc>
                <a:spcPct val="100000"/>
              </a:lnSpc>
              <a:spcBef>
                <a:spcPts val="0"/>
              </a:spcBef>
              <a:spcAft>
                <a:spcPts val="0"/>
              </a:spcAft>
              <a:defRPr sz="1200">
                <a:latin typeface="+mn-lt"/>
                <a:cs typeface="Arial" pitchFamily="34" charset="0"/>
              </a:defRPr>
            </a:lvl1pPr>
          </a:lstStyle>
          <a:p>
            <a:pPr>
              <a:defRPr/>
            </a:pPr>
            <a:fld id="{4F2367BF-7A57-4F5A-B357-719264272D2E}" type="slidenum">
              <a:rPr lang="ru-RU" smtClean="0"/>
              <a:pPr>
                <a:defRPr/>
              </a:pPr>
              <a:t>‹#›</a:t>
            </a:fld>
            <a:endParaRPr lang="ru-RU" dirty="0"/>
          </a:p>
        </p:txBody>
      </p:sp>
    </p:spTree>
    <p:extLst>
      <p:ext uri="{BB962C8B-B14F-4D97-AF65-F5344CB8AC3E}">
        <p14:creationId xmlns="" xmlns:p14="http://schemas.microsoft.com/office/powerpoint/2010/main" val="13398461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5"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6"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2" name="Заголовок 1"/>
          <p:cNvSpPr>
            <a:spLocks noGrp="1"/>
          </p:cNvSpPr>
          <p:nvPr>
            <p:ph type="title"/>
          </p:nvPr>
        </p:nvSpPr>
        <p:spPr>
          <a:xfrm>
            <a:off x="782638" y="4406910"/>
            <a:ext cx="84201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10" name="Номер слайда 5"/>
          <p:cNvSpPr>
            <a:spLocks noGrp="1"/>
          </p:cNvSpPr>
          <p:nvPr>
            <p:ph type="sldNum" sz="quarter" idx="12"/>
          </p:nvPr>
        </p:nvSpPr>
        <p:spPr/>
        <p:txBody>
          <a:bodyPr/>
          <a:lstStyle>
            <a:lvl1pPr>
              <a:defRPr/>
            </a:lvl1pPr>
          </a:lstStyle>
          <a:p>
            <a:pPr>
              <a:defRPr/>
            </a:pPr>
            <a:fld id="{A184A67C-33BD-4A59-9EAE-678C8C03CEA8}" type="slidenum">
              <a:rPr lang="ru-RU"/>
              <a:pPr>
                <a:defRPr/>
              </a:pPr>
              <a:t>‹#›</a:t>
            </a:fld>
            <a:endParaRPr lang="ru-RU"/>
          </a:p>
        </p:txBody>
      </p:sp>
      <p:sp>
        <p:nvSpPr>
          <p:cNvPr id="12" name="Rectangle 4"/>
          <p:cNvSpPr>
            <a:spLocks noGrp="1" noChangeArrowheads="1"/>
          </p:cNvSpPr>
          <p:nvPr>
            <p:ph type="dt" sz="half" idx="2"/>
          </p:nvPr>
        </p:nvSpPr>
        <p:spPr bwMode="auto">
          <a:xfrm>
            <a:off x="882257" y="6408738"/>
            <a:ext cx="2051711"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ru-RU" smtClean="0"/>
              <a:t>N. Novgorod, 2014</a:t>
            </a:r>
            <a:endParaRPr lang="ru-RU" dirty="0"/>
          </a:p>
        </p:txBody>
      </p:sp>
      <p:sp>
        <p:nvSpPr>
          <p:cNvPr id="13" name="Rectangle 5"/>
          <p:cNvSpPr>
            <a:spLocks noGrp="1" noChangeArrowheads="1"/>
          </p:cNvSpPr>
          <p:nvPr>
            <p:ph type="ftr" sz="quarter" idx="3"/>
          </p:nvPr>
        </p:nvSpPr>
        <p:spPr bwMode="auto">
          <a:xfrm>
            <a:off x="3007920" y="6408738"/>
            <a:ext cx="5761302"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smtClean="0"/>
              <a:t>The Fundamentals of MPI</a:t>
            </a:r>
            <a:endParaRPr lang="ru-RU" dirty="0"/>
          </a:p>
        </p:txBody>
      </p:sp>
      <p:pic>
        <p:nvPicPr>
          <p:cNvPr id="14" name="Рисунок 17"/>
          <p:cNvPicPr>
            <a:picLocks noChangeAspect="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25402" y="6161092"/>
            <a:ext cx="684213" cy="682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356003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1_Титульный слайд">
    <p:spTree>
      <p:nvGrpSpPr>
        <p:cNvPr id="1" name=""/>
        <p:cNvGrpSpPr/>
        <p:nvPr/>
      </p:nvGrpSpPr>
      <p:grpSpPr>
        <a:xfrm>
          <a:off x="0" y="0"/>
          <a:ext cx="0" cy="0"/>
          <a:chOff x="0" y="0"/>
          <a:chExt cx="0" cy="0"/>
        </a:xfrm>
      </p:grpSpPr>
      <p:sp>
        <p:nvSpPr>
          <p:cNvPr id="12291" name="Rectangle 1027"/>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ru-RU"/>
              <a:t>Образец подзаголовка</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273450" y="207963"/>
            <a:ext cx="9465896"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Введение</a:t>
            </a:r>
          </a:p>
        </p:txBody>
      </p:sp>
      <p:sp>
        <p:nvSpPr>
          <p:cNvPr id="1029" name="Rectangle 3"/>
          <p:cNvSpPr>
            <a:spLocks noGrp="1" noChangeArrowheads="1"/>
          </p:cNvSpPr>
          <p:nvPr>
            <p:ph type="body" idx="1"/>
          </p:nvPr>
        </p:nvSpPr>
        <p:spPr bwMode="auto">
          <a:xfrm>
            <a:off x="238092" y="1196976"/>
            <a:ext cx="9501254" cy="4968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p>
        </p:txBody>
      </p:sp>
      <p:sp>
        <p:nvSpPr>
          <p:cNvPr id="2" name="Rectangle 4"/>
          <p:cNvSpPr>
            <a:spLocks noGrp="1" noChangeArrowheads="1"/>
          </p:cNvSpPr>
          <p:nvPr>
            <p:ph type="dt" sz="half" idx="2"/>
          </p:nvPr>
        </p:nvSpPr>
        <p:spPr bwMode="auto">
          <a:xfrm>
            <a:off x="882256" y="6408738"/>
            <a:ext cx="2051711"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ru-RU" smtClean="0"/>
              <a:t>N. Novgorod, 2014</a:t>
            </a:r>
            <a:endParaRPr lang="ru-RU" dirty="0"/>
          </a:p>
        </p:txBody>
      </p:sp>
      <p:sp>
        <p:nvSpPr>
          <p:cNvPr id="3" name="Rectangle 5"/>
          <p:cNvSpPr>
            <a:spLocks noGrp="1" noChangeArrowheads="1"/>
          </p:cNvSpPr>
          <p:nvPr>
            <p:ph type="ftr" sz="quarter" idx="3"/>
          </p:nvPr>
        </p:nvSpPr>
        <p:spPr bwMode="auto">
          <a:xfrm>
            <a:off x="3007919" y="6408738"/>
            <a:ext cx="5761302"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000">
                <a:latin typeface="Arial" charset="0"/>
                <a:cs typeface="Arial" charset="0"/>
              </a:defRPr>
            </a:lvl1pPr>
          </a:lstStyle>
          <a:p>
            <a:pPr>
              <a:defRPr/>
            </a:pPr>
            <a:r>
              <a:rPr lang="en-US" smtClean="0"/>
              <a:t>The Fundamentals of MPI</a:t>
            </a:r>
            <a:endParaRPr lang="ru-RU" dirty="0"/>
          </a:p>
        </p:txBody>
      </p:sp>
      <p:sp>
        <p:nvSpPr>
          <p:cNvPr id="1030" name="Rectangle 6"/>
          <p:cNvSpPr>
            <a:spLocks noGrp="1" noChangeArrowheads="1"/>
          </p:cNvSpPr>
          <p:nvPr>
            <p:ph type="sldNum" sz="quarter" idx="4"/>
          </p:nvPr>
        </p:nvSpPr>
        <p:spPr bwMode="auto">
          <a:xfrm>
            <a:off x="8843171" y="6408738"/>
            <a:ext cx="935567"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lnSpc>
                <a:spcPct val="100000"/>
              </a:lnSpc>
              <a:spcBef>
                <a:spcPts val="0"/>
              </a:spcBef>
              <a:spcAft>
                <a:spcPts val="0"/>
              </a:spcAft>
              <a:defRPr sz="1200">
                <a:latin typeface="+mn-lt"/>
                <a:cs typeface="Arial" pitchFamily="34" charset="0"/>
              </a:defRPr>
            </a:lvl1pPr>
          </a:lstStyle>
          <a:p>
            <a:pPr>
              <a:defRPr/>
            </a:pPr>
            <a:fld id="{4F2367BF-7A57-4F5A-B357-719264272D2E}" type="slidenum">
              <a:rPr lang="ru-RU" smtClean="0"/>
              <a:pPr>
                <a:defRPr/>
              </a:pPr>
              <a:t>‹#›</a:t>
            </a:fld>
            <a:endParaRPr lang="ru-RU" dirty="0"/>
          </a:p>
        </p:txBody>
      </p:sp>
      <p:sp>
        <p:nvSpPr>
          <p:cNvPr id="1033" name="Line 9"/>
          <p:cNvSpPr>
            <a:spLocks noChangeShapeType="1"/>
          </p:cNvSpPr>
          <p:nvPr/>
        </p:nvSpPr>
        <p:spPr bwMode="auto">
          <a:xfrm>
            <a:off x="973402" y="6381750"/>
            <a:ext cx="8736542"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1036" name="Line 12"/>
          <p:cNvSpPr>
            <a:spLocks noChangeShapeType="1"/>
          </p:cNvSpPr>
          <p:nvPr/>
        </p:nvSpPr>
        <p:spPr bwMode="auto">
          <a:xfrm>
            <a:off x="132426" y="960438"/>
            <a:ext cx="9439936" cy="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sp>
        <p:nvSpPr>
          <p:cNvPr id="1037" name="Line 13"/>
          <p:cNvSpPr>
            <a:spLocks noChangeShapeType="1"/>
          </p:cNvSpPr>
          <p:nvPr/>
        </p:nvSpPr>
        <p:spPr bwMode="auto">
          <a:xfrm>
            <a:off x="132425" y="109538"/>
            <a:ext cx="0" cy="863600"/>
          </a:xfrm>
          <a:prstGeom prst="line">
            <a:avLst/>
          </a:prstGeom>
          <a:noFill/>
          <a:ln w="38100">
            <a:solidFill>
              <a:srgbClr val="0969CD"/>
            </a:solidFill>
            <a:round/>
            <a:headEnd/>
            <a:tailEnd/>
          </a:ln>
          <a:effectLst/>
        </p:spPr>
        <p:txBody>
          <a:bodyPr/>
          <a:lstStyle/>
          <a:p>
            <a:pPr algn="r" fontAlgn="auto">
              <a:spcBef>
                <a:spcPts val="0"/>
              </a:spcBef>
              <a:spcAft>
                <a:spcPts val="0"/>
              </a:spcAft>
              <a:defRPr/>
            </a:pPr>
            <a:endParaRPr lang="ru-RU">
              <a:latin typeface="+mn-lt"/>
              <a:cs typeface="Arial" pitchFamily="34" charset="0"/>
            </a:endParaRPr>
          </a:p>
        </p:txBody>
      </p:sp>
      <p:pic>
        <p:nvPicPr>
          <p:cNvPr id="11" name="Рисунок 17"/>
          <p:cNvPicPr>
            <a:picLocks noChangeAspect="1"/>
          </p:cNvPicPr>
          <p:nvPr userDrawn="1"/>
        </p:nvPicPr>
        <p:blipFill>
          <a:blip r:embed="rId6" cstate="print">
            <a:extLst>
              <a:ext uri="{28A0092B-C50C-407E-A947-70E740481C1C}">
                <a14:useLocalDpi xmlns="" xmlns:a14="http://schemas.microsoft.com/office/drawing/2010/main" val="0"/>
              </a:ext>
            </a:extLst>
          </a:blip>
          <a:srcRect/>
          <a:stretch>
            <a:fillRect/>
          </a:stretch>
        </p:blipFill>
        <p:spPr bwMode="auto">
          <a:xfrm>
            <a:off x="25401" y="6161090"/>
            <a:ext cx="684213" cy="682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663257492"/>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Lst>
  <p:timing>
    <p:tnLst>
      <p:par>
        <p:cTn id="1" dur="indefinite" restart="never" nodeType="tmRoot"/>
      </p:par>
    </p:tnLst>
  </p:timing>
  <p:hf hdr="0"/>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pitchFamily="34" charset="0"/>
          <a:cs typeface="Arial" pitchFamily="34" charset="0"/>
        </a:defRPr>
      </a:lvl2pPr>
      <a:lvl3pPr algn="l" rtl="0" eaLnBrk="0" fontAlgn="base" hangingPunct="0">
        <a:spcBef>
          <a:spcPct val="0"/>
        </a:spcBef>
        <a:spcAft>
          <a:spcPct val="0"/>
        </a:spcAft>
        <a:defRPr sz="3000" b="1">
          <a:solidFill>
            <a:schemeClr val="tx2"/>
          </a:solidFill>
          <a:latin typeface="Arial" pitchFamily="34" charset="0"/>
          <a:cs typeface="Arial" pitchFamily="34" charset="0"/>
        </a:defRPr>
      </a:lvl3pPr>
      <a:lvl4pPr algn="l" rtl="0" eaLnBrk="0" fontAlgn="base" hangingPunct="0">
        <a:spcBef>
          <a:spcPct val="0"/>
        </a:spcBef>
        <a:spcAft>
          <a:spcPct val="0"/>
        </a:spcAft>
        <a:defRPr sz="3000" b="1">
          <a:solidFill>
            <a:schemeClr val="tx2"/>
          </a:solidFill>
          <a:latin typeface="Arial" pitchFamily="34" charset="0"/>
          <a:cs typeface="Arial" pitchFamily="34" charset="0"/>
        </a:defRPr>
      </a:lvl4pPr>
      <a:lvl5pPr algn="l" rtl="0" eaLnBrk="0" fontAlgn="base" hangingPunct="0">
        <a:spcBef>
          <a:spcPct val="0"/>
        </a:spcBef>
        <a:spcAft>
          <a:spcPct val="0"/>
        </a:spcAft>
        <a:defRPr sz="3000" b="1">
          <a:solidFill>
            <a:schemeClr val="tx2"/>
          </a:solidFill>
          <a:latin typeface="Arial" pitchFamily="34" charset="0"/>
          <a:cs typeface="Arial" pitchFamily="34" charset="0"/>
        </a:defRPr>
      </a:lvl5pPr>
      <a:lvl6pPr marL="457200" algn="l" rtl="0" eaLnBrk="1" fontAlgn="base" hangingPunct="1">
        <a:spcBef>
          <a:spcPct val="0"/>
        </a:spcBef>
        <a:spcAft>
          <a:spcPct val="0"/>
        </a:spcAft>
        <a:defRPr sz="3000" b="1">
          <a:solidFill>
            <a:schemeClr val="tx2"/>
          </a:solidFill>
          <a:latin typeface="Arial" pitchFamily="34" charset="0"/>
          <a:cs typeface="Arial" pitchFamily="34" charset="0"/>
        </a:defRPr>
      </a:lvl6pPr>
      <a:lvl7pPr marL="914400" algn="l" rtl="0" eaLnBrk="1" fontAlgn="base" hangingPunct="1">
        <a:spcBef>
          <a:spcPct val="0"/>
        </a:spcBef>
        <a:spcAft>
          <a:spcPct val="0"/>
        </a:spcAft>
        <a:defRPr sz="3000" b="1">
          <a:solidFill>
            <a:schemeClr val="tx2"/>
          </a:solidFill>
          <a:latin typeface="Arial" pitchFamily="34" charset="0"/>
          <a:cs typeface="Arial" pitchFamily="34" charset="0"/>
        </a:defRPr>
      </a:lvl7pPr>
      <a:lvl8pPr marL="1371600" algn="l" rtl="0" eaLnBrk="1" fontAlgn="base" hangingPunct="1">
        <a:spcBef>
          <a:spcPct val="0"/>
        </a:spcBef>
        <a:spcAft>
          <a:spcPct val="0"/>
        </a:spcAft>
        <a:defRPr sz="3000" b="1">
          <a:solidFill>
            <a:schemeClr val="tx2"/>
          </a:solidFill>
          <a:latin typeface="Arial" pitchFamily="34" charset="0"/>
          <a:cs typeface="Arial" pitchFamily="34" charset="0"/>
        </a:defRPr>
      </a:lvl8pPr>
      <a:lvl9pPr marL="1828800" algn="l" rtl="0" eaLnBrk="1" fontAlgn="base" hangingPunct="1">
        <a:spcBef>
          <a:spcPct val="0"/>
        </a:spcBef>
        <a:spcAft>
          <a:spcPct val="0"/>
        </a:spcAft>
        <a:defRPr sz="3000" b="1">
          <a:solidFill>
            <a:schemeClr val="tx2"/>
          </a:solidFill>
          <a:latin typeface="Arial" pitchFamily="34" charset="0"/>
          <a:cs typeface="Arial" pitchFamily="34" charset="0"/>
        </a:defRPr>
      </a:lvl9pPr>
    </p:titleStyle>
    <p:bodyStyle>
      <a:lvl1pPr marL="266700" indent="-2667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542925" indent="-276225" algn="l" rtl="0" eaLnBrk="0" fontAlgn="base" hangingPunct="0">
        <a:spcBef>
          <a:spcPct val="20000"/>
        </a:spcBef>
        <a:spcAft>
          <a:spcPct val="0"/>
        </a:spcAft>
        <a:buChar char="–"/>
        <a:defRPr sz="2400">
          <a:solidFill>
            <a:schemeClr val="tx1"/>
          </a:solidFill>
          <a:latin typeface="+mn-lt"/>
          <a:cs typeface="+mn-cs"/>
        </a:defRPr>
      </a:lvl2pPr>
      <a:lvl3pPr marL="809625" indent="-266700" algn="l" rtl="0" eaLnBrk="0" fontAlgn="base" hangingPunct="0">
        <a:spcBef>
          <a:spcPct val="20000"/>
        </a:spcBef>
        <a:spcAft>
          <a:spcPct val="0"/>
        </a:spcAft>
        <a:buChar char="•"/>
        <a:defRPr sz="2000">
          <a:solidFill>
            <a:schemeClr val="tx1"/>
          </a:solidFill>
          <a:latin typeface="+mn-lt"/>
          <a:cs typeface="+mn-cs"/>
        </a:defRPr>
      </a:lvl3pPr>
      <a:lvl4pPr marL="1076325" indent="-266700" algn="l" rtl="0" eaLnBrk="0" fontAlgn="base" hangingPunct="0">
        <a:spcBef>
          <a:spcPct val="20000"/>
        </a:spcBef>
        <a:spcAft>
          <a:spcPct val="0"/>
        </a:spcAft>
        <a:buChar char="–"/>
        <a:defRPr sz="2000">
          <a:solidFill>
            <a:schemeClr val="tx1"/>
          </a:solidFill>
          <a:latin typeface="+mn-lt"/>
          <a:cs typeface="+mn-cs"/>
        </a:defRPr>
      </a:lvl4pPr>
      <a:lvl5pPr marL="1343025" indent="-266700" algn="l" rtl="0" eaLnBrk="0" fontAlgn="base" hangingPunct="0">
        <a:spcBef>
          <a:spcPct val="20000"/>
        </a:spcBef>
        <a:spcAft>
          <a:spcPct val="0"/>
        </a:spcAft>
        <a:buFont typeface="Wingdings" pitchFamily="2" charset="2"/>
        <a:buChar char="Ø"/>
        <a:tabLst/>
        <a:defRPr sz="1600">
          <a:solidFill>
            <a:schemeClr val="tx1"/>
          </a:solidFill>
          <a:latin typeface="+mn-lt"/>
          <a:cs typeface="+mn-cs"/>
        </a:defRPr>
      </a:lvl5pPr>
      <a:lvl6pPr marL="25146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eaLnBrk="1" fontAlgn="base" hangingPunct="1">
        <a:spcBef>
          <a:spcPct val="20000"/>
        </a:spcBef>
        <a:spcAft>
          <a:spcPct val="0"/>
        </a:spcAft>
        <a:buFont typeface="Wingdings" pitchFamily="2" charset="2"/>
        <a:buChar char="Ø"/>
        <a:defRPr sz="16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package" Target="../embeddings/_________Microsoft_Office_Word1.docx"/></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package" Target="../embeddings/_________Microsoft_Office_Word2.docx"/><Relationship Id="rId4" Type="http://schemas.openxmlformats.org/officeDocument/2006/relationships/oleObject" Target="../embeddings/oleObject3.bin"/></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package" Target="../embeddings/_________Microsoft_Office_Word3.docx"/></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mpiforum.org/"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hyperlink" Target="http://www.mpich.or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srcRect/>
          <a:stretch>
            <a:fillRect/>
          </a:stretch>
        </p:blipFill>
        <p:spPr bwMode="auto">
          <a:xfrm>
            <a:off x="0" y="0"/>
            <a:ext cx="9925050" cy="6877050"/>
          </a:xfrm>
          <a:prstGeom prst="rect">
            <a:avLst/>
          </a:prstGeom>
          <a:noFill/>
          <a:ln w="9525">
            <a:noFill/>
            <a:miter lim="800000"/>
            <a:headEnd/>
            <a:tailEnd/>
          </a:ln>
        </p:spPr>
      </p:pic>
      <p:pic>
        <p:nvPicPr>
          <p:cNvPr id="4099" name="Picture 4"/>
          <p:cNvPicPr>
            <a:picLocks noChangeAspect="1" noChangeArrowheads="1"/>
          </p:cNvPicPr>
          <p:nvPr/>
        </p:nvPicPr>
        <p:blipFill>
          <a:blip r:embed="rId4"/>
          <a:srcRect/>
          <a:stretch>
            <a:fillRect/>
          </a:stretch>
        </p:blipFill>
        <p:spPr bwMode="auto">
          <a:xfrm>
            <a:off x="7615238" y="87313"/>
            <a:ext cx="2238375" cy="1565275"/>
          </a:xfrm>
          <a:prstGeom prst="rect">
            <a:avLst/>
          </a:prstGeom>
          <a:noFill/>
          <a:ln w="9525">
            <a:noFill/>
            <a:miter lim="800000"/>
            <a:headEnd/>
            <a:tailEnd/>
          </a:ln>
        </p:spPr>
      </p:pic>
      <p:pic>
        <p:nvPicPr>
          <p:cNvPr id="4100" name="Picture 6"/>
          <p:cNvPicPr>
            <a:picLocks noChangeAspect="1" noChangeArrowheads="1"/>
          </p:cNvPicPr>
          <p:nvPr/>
        </p:nvPicPr>
        <p:blipFill>
          <a:blip r:embed="rId5"/>
          <a:srcRect/>
          <a:stretch>
            <a:fillRect/>
          </a:stretch>
        </p:blipFill>
        <p:spPr bwMode="auto">
          <a:xfrm>
            <a:off x="71438" y="87313"/>
            <a:ext cx="2286000" cy="1604962"/>
          </a:xfrm>
          <a:prstGeom prst="rect">
            <a:avLst/>
          </a:prstGeom>
          <a:noFill/>
          <a:ln w="9525">
            <a:noFill/>
            <a:miter lim="800000"/>
            <a:headEnd/>
            <a:tailEnd/>
          </a:ln>
        </p:spPr>
      </p:pic>
      <p:pic>
        <p:nvPicPr>
          <p:cNvPr id="4101" name="Picture 7"/>
          <p:cNvPicPr>
            <a:picLocks noChangeAspect="1" noChangeArrowheads="1"/>
          </p:cNvPicPr>
          <p:nvPr/>
        </p:nvPicPr>
        <p:blipFill>
          <a:blip r:embed="rId6"/>
          <a:srcRect/>
          <a:stretch>
            <a:fillRect/>
          </a:stretch>
        </p:blipFill>
        <p:spPr bwMode="auto">
          <a:xfrm>
            <a:off x="5167313" y="87313"/>
            <a:ext cx="2400300" cy="1600200"/>
          </a:xfrm>
          <a:prstGeom prst="rect">
            <a:avLst/>
          </a:prstGeom>
          <a:noFill/>
          <a:ln w="9525">
            <a:noFill/>
            <a:miter lim="800000"/>
            <a:headEnd/>
            <a:tailEnd/>
          </a:ln>
        </p:spPr>
      </p:pic>
      <p:pic>
        <p:nvPicPr>
          <p:cNvPr id="4102" name="Picture 8"/>
          <p:cNvPicPr>
            <a:picLocks noChangeAspect="1" noChangeArrowheads="1"/>
          </p:cNvPicPr>
          <p:nvPr/>
        </p:nvPicPr>
        <p:blipFill>
          <a:blip r:embed="rId7"/>
          <a:srcRect/>
          <a:stretch>
            <a:fillRect/>
          </a:stretch>
        </p:blipFill>
        <p:spPr bwMode="auto">
          <a:xfrm>
            <a:off x="2439988" y="87313"/>
            <a:ext cx="2655887" cy="1571625"/>
          </a:xfrm>
          <a:prstGeom prst="rect">
            <a:avLst/>
          </a:prstGeom>
          <a:noFill/>
          <a:ln w="9525">
            <a:noFill/>
            <a:miter lim="800000"/>
            <a:headEnd/>
            <a:tailEnd/>
          </a:ln>
        </p:spPr>
      </p:pic>
      <p:pic>
        <p:nvPicPr>
          <p:cNvPr id="4103" name="Picture 9"/>
          <p:cNvPicPr>
            <a:picLocks noChangeAspect="1" noChangeArrowheads="1"/>
          </p:cNvPicPr>
          <p:nvPr/>
        </p:nvPicPr>
        <p:blipFill>
          <a:blip r:embed="rId8"/>
          <a:srcRect/>
          <a:stretch>
            <a:fillRect/>
          </a:stretch>
        </p:blipFill>
        <p:spPr bwMode="auto">
          <a:xfrm>
            <a:off x="239693" y="1785926"/>
            <a:ext cx="1855787" cy="1643063"/>
          </a:xfrm>
          <a:prstGeom prst="rect">
            <a:avLst/>
          </a:prstGeom>
          <a:noFill/>
          <a:ln w="9525">
            <a:noFill/>
            <a:miter lim="800000"/>
            <a:headEnd/>
            <a:tailEnd/>
          </a:ln>
        </p:spPr>
      </p:pic>
      <p:sp>
        <p:nvSpPr>
          <p:cNvPr id="9" name="Прямоугольник 8"/>
          <p:cNvSpPr/>
          <p:nvPr/>
        </p:nvSpPr>
        <p:spPr>
          <a:xfrm>
            <a:off x="1809728" y="1603511"/>
            <a:ext cx="8096272" cy="2477601"/>
          </a:xfrm>
          <a:prstGeom prst="rect">
            <a:avLst/>
          </a:prstGeom>
          <a:noFill/>
          <a:scene3d>
            <a:camera prst="orthographicFront"/>
            <a:lightRig rig="threePt" dir="t"/>
          </a:scene3d>
          <a:sp3d>
            <a:bevelT w="165100" prst="coolSlant"/>
          </a:sp3d>
        </p:spPr>
        <p:txBody>
          <a:bodyPr wrap="square">
            <a:spAutoFit/>
          </a:bodyPr>
          <a:lstStyle/>
          <a:p>
            <a:pPr algn="ctr">
              <a:spcBef>
                <a:spcPts val="0"/>
              </a:spcBef>
              <a:defRPr/>
            </a:pPr>
            <a:r>
              <a:rPr lang="en-US" sz="2000" b="1" cap="small" dirty="0" err="1" smtClean="0">
                <a:solidFill>
                  <a:srgbClr val="FFFFFF"/>
                </a:solidFill>
                <a:effectLst>
                  <a:glow rad="139700">
                    <a:srgbClr val="000000">
                      <a:satMod val="175000"/>
                      <a:alpha val="40000"/>
                    </a:srgbClr>
                  </a:glow>
                </a:effectLst>
              </a:rPr>
              <a:t>Lobachevsky</a:t>
            </a:r>
            <a:r>
              <a:rPr lang="en-US" sz="2000" b="1" cap="small" dirty="0" smtClean="0">
                <a:solidFill>
                  <a:srgbClr val="FFFFFF"/>
                </a:solidFill>
                <a:effectLst>
                  <a:glow rad="139700">
                    <a:srgbClr val="000000">
                      <a:satMod val="175000"/>
                      <a:alpha val="40000"/>
                    </a:srgbClr>
                  </a:glow>
                </a:effectLst>
              </a:rPr>
              <a:t> State University of </a:t>
            </a:r>
            <a:r>
              <a:rPr lang="en-US" sz="2000" b="1" cap="small" dirty="0" err="1" smtClean="0">
                <a:solidFill>
                  <a:srgbClr val="FFFFFF"/>
                </a:solidFill>
                <a:effectLst>
                  <a:glow rad="139700">
                    <a:srgbClr val="000000">
                      <a:satMod val="175000"/>
                      <a:alpha val="40000"/>
                    </a:srgbClr>
                  </a:glow>
                </a:effectLst>
              </a:rPr>
              <a:t>Nizhni</a:t>
            </a:r>
            <a:r>
              <a:rPr lang="en-US" sz="2000" b="1" cap="small" dirty="0" smtClean="0">
                <a:solidFill>
                  <a:srgbClr val="FFFFFF"/>
                </a:solidFill>
                <a:effectLst>
                  <a:glow rad="139700">
                    <a:srgbClr val="000000">
                      <a:satMod val="175000"/>
                      <a:alpha val="40000"/>
                    </a:srgbClr>
                  </a:glow>
                </a:effectLst>
              </a:rPr>
              <a:t> Novgorod </a:t>
            </a:r>
          </a:p>
          <a:p>
            <a:pPr algn="ctr">
              <a:spcBef>
                <a:spcPts val="600"/>
              </a:spcBef>
              <a:defRPr/>
            </a:pPr>
            <a:r>
              <a:rPr lang="en-US" sz="2000" b="1" cap="small" dirty="0" smtClean="0">
                <a:solidFill>
                  <a:srgbClr val="FFFFFF"/>
                </a:solidFill>
                <a:effectLst>
                  <a:glow rad="139700">
                    <a:srgbClr val="000000">
                      <a:satMod val="175000"/>
                      <a:alpha val="40000"/>
                    </a:srgbClr>
                  </a:glow>
                </a:effectLst>
              </a:rPr>
              <a:t>Computing Mathematics and Cybernetics faculty</a:t>
            </a:r>
          </a:p>
          <a:p>
            <a:pPr algn="ctr">
              <a:spcBef>
                <a:spcPts val="1200"/>
              </a:spcBef>
              <a:defRPr/>
            </a:pPr>
            <a:r>
              <a:rPr lang="en-US" b="1" cap="small" dirty="0" smtClean="0">
                <a:solidFill>
                  <a:srgbClr val="FFFFFF"/>
                </a:solidFill>
                <a:effectLst>
                  <a:glow rad="139700">
                    <a:srgbClr val="000000">
                      <a:satMod val="175000"/>
                      <a:alpha val="40000"/>
                    </a:srgbClr>
                  </a:glow>
                </a:effectLst>
              </a:rPr>
              <a:t>The competitiveness enhancement program </a:t>
            </a:r>
            <a:br>
              <a:rPr lang="en-US" b="1" cap="small" dirty="0" smtClean="0">
                <a:solidFill>
                  <a:srgbClr val="FFFFFF"/>
                </a:solidFill>
                <a:effectLst>
                  <a:glow rad="139700">
                    <a:srgbClr val="000000">
                      <a:satMod val="175000"/>
                      <a:alpha val="40000"/>
                    </a:srgbClr>
                  </a:glow>
                </a:effectLst>
              </a:rPr>
            </a:br>
            <a:r>
              <a:rPr lang="en-US" b="1" cap="small" dirty="0" smtClean="0">
                <a:solidFill>
                  <a:srgbClr val="FFFFFF"/>
                </a:solidFill>
                <a:effectLst>
                  <a:glow rad="139700">
                    <a:srgbClr val="000000">
                      <a:satMod val="175000"/>
                      <a:alpha val="40000"/>
                    </a:srgbClr>
                  </a:glow>
                </a:effectLst>
              </a:rPr>
              <a:t>among the world's research and education centers</a:t>
            </a:r>
          </a:p>
          <a:p>
            <a:pPr algn="ctr">
              <a:spcBef>
                <a:spcPts val="1200"/>
              </a:spcBef>
              <a:defRPr/>
            </a:pPr>
            <a:r>
              <a:rPr lang="en-US" b="1" cap="small" dirty="0" smtClean="0">
                <a:solidFill>
                  <a:srgbClr val="FFFFFF"/>
                </a:solidFill>
                <a:effectLst>
                  <a:glow rad="139700">
                    <a:srgbClr val="000000">
                      <a:satMod val="175000"/>
                      <a:alpha val="40000"/>
                    </a:srgbClr>
                  </a:glow>
                </a:effectLst>
              </a:rPr>
              <a:t>Strategic initiative </a:t>
            </a:r>
            <a:br>
              <a:rPr lang="en-US" b="1" cap="small" dirty="0" smtClean="0">
                <a:solidFill>
                  <a:srgbClr val="FFFFFF"/>
                </a:solidFill>
                <a:effectLst>
                  <a:glow rad="139700">
                    <a:srgbClr val="000000">
                      <a:satMod val="175000"/>
                      <a:alpha val="40000"/>
                    </a:srgbClr>
                  </a:glow>
                </a:effectLst>
              </a:rPr>
            </a:br>
            <a:r>
              <a:rPr lang="en-US" b="1" cap="small" dirty="0" smtClean="0">
                <a:solidFill>
                  <a:srgbClr val="FFFFFF"/>
                </a:solidFill>
                <a:effectLst>
                  <a:glow rad="139700">
                    <a:srgbClr val="000000">
                      <a:satMod val="175000"/>
                      <a:alpha val="40000"/>
                    </a:srgbClr>
                  </a:glow>
                </a:effectLst>
              </a:rPr>
              <a:t>“Achieving leading positions in the field </a:t>
            </a:r>
            <a:br>
              <a:rPr lang="en-US" b="1" cap="small" dirty="0" smtClean="0">
                <a:solidFill>
                  <a:srgbClr val="FFFFFF"/>
                </a:solidFill>
                <a:effectLst>
                  <a:glow rad="139700">
                    <a:srgbClr val="000000">
                      <a:satMod val="175000"/>
                      <a:alpha val="40000"/>
                    </a:srgbClr>
                  </a:glow>
                </a:effectLst>
              </a:rPr>
            </a:br>
            <a:r>
              <a:rPr lang="en-US" b="1" cap="small" dirty="0" smtClean="0">
                <a:solidFill>
                  <a:srgbClr val="FFFFFF"/>
                </a:solidFill>
                <a:effectLst>
                  <a:glow rad="139700">
                    <a:srgbClr val="000000">
                      <a:satMod val="175000"/>
                      <a:alpha val="40000"/>
                    </a:srgbClr>
                  </a:glow>
                </a:effectLst>
              </a:rPr>
              <a:t>of supercomputer technology and high-performance computing”</a:t>
            </a:r>
          </a:p>
        </p:txBody>
      </p:sp>
      <p:pic>
        <p:nvPicPr>
          <p:cNvPr id="125953" name="Picture 1"/>
          <p:cNvPicPr>
            <a:picLocks noChangeAspect="1" noChangeArrowheads="1"/>
          </p:cNvPicPr>
          <p:nvPr/>
        </p:nvPicPr>
        <p:blipFill>
          <a:blip r:embed="rId9"/>
          <a:srcRect/>
          <a:stretch>
            <a:fillRect/>
          </a:stretch>
        </p:blipFill>
        <p:spPr bwMode="auto">
          <a:xfrm>
            <a:off x="614340" y="3643314"/>
            <a:ext cx="1123950" cy="447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dirty="0" smtClean="0"/>
              <a:t>Introduction</a:t>
            </a:r>
            <a:endParaRPr lang="ru-RU" dirty="0" smtClean="0"/>
          </a:p>
        </p:txBody>
      </p:sp>
      <p:sp>
        <p:nvSpPr>
          <p:cNvPr id="5123" name="Rectangle 5"/>
          <p:cNvSpPr>
            <a:spLocks noGrp="1" noChangeArrowheads="1"/>
          </p:cNvSpPr>
          <p:nvPr>
            <p:ph idx="1"/>
          </p:nvPr>
        </p:nvSpPr>
        <p:spPr/>
        <p:txBody>
          <a:bodyPr/>
          <a:lstStyle/>
          <a:p>
            <a:pPr>
              <a:buNone/>
            </a:pPr>
            <a:r>
              <a:rPr lang="en-US" b="1" dirty="0" smtClean="0"/>
              <a:t>MPI History</a:t>
            </a:r>
            <a:r>
              <a:rPr lang="en-US" dirty="0" smtClean="0"/>
              <a:t> (developing the MPI standard is provided by the international consortium </a:t>
            </a:r>
            <a:r>
              <a:rPr lang="en-US" b="1" dirty="0" smtClean="0"/>
              <a:t>MPI Forum</a:t>
            </a:r>
            <a:r>
              <a:rPr lang="en-US" dirty="0" smtClean="0"/>
              <a:t>)</a:t>
            </a:r>
          </a:p>
          <a:p>
            <a:r>
              <a:rPr lang="en-US" b="1" dirty="0" smtClean="0"/>
              <a:t>1992</a:t>
            </a:r>
            <a:r>
              <a:rPr lang="en-US" dirty="0" smtClean="0"/>
              <a:t>. The start of investigations on the message passing interface library (Oak Ridge National Laboratory, Rice University)</a:t>
            </a:r>
          </a:p>
          <a:p>
            <a:r>
              <a:rPr lang="en-US" b="1" dirty="0" smtClean="0"/>
              <a:t>November, 1992</a:t>
            </a:r>
            <a:r>
              <a:rPr lang="en-US" dirty="0" smtClean="0"/>
              <a:t>.</a:t>
            </a:r>
            <a:r>
              <a:rPr lang="en-US" b="1" dirty="0" smtClean="0"/>
              <a:t> </a:t>
            </a:r>
            <a:r>
              <a:rPr lang="en-US" dirty="0" smtClean="0"/>
              <a:t>The publication of the working variant of the standard MPI-1</a:t>
            </a:r>
          </a:p>
          <a:p>
            <a:r>
              <a:rPr lang="en-US" b="1" dirty="0" smtClean="0"/>
              <a:t>November, 1993</a:t>
            </a:r>
            <a:r>
              <a:rPr lang="en-US" dirty="0" smtClean="0"/>
              <a:t>.</a:t>
            </a:r>
            <a:r>
              <a:rPr lang="en-US" b="1" dirty="0" smtClean="0"/>
              <a:t> </a:t>
            </a:r>
            <a:r>
              <a:rPr lang="en-US" dirty="0" smtClean="0"/>
              <a:t>The discussion of the standard during conference Supercomputing'93</a:t>
            </a:r>
          </a:p>
          <a:p>
            <a:r>
              <a:rPr lang="en-US" b="1" dirty="0" smtClean="0"/>
              <a:t>May 5, 1994</a:t>
            </a:r>
            <a:r>
              <a:rPr lang="en-US" dirty="0" smtClean="0"/>
              <a:t>.</a:t>
            </a:r>
            <a:r>
              <a:rPr lang="en-US" b="1" dirty="0" smtClean="0"/>
              <a:t> </a:t>
            </a:r>
            <a:r>
              <a:rPr lang="en-US" dirty="0" smtClean="0"/>
              <a:t>The final version of MPI-1.0 standard</a:t>
            </a:r>
          </a:p>
          <a:p>
            <a:r>
              <a:rPr lang="en-US" b="1" dirty="0" smtClean="0"/>
              <a:t>June 12, 1995</a:t>
            </a:r>
            <a:r>
              <a:rPr lang="en-US" dirty="0" smtClean="0"/>
              <a:t>.</a:t>
            </a:r>
            <a:r>
              <a:rPr lang="en-US" b="1" dirty="0" smtClean="0"/>
              <a:t> </a:t>
            </a:r>
            <a:r>
              <a:rPr lang="en-US" dirty="0" smtClean="0"/>
              <a:t>New version of standard – MPI-1.1</a:t>
            </a:r>
          </a:p>
          <a:p>
            <a:r>
              <a:rPr lang="en-US" b="1" dirty="0" smtClean="0"/>
              <a:t>July 18, 1997</a:t>
            </a:r>
            <a:r>
              <a:rPr lang="en-US" dirty="0" smtClean="0"/>
              <a:t>.</a:t>
            </a:r>
            <a:r>
              <a:rPr lang="en-US" b="1" dirty="0" smtClean="0"/>
              <a:t> </a:t>
            </a:r>
            <a:r>
              <a:rPr lang="en-US" dirty="0" smtClean="0"/>
              <a:t>Standard MPI-2 was published</a:t>
            </a:r>
          </a:p>
          <a:p>
            <a:r>
              <a:rPr lang="en-US" b="1" dirty="0" smtClean="0"/>
              <a:t>September 21, 2012</a:t>
            </a:r>
            <a:r>
              <a:rPr lang="en-US" dirty="0" smtClean="0"/>
              <a:t>. Standard MPI-3 was published</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10</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3600" dirty="0" smtClean="0"/>
              <a:t>MPI: Basic Concepts and Definitions</a:t>
            </a:r>
            <a:endParaRPr lang="ru-RU" sz="3600" dirty="0" smtClean="0"/>
          </a:p>
        </p:txBody>
      </p:sp>
      <p:sp>
        <p:nvSpPr>
          <p:cNvPr id="7" name="Нижний колонтитул 6"/>
          <p:cNvSpPr>
            <a:spLocks noGrp="1"/>
          </p:cNvSpPr>
          <p:nvPr>
            <p:ph type="ftr" sz="quarter" idx="3"/>
          </p:nvPr>
        </p:nvSpPr>
        <p:spPr/>
        <p:txBody>
          <a:bodyPr/>
          <a:lstStyle/>
          <a:p>
            <a:pPr>
              <a:defRPr/>
            </a:pPr>
            <a:r>
              <a:rPr lang="en-US" smtClean="0"/>
              <a:t>The Fundamentals of MPI</a:t>
            </a:r>
            <a:endParaRPr lang="ru-RU" dirty="0"/>
          </a:p>
        </p:txBody>
      </p:sp>
      <p:sp>
        <p:nvSpPr>
          <p:cNvPr id="8" name="Дата 7"/>
          <p:cNvSpPr>
            <a:spLocks noGrp="1"/>
          </p:cNvSpPr>
          <p:nvPr>
            <p:ph type="dt" sz="half" idx="2"/>
          </p:nvPr>
        </p:nvSpPr>
        <p:spPr/>
        <p:txBody>
          <a:bodyPr/>
          <a:lstStyle/>
          <a:p>
            <a:pPr>
              <a:defRPr/>
            </a:pPr>
            <a:r>
              <a:rPr lang="ru-RU" smtClean="0"/>
              <a:t>N. Novgorod, 2014</a:t>
            </a:r>
            <a:endParaRPr lang="ru-RU" dirty="0"/>
          </a:p>
        </p:txBody>
      </p:sp>
      <p:sp>
        <p:nvSpPr>
          <p:cNvPr id="9" name="Номер слайда 8"/>
          <p:cNvSpPr>
            <a:spLocks noGrp="1"/>
          </p:cNvSpPr>
          <p:nvPr>
            <p:ph type="sldNum" sz="quarter" idx="12"/>
          </p:nvPr>
        </p:nvSpPr>
        <p:spPr/>
        <p:txBody>
          <a:bodyPr/>
          <a:lstStyle/>
          <a:p>
            <a:pPr>
              <a:defRPr/>
            </a:pPr>
            <a:fld id="{A184A67C-33BD-4A59-9EAE-678C8C03CEA8}" type="slidenum">
              <a:rPr lang="ru-RU" smtClean="0"/>
              <a:pPr>
                <a:defRPr/>
              </a:pPr>
              <a:t>11</a:t>
            </a:fld>
            <a:endParaRPr lang="ru-RU"/>
          </a:p>
        </p:txBody>
      </p:sp>
      <p:sp>
        <p:nvSpPr>
          <p:cNvPr id="10" name="Текст 9"/>
          <p:cNvSpPr>
            <a:spLocks noGrp="1"/>
          </p:cNvSpPr>
          <p:nvPr>
            <p:ph type="body" idx="1"/>
          </p:nvPr>
        </p:nvSpPr>
        <p:spPr/>
        <p:txBody>
          <a:bodyPr/>
          <a:lstStyle/>
          <a:p>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MPI: Basic Concepts and Definitions…</a:t>
            </a:r>
            <a:br>
              <a:rPr lang="en-US" dirty="0" smtClean="0"/>
            </a:br>
            <a:r>
              <a:rPr lang="en-US" sz="2800" dirty="0" smtClean="0"/>
              <a:t>The Concept of Parallel Program</a:t>
            </a:r>
            <a:endParaRPr lang="ru-RU" dirty="0" smtClean="0"/>
          </a:p>
        </p:txBody>
      </p:sp>
      <p:sp>
        <p:nvSpPr>
          <p:cNvPr id="5123" name="Rectangle 5"/>
          <p:cNvSpPr>
            <a:spLocks noGrp="1" noChangeArrowheads="1"/>
          </p:cNvSpPr>
          <p:nvPr>
            <p:ph idx="1"/>
          </p:nvPr>
        </p:nvSpPr>
        <p:spPr/>
        <p:txBody>
          <a:bodyPr/>
          <a:lstStyle/>
          <a:p>
            <a:r>
              <a:rPr lang="en-US" dirty="0" smtClean="0"/>
              <a:t>Within the framework of MPI a </a:t>
            </a:r>
            <a:r>
              <a:rPr lang="en-US" i="1" dirty="0" smtClean="0"/>
              <a:t>parallel program </a:t>
            </a:r>
            <a:r>
              <a:rPr lang="en-US" dirty="0" smtClean="0"/>
              <a:t>means a number of simultaneously executed processes:</a:t>
            </a:r>
          </a:p>
          <a:p>
            <a:pPr lvl="1"/>
            <a:r>
              <a:rPr lang="en-US" dirty="0" smtClean="0"/>
              <a:t>The processes can be executed on different processors, several processes may be located on a processor</a:t>
            </a:r>
          </a:p>
          <a:p>
            <a:pPr lvl="1"/>
            <a:r>
              <a:rPr lang="en-US" dirty="0" smtClean="0"/>
              <a:t>Each parallel process is generated on the basis of the copy of the same program code (</a:t>
            </a:r>
            <a:r>
              <a:rPr lang="en-US" i="1" dirty="0" smtClean="0"/>
              <a:t>SPMP model</a:t>
            </a:r>
            <a:r>
              <a:rPr lang="en-US" dirty="0" smtClean="0"/>
              <a:t>)</a:t>
            </a:r>
          </a:p>
          <a:p>
            <a:r>
              <a:rPr lang="en-US" dirty="0" smtClean="0"/>
              <a:t>The source code is developed in the algorithmic languages C or Fortran with the use of a MPI library implementation</a:t>
            </a:r>
          </a:p>
          <a:p>
            <a:r>
              <a:rPr lang="en-US" dirty="0" smtClean="0"/>
              <a:t>The number of processes are determined at the moment when the parallel program start by the means of MPI program execution environment.</a:t>
            </a:r>
          </a:p>
          <a:p>
            <a:r>
              <a:rPr lang="en-US" dirty="0" smtClean="0"/>
              <a:t>All the program processes are sequentially enumerated. The process number is referred to as </a:t>
            </a:r>
            <a:r>
              <a:rPr lang="en-US" i="1" dirty="0" smtClean="0"/>
              <a:t>the process rank</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12</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MPI: Basic Concepts and Definitions…</a:t>
            </a:r>
            <a:endParaRPr lang="ru-RU" dirty="0" smtClean="0"/>
          </a:p>
        </p:txBody>
      </p:sp>
      <p:sp>
        <p:nvSpPr>
          <p:cNvPr id="5123" name="Rectangle 5"/>
          <p:cNvSpPr>
            <a:spLocks noGrp="1" noChangeArrowheads="1"/>
          </p:cNvSpPr>
          <p:nvPr>
            <p:ph idx="1"/>
          </p:nvPr>
        </p:nvSpPr>
        <p:spPr/>
        <p:txBody>
          <a:bodyPr/>
          <a:lstStyle/>
          <a:p>
            <a:endParaRPr lang="en-US" dirty="0" smtClean="0"/>
          </a:p>
          <a:p>
            <a:endParaRPr lang="en-US" dirty="0" smtClean="0"/>
          </a:p>
          <a:p>
            <a:r>
              <a:rPr lang="en-US" dirty="0" smtClean="0"/>
              <a:t>There are four main concepts at the core of MPI:</a:t>
            </a:r>
          </a:p>
          <a:p>
            <a:pPr lvl="1"/>
            <a:r>
              <a:rPr lang="en-US" dirty="0" smtClean="0"/>
              <a:t>The type of data passing operations</a:t>
            </a:r>
          </a:p>
          <a:p>
            <a:pPr lvl="1"/>
            <a:r>
              <a:rPr lang="en-US" dirty="0" smtClean="0"/>
              <a:t>The type of data, which are transmitted</a:t>
            </a:r>
          </a:p>
          <a:p>
            <a:pPr lvl="1"/>
            <a:r>
              <a:rPr lang="en-US" dirty="0" smtClean="0"/>
              <a:t>The concept of communicator</a:t>
            </a:r>
          </a:p>
          <a:p>
            <a:pPr lvl="1"/>
            <a:r>
              <a:rPr lang="en-US" dirty="0" smtClean="0"/>
              <a:t>The concept of virtual topology</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MPI: Basic Concepts and Definitions…</a:t>
            </a:r>
            <a:br>
              <a:rPr lang="en-US" dirty="0" smtClean="0"/>
            </a:br>
            <a:r>
              <a:rPr lang="en-US" sz="2800" dirty="0" smtClean="0"/>
              <a:t>Data Communication Operations</a:t>
            </a:r>
            <a:endParaRPr lang="ru-RU" sz="2800" dirty="0" smtClean="0"/>
          </a:p>
        </p:txBody>
      </p:sp>
      <p:sp>
        <p:nvSpPr>
          <p:cNvPr id="5123" name="Rectangle 5"/>
          <p:cNvSpPr>
            <a:spLocks noGrp="1" noChangeArrowheads="1"/>
          </p:cNvSpPr>
          <p:nvPr>
            <p:ph idx="1"/>
          </p:nvPr>
        </p:nvSpPr>
        <p:spPr/>
        <p:txBody>
          <a:bodyPr/>
          <a:lstStyle/>
          <a:p>
            <a:endParaRPr lang="en-US" dirty="0" smtClean="0"/>
          </a:p>
          <a:p>
            <a:endParaRPr lang="en-US" dirty="0" smtClean="0"/>
          </a:p>
          <a:p>
            <a:r>
              <a:rPr lang="en-US" dirty="0" smtClean="0"/>
              <a:t>Data communication operations form the core of MPI</a:t>
            </a:r>
          </a:p>
          <a:p>
            <a:r>
              <a:rPr lang="en-US" dirty="0" smtClean="0"/>
              <a:t>The functions provided within MPI usually differentiate between: </a:t>
            </a:r>
          </a:p>
          <a:p>
            <a:pPr lvl="1"/>
            <a:r>
              <a:rPr lang="en-US" i="1" dirty="0" smtClean="0"/>
              <a:t>point-to-point operations</a:t>
            </a:r>
            <a:r>
              <a:rPr lang="en-US" dirty="0" smtClean="0"/>
              <a:t>, i.e. operations between two processors, </a:t>
            </a:r>
          </a:p>
          <a:p>
            <a:pPr lvl="1"/>
            <a:r>
              <a:rPr lang="en-US" i="1" dirty="0" smtClean="0"/>
              <a:t>collective operations</a:t>
            </a:r>
            <a:r>
              <a:rPr lang="en-US" dirty="0" smtClean="0"/>
              <a:t>, i.e. communication procedures for the simultaneous interaction of several processes </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14</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MPI: Basic Concepts and Definitions…</a:t>
            </a:r>
            <a:br>
              <a:rPr lang="en-US" dirty="0" smtClean="0"/>
            </a:br>
            <a:r>
              <a:rPr lang="en-US" sz="2800" dirty="0" smtClean="0"/>
              <a:t>Communicators</a:t>
            </a:r>
            <a:endParaRPr lang="ru-RU" sz="2800" dirty="0" smtClean="0"/>
          </a:p>
        </p:txBody>
      </p:sp>
      <p:sp>
        <p:nvSpPr>
          <p:cNvPr id="5123" name="Rectangle 5"/>
          <p:cNvSpPr>
            <a:spLocks noGrp="1" noChangeArrowheads="1"/>
          </p:cNvSpPr>
          <p:nvPr>
            <p:ph idx="1"/>
          </p:nvPr>
        </p:nvSpPr>
        <p:spPr/>
        <p:txBody>
          <a:bodyPr/>
          <a:lstStyle/>
          <a:p>
            <a:endParaRPr lang="en-US" dirty="0" smtClean="0"/>
          </a:p>
          <a:p>
            <a:r>
              <a:rPr lang="en-US" dirty="0" smtClean="0"/>
              <a:t>The </a:t>
            </a:r>
            <a:r>
              <a:rPr lang="en-US" i="1" dirty="0" smtClean="0"/>
              <a:t>communicator </a:t>
            </a:r>
            <a:r>
              <a:rPr lang="en-US" dirty="0" smtClean="0"/>
              <a:t>in MPI is a specially designed control object, which unites within itself a group of processes and a number of complementary parameters (context):</a:t>
            </a:r>
          </a:p>
          <a:p>
            <a:pPr lvl="1"/>
            <a:r>
              <a:rPr lang="en-US" dirty="0" smtClean="0"/>
              <a:t>Point-to-point data transmission operations are carried out for the processes, which belong to the same communicator, </a:t>
            </a:r>
          </a:p>
          <a:p>
            <a:pPr lvl="1"/>
            <a:r>
              <a:rPr lang="en-US" dirty="0" smtClean="0"/>
              <a:t>Collective operations are applied simultaneously to all the processes of the communicator</a:t>
            </a:r>
          </a:p>
          <a:p>
            <a:r>
              <a:rPr lang="en-US" dirty="0" smtClean="0"/>
              <a:t>It is necessary to point to the communicator being used for data communication operations in MPI</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MPI: Basic Concepts and Definitions…</a:t>
            </a:r>
            <a:br>
              <a:rPr lang="en-US" dirty="0" smtClean="0"/>
            </a:br>
            <a:r>
              <a:rPr lang="en-US" sz="2800" dirty="0" smtClean="0"/>
              <a:t>Communicators</a:t>
            </a:r>
            <a:endParaRPr lang="ru-RU" sz="2800" dirty="0" smtClean="0"/>
          </a:p>
        </p:txBody>
      </p:sp>
      <p:sp>
        <p:nvSpPr>
          <p:cNvPr id="5123" name="Rectangle 5"/>
          <p:cNvSpPr>
            <a:spLocks noGrp="1" noChangeArrowheads="1"/>
          </p:cNvSpPr>
          <p:nvPr>
            <p:ph idx="1"/>
          </p:nvPr>
        </p:nvSpPr>
        <p:spPr/>
        <p:txBody>
          <a:bodyPr/>
          <a:lstStyle/>
          <a:p>
            <a:r>
              <a:rPr lang="en-US" dirty="0" smtClean="0"/>
              <a:t>During the computations new communicators can be created and the already existing communicators can be deleted</a:t>
            </a:r>
          </a:p>
          <a:p>
            <a:r>
              <a:rPr lang="en-US" dirty="0" smtClean="0"/>
              <a:t>The same process can belong to different communicators</a:t>
            </a:r>
          </a:p>
          <a:p>
            <a:r>
              <a:rPr lang="en-US" dirty="0" smtClean="0"/>
              <a:t>All the processes available in a parallel program belong to the communicator with the identifier MPI_COMM_WORLD, which is created on default</a:t>
            </a:r>
          </a:p>
          <a:p>
            <a:r>
              <a:rPr lang="en-US" dirty="0" smtClean="0"/>
              <a:t>If it is necessary to transmit the data among the processors, which belong to different groups, an </a:t>
            </a:r>
            <a:r>
              <a:rPr lang="en-US" i="1" dirty="0" err="1" smtClean="0"/>
              <a:t>intercommunicator</a:t>
            </a:r>
            <a:r>
              <a:rPr lang="en-US" i="1" dirty="0" smtClean="0"/>
              <a:t> </a:t>
            </a:r>
            <a:r>
              <a:rPr lang="en-US" dirty="0" smtClean="0"/>
              <a:t>should be created. The interaction of the processes, which belong to different groups, appears to be necessary only in comparatively rare situations. Such interaction is not discussed here</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MPI: Basic Concepts and Definitions…</a:t>
            </a:r>
            <a:br>
              <a:rPr lang="en-US" dirty="0" smtClean="0"/>
            </a:br>
            <a:r>
              <a:rPr lang="en-US" sz="2800" dirty="0" smtClean="0"/>
              <a:t>Data Types</a:t>
            </a:r>
            <a:endParaRPr lang="ru-RU" sz="2800" dirty="0" smtClean="0"/>
          </a:p>
        </p:txBody>
      </p:sp>
      <p:sp>
        <p:nvSpPr>
          <p:cNvPr id="5123" name="Rectangle 5"/>
          <p:cNvSpPr>
            <a:spLocks noGrp="1" noChangeArrowheads="1"/>
          </p:cNvSpPr>
          <p:nvPr>
            <p:ph idx="1"/>
          </p:nvPr>
        </p:nvSpPr>
        <p:spPr/>
        <p:txBody>
          <a:bodyPr/>
          <a:lstStyle/>
          <a:p>
            <a:endParaRPr lang="en-US" dirty="0" smtClean="0"/>
          </a:p>
          <a:p>
            <a:endParaRPr lang="ru-RU" dirty="0" smtClean="0"/>
          </a:p>
          <a:p>
            <a:r>
              <a:rPr lang="en-US" dirty="0" smtClean="0"/>
              <a:t>It is necessary to point to the type of the transmitted data in MPI data passing functions</a:t>
            </a:r>
          </a:p>
          <a:p>
            <a:r>
              <a:rPr lang="en-US" dirty="0" smtClean="0"/>
              <a:t>MPI contains a wide set of the basic data types. These data types largely coincide with the data types of the algorithmic languages C and Fortran</a:t>
            </a:r>
          </a:p>
          <a:p>
            <a:r>
              <a:rPr lang="en-US" dirty="0" smtClean="0"/>
              <a:t>MPI has possibilities for creating new derived data types for more accurate and precise description of the transmitted message content</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MPI: Basic Concepts and Definitions</a:t>
            </a:r>
            <a:br>
              <a:rPr lang="en-US" dirty="0" smtClean="0"/>
            </a:br>
            <a:r>
              <a:rPr lang="en-US" sz="2800" dirty="0" smtClean="0"/>
              <a:t>Virtual Topologies</a:t>
            </a:r>
            <a:endParaRPr lang="ru-RU" sz="2800" dirty="0" smtClean="0"/>
          </a:p>
        </p:txBody>
      </p:sp>
      <p:sp>
        <p:nvSpPr>
          <p:cNvPr id="5123" name="Rectangle 5"/>
          <p:cNvSpPr>
            <a:spLocks noGrp="1" noChangeArrowheads="1"/>
          </p:cNvSpPr>
          <p:nvPr>
            <p:ph idx="1"/>
          </p:nvPr>
        </p:nvSpPr>
        <p:spPr/>
        <p:txBody>
          <a:bodyPr/>
          <a:lstStyle/>
          <a:p>
            <a:endParaRPr lang="ru-RU" dirty="0" smtClean="0"/>
          </a:p>
          <a:p>
            <a:r>
              <a:rPr lang="en-US" dirty="0" smtClean="0"/>
              <a:t>The logical topology of the communication links among the processes is a complete graph (regardless of the availability of real physical communication channels among the processors) </a:t>
            </a:r>
          </a:p>
          <a:p>
            <a:r>
              <a:rPr lang="en-US" dirty="0" smtClean="0"/>
              <a:t>MPI provides an opportunity to present a number of processes as a </a:t>
            </a:r>
            <a:r>
              <a:rPr lang="en-US" i="1" dirty="0" smtClean="0"/>
              <a:t>grid </a:t>
            </a:r>
            <a:r>
              <a:rPr lang="en-US" dirty="0" smtClean="0"/>
              <a:t>of arbitrary dimension</a:t>
            </a:r>
            <a:r>
              <a:rPr lang="en-US" i="1" dirty="0" smtClean="0"/>
              <a:t>. </a:t>
            </a:r>
            <a:r>
              <a:rPr lang="en-US" dirty="0" smtClean="0"/>
              <a:t>The boundary processes of the grids can be referred to as neighboring, and thus, the structures of </a:t>
            </a:r>
            <a:r>
              <a:rPr lang="en-US" i="1" dirty="0" smtClean="0"/>
              <a:t>torus</a:t>
            </a:r>
            <a:r>
              <a:rPr lang="en-US" dirty="0" smtClean="0"/>
              <a:t> type can be defined on the basis of the grids </a:t>
            </a:r>
          </a:p>
          <a:p>
            <a:r>
              <a:rPr lang="en-US" dirty="0" smtClean="0"/>
              <a:t>MPI provides for the possibility to form </a:t>
            </a:r>
            <a:r>
              <a:rPr lang="en-US" i="1" dirty="0" smtClean="0"/>
              <a:t>logical </a:t>
            </a:r>
            <a:r>
              <a:rPr lang="en-US" dirty="0" smtClean="0"/>
              <a:t>(</a:t>
            </a:r>
            <a:r>
              <a:rPr lang="en-US" i="1" dirty="0" smtClean="0"/>
              <a:t>virtual</a:t>
            </a:r>
            <a:r>
              <a:rPr lang="en-US" dirty="0" smtClean="0"/>
              <a:t>)</a:t>
            </a:r>
            <a:r>
              <a:rPr lang="en-US" i="1" dirty="0" smtClean="0"/>
              <a:t> topologies </a:t>
            </a:r>
            <a:r>
              <a:rPr lang="en-US" dirty="0" smtClean="0"/>
              <a:t>of any desirable type</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18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3600" dirty="0" smtClean="0"/>
              <a:t>The Fundamentals of MPI</a:t>
            </a:r>
            <a:endParaRPr lang="ru-RU" sz="3600" dirty="0" smtClean="0"/>
          </a:p>
        </p:txBody>
      </p:sp>
      <p:sp>
        <p:nvSpPr>
          <p:cNvPr id="7" name="Нижний колонтитул 6"/>
          <p:cNvSpPr>
            <a:spLocks noGrp="1"/>
          </p:cNvSpPr>
          <p:nvPr>
            <p:ph type="ftr" sz="quarter" idx="3"/>
          </p:nvPr>
        </p:nvSpPr>
        <p:spPr/>
        <p:txBody>
          <a:bodyPr/>
          <a:lstStyle/>
          <a:p>
            <a:pPr>
              <a:defRPr/>
            </a:pPr>
            <a:r>
              <a:rPr lang="en-US" smtClean="0"/>
              <a:t>The Fundamentals of MPI</a:t>
            </a:r>
            <a:endParaRPr lang="ru-RU" dirty="0"/>
          </a:p>
        </p:txBody>
      </p:sp>
      <p:sp>
        <p:nvSpPr>
          <p:cNvPr id="8" name="Дата 7"/>
          <p:cNvSpPr>
            <a:spLocks noGrp="1"/>
          </p:cNvSpPr>
          <p:nvPr>
            <p:ph type="dt" sz="half" idx="2"/>
          </p:nvPr>
        </p:nvSpPr>
        <p:spPr/>
        <p:txBody>
          <a:bodyPr/>
          <a:lstStyle/>
          <a:p>
            <a:pPr>
              <a:defRPr/>
            </a:pPr>
            <a:r>
              <a:rPr lang="ru-RU" smtClean="0"/>
              <a:t>N. Novgorod, 2014</a:t>
            </a:r>
            <a:endParaRPr lang="ru-RU" dirty="0"/>
          </a:p>
        </p:txBody>
      </p:sp>
      <p:sp>
        <p:nvSpPr>
          <p:cNvPr id="9" name="Номер слайда 8"/>
          <p:cNvSpPr>
            <a:spLocks noGrp="1"/>
          </p:cNvSpPr>
          <p:nvPr>
            <p:ph type="sldNum" sz="quarter" idx="12"/>
          </p:nvPr>
        </p:nvSpPr>
        <p:spPr/>
        <p:txBody>
          <a:bodyPr/>
          <a:lstStyle/>
          <a:p>
            <a:pPr>
              <a:defRPr/>
            </a:pPr>
            <a:fld id="{A184A67C-33BD-4A59-9EAE-678C8C03CEA8}" type="slidenum">
              <a:rPr lang="ru-RU" smtClean="0"/>
              <a:pPr>
                <a:defRPr/>
              </a:pPr>
              <a:t>19</a:t>
            </a:fld>
            <a:endParaRPr lang="ru-RU"/>
          </a:p>
        </p:txBody>
      </p:sp>
      <p:sp>
        <p:nvSpPr>
          <p:cNvPr id="11" name="Текст 3"/>
          <p:cNvSpPr txBox="1">
            <a:spLocks/>
          </p:cNvSpPr>
          <p:nvPr/>
        </p:nvSpPr>
        <p:spPr bwMode="auto">
          <a:xfrm>
            <a:off x="782638" y="5248276"/>
            <a:ext cx="8420100" cy="110968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711200" lvl="1" indent="-349250" eaLnBrk="0" hangingPunct="0">
              <a:spcBef>
                <a:spcPts val="300"/>
              </a:spcBef>
            </a:pPr>
            <a:r>
              <a:rPr lang="en-US" sz="2000" b="1" kern="0" dirty="0" smtClean="0">
                <a:latin typeface="+mn-lt"/>
              </a:rPr>
              <a:t>MPI Program Initialization and Termination</a:t>
            </a:r>
          </a:p>
          <a:p>
            <a:pPr marL="711200" lvl="1" indent="-349250" eaLnBrk="0" hangingPunct="0">
              <a:spcBef>
                <a:spcPts val="300"/>
              </a:spcBef>
            </a:pPr>
            <a:r>
              <a:rPr lang="en-US" sz="2000" b="1" kern="0" dirty="0" smtClean="0">
                <a:latin typeface="+mn-lt"/>
              </a:rPr>
              <a:t>Determining the Number and the Rank of the Processes </a:t>
            </a:r>
          </a:p>
          <a:p>
            <a:pPr marL="711200" lvl="1" indent="-349250" eaLnBrk="0" hangingPunct="0">
              <a:spcBef>
                <a:spcPts val="300"/>
              </a:spcBef>
            </a:pPr>
            <a:r>
              <a:rPr lang="en-US" sz="2000" b="1" kern="0" dirty="0" smtClean="0">
                <a:latin typeface="+mn-lt"/>
              </a:rPr>
              <a:t>Message Send/Receive Operations</a:t>
            </a:r>
          </a:p>
          <a:p>
            <a:pPr marL="711200" lvl="1" indent="-349250" eaLnBrk="0" hangingPunct="0">
              <a:spcBef>
                <a:spcPts val="300"/>
              </a:spcBef>
            </a:pPr>
            <a:r>
              <a:rPr lang="en-US" sz="2000" b="1" kern="0" dirty="0" smtClean="0">
                <a:latin typeface="+mn-lt"/>
              </a:rPr>
              <a:t>Evaluating of MPI Program Execution Time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a:spLocks noChangeArrowheads="1"/>
          </p:cNvSpPr>
          <p:nvPr/>
        </p:nvSpPr>
        <p:spPr bwMode="auto">
          <a:xfrm>
            <a:off x="6167446" y="5429265"/>
            <a:ext cx="3509954" cy="769441"/>
          </a:xfrm>
          <a:prstGeom prst="rect">
            <a:avLst/>
          </a:prstGeom>
          <a:noFill/>
          <a:ln w="9525">
            <a:noFill/>
            <a:miter lim="800000"/>
            <a:headEnd/>
            <a:tailEnd/>
          </a:ln>
        </p:spPr>
        <p:txBody>
          <a:bodyPr wrap="square" anchor="ctr">
            <a:spAutoFit/>
          </a:bodyPr>
          <a:lstStyle/>
          <a:p>
            <a:r>
              <a:rPr lang="en-US" sz="2200" dirty="0" smtClean="0">
                <a:latin typeface="Arial" pitchFamily="34" charset="0"/>
              </a:rPr>
              <a:t>Sysoyev </a:t>
            </a:r>
            <a:r>
              <a:rPr lang="en-US" sz="2200" dirty="0" smtClean="0">
                <a:latin typeface="Arial" pitchFamily="34" charset="0"/>
              </a:rPr>
              <a:t>A.V.</a:t>
            </a:r>
          </a:p>
          <a:p>
            <a:r>
              <a:rPr lang="en-US" sz="2200" dirty="0" smtClean="0">
                <a:latin typeface="Arial" pitchFamily="34" charset="0"/>
              </a:rPr>
              <a:t>Software department</a:t>
            </a:r>
            <a:endParaRPr lang="ru-RU" sz="2200" dirty="0">
              <a:latin typeface="Arial" pitchFamily="34" charset="0"/>
            </a:endParaRPr>
          </a:p>
        </p:txBody>
      </p:sp>
      <p:sp>
        <p:nvSpPr>
          <p:cNvPr id="8" name="Заголовок 1"/>
          <p:cNvSpPr txBox="1">
            <a:spLocks/>
          </p:cNvSpPr>
          <p:nvPr/>
        </p:nvSpPr>
        <p:spPr bwMode="auto">
          <a:xfrm>
            <a:off x="742950" y="2780928"/>
            <a:ext cx="8420100" cy="14700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pitchFamily="34" charset="0"/>
                <a:cs typeface="Arial" pitchFamily="34" charset="0"/>
              </a:defRPr>
            </a:lvl2pPr>
            <a:lvl3pPr algn="l" rtl="0" eaLnBrk="0" fontAlgn="base" hangingPunct="0">
              <a:spcBef>
                <a:spcPct val="0"/>
              </a:spcBef>
              <a:spcAft>
                <a:spcPct val="0"/>
              </a:spcAft>
              <a:defRPr sz="3000" b="1">
                <a:solidFill>
                  <a:schemeClr val="tx2"/>
                </a:solidFill>
                <a:latin typeface="Arial" pitchFamily="34" charset="0"/>
                <a:cs typeface="Arial" pitchFamily="34" charset="0"/>
              </a:defRPr>
            </a:lvl3pPr>
            <a:lvl4pPr algn="l" rtl="0" eaLnBrk="0" fontAlgn="base" hangingPunct="0">
              <a:spcBef>
                <a:spcPct val="0"/>
              </a:spcBef>
              <a:spcAft>
                <a:spcPct val="0"/>
              </a:spcAft>
              <a:defRPr sz="3000" b="1">
                <a:solidFill>
                  <a:schemeClr val="tx2"/>
                </a:solidFill>
                <a:latin typeface="Arial" pitchFamily="34" charset="0"/>
                <a:cs typeface="Arial" pitchFamily="34" charset="0"/>
              </a:defRPr>
            </a:lvl4pPr>
            <a:lvl5pPr algn="l" rtl="0" eaLnBrk="0" fontAlgn="base" hangingPunct="0">
              <a:spcBef>
                <a:spcPct val="0"/>
              </a:spcBef>
              <a:spcAft>
                <a:spcPct val="0"/>
              </a:spcAft>
              <a:defRPr sz="3000" b="1">
                <a:solidFill>
                  <a:schemeClr val="tx2"/>
                </a:solidFill>
                <a:latin typeface="Arial" pitchFamily="34" charset="0"/>
                <a:cs typeface="Arial" pitchFamily="34" charset="0"/>
              </a:defRPr>
            </a:lvl5pPr>
            <a:lvl6pPr marL="457200" algn="l" rtl="0" eaLnBrk="1" fontAlgn="base" hangingPunct="1">
              <a:spcBef>
                <a:spcPct val="0"/>
              </a:spcBef>
              <a:spcAft>
                <a:spcPct val="0"/>
              </a:spcAft>
              <a:defRPr sz="3000" b="1">
                <a:solidFill>
                  <a:schemeClr val="tx2"/>
                </a:solidFill>
                <a:latin typeface="Arial" pitchFamily="34" charset="0"/>
                <a:cs typeface="Arial" pitchFamily="34" charset="0"/>
              </a:defRPr>
            </a:lvl6pPr>
            <a:lvl7pPr marL="914400" algn="l" rtl="0" eaLnBrk="1" fontAlgn="base" hangingPunct="1">
              <a:spcBef>
                <a:spcPct val="0"/>
              </a:spcBef>
              <a:spcAft>
                <a:spcPct val="0"/>
              </a:spcAft>
              <a:defRPr sz="3000" b="1">
                <a:solidFill>
                  <a:schemeClr val="tx2"/>
                </a:solidFill>
                <a:latin typeface="Arial" pitchFamily="34" charset="0"/>
                <a:cs typeface="Arial" pitchFamily="34" charset="0"/>
              </a:defRPr>
            </a:lvl7pPr>
            <a:lvl8pPr marL="1371600" algn="l" rtl="0" eaLnBrk="1" fontAlgn="base" hangingPunct="1">
              <a:spcBef>
                <a:spcPct val="0"/>
              </a:spcBef>
              <a:spcAft>
                <a:spcPct val="0"/>
              </a:spcAft>
              <a:defRPr sz="3000" b="1">
                <a:solidFill>
                  <a:schemeClr val="tx2"/>
                </a:solidFill>
                <a:latin typeface="Arial" pitchFamily="34" charset="0"/>
                <a:cs typeface="Arial" pitchFamily="34" charset="0"/>
              </a:defRPr>
            </a:lvl8pPr>
            <a:lvl9pPr marL="1828800" algn="l" rtl="0" eaLnBrk="1" fontAlgn="base" hangingPunct="1">
              <a:spcBef>
                <a:spcPct val="0"/>
              </a:spcBef>
              <a:spcAft>
                <a:spcPct val="0"/>
              </a:spcAft>
              <a:defRPr sz="3000" b="1">
                <a:solidFill>
                  <a:schemeClr val="tx2"/>
                </a:solidFill>
                <a:latin typeface="Arial" pitchFamily="34" charset="0"/>
                <a:cs typeface="Arial" pitchFamily="34" charset="0"/>
              </a:defRPr>
            </a:lvl9pPr>
          </a:lstStyle>
          <a:p>
            <a:r>
              <a:rPr lang="ru-RU" altLang="ru-RU" dirty="0" smtClean="0"/>
              <a:t>01 </a:t>
            </a:r>
            <a:r>
              <a:rPr lang="en-US" altLang="ru-RU" dirty="0" smtClean="0"/>
              <a:t>Lecture</a:t>
            </a:r>
            <a:r>
              <a:rPr lang="ru-RU" altLang="ru-RU" dirty="0" smtClean="0"/>
              <a:t/>
            </a:r>
            <a:br>
              <a:rPr lang="ru-RU" altLang="ru-RU" dirty="0" smtClean="0"/>
            </a:br>
            <a:r>
              <a:rPr lang="en-US" dirty="0" smtClean="0"/>
              <a:t>The Fundamentals of MPI</a:t>
            </a:r>
            <a:endParaRPr lang="ru-RU" dirty="0"/>
          </a:p>
        </p:txBody>
      </p:sp>
      <p:sp>
        <p:nvSpPr>
          <p:cNvPr id="5" name="Rectangle 4"/>
          <p:cNvSpPr>
            <a:spLocks noChangeArrowheads="1"/>
          </p:cNvSpPr>
          <p:nvPr/>
        </p:nvSpPr>
        <p:spPr bwMode="auto">
          <a:xfrm>
            <a:off x="6381760" y="4500570"/>
            <a:ext cx="3539793" cy="400110"/>
          </a:xfrm>
          <a:prstGeom prst="rect">
            <a:avLst/>
          </a:prstGeom>
          <a:noFill/>
          <a:ln w="9525">
            <a:noFill/>
            <a:miter lim="800000"/>
            <a:headEnd/>
            <a:tailEnd/>
          </a:ln>
        </p:spPr>
        <p:txBody>
          <a:bodyPr wrap="square" anchor="ctr">
            <a:spAutoFit/>
          </a:bodyPr>
          <a:lstStyle/>
          <a:p>
            <a:pPr algn="l"/>
            <a:r>
              <a:rPr lang="en-US" sz="2000" i="1" dirty="0">
                <a:solidFill>
                  <a:srgbClr val="000000"/>
                </a:solidFill>
                <a:latin typeface="Arial" charset="0"/>
              </a:rPr>
              <a:t>With the support of </a:t>
            </a:r>
            <a:r>
              <a:rPr lang="en-US" sz="2000" i="1" dirty="0" smtClean="0">
                <a:solidFill>
                  <a:srgbClr val="000000"/>
                </a:solidFill>
                <a:latin typeface="Arial" charset="0"/>
              </a:rPr>
              <a:t>Microsoft</a:t>
            </a:r>
            <a:endParaRPr lang="ru-RU" sz="2000" dirty="0">
              <a:solidFill>
                <a:srgbClr val="000000"/>
              </a:solidFill>
              <a:latin typeface="Arial" charset="0"/>
            </a:endParaRPr>
          </a:p>
        </p:txBody>
      </p:sp>
      <p:sp>
        <p:nvSpPr>
          <p:cNvPr id="9" name="Rectangle 3"/>
          <p:cNvSpPr txBox="1">
            <a:spLocks noChangeArrowheads="1"/>
          </p:cNvSpPr>
          <p:nvPr/>
        </p:nvSpPr>
        <p:spPr bwMode="auto">
          <a:xfrm>
            <a:off x="238092" y="1785926"/>
            <a:ext cx="9467436" cy="4001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algn="ctr">
              <a:defRPr/>
            </a:pPr>
            <a:r>
              <a:rPr lang="en-US" sz="2000" b="1" i="1" dirty="0" smtClean="0">
                <a:latin typeface="+mn-lt"/>
              </a:rPr>
              <a:t>Parallel Programming for Multiprocessor Distributed Memory Systems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The Fundamentals of MPI…</a:t>
            </a:r>
            <a:br>
              <a:rPr lang="en-US" dirty="0" smtClean="0"/>
            </a:br>
            <a:r>
              <a:rPr lang="en-US" sz="2800" dirty="0" smtClean="0"/>
              <a:t>MPI Program Initialization and Termination</a:t>
            </a:r>
            <a:endParaRPr lang="ru-RU" sz="2800" dirty="0" smtClean="0"/>
          </a:p>
        </p:txBody>
      </p:sp>
      <p:sp>
        <p:nvSpPr>
          <p:cNvPr id="5123" name="Rectangle 5"/>
          <p:cNvSpPr>
            <a:spLocks noGrp="1" noChangeArrowheads="1"/>
          </p:cNvSpPr>
          <p:nvPr>
            <p:ph idx="1"/>
          </p:nvPr>
        </p:nvSpPr>
        <p:spPr/>
        <p:txBody>
          <a:bodyPr/>
          <a:lstStyle/>
          <a:p>
            <a:r>
              <a:rPr lang="en-US" b="1" dirty="0" smtClean="0"/>
              <a:t>The first MPI function</a:t>
            </a:r>
            <a:r>
              <a:rPr lang="en-US" dirty="0" smtClean="0"/>
              <a:t>, which is called, must be the following</a:t>
            </a:r>
          </a:p>
          <a:p>
            <a:pPr lvl="1"/>
            <a:endParaRPr lang="en-US" dirty="0" smtClean="0"/>
          </a:p>
          <a:p>
            <a:pPr lvl="1"/>
            <a:endParaRPr lang="en-US" dirty="0" smtClean="0"/>
          </a:p>
          <a:p>
            <a:pPr marL="266700" lvl="1" indent="0">
              <a:buNone/>
            </a:pPr>
            <a:r>
              <a:rPr lang="en-US" dirty="0" smtClean="0"/>
              <a:t>(it is called to initialize MPI program execution environment; the parameters of the function are the number of arguments in the command line and the command line text)</a:t>
            </a:r>
          </a:p>
          <a:p>
            <a:pPr marL="266700" lvl="1" indent="0">
              <a:buNone/>
            </a:pPr>
            <a:endParaRPr lang="en-US" dirty="0" smtClean="0"/>
          </a:p>
          <a:p>
            <a:r>
              <a:rPr lang="en-US" b="1" dirty="0" smtClean="0"/>
              <a:t>The last MPI function </a:t>
            </a:r>
            <a:r>
              <a:rPr lang="en-US" dirty="0" smtClean="0"/>
              <a:t>to be called must be the following one</a:t>
            </a:r>
          </a:p>
          <a:p>
            <a:endParaRPr lang="ru-RU" dirty="0" smtClean="0"/>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20</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1785926"/>
            <a:ext cx="9144064"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pPr algn="just" eaLnBrk="0" hangingPunct="0"/>
            <a:r>
              <a:rPr lang="en-US" sz="2000" dirty="0" err="1" smtClean="0">
                <a:latin typeface="Courier New" pitchFamily="49" charset="0"/>
                <a:cs typeface="Times New Roman" pitchFamily="18" charset="0"/>
              </a:rPr>
              <a:t>int</a:t>
            </a:r>
            <a:r>
              <a:rPr lang="en-US" sz="2000"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MPI_Init</a:t>
            </a:r>
            <a:r>
              <a:rPr lang="en-US" sz="2000" dirty="0" smtClean="0">
                <a:latin typeface="Courier New" pitchFamily="49" charset="0"/>
                <a:cs typeface="Times New Roman" pitchFamily="18" charset="0"/>
              </a:rPr>
              <a:t>(</a:t>
            </a:r>
            <a:r>
              <a:rPr lang="en-US" sz="2000" dirty="0" err="1" smtClean="0">
                <a:latin typeface="Courier New" pitchFamily="49" charset="0"/>
                <a:cs typeface="Times New Roman" pitchFamily="18" charset="0"/>
              </a:rPr>
              <a:t>int</a:t>
            </a:r>
            <a:r>
              <a:rPr lang="en-US" sz="2000" dirty="0" smtClean="0">
                <a:latin typeface="Courier New" pitchFamily="49" charset="0"/>
                <a:cs typeface="Times New Roman" pitchFamily="18" charset="0"/>
              </a:rPr>
              <a:t> *</a:t>
            </a:r>
            <a:r>
              <a:rPr lang="en-US" sz="2000" dirty="0" err="1" smtClean="0">
                <a:latin typeface="Courier New" pitchFamily="49" charset="0"/>
                <a:cs typeface="Times New Roman" pitchFamily="18" charset="0"/>
              </a:rPr>
              <a:t>agrc</a:t>
            </a:r>
            <a:r>
              <a:rPr lang="en-US" sz="2000" dirty="0" smtClean="0">
                <a:latin typeface="Courier New" pitchFamily="49" charset="0"/>
                <a:cs typeface="Times New Roman" pitchFamily="18" charset="0"/>
              </a:rPr>
              <a:t>, char ***</a:t>
            </a:r>
            <a:r>
              <a:rPr lang="en-US" sz="2000" dirty="0" err="1" smtClean="0">
                <a:latin typeface="Courier New" pitchFamily="49" charset="0"/>
                <a:cs typeface="Times New Roman" pitchFamily="18" charset="0"/>
              </a:rPr>
              <a:t>argv</a:t>
            </a:r>
            <a:r>
              <a:rPr lang="en-US" sz="2000" dirty="0" smtClean="0">
                <a:latin typeface="Courier New" pitchFamily="49" charset="0"/>
                <a:cs typeface="Times New Roman" pitchFamily="18" charset="0"/>
              </a:rPr>
              <a:t>);</a:t>
            </a:r>
          </a:p>
        </p:txBody>
      </p:sp>
      <p:sp>
        <p:nvSpPr>
          <p:cNvPr id="10" name="Rectangle 1"/>
          <p:cNvSpPr>
            <a:spLocks noChangeArrowheads="1"/>
          </p:cNvSpPr>
          <p:nvPr/>
        </p:nvSpPr>
        <p:spPr bwMode="auto">
          <a:xfrm>
            <a:off x="523844" y="4500570"/>
            <a:ext cx="9144064"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pPr algn="just" eaLnBrk="0" hangingPunct="0"/>
            <a:r>
              <a:rPr lang="en-US" sz="2000" dirty="0" err="1" smtClean="0">
                <a:latin typeface="Courier New" pitchFamily="49" charset="0"/>
                <a:cs typeface="Times New Roman" pitchFamily="18" charset="0"/>
              </a:rPr>
              <a:t>int</a:t>
            </a:r>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MPI_Finalize</a:t>
            </a:r>
            <a:r>
              <a:rPr lang="en-US" sz="2000" dirty="0" smtClean="0">
                <a:latin typeface="Courier New" pitchFamily="49" charset="0"/>
                <a:cs typeface="Times New Roman" pitchFamily="18" charset="0"/>
              </a:rPr>
              <a:t>(void);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The Fundamentals of MPI… </a:t>
            </a:r>
            <a:br>
              <a:rPr lang="en-US" dirty="0" smtClean="0"/>
            </a:br>
            <a:r>
              <a:rPr lang="en-US" sz="2800" dirty="0" smtClean="0"/>
              <a:t>MPI Program Initialization and Termination</a:t>
            </a:r>
            <a:endParaRPr lang="ru-RU" sz="2800" dirty="0" smtClean="0"/>
          </a:p>
        </p:txBody>
      </p:sp>
      <p:sp>
        <p:nvSpPr>
          <p:cNvPr id="5123" name="Rectangle 5"/>
          <p:cNvSpPr>
            <a:spLocks noGrp="1" noChangeArrowheads="1"/>
          </p:cNvSpPr>
          <p:nvPr>
            <p:ph idx="1"/>
          </p:nvPr>
        </p:nvSpPr>
        <p:spPr/>
        <p:txBody>
          <a:bodyPr/>
          <a:lstStyle/>
          <a:p>
            <a:r>
              <a:rPr lang="en-US" dirty="0" smtClean="0"/>
              <a:t>The structure of the MPI-based parallel program should look as follows</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21</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171634"/>
            <a:ext cx="9144064" cy="317009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pPr algn="just" eaLnBrk="0" hangingPunct="0"/>
            <a:r>
              <a:rPr lang="en-US" sz="2000" b="1" dirty="0" smtClean="0">
                <a:latin typeface="Courier New" pitchFamily="49" charset="0"/>
                <a:cs typeface="Times New Roman" pitchFamily="18" charset="0"/>
              </a:rPr>
              <a:t>#include "</a:t>
            </a:r>
            <a:r>
              <a:rPr lang="en-US" sz="2000" b="1" dirty="0" err="1" smtClean="0">
                <a:latin typeface="Courier New" pitchFamily="49" charset="0"/>
                <a:cs typeface="Times New Roman" pitchFamily="18" charset="0"/>
              </a:rPr>
              <a:t>mpi.h</a:t>
            </a:r>
            <a:r>
              <a:rPr lang="en-US" sz="2000" b="1" dirty="0" smtClean="0">
                <a:latin typeface="Courier New" pitchFamily="49" charset="0"/>
                <a:cs typeface="Times New Roman" pitchFamily="18" charset="0"/>
              </a:rPr>
              <a:t>"</a:t>
            </a:r>
          </a:p>
          <a:p>
            <a:pPr algn="just" eaLnBrk="0" hangingPunct="0"/>
            <a:r>
              <a:rPr lang="en-US" sz="2000" dirty="0" err="1" smtClean="0">
                <a:latin typeface="Courier New" pitchFamily="49" charset="0"/>
                <a:cs typeface="Times New Roman" pitchFamily="18" charset="0"/>
              </a:rPr>
              <a:t>int</a:t>
            </a:r>
            <a:r>
              <a:rPr lang="en-US" sz="2000" dirty="0" smtClean="0">
                <a:latin typeface="Courier New" pitchFamily="49" charset="0"/>
                <a:cs typeface="Times New Roman" pitchFamily="18" charset="0"/>
              </a:rPr>
              <a:t> </a:t>
            </a:r>
            <a:r>
              <a:rPr lang="en-US" sz="2000" b="1" dirty="0" smtClean="0">
                <a:latin typeface="Courier New" pitchFamily="49" charset="0"/>
                <a:cs typeface="Times New Roman" pitchFamily="18" charset="0"/>
              </a:rPr>
              <a:t>main</a:t>
            </a:r>
            <a:r>
              <a:rPr lang="en-US" sz="2000" dirty="0" smtClean="0">
                <a:latin typeface="Courier New" pitchFamily="49" charset="0"/>
                <a:cs typeface="Times New Roman" pitchFamily="18" charset="0"/>
              </a:rPr>
              <a:t>(</a:t>
            </a:r>
            <a:r>
              <a:rPr lang="en-US" sz="2000" dirty="0" err="1" smtClean="0">
                <a:latin typeface="Courier New" pitchFamily="49" charset="0"/>
                <a:cs typeface="Times New Roman" pitchFamily="18" charset="0"/>
              </a:rPr>
              <a:t>int</a:t>
            </a:r>
            <a:r>
              <a:rPr lang="en-US" sz="2000" dirty="0" smtClean="0">
                <a:latin typeface="Courier New" pitchFamily="49" charset="0"/>
                <a:cs typeface="Times New Roman" pitchFamily="18" charset="0"/>
              </a:rPr>
              <a:t> </a:t>
            </a:r>
            <a:r>
              <a:rPr lang="en-US" sz="2000" dirty="0" err="1" smtClean="0">
                <a:latin typeface="Courier New" pitchFamily="49" charset="0"/>
                <a:cs typeface="Times New Roman" pitchFamily="18" charset="0"/>
              </a:rPr>
              <a:t>argc</a:t>
            </a:r>
            <a:r>
              <a:rPr lang="en-US" sz="2000" dirty="0" smtClean="0">
                <a:latin typeface="Courier New" pitchFamily="49" charset="0"/>
                <a:cs typeface="Times New Roman" pitchFamily="18" charset="0"/>
              </a:rPr>
              <a:t>, char *</a:t>
            </a:r>
            <a:r>
              <a:rPr lang="en-US" sz="2000" dirty="0" err="1" smtClean="0">
                <a:latin typeface="Courier New" pitchFamily="49" charset="0"/>
                <a:cs typeface="Times New Roman" pitchFamily="18" charset="0"/>
              </a:rPr>
              <a:t>argv</a:t>
            </a:r>
            <a:r>
              <a:rPr lang="en-US" sz="2000" dirty="0" smtClean="0">
                <a:latin typeface="Courier New" pitchFamily="49" charset="0"/>
                <a:cs typeface="Times New Roman" pitchFamily="18" charset="0"/>
              </a:rPr>
              <a:t>[]) </a:t>
            </a:r>
          </a:p>
          <a:p>
            <a:pPr algn="just" eaLnBrk="0" hangingPunct="0"/>
            <a:r>
              <a:rPr lang="en-US" sz="2000" dirty="0" smtClean="0">
                <a:latin typeface="Courier New" pitchFamily="49" charset="0"/>
                <a:cs typeface="Times New Roman" pitchFamily="18" charset="0"/>
              </a:rPr>
              <a:t>{</a:t>
            </a:r>
          </a:p>
          <a:p>
            <a:pPr algn="just" eaLnBrk="0" hangingPunct="0"/>
            <a:r>
              <a:rPr lang="en-US" sz="2000" dirty="0" smtClean="0">
                <a:latin typeface="Courier New" pitchFamily="49" charset="0"/>
                <a:cs typeface="Times New Roman" pitchFamily="18" charset="0"/>
              </a:rPr>
              <a:t>  &lt;program code </a:t>
            </a:r>
            <a:r>
              <a:rPr lang="en-US" sz="2000" i="1" dirty="0" smtClean="0">
                <a:latin typeface="Courier New" pitchFamily="49" charset="0"/>
                <a:cs typeface="Times New Roman" pitchFamily="18" charset="0"/>
              </a:rPr>
              <a:t>without</a:t>
            </a:r>
            <a:r>
              <a:rPr lang="en-US" sz="2000" dirty="0" smtClean="0">
                <a:latin typeface="Courier New" pitchFamily="49" charset="0"/>
                <a:cs typeface="Times New Roman" pitchFamily="18" charset="0"/>
              </a:rPr>
              <a:t> the use of MPI functions&gt;</a:t>
            </a:r>
          </a:p>
          <a:p>
            <a:pPr algn="just" eaLnBrk="0" hangingPunct="0"/>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MPI_Init</a:t>
            </a:r>
            <a:r>
              <a:rPr lang="en-US" sz="2000" b="1" dirty="0" smtClean="0">
                <a:latin typeface="Courier New" pitchFamily="49" charset="0"/>
                <a:cs typeface="Times New Roman" pitchFamily="18" charset="0"/>
              </a:rPr>
              <a:t>(&amp;</a:t>
            </a:r>
            <a:r>
              <a:rPr lang="en-US" sz="2000" b="1" dirty="0" err="1" smtClean="0">
                <a:latin typeface="Courier New" pitchFamily="49" charset="0"/>
                <a:cs typeface="Times New Roman" pitchFamily="18" charset="0"/>
              </a:rPr>
              <a:t>agrc</a:t>
            </a:r>
            <a:r>
              <a:rPr lang="en-US" sz="2000" b="1" dirty="0" smtClean="0">
                <a:latin typeface="Courier New" pitchFamily="49" charset="0"/>
                <a:cs typeface="Times New Roman" pitchFamily="18" charset="0"/>
              </a:rPr>
              <a:t>, &amp;</a:t>
            </a:r>
            <a:r>
              <a:rPr lang="en-US" sz="2000" b="1" dirty="0" err="1" smtClean="0">
                <a:latin typeface="Courier New" pitchFamily="49" charset="0"/>
                <a:cs typeface="Times New Roman" pitchFamily="18" charset="0"/>
              </a:rPr>
              <a:t>argv</a:t>
            </a:r>
            <a:r>
              <a:rPr lang="en-US" sz="2000" b="1" dirty="0" smtClean="0">
                <a:latin typeface="Courier New" pitchFamily="49" charset="0"/>
                <a:cs typeface="Times New Roman" pitchFamily="18" charset="0"/>
              </a:rPr>
              <a:t>);</a:t>
            </a:r>
          </a:p>
          <a:p>
            <a:pPr algn="just" eaLnBrk="0" hangingPunct="0"/>
            <a:r>
              <a:rPr lang="en-US" sz="2000" dirty="0" smtClean="0">
                <a:latin typeface="Courier New" pitchFamily="49" charset="0"/>
                <a:cs typeface="Times New Roman" pitchFamily="18" charset="0"/>
              </a:rPr>
              <a:t>  &lt;program code </a:t>
            </a:r>
            <a:r>
              <a:rPr lang="en-US" sz="2000" i="1" dirty="0" smtClean="0">
                <a:latin typeface="Courier New" pitchFamily="49" charset="0"/>
                <a:cs typeface="Times New Roman" pitchFamily="18" charset="0"/>
              </a:rPr>
              <a:t>with</a:t>
            </a:r>
            <a:r>
              <a:rPr lang="en-US" sz="2000" dirty="0" smtClean="0">
                <a:latin typeface="Courier New" pitchFamily="49" charset="0"/>
                <a:cs typeface="Times New Roman" pitchFamily="18" charset="0"/>
              </a:rPr>
              <a:t> the use of MPI functions&gt;</a:t>
            </a:r>
          </a:p>
          <a:p>
            <a:pPr algn="just" eaLnBrk="0" hangingPunct="0"/>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MPI_Finalize</a:t>
            </a:r>
            <a:r>
              <a:rPr lang="en-US" sz="2000" b="1" dirty="0" smtClean="0">
                <a:latin typeface="Courier New" pitchFamily="49" charset="0"/>
                <a:cs typeface="Times New Roman" pitchFamily="18" charset="0"/>
              </a:rPr>
              <a:t>();</a:t>
            </a:r>
          </a:p>
          <a:p>
            <a:pPr algn="just" eaLnBrk="0" hangingPunct="0"/>
            <a:r>
              <a:rPr lang="en-US" sz="2000" dirty="0" smtClean="0">
                <a:latin typeface="Courier New" pitchFamily="49" charset="0"/>
                <a:cs typeface="Times New Roman" pitchFamily="18" charset="0"/>
              </a:rPr>
              <a:t>  &lt;program code </a:t>
            </a:r>
            <a:r>
              <a:rPr lang="en-US" sz="2000" i="1" dirty="0" smtClean="0">
                <a:latin typeface="Courier New" pitchFamily="49" charset="0"/>
                <a:cs typeface="Times New Roman" pitchFamily="18" charset="0"/>
              </a:rPr>
              <a:t>without</a:t>
            </a:r>
            <a:r>
              <a:rPr lang="en-US" sz="2000" dirty="0" smtClean="0">
                <a:latin typeface="Courier New" pitchFamily="49" charset="0"/>
                <a:cs typeface="Times New Roman" pitchFamily="18" charset="0"/>
              </a:rPr>
              <a:t> the use of MPI functions&gt;</a:t>
            </a:r>
          </a:p>
          <a:p>
            <a:pPr algn="just" eaLnBrk="0" hangingPunct="0"/>
            <a:r>
              <a:rPr lang="en-US" sz="2000" dirty="0" smtClean="0">
                <a:latin typeface="Courier New" pitchFamily="49" charset="0"/>
                <a:cs typeface="Times New Roman" pitchFamily="18" charset="0"/>
              </a:rPr>
              <a:t>  return 0;</a:t>
            </a:r>
          </a:p>
          <a:p>
            <a:pPr algn="just" eaLnBrk="0" hangingPunct="0"/>
            <a:r>
              <a:rPr lang="en-US" sz="2000" dirty="0" smtClean="0">
                <a:latin typeface="Courier New" pitchFamily="49" charset="0"/>
                <a:cs typeface="Times New Roman" pitchFamily="18" charset="0"/>
              </a:rPr>
              <a: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The Fundamentals of MPI… </a:t>
            </a:r>
            <a:br>
              <a:rPr lang="en-US" dirty="0" smtClean="0"/>
            </a:br>
            <a:r>
              <a:rPr lang="en-US" sz="2800" dirty="0" smtClean="0"/>
              <a:t>Determining the Number and Ranks of the Processes</a:t>
            </a:r>
            <a:endParaRPr lang="ru-RU" sz="2800" dirty="0" smtClean="0"/>
          </a:p>
        </p:txBody>
      </p:sp>
      <p:sp>
        <p:nvSpPr>
          <p:cNvPr id="5123" name="Rectangle 5"/>
          <p:cNvSpPr>
            <a:spLocks noGrp="1" noChangeArrowheads="1"/>
          </p:cNvSpPr>
          <p:nvPr>
            <p:ph idx="1"/>
          </p:nvPr>
        </p:nvSpPr>
        <p:spPr/>
        <p:txBody>
          <a:bodyPr/>
          <a:lstStyle/>
          <a:p>
            <a:r>
              <a:rPr lang="en-US" dirty="0" smtClean="0"/>
              <a:t>The </a:t>
            </a:r>
            <a:r>
              <a:rPr lang="en-US" b="1" dirty="0" smtClean="0"/>
              <a:t>number of the processes </a:t>
            </a:r>
            <a:r>
              <a:rPr lang="en-US" dirty="0" smtClean="0"/>
              <a:t>in the parallel program being executed can be obtained by means of the following function</a:t>
            </a:r>
            <a:endParaRPr lang="en-US" i="1" dirty="0" smtClean="0"/>
          </a:p>
          <a:p>
            <a:endParaRPr lang="en-US" i="1" dirty="0" smtClean="0"/>
          </a:p>
          <a:p>
            <a:endParaRPr lang="en-US" i="1" dirty="0" smtClean="0"/>
          </a:p>
          <a:p>
            <a:endParaRPr lang="en-US" i="1" dirty="0" smtClean="0"/>
          </a:p>
          <a:p>
            <a:r>
              <a:rPr lang="en-US" dirty="0" smtClean="0"/>
              <a:t>The following function is used to determine the </a:t>
            </a:r>
            <a:r>
              <a:rPr lang="en-US" b="1" dirty="0" smtClean="0"/>
              <a:t>process rank</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22</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243072"/>
            <a:ext cx="9144064"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solidFill>
                  <a:srgbClr val="000000"/>
                </a:solidFill>
                <a:latin typeface="Courier New"/>
              </a:rPr>
              <a:t>int</a:t>
            </a:r>
            <a:r>
              <a:rPr lang="en-US" sz="2000" dirty="0" smtClean="0">
                <a:solidFill>
                  <a:srgbClr val="000000"/>
                </a:solidFill>
                <a:latin typeface="Courier New"/>
              </a:rPr>
              <a:t> </a:t>
            </a:r>
            <a:r>
              <a:rPr lang="en-US" sz="2000" b="1" dirty="0" err="1" smtClean="0">
                <a:solidFill>
                  <a:srgbClr val="000000"/>
                </a:solidFill>
                <a:latin typeface="Courier New"/>
              </a:rPr>
              <a:t>MPI_Comm_size</a:t>
            </a:r>
            <a:r>
              <a:rPr lang="en-US" sz="2000" dirty="0" smtClean="0">
                <a:solidFill>
                  <a:srgbClr val="000000"/>
                </a:solidFill>
                <a:latin typeface="Courier New"/>
              </a:rPr>
              <a:t>(</a:t>
            </a:r>
            <a:r>
              <a:rPr lang="en-US" sz="2000" dirty="0" err="1" smtClean="0">
                <a:solidFill>
                  <a:srgbClr val="000000"/>
                </a:solidFill>
                <a:latin typeface="Courier New"/>
              </a:rPr>
              <a:t>MPI_Comm</a:t>
            </a:r>
            <a:r>
              <a:rPr lang="en-US" sz="2000" dirty="0" smtClean="0">
                <a:solidFill>
                  <a:srgbClr val="000000"/>
                </a:solidFill>
                <a:latin typeface="Courier New"/>
              </a:rPr>
              <a:t> </a:t>
            </a:r>
            <a:r>
              <a:rPr lang="en-US" sz="2000" dirty="0" err="1" smtClean="0">
                <a:solidFill>
                  <a:srgbClr val="000000"/>
                </a:solidFill>
                <a:latin typeface="Courier New"/>
              </a:rPr>
              <a:t>comm</a:t>
            </a:r>
            <a:r>
              <a:rPr lang="en-US" sz="2000" dirty="0" smtClean="0">
                <a:solidFill>
                  <a:srgbClr val="000000"/>
                </a:solidFill>
                <a:latin typeface="Courier New"/>
              </a:rPr>
              <a:t>, </a:t>
            </a:r>
            <a:r>
              <a:rPr lang="en-US" sz="2000" dirty="0" err="1" smtClean="0">
                <a:solidFill>
                  <a:srgbClr val="000000"/>
                </a:solidFill>
                <a:latin typeface="Courier New"/>
              </a:rPr>
              <a:t>int</a:t>
            </a:r>
            <a:r>
              <a:rPr lang="en-US" sz="2000" dirty="0" smtClean="0">
                <a:solidFill>
                  <a:srgbClr val="000000"/>
                </a:solidFill>
                <a:latin typeface="Courier New"/>
              </a:rPr>
              <a:t> *size);</a:t>
            </a:r>
          </a:p>
        </p:txBody>
      </p:sp>
      <p:sp>
        <p:nvSpPr>
          <p:cNvPr id="10" name="Rectangle 1"/>
          <p:cNvSpPr>
            <a:spLocks noChangeArrowheads="1"/>
          </p:cNvSpPr>
          <p:nvPr/>
        </p:nvSpPr>
        <p:spPr bwMode="auto">
          <a:xfrm>
            <a:off x="523844" y="3957584"/>
            <a:ext cx="9144064"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pPr algn="just" eaLnBrk="0" hangingPunct="0"/>
            <a:r>
              <a:rPr lang="en-US" sz="2000" dirty="0" err="1" smtClean="0">
                <a:latin typeface="Courier New" pitchFamily="49" charset="0"/>
                <a:cs typeface="Times New Roman" pitchFamily="18" charset="0"/>
              </a:rPr>
              <a:t>int</a:t>
            </a:r>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MPI_Comm_rank</a:t>
            </a:r>
            <a:r>
              <a:rPr lang="en-US" sz="2000" dirty="0" smtClean="0">
                <a:latin typeface="Courier New" pitchFamily="49" charset="0"/>
                <a:cs typeface="Times New Roman" pitchFamily="18" charset="0"/>
              </a:rPr>
              <a:t>(</a:t>
            </a:r>
            <a:r>
              <a:rPr lang="en-US" sz="2000" dirty="0" err="1" smtClean="0">
                <a:latin typeface="Courier New" pitchFamily="49" charset="0"/>
                <a:cs typeface="Times New Roman" pitchFamily="18" charset="0"/>
              </a:rPr>
              <a:t>MPI_Commcomm</a:t>
            </a:r>
            <a:r>
              <a:rPr lang="en-US" sz="2000" dirty="0" smtClean="0">
                <a:latin typeface="Courier New" pitchFamily="49" charset="0"/>
                <a:cs typeface="Times New Roman" pitchFamily="18" charset="0"/>
              </a:rPr>
              <a:t>, </a:t>
            </a:r>
            <a:r>
              <a:rPr lang="en-US" sz="2000" dirty="0" err="1" smtClean="0">
                <a:latin typeface="Courier New" pitchFamily="49" charset="0"/>
                <a:cs typeface="Times New Roman" pitchFamily="18" charset="0"/>
              </a:rPr>
              <a:t>int</a:t>
            </a:r>
            <a:r>
              <a:rPr lang="en-US" sz="2000" dirty="0" smtClean="0">
                <a:latin typeface="Courier New" pitchFamily="49" charset="0"/>
                <a:cs typeface="Times New Roman" pitchFamily="18" charset="0"/>
              </a:rPr>
              <a:t> *rank);</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The Fundamentals of MPI… </a:t>
            </a:r>
            <a:br>
              <a:rPr lang="en-US" dirty="0" smtClean="0"/>
            </a:br>
            <a:r>
              <a:rPr lang="en-US" sz="2800" dirty="0" smtClean="0"/>
              <a:t>Determining the Number and Ranks of the Processes</a:t>
            </a:r>
            <a:endParaRPr lang="ru-RU" sz="2800" dirty="0" smtClean="0"/>
          </a:p>
        </p:txBody>
      </p:sp>
      <p:sp>
        <p:nvSpPr>
          <p:cNvPr id="5123" name="Rectangle 5"/>
          <p:cNvSpPr>
            <a:spLocks noGrp="1" noChangeArrowheads="1"/>
          </p:cNvSpPr>
          <p:nvPr>
            <p:ph idx="1"/>
          </p:nvPr>
        </p:nvSpPr>
        <p:spPr/>
        <p:txBody>
          <a:bodyPr/>
          <a:lstStyle/>
          <a:p>
            <a:r>
              <a:rPr lang="en-US" dirty="0" smtClean="0"/>
              <a:t>As a rule, the functions  </a:t>
            </a:r>
            <a:r>
              <a:rPr lang="en-US" b="1" dirty="0" err="1" smtClean="0">
                <a:latin typeface="Courier New" pitchFamily="49" charset="0"/>
                <a:cs typeface="Courier New" pitchFamily="49" charset="0"/>
              </a:rPr>
              <a:t>MPI_Comm_size</a:t>
            </a:r>
            <a:r>
              <a:rPr lang="en-US" b="1" dirty="0" smtClean="0">
                <a:latin typeface="Courier New" pitchFamily="49" charset="0"/>
                <a:cs typeface="Courier New" pitchFamily="49" charset="0"/>
              </a:rPr>
              <a:t>()</a:t>
            </a:r>
            <a:r>
              <a:rPr lang="en-US" dirty="0" smtClean="0"/>
              <a:t> and </a:t>
            </a:r>
            <a:r>
              <a:rPr lang="en-US" b="1" dirty="0" err="1" smtClean="0">
                <a:latin typeface="Courier New" pitchFamily="49" charset="0"/>
                <a:cs typeface="Courier New" pitchFamily="49" charset="0"/>
              </a:rPr>
              <a:t>MPI_Comm_rank</a:t>
            </a:r>
            <a:r>
              <a:rPr lang="en-US" b="1" dirty="0" smtClean="0">
                <a:latin typeface="Courier New" pitchFamily="49" charset="0"/>
                <a:cs typeface="Courier New" pitchFamily="49" charset="0"/>
              </a:rPr>
              <a:t>()</a:t>
            </a:r>
            <a:r>
              <a:rPr lang="en-US" dirty="0" smtClean="0"/>
              <a:t> are called right after  </a:t>
            </a:r>
            <a:r>
              <a:rPr lang="en-US" b="1" dirty="0" err="1" smtClean="0">
                <a:latin typeface="Courier New" pitchFamily="49" charset="0"/>
                <a:cs typeface="Courier New" pitchFamily="49" charset="0"/>
              </a:rPr>
              <a:t>MPI_Init</a:t>
            </a:r>
            <a:r>
              <a:rPr lang="en-US" b="1" dirty="0" smtClean="0">
                <a:latin typeface="Courier New" pitchFamily="49" charset="0"/>
                <a:cs typeface="Courier New" pitchFamily="49" charset="0"/>
              </a:rPr>
              <a:t>()</a:t>
            </a:r>
            <a:r>
              <a:rPr lang="en-US" dirty="0" smtClean="0"/>
              <a:t> </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171634"/>
            <a:ext cx="9144064" cy="4093428"/>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pPr algn="just" eaLnBrk="0" hangingPunct="0"/>
            <a:r>
              <a:rPr lang="en-US" sz="2000" b="1" dirty="0" smtClean="0">
                <a:latin typeface="Courier New" pitchFamily="49" charset="0"/>
                <a:cs typeface="Times New Roman" pitchFamily="18" charset="0"/>
              </a:rPr>
              <a:t>#include "</a:t>
            </a:r>
            <a:r>
              <a:rPr lang="en-US" sz="2000" b="1" dirty="0" err="1" smtClean="0">
                <a:latin typeface="Courier New" pitchFamily="49" charset="0"/>
                <a:cs typeface="Times New Roman" pitchFamily="18" charset="0"/>
              </a:rPr>
              <a:t>mpi.h</a:t>
            </a:r>
            <a:r>
              <a:rPr lang="en-US" sz="2000" b="1" dirty="0" smtClean="0">
                <a:latin typeface="Courier New" pitchFamily="49" charset="0"/>
                <a:cs typeface="Times New Roman" pitchFamily="18" charset="0"/>
              </a:rPr>
              <a:t>"</a:t>
            </a:r>
          </a:p>
          <a:p>
            <a:pPr algn="just" eaLnBrk="0" hangingPunct="0"/>
            <a:r>
              <a:rPr lang="en-US" sz="2000" dirty="0" err="1" smtClean="0">
                <a:latin typeface="Courier New" pitchFamily="49" charset="0"/>
                <a:cs typeface="Times New Roman" pitchFamily="18" charset="0"/>
              </a:rPr>
              <a:t>int</a:t>
            </a:r>
            <a:r>
              <a:rPr lang="en-US" sz="2000" dirty="0" smtClean="0">
                <a:latin typeface="Courier New" pitchFamily="49" charset="0"/>
                <a:cs typeface="Times New Roman" pitchFamily="18" charset="0"/>
              </a:rPr>
              <a:t> </a:t>
            </a:r>
            <a:r>
              <a:rPr lang="en-US" sz="2000" b="1" dirty="0" smtClean="0">
                <a:latin typeface="Courier New" pitchFamily="49" charset="0"/>
                <a:cs typeface="Times New Roman" pitchFamily="18" charset="0"/>
              </a:rPr>
              <a:t>main</a:t>
            </a:r>
            <a:r>
              <a:rPr lang="en-US" sz="2000" dirty="0" smtClean="0">
                <a:latin typeface="Courier New" pitchFamily="49" charset="0"/>
                <a:cs typeface="Times New Roman" pitchFamily="18" charset="0"/>
              </a:rPr>
              <a:t>(</a:t>
            </a:r>
            <a:r>
              <a:rPr lang="en-US" sz="2000" dirty="0" err="1" smtClean="0">
                <a:latin typeface="Courier New" pitchFamily="49" charset="0"/>
                <a:cs typeface="Times New Roman" pitchFamily="18" charset="0"/>
              </a:rPr>
              <a:t>int</a:t>
            </a:r>
            <a:r>
              <a:rPr lang="en-US" sz="2000" dirty="0" smtClean="0">
                <a:latin typeface="Courier New" pitchFamily="49" charset="0"/>
                <a:cs typeface="Times New Roman" pitchFamily="18" charset="0"/>
              </a:rPr>
              <a:t> </a:t>
            </a:r>
            <a:r>
              <a:rPr lang="en-US" sz="2000" dirty="0" err="1" smtClean="0">
                <a:latin typeface="Courier New" pitchFamily="49" charset="0"/>
                <a:cs typeface="Times New Roman" pitchFamily="18" charset="0"/>
              </a:rPr>
              <a:t>argc</a:t>
            </a:r>
            <a:r>
              <a:rPr lang="en-US" sz="2000" dirty="0" smtClean="0">
                <a:latin typeface="Courier New" pitchFamily="49" charset="0"/>
                <a:cs typeface="Times New Roman" pitchFamily="18" charset="0"/>
              </a:rPr>
              <a:t>, char *</a:t>
            </a:r>
            <a:r>
              <a:rPr lang="en-US" sz="2000" dirty="0" err="1" smtClean="0">
                <a:latin typeface="Courier New" pitchFamily="49" charset="0"/>
                <a:cs typeface="Times New Roman" pitchFamily="18" charset="0"/>
              </a:rPr>
              <a:t>argv</a:t>
            </a:r>
            <a:r>
              <a:rPr lang="en-US" sz="2000" dirty="0" smtClean="0">
                <a:latin typeface="Courier New" pitchFamily="49" charset="0"/>
                <a:cs typeface="Times New Roman" pitchFamily="18" charset="0"/>
              </a:rPr>
              <a:t>[]) </a:t>
            </a:r>
          </a:p>
          <a:p>
            <a:pPr algn="just" eaLnBrk="0" hangingPunct="0"/>
            <a:r>
              <a:rPr lang="en-US" sz="2000" dirty="0" smtClean="0">
                <a:latin typeface="Courier New" pitchFamily="49" charset="0"/>
                <a:cs typeface="Times New Roman" pitchFamily="18" charset="0"/>
              </a:rPr>
              <a:t>{</a:t>
            </a:r>
          </a:p>
          <a:p>
            <a:pPr algn="just" eaLnBrk="0" hangingPunct="0"/>
            <a:r>
              <a:rPr lang="en-US" sz="2000" dirty="0" smtClean="0">
                <a:latin typeface="Courier New" pitchFamily="49" charset="0"/>
                <a:cs typeface="Times New Roman" pitchFamily="18" charset="0"/>
              </a:rPr>
              <a:t>  </a:t>
            </a:r>
            <a:r>
              <a:rPr lang="en-US" sz="2000" dirty="0" err="1" smtClean="0">
                <a:latin typeface="Courier New" pitchFamily="49" charset="0"/>
                <a:cs typeface="Times New Roman" pitchFamily="18" charset="0"/>
              </a:rPr>
              <a:t>int</a:t>
            </a:r>
            <a:r>
              <a:rPr lang="en-US" sz="2000" dirty="0" smtClean="0">
                <a:latin typeface="Courier New" pitchFamily="49" charset="0"/>
                <a:cs typeface="Times New Roman" pitchFamily="18" charset="0"/>
              </a:rPr>
              <a:t> </a:t>
            </a:r>
            <a:r>
              <a:rPr lang="en-US" sz="2000" dirty="0" err="1" smtClean="0">
                <a:latin typeface="Courier New" pitchFamily="49" charset="0"/>
                <a:cs typeface="Times New Roman" pitchFamily="18" charset="0"/>
              </a:rPr>
              <a:t>ProcNum</a:t>
            </a:r>
            <a:r>
              <a:rPr lang="en-US" sz="2000" dirty="0" smtClean="0">
                <a:latin typeface="Courier New" pitchFamily="49" charset="0"/>
                <a:cs typeface="Times New Roman" pitchFamily="18" charset="0"/>
              </a:rPr>
              <a:t>, </a:t>
            </a:r>
            <a:r>
              <a:rPr lang="en-US" sz="2000" dirty="0" err="1" smtClean="0">
                <a:latin typeface="Courier New" pitchFamily="49" charset="0"/>
                <a:cs typeface="Times New Roman" pitchFamily="18" charset="0"/>
              </a:rPr>
              <a:t>ProcRank</a:t>
            </a:r>
            <a:r>
              <a:rPr lang="en-US" sz="2000" dirty="0" smtClean="0">
                <a:latin typeface="Courier New" pitchFamily="49" charset="0"/>
                <a:cs typeface="Times New Roman" pitchFamily="18" charset="0"/>
              </a:rPr>
              <a:t>;</a:t>
            </a:r>
          </a:p>
          <a:p>
            <a:pPr algn="just" eaLnBrk="0" hangingPunct="0"/>
            <a:r>
              <a:rPr lang="en-US" sz="2000" dirty="0" smtClean="0">
                <a:latin typeface="Courier New" pitchFamily="49" charset="0"/>
                <a:cs typeface="Times New Roman" pitchFamily="18" charset="0"/>
              </a:rPr>
              <a:t>  &lt;program code </a:t>
            </a:r>
            <a:r>
              <a:rPr lang="en-US" sz="2000" i="1" dirty="0" smtClean="0">
                <a:latin typeface="Courier New" pitchFamily="49" charset="0"/>
                <a:cs typeface="Times New Roman" pitchFamily="18" charset="0"/>
              </a:rPr>
              <a:t>without</a:t>
            </a:r>
            <a:r>
              <a:rPr lang="en-US" sz="2000" dirty="0" smtClean="0">
                <a:latin typeface="Courier New" pitchFamily="49" charset="0"/>
                <a:cs typeface="Times New Roman" pitchFamily="18" charset="0"/>
              </a:rPr>
              <a:t> the use of MPI functions&gt;</a:t>
            </a:r>
          </a:p>
          <a:p>
            <a:pPr algn="just" eaLnBrk="0" hangingPunct="0"/>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MPI_Init</a:t>
            </a:r>
            <a:r>
              <a:rPr lang="en-US" sz="2000" b="1" dirty="0" smtClean="0">
                <a:latin typeface="Courier New" pitchFamily="49" charset="0"/>
                <a:cs typeface="Times New Roman" pitchFamily="18" charset="0"/>
              </a:rPr>
              <a:t>(&amp;</a:t>
            </a:r>
            <a:r>
              <a:rPr lang="en-US" sz="2000" b="1" dirty="0" err="1" smtClean="0">
                <a:latin typeface="Courier New" pitchFamily="49" charset="0"/>
                <a:cs typeface="Times New Roman" pitchFamily="18" charset="0"/>
              </a:rPr>
              <a:t>agrc</a:t>
            </a:r>
            <a:r>
              <a:rPr lang="en-US" sz="2000" b="1" dirty="0" smtClean="0">
                <a:latin typeface="Courier New" pitchFamily="49" charset="0"/>
                <a:cs typeface="Times New Roman" pitchFamily="18" charset="0"/>
              </a:rPr>
              <a:t>, &amp;</a:t>
            </a:r>
            <a:r>
              <a:rPr lang="en-US" sz="2000" b="1" dirty="0" err="1" smtClean="0">
                <a:latin typeface="Courier New" pitchFamily="49" charset="0"/>
                <a:cs typeface="Times New Roman" pitchFamily="18" charset="0"/>
              </a:rPr>
              <a:t>argv</a:t>
            </a:r>
            <a:r>
              <a:rPr lang="en-US" sz="2000" b="1" dirty="0" smtClean="0">
                <a:latin typeface="Courier New" pitchFamily="49" charset="0"/>
                <a:cs typeface="Times New Roman" pitchFamily="18" charset="0"/>
              </a:rPr>
              <a:t>);</a:t>
            </a:r>
          </a:p>
          <a:p>
            <a:pPr algn="just" eaLnBrk="0" hangingPunct="0"/>
            <a:r>
              <a:rPr lang="en-US" sz="2000"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MPI_Comm_size</a:t>
            </a:r>
            <a:r>
              <a:rPr lang="en-US" sz="2000" dirty="0" smtClean="0">
                <a:latin typeface="Courier New" pitchFamily="49" charset="0"/>
                <a:cs typeface="Times New Roman" pitchFamily="18" charset="0"/>
              </a:rPr>
              <a:t>(MPI_COMM_WORLD, &amp;</a:t>
            </a:r>
            <a:r>
              <a:rPr lang="en-US" sz="2000" dirty="0" err="1" smtClean="0">
                <a:latin typeface="Courier New" pitchFamily="49" charset="0"/>
                <a:cs typeface="Times New Roman" pitchFamily="18" charset="0"/>
              </a:rPr>
              <a:t>ProcNum</a:t>
            </a:r>
            <a:r>
              <a:rPr lang="en-US" sz="2000" dirty="0" smtClean="0">
                <a:latin typeface="Courier New" pitchFamily="49" charset="0"/>
                <a:cs typeface="Times New Roman" pitchFamily="18" charset="0"/>
              </a:rPr>
              <a:t>);</a:t>
            </a:r>
          </a:p>
          <a:p>
            <a:pPr algn="just" eaLnBrk="0" hangingPunct="0"/>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MPI_Comm_rank</a:t>
            </a:r>
            <a:r>
              <a:rPr lang="en-US" sz="2000" dirty="0" smtClean="0">
                <a:latin typeface="Courier New" pitchFamily="49" charset="0"/>
                <a:cs typeface="Times New Roman" pitchFamily="18" charset="0"/>
              </a:rPr>
              <a:t>(MPI_COMM_WORLD, &amp;</a:t>
            </a:r>
            <a:r>
              <a:rPr lang="en-US" sz="2000" dirty="0" err="1" smtClean="0">
                <a:latin typeface="Courier New" pitchFamily="49" charset="0"/>
                <a:cs typeface="Times New Roman" pitchFamily="18" charset="0"/>
              </a:rPr>
              <a:t>ProcRank</a:t>
            </a:r>
            <a:r>
              <a:rPr lang="en-US" sz="2000" dirty="0" smtClean="0">
                <a:latin typeface="Courier New" pitchFamily="49" charset="0"/>
                <a:cs typeface="Times New Roman" pitchFamily="18" charset="0"/>
              </a:rPr>
              <a:t>);</a:t>
            </a:r>
          </a:p>
          <a:p>
            <a:pPr algn="just" eaLnBrk="0" hangingPunct="0"/>
            <a:r>
              <a:rPr lang="en-US" sz="2000" dirty="0" smtClean="0">
                <a:latin typeface="Courier New" pitchFamily="49" charset="0"/>
                <a:cs typeface="Times New Roman" pitchFamily="18" charset="0"/>
              </a:rPr>
              <a:t>  &lt;program code </a:t>
            </a:r>
            <a:r>
              <a:rPr lang="en-US" sz="2000" i="1" dirty="0" smtClean="0">
                <a:latin typeface="Courier New" pitchFamily="49" charset="0"/>
                <a:cs typeface="Times New Roman" pitchFamily="18" charset="0"/>
              </a:rPr>
              <a:t>with</a:t>
            </a:r>
            <a:r>
              <a:rPr lang="en-US" sz="2000" dirty="0" smtClean="0">
                <a:latin typeface="Courier New" pitchFamily="49" charset="0"/>
                <a:cs typeface="Times New Roman" pitchFamily="18" charset="0"/>
              </a:rPr>
              <a:t> the use of MPI functions&gt;</a:t>
            </a:r>
          </a:p>
          <a:p>
            <a:pPr algn="just" eaLnBrk="0" hangingPunct="0"/>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MPI_Finalize</a:t>
            </a:r>
            <a:r>
              <a:rPr lang="en-US" sz="2000" b="1" dirty="0" smtClean="0">
                <a:latin typeface="Courier New" pitchFamily="49" charset="0"/>
                <a:cs typeface="Times New Roman" pitchFamily="18" charset="0"/>
              </a:rPr>
              <a:t>();</a:t>
            </a:r>
          </a:p>
          <a:p>
            <a:pPr algn="just" eaLnBrk="0" hangingPunct="0"/>
            <a:r>
              <a:rPr lang="en-US" sz="2000" dirty="0" smtClean="0">
                <a:latin typeface="Courier New" pitchFamily="49" charset="0"/>
                <a:cs typeface="Times New Roman" pitchFamily="18" charset="0"/>
              </a:rPr>
              <a:t>  &lt;program code </a:t>
            </a:r>
            <a:r>
              <a:rPr lang="en-US" sz="2000" i="1" dirty="0" smtClean="0">
                <a:latin typeface="Courier New" pitchFamily="49" charset="0"/>
                <a:cs typeface="Times New Roman" pitchFamily="18" charset="0"/>
              </a:rPr>
              <a:t>without</a:t>
            </a:r>
            <a:r>
              <a:rPr lang="en-US" sz="2000" dirty="0" smtClean="0">
                <a:latin typeface="Courier New" pitchFamily="49" charset="0"/>
                <a:cs typeface="Times New Roman" pitchFamily="18" charset="0"/>
              </a:rPr>
              <a:t> the use of MPI functions&gt;</a:t>
            </a:r>
          </a:p>
          <a:p>
            <a:pPr algn="just" eaLnBrk="0" hangingPunct="0"/>
            <a:r>
              <a:rPr lang="en-US" sz="2000" dirty="0" smtClean="0">
                <a:latin typeface="Courier New" pitchFamily="49" charset="0"/>
                <a:cs typeface="Times New Roman" pitchFamily="18" charset="0"/>
              </a:rPr>
              <a:t>  return 0;</a:t>
            </a:r>
          </a:p>
          <a:p>
            <a:pPr algn="just" eaLnBrk="0" hangingPunct="0"/>
            <a:r>
              <a:rPr lang="en-US" sz="2000" dirty="0" smtClean="0">
                <a:latin typeface="Courier New" pitchFamily="49" charset="0"/>
                <a:cs typeface="Times New Roman" pitchFamily="18" charset="0"/>
              </a:rPr>
              <a: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The Fundamentals of MPI… </a:t>
            </a:r>
            <a:br>
              <a:rPr lang="en-US" dirty="0" smtClean="0"/>
            </a:br>
            <a:r>
              <a:rPr lang="en-US" sz="2800" dirty="0" smtClean="0"/>
              <a:t>Determining the Number and Ranks of the Processes</a:t>
            </a:r>
            <a:endParaRPr lang="ru-RU" sz="2800" dirty="0" smtClean="0"/>
          </a:p>
        </p:txBody>
      </p:sp>
      <p:sp>
        <p:nvSpPr>
          <p:cNvPr id="5123" name="Rectangle 5"/>
          <p:cNvSpPr>
            <a:spLocks noGrp="1" noChangeArrowheads="1"/>
          </p:cNvSpPr>
          <p:nvPr>
            <p:ph idx="1"/>
          </p:nvPr>
        </p:nvSpPr>
        <p:spPr/>
        <p:txBody>
          <a:bodyPr/>
          <a:lstStyle/>
          <a:p>
            <a:endParaRPr lang="en-US" dirty="0" smtClean="0"/>
          </a:p>
          <a:p>
            <a:r>
              <a:rPr lang="en-US" dirty="0" smtClean="0"/>
              <a:t>Communicator  </a:t>
            </a:r>
            <a:r>
              <a:rPr lang="en-US" b="1" dirty="0" smtClean="0">
                <a:latin typeface="Courier New" pitchFamily="49" charset="0"/>
                <a:cs typeface="Courier New" pitchFamily="49" charset="0"/>
              </a:rPr>
              <a:t>MPI_COMM_WORLD</a:t>
            </a:r>
            <a:r>
              <a:rPr lang="en-US" dirty="0" smtClean="0"/>
              <a:t>, as it has been previously mentioned, is created on default and presents all the processes carried out by a parallel program</a:t>
            </a:r>
          </a:p>
          <a:p>
            <a:endParaRPr lang="en-US" dirty="0" smtClean="0"/>
          </a:p>
          <a:p>
            <a:r>
              <a:rPr lang="en-US" dirty="0" smtClean="0"/>
              <a:t>The rank obtained by means of the function  </a:t>
            </a:r>
            <a:r>
              <a:rPr lang="en-US" b="1" dirty="0" err="1" smtClean="0">
                <a:latin typeface="Courier New" pitchFamily="49" charset="0"/>
                <a:cs typeface="Courier New" pitchFamily="49" charset="0"/>
              </a:rPr>
              <a:t>MPI_Comm_rank</a:t>
            </a:r>
            <a:r>
              <a:rPr lang="en-US" b="1" dirty="0" smtClean="0">
                <a:latin typeface="Courier New" pitchFamily="49" charset="0"/>
                <a:cs typeface="Courier New" pitchFamily="49" charset="0"/>
              </a:rPr>
              <a:t>()</a:t>
            </a:r>
            <a:r>
              <a:rPr lang="en-US" dirty="0" smtClean="0"/>
              <a:t> is the rank of the process, which has called this function, i.e. the variable  </a:t>
            </a:r>
            <a:r>
              <a:rPr lang="en-US" b="1" dirty="0" err="1" smtClean="0">
                <a:latin typeface="Courier New" pitchFamily="49" charset="0"/>
                <a:cs typeface="Courier New" pitchFamily="49" charset="0"/>
              </a:rPr>
              <a:t>ProcRank</a:t>
            </a:r>
            <a:r>
              <a:rPr lang="en-US" dirty="0" smtClean="0"/>
              <a:t>  will accept different values in different processes</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24</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The Fundamentals of MPI… </a:t>
            </a:r>
            <a:br>
              <a:rPr lang="en-US" dirty="0" smtClean="0"/>
            </a:br>
            <a:r>
              <a:rPr lang="en-US" sz="2800" dirty="0" smtClean="0"/>
              <a:t>Message Passing</a:t>
            </a:r>
            <a:endParaRPr lang="ru-RU" sz="2800" dirty="0" smtClean="0"/>
          </a:p>
        </p:txBody>
      </p:sp>
      <p:sp>
        <p:nvSpPr>
          <p:cNvPr id="5123" name="Rectangle 5"/>
          <p:cNvSpPr>
            <a:spLocks noGrp="1" noChangeArrowheads="1"/>
          </p:cNvSpPr>
          <p:nvPr>
            <p:ph idx="1"/>
          </p:nvPr>
        </p:nvSpPr>
        <p:spPr/>
        <p:txBody>
          <a:bodyPr/>
          <a:lstStyle/>
          <a:p>
            <a:r>
              <a:rPr lang="en-US" dirty="0" smtClean="0"/>
              <a:t>In order to transmit data, the sending process should carry out the following function</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171634"/>
            <a:ext cx="9144064" cy="317009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MPI_Send</a:t>
            </a:r>
            <a:r>
              <a:rPr lang="en-US" sz="2000" dirty="0" smtClean="0">
                <a:latin typeface="Courier New" pitchFamily="49" charset="0"/>
              </a:rPr>
              <a:t>(void *</a:t>
            </a:r>
            <a:r>
              <a:rPr lang="en-US" sz="2000" dirty="0" err="1" smtClean="0">
                <a:latin typeface="Courier New" pitchFamily="49" charset="0"/>
              </a:rPr>
              <a:t>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MPI_Datatype</a:t>
            </a:r>
            <a:r>
              <a:rPr lang="en-US" sz="2000" dirty="0" smtClean="0">
                <a:latin typeface="Courier New" pitchFamily="49" charset="0"/>
              </a:rPr>
              <a:t> type, </a:t>
            </a:r>
            <a:endParaRPr lang="ru-RU" sz="2000" dirty="0" smtClean="0">
              <a:latin typeface="Courier New" pitchFamily="49" charset="0"/>
            </a:endParaRPr>
          </a:p>
          <a:p>
            <a:r>
              <a:rPr lang="ru-RU"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dest</a:t>
            </a:r>
            <a:r>
              <a:rPr lang="en-US" sz="2000" dirty="0" smtClean="0">
                <a:latin typeface="Courier New" pitchFamily="49" charset="0"/>
              </a:rPr>
              <a:t>,</a:t>
            </a:r>
            <a:r>
              <a:rPr lang="ru-RU"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tag,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a:t>
            </a:r>
            <a:endParaRPr lang="ru-RU" sz="2000" dirty="0" smtClean="0">
              <a:latin typeface="Courier New" pitchFamily="49" charset="0"/>
            </a:endParaRPr>
          </a:p>
          <a:p>
            <a:endParaRPr lang="ru-RU" sz="2000" dirty="0" smtClean="0"/>
          </a:p>
          <a:p>
            <a:pPr marL="1790700" indent="-1790700"/>
            <a:r>
              <a:rPr lang="ru-RU" sz="2000" b="1" dirty="0" smtClean="0">
                <a:latin typeface="Courier New" pitchFamily="49" charset="0"/>
              </a:rPr>
              <a:t>- </a:t>
            </a:r>
            <a:r>
              <a:rPr lang="en-US" sz="2000" b="1" dirty="0" err="1" smtClean="0">
                <a:latin typeface="Courier New" pitchFamily="49" charset="0"/>
              </a:rPr>
              <a:t>buf</a:t>
            </a:r>
            <a:r>
              <a:rPr lang="en-US" sz="2000" b="1" dirty="0" smtClean="0">
                <a:latin typeface="Courier New" pitchFamily="49" charset="0"/>
              </a:rPr>
              <a:t> </a:t>
            </a:r>
            <a:r>
              <a:rPr lang="ru-RU" sz="2000" b="1" dirty="0" smtClean="0">
                <a:latin typeface="Courier New" pitchFamily="49" charset="0"/>
              </a:rPr>
              <a:t>  – </a:t>
            </a:r>
            <a:r>
              <a:rPr lang="en-US" sz="2000" dirty="0" smtClean="0"/>
              <a:t>the address of the memory buffer, which contains the data of the </a:t>
            </a:r>
          </a:p>
          <a:p>
            <a:pPr marL="1790700" indent="-1790700"/>
            <a:r>
              <a:rPr lang="en-US" sz="2000" b="1" dirty="0" smtClean="0">
                <a:latin typeface="Courier New" pitchFamily="49" charset="0"/>
              </a:rPr>
              <a:t>          </a:t>
            </a:r>
            <a:r>
              <a:rPr lang="en-US" sz="2000" dirty="0" smtClean="0"/>
              <a:t>message to be transmitted</a:t>
            </a:r>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count</a:t>
            </a:r>
            <a:r>
              <a:rPr lang="ru-RU" sz="2000" b="1" dirty="0" smtClean="0">
                <a:latin typeface="Courier New" pitchFamily="49" charset="0"/>
              </a:rPr>
              <a:t> – </a:t>
            </a:r>
            <a:r>
              <a:rPr lang="en-US" sz="2000" dirty="0" smtClean="0"/>
              <a:t>the number of the data elements in the message</a:t>
            </a:r>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type</a:t>
            </a:r>
            <a:r>
              <a:rPr lang="ru-RU" sz="2000" b="1" dirty="0" smtClean="0">
                <a:latin typeface="Courier New" pitchFamily="49" charset="0"/>
              </a:rPr>
              <a:t>  - </a:t>
            </a:r>
            <a:r>
              <a:rPr lang="en-US" sz="2000" dirty="0" smtClean="0"/>
              <a:t>the type of the data elements in the message</a:t>
            </a:r>
            <a:endParaRPr lang="ru-RU" sz="2000" dirty="0" smtClean="0">
              <a:latin typeface="Courier New" pitchFamily="49" charset="0"/>
            </a:endParaRPr>
          </a:p>
          <a:p>
            <a:r>
              <a:rPr lang="ru-RU" sz="2000" b="1" dirty="0" smtClean="0">
                <a:latin typeface="Courier New" pitchFamily="49" charset="0"/>
              </a:rPr>
              <a:t>- </a:t>
            </a:r>
            <a:r>
              <a:rPr lang="en-US" sz="2000" b="1" dirty="0" err="1" smtClean="0">
                <a:latin typeface="Courier New" pitchFamily="49" charset="0"/>
              </a:rPr>
              <a:t>dest</a:t>
            </a:r>
            <a:r>
              <a:rPr lang="ru-RU" sz="2000" b="1" dirty="0" smtClean="0">
                <a:latin typeface="Courier New" pitchFamily="49" charset="0"/>
              </a:rPr>
              <a:t>  - </a:t>
            </a:r>
            <a:r>
              <a:rPr lang="en-US" sz="2000" dirty="0" smtClean="0"/>
              <a:t>the rank of the process, which is to receive the message</a:t>
            </a:r>
          </a:p>
          <a:p>
            <a:r>
              <a:rPr lang="ru-RU" sz="2000" b="1" dirty="0" smtClean="0">
                <a:latin typeface="Courier New" pitchFamily="49" charset="0"/>
              </a:rPr>
              <a:t>- </a:t>
            </a:r>
            <a:r>
              <a:rPr lang="en-US" sz="2000" b="1" dirty="0" smtClean="0">
                <a:latin typeface="Courier New" pitchFamily="49" charset="0"/>
              </a:rPr>
              <a:t>tag</a:t>
            </a:r>
            <a:r>
              <a:rPr lang="ru-RU" sz="2000" b="1" dirty="0" smtClean="0">
                <a:latin typeface="Courier New" pitchFamily="49" charset="0"/>
              </a:rPr>
              <a:t>   - </a:t>
            </a:r>
            <a:r>
              <a:rPr lang="en-US" sz="2000" dirty="0" smtClean="0"/>
              <a:t>tag-value, which is used to identify the message</a:t>
            </a:r>
            <a:endParaRPr lang="ru-RU" sz="2000" dirty="0" smtClean="0">
              <a:latin typeface="Courier New" pitchFamily="49" charset="0"/>
            </a:endParaRPr>
          </a:p>
          <a:p>
            <a:r>
              <a:rPr lang="ru-RU" sz="2000" b="1" dirty="0" smtClean="0">
                <a:latin typeface="Courier New" pitchFamily="49" charset="0"/>
              </a:rPr>
              <a:t>- </a:t>
            </a:r>
            <a:r>
              <a:rPr lang="en-US" sz="2000" b="1" dirty="0" err="1" smtClean="0">
                <a:latin typeface="Courier New" pitchFamily="49" charset="0"/>
              </a:rPr>
              <a:t>comm</a:t>
            </a:r>
            <a:r>
              <a:rPr lang="ru-RU" sz="2000" b="1" dirty="0" smtClean="0">
                <a:latin typeface="Courier New" pitchFamily="49" charset="0"/>
              </a:rPr>
              <a:t>  - </a:t>
            </a:r>
            <a:r>
              <a:rPr lang="en-US" sz="2000" dirty="0" smtClean="0"/>
              <a:t>the communicator, within of which the data is transmitted</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The Fundamentals of MPI… </a:t>
            </a:r>
            <a:br>
              <a:rPr lang="en-US" dirty="0" smtClean="0"/>
            </a:br>
            <a:r>
              <a:rPr lang="en-US" sz="2800" dirty="0" smtClean="0"/>
              <a:t>Message Passing</a:t>
            </a:r>
            <a:endParaRPr lang="ru-RU" sz="2800" dirty="0" smtClean="0"/>
          </a:p>
        </p:txBody>
      </p:sp>
      <p:sp>
        <p:nvSpPr>
          <p:cNvPr id="5123" name="Rectangle 5"/>
          <p:cNvSpPr>
            <a:spLocks noGrp="1" noChangeArrowheads="1"/>
          </p:cNvSpPr>
          <p:nvPr>
            <p:ph idx="1"/>
          </p:nvPr>
        </p:nvSpPr>
        <p:spPr/>
        <p:txBody>
          <a:bodyPr/>
          <a:lstStyle/>
          <a:p>
            <a:r>
              <a:rPr lang="en-US" dirty="0" smtClean="0"/>
              <a:t>The predefined MPI data types for the algorithmic language C</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0" name="Таблица 9"/>
          <p:cNvGraphicFramePr>
            <a:graphicFrameLocks noGrp="1"/>
          </p:cNvGraphicFramePr>
          <p:nvPr/>
        </p:nvGraphicFramePr>
        <p:xfrm>
          <a:off x="1651000" y="1714488"/>
          <a:ext cx="6604000" cy="4480560"/>
        </p:xfrm>
        <a:graphic>
          <a:graphicData uri="http://schemas.openxmlformats.org/drawingml/2006/table">
            <a:tbl>
              <a:tblPr firstRow="1" bandRow="1">
                <a:tableStyleId>{073A0DAA-6AF3-43AB-8588-CEC1D06C72B9}</a:tableStyleId>
              </a:tblPr>
              <a:tblGrid>
                <a:gridCol w="3302000"/>
                <a:gridCol w="3302000"/>
              </a:tblGrid>
              <a:tr h="252000">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u="none" strike="noStrike" cap="none" normalizeH="0" baseline="0" dirty="0" err="1" smtClean="0">
                          <a:ln>
                            <a:noFill/>
                          </a:ln>
                          <a:effectLst/>
                        </a:rPr>
                        <a:t>MPI_Datatype</a:t>
                      </a:r>
                      <a:r>
                        <a:rPr kumimoji="0" lang="en-US" sz="1500" u="none" strike="noStrike" cap="none" normalizeH="0" baseline="0" dirty="0" smtClean="0">
                          <a:ln>
                            <a:noFill/>
                          </a:ln>
                          <a:effectLst/>
                        </a:rPr>
                        <a:t> </a:t>
                      </a:r>
                      <a:endParaRPr kumimoji="0" lang="en-US" sz="1500" b="1" i="0" u="none" strike="noStrike" cap="none" normalizeH="0" baseline="0" dirty="0" smtClean="0">
                        <a:ln>
                          <a:noFill/>
                        </a:ln>
                        <a:solidFill>
                          <a:schemeClr val="tx1"/>
                        </a:solidFill>
                        <a:effectLst/>
                        <a:latin typeface="Arial" charset="0"/>
                        <a:ea typeface="Times New Roman" pitchFamily="18" charset="0"/>
                        <a:cs typeface="Courier New" pitchFamily="49" charset="0"/>
                      </a:endParaRPr>
                    </a:p>
                  </a:txBody>
                  <a:tcPr horzOverflow="overflow"/>
                </a:tc>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u="none" strike="noStrike" cap="none" normalizeH="0" baseline="0" smtClean="0">
                          <a:ln>
                            <a:noFill/>
                          </a:ln>
                          <a:effectLst/>
                        </a:rPr>
                        <a:t>C Datatype</a:t>
                      </a:r>
                      <a:endParaRPr kumimoji="0" lang="en-US" sz="1500" b="1" i="0" u="none" strike="noStrike" cap="none" normalizeH="0" baseline="0" smtClean="0">
                        <a:ln>
                          <a:noFill/>
                        </a:ln>
                        <a:solidFill>
                          <a:schemeClr val="tx1"/>
                        </a:solidFill>
                        <a:effectLst/>
                        <a:latin typeface="Arial" charset="0"/>
                        <a:ea typeface="Times New Roman" pitchFamily="18" charset="0"/>
                        <a:cs typeface="Courier New" pitchFamily="49" charset="0"/>
                      </a:endParaRPr>
                    </a:p>
                  </a:txBody>
                  <a:tcPr horzOverflow="overflow"/>
                </a:tc>
              </a:tr>
              <a:tr h="252000">
                <a:tc>
                  <a:txBody>
                    <a:bodyPr/>
                    <a:lstStyle/>
                    <a:p>
                      <a:pPr marL="0" marR="0" lvl="0" indent="0" algn="just" defTabSz="914400" rtl="0" eaLnBrk="1" fontAlgn="base" latinLnBrk="0" hangingPunct="1">
                        <a:lnSpc>
                          <a:spcPct val="100000"/>
                        </a:lnSpc>
                        <a:spcBef>
                          <a:spcPts val="0"/>
                        </a:spcBef>
                        <a:spcAft>
                          <a:spcPct val="0"/>
                        </a:spcAft>
                        <a:buClrTx/>
                        <a:buSzTx/>
                        <a:buFontTx/>
                        <a:buNone/>
                        <a:tabLst>
                          <a:tab pos="449263" algn="r"/>
                          <a:tab pos="2970213" algn="ctr"/>
                          <a:tab pos="5940425" algn="r"/>
                        </a:tabLst>
                      </a:pPr>
                      <a:r>
                        <a:rPr kumimoji="0" lang="en-US" sz="1500" b="1" u="none" strike="noStrike" cap="none" normalizeH="0" baseline="0" dirty="0" smtClean="0">
                          <a:ln>
                            <a:noFill/>
                          </a:ln>
                          <a:effectLst/>
                          <a:latin typeface="Courier New" pitchFamily="49" charset="0"/>
                          <a:cs typeface="Courier New" pitchFamily="49" charset="0"/>
                        </a:rPr>
                        <a:t>MPI_BYTE </a:t>
                      </a:r>
                      <a:endPar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endParaRPr>
                    </a:p>
                  </a:txBody>
                  <a:tcPr horzOverflow="overflow"/>
                </a:tc>
                <a:tc>
                  <a:txBody>
                    <a:bodyPr/>
                    <a:lstStyle/>
                    <a:p>
                      <a:pPr marL="0" marR="0" lvl="0" indent="0" algn="l" defTabSz="914400" rtl="0" eaLnBrk="1" fontAlgn="base" latinLnBrk="0" hangingPunct="1">
                        <a:lnSpc>
                          <a:spcPct val="100000"/>
                        </a:lnSpc>
                        <a:spcBef>
                          <a:spcPts val="0"/>
                        </a:spcBef>
                        <a:spcAft>
                          <a:spcPct val="0"/>
                        </a:spcAft>
                        <a:buClrTx/>
                        <a:buSzPct val="80000"/>
                        <a:buFont typeface="Wingdings" pitchFamily="2" charset="2"/>
                        <a:buNone/>
                        <a:tabLst/>
                      </a:pPr>
                      <a:endParaRPr kumimoji="0" lang="en-US" sz="1500" b="1" i="0" u="none" strike="noStrike" cap="none" normalizeH="0" baseline="0" dirty="0" smtClean="0">
                        <a:ln>
                          <a:noFill/>
                        </a:ln>
                        <a:solidFill>
                          <a:schemeClr val="tx1"/>
                        </a:solidFill>
                        <a:effectLst/>
                        <a:latin typeface="Courier New" pitchFamily="49" charset="0"/>
                        <a:cs typeface="Courier New" pitchFamily="49" charset="0"/>
                      </a:endParaRPr>
                    </a:p>
                  </a:txBody>
                  <a:tcPr horzOverflow="overflow"/>
                </a:tc>
              </a:tr>
              <a:tr h="252000">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u="none" strike="noStrike" cap="none" normalizeH="0" baseline="0" dirty="0" smtClean="0">
                          <a:ln>
                            <a:noFill/>
                          </a:ln>
                          <a:effectLst/>
                          <a:latin typeface="Courier New" pitchFamily="49" charset="0"/>
                          <a:cs typeface="Courier New" pitchFamily="49" charset="0"/>
                        </a:rPr>
                        <a:t>MPI_CHAR </a:t>
                      </a:r>
                      <a:endPar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endParaRPr>
                    </a:p>
                  </a:txBody>
                  <a:tcPr horzOverflow="overflow"/>
                </a:tc>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u="none" strike="noStrike" cap="none" normalizeH="0" baseline="0" dirty="0" smtClean="0">
                          <a:ln>
                            <a:noFill/>
                          </a:ln>
                          <a:effectLst/>
                          <a:latin typeface="Courier New" pitchFamily="49" charset="0"/>
                          <a:cs typeface="Courier New" pitchFamily="49" charset="0"/>
                        </a:rPr>
                        <a:t>signed char</a:t>
                      </a:r>
                      <a:endPar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endParaRPr>
                    </a:p>
                  </a:txBody>
                  <a:tcPr horzOverflow="overflow"/>
                </a:tc>
              </a:tr>
              <a:tr h="252000">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u="none" strike="noStrike" cap="none" normalizeH="0" baseline="0" dirty="0" smtClean="0">
                          <a:ln>
                            <a:noFill/>
                          </a:ln>
                          <a:effectLst/>
                          <a:latin typeface="Courier New" pitchFamily="49" charset="0"/>
                          <a:cs typeface="Courier New" pitchFamily="49" charset="0"/>
                        </a:rPr>
                        <a:t>MPI_DOUBLE </a:t>
                      </a:r>
                      <a:endPar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endParaRPr>
                    </a:p>
                  </a:txBody>
                  <a:tcPr horzOverflow="overflow"/>
                </a:tc>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u="none" strike="noStrike" cap="none" normalizeH="0" baseline="0" dirty="0" smtClean="0">
                          <a:ln>
                            <a:noFill/>
                          </a:ln>
                          <a:effectLst/>
                          <a:latin typeface="Courier New" pitchFamily="49" charset="0"/>
                          <a:cs typeface="Courier New" pitchFamily="49" charset="0"/>
                        </a:rPr>
                        <a:t>double</a:t>
                      </a:r>
                      <a:endPar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endParaRPr>
                    </a:p>
                  </a:txBody>
                  <a:tcPr horzOverflow="overflow"/>
                </a:tc>
              </a:tr>
              <a:tr h="252000">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u="none" strike="noStrike" cap="none" normalizeH="0" baseline="0" dirty="0" smtClean="0">
                          <a:ln>
                            <a:noFill/>
                          </a:ln>
                          <a:effectLst/>
                          <a:latin typeface="Courier New" pitchFamily="49" charset="0"/>
                          <a:cs typeface="Courier New" pitchFamily="49" charset="0"/>
                        </a:rPr>
                        <a:t>MPI_FLOAT </a:t>
                      </a:r>
                      <a:endPar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endParaRPr>
                    </a:p>
                  </a:txBody>
                  <a:tcPr horzOverflow="overflow"/>
                </a:tc>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u="none" strike="noStrike" cap="none" normalizeH="0" baseline="0" dirty="0" smtClean="0">
                          <a:ln>
                            <a:noFill/>
                          </a:ln>
                          <a:effectLst/>
                          <a:latin typeface="Courier New" pitchFamily="49" charset="0"/>
                          <a:cs typeface="Courier New" pitchFamily="49" charset="0"/>
                        </a:rPr>
                        <a:t>float</a:t>
                      </a:r>
                      <a:endPar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endParaRPr>
                    </a:p>
                  </a:txBody>
                  <a:tcPr horzOverflow="overflow"/>
                </a:tc>
              </a:tr>
              <a:tr h="252000">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u="none" strike="noStrike" cap="none" normalizeH="0" baseline="0" dirty="0" smtClean="0">
                          <a:ln>
                            <a:noFill/>
                          </a:ln>
                          <a:effectLst/>
                          <a:latin typeface="Courier New" pitchFamily="49" charset="0"/>
                          <a:cs typeface="Courier New" pitchFamily="49" charset="0"/>
                        </a:rPr>
                        <a:t>MPI_INT </a:t>
                      </a:r>
                      <a:endPar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endParaRPr>
                    </a:p>
                  </a:txBody>
                  <a:tcPr horzOverflow="overflow"/>
                </a:tc>
                <a:tc>
                  <a:txBody>
                    <a:bodyPr/>
                    <a:lstStyle/>
                    <a:p>
                      <a:pPr marL="0" marR="0" lvl="0" indent="0" algn="just" defTabSz="914400" rtl="0" eaLnBrk="1" fontAlgn="base" latinLnBrk="0" hangingPunct="1">
                        <a:lnSpc>
                          <a:spcPct val="100000"/>
                        </a:lnSpc>
                        <a:spcBef>
                          <a:spcPts val="0"/>
                        </a:spcBef>
                        <a:spcAft>
                          <a:spcPct val="0"/>
                        </a:spcAft>
                        <a:buClrTx/>
                        <a:buSzTx/>
                        <a:buFontTx/>
                        <a:buNone/>
                        <a:tabLst>
                          <a:tab pos="449263" algn="r"/>
                          <a:tab pos="2970213" algn="ctr"/>
                          <a:tab pos="5940425" algn="r"/>
                        </a:tabLst>
                      </a:pPr>
                      <a:r>
                        <a:rPr kumimoji="0" lang="en-US" sz="1500" b="1" u="none" strike="noStrike" cap="none" normalizeH="0" baseline="0" dirty="0" err="1" smtClean="0">
                          <a:ln>
                            <a:noFill/>
                          </a:ln>
                          <a:effectLst/>
                          <a:latin typeface="Courier New" pitchFamily="49" charset="0"/>
                          <a:cs typeface="Courier New" pitchFamily="49" charset="0"/>
                        </a:rPr>
                        <a:t>int</a:t>
                      </a:r>
                      <a:endPar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endParaRPr>
                    </a:p>
                  </a:txBody>
                  <a:tcPr horzOverflow="overflow"/>
                </a:tc>
              </a:tr>
              <a:tr h="252000">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u="none" strike="noStrike" cap="none" normalizeH="0" baseline="0" dirty="0" smtClean="0">
                          <a:ln>
                            <a:noFill/>
                          </a:ln>
                          <a:effectLst/>
                          <a:latin typeface="Courier New" pitchFamily="49" charset="0"/>
                          <a:cs typeface="Courier New" pitchFamily="49" charset="0"/>
                        </a:rPr>
                        <a:t>MPI_LONG </a:t>
                      </a:r>
                      <a:endPar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endParaRPr>
                    </a:p>
                  </a:txBody>
                  <a:tcPr horzOverflow="overflow"/>
                </a:tc>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u="none" strike="noStrike" cap="none" normalizeH="0" baseline="0" dirty="0" smtClean="0">
                          <a:ln>
                            <a:noFill/>
                          </a:ln>
                          <a:effectLst/>
                          <a:latin typeface="Courier New" pitchFamily="49" charset="0"/>
                          <a:cs typeface="Courier New" pitchFamily="49" charset="0"/>
                        </a:rPr>
                        <a:t>long</a:t>
                      </a:r>
                      <a:endPar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endParaRPr>
                    </a:p>
                  </a:txBody>
                  <a:tcPr horzOverflow="overflow"/>
                </a:tc>
              </a:tr>
              <a:tr h="252000">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u="none" strike="noStrike" cap="none" normalizeH="0" baseline="0" dirty="0" smtClean="0">
                          <a:ln>
                            <a:noFill/>
                          </a:ln>
                          <a:effectLst/>
                          <a:latin typeface="Courier New" pitchFamily="49" charset="0"/>
                          <a:cs typeface="Courier New" pitchFamily="49" charset="0"/>
                        </a:rPr>
                        <a:t>MPI_LONG_DOUBLE </a:t>
                      </a:r>
                      <a:endPar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endParaRPr>
                    </a:p>
                  </a:txBody>
                  <a:tcPr horzOverflow="overflow"/>
                </a:tc>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u="none" strike="noStrike" cap="none" normalizeH="0" baseline="0" dirty="0" smtClean="0">
                          <a:ln>
                            <a:noFill/>
                          </a:ln>
                          <a:effectLst/>
                          <a:latin typeface="Courier New" pitchFamily="49" charset="0"/>
                          <a:cs typeface="Courier New" pitchFamily="49" charset="0"/>
                        </a:rPr>
                        <a:t>long double</a:t>
                      </a:r>
                      <a:endPar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endParaRPr>
                    </a:p>
                  </a:txBody>
                  <a:tcPr horzOverflow="overflow"/>
                </a:tc>
              </a:tr>
              <a:tr h="252000">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u="none" strike="noStrike" cap="none" normalizeH="0" baseline="0" dirty="0" smtClean="0">
                          <a:ln>
                            <a:noFill/>
                          </a:ln>
                          <a:effectLst/>
                          <a:latin typeface="Courier New" pitchFamily="49" charset="0"/>
                          <a:cs typeface="Courier New" pitchFamily="49" charset="0"/>
                        </a:rPr>
                        <a:t>MPI_PACKED </a:t>
                      </a:r>
                      <a:endPar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endParaRPr>
                    </a:p>
                  </a:txBody>
                  <a:tcPr horzOverflow="overflow"/>
                </a:tc>
                <a:tc>
                  <a:txBody>
                    <a:bodyPr/>
                    <a:lstStyle/>
                    <a:p>
                      <a:pPr marL="0" marR="0" lvl="0" indent="0" algn="l" defTabSz="914400" rtl="0" eaLnBrk="1" fontAlgn="base" latinLnBrk="0" hangingPunct="1">
                        <a:lnSpc>
                          <a:spcPct val="100000"/>
                        </a:lnSpc>
                        <a:spcBef>
                          <a:spcPts val="0"/>
                        </a:spcBef>
                        <a:spcAft>
                          <a:spcPct val="0"/>
                        </a:spcAft>
                        <a:buClrTx/>
                        <a:buSzPct val="80000"/>
                        <a:buFont typeface="Wingdings" pitchFamily="2" charset="2"/>
                        <a:buNone/>
                        <a:tabLst/>
                      </a:pPr>
                      <a:endParaRPr kumimoji="0" lang="en-US" sz="1500" b="1" i="0" u="none" strike="noStrike" cap="none" normalizeH="0" baseline="0" dirty="0" smtClean="0">
                        <a:ln>
                          <a:noFill/>
                        </a:ln>
                        <a:solidFill>
                          <a:schemeClr val="tx1"/>
                        </a:solidFill>
                        <a:effectLst/>
                        <a:latin typeface="Courier New" pitchFamily="49" charset="0"/>
                        <a:cs typeface="Courier New" pitchFamily="49" charset="0"/>
                      </a:endParaRPr>
                    </a:p>
                  </a:txBody>
                  <a:tcPr horzOverflow="overflow"/>
                </a:tc>
              </a:tr>
              <a:tr h="252000">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MPI_SHORT </a:t>
                      </a:r>
                      <a:endParaRPr kumimoji="0" lang="en-US" sz="1500" b="1" i="0" u="none" strike="noStrike" cap="none" normalizeH="0" baseline="0" dirty="0" smtClean="0">
                        <a:ln>
                          <a:noFill/>
                        </a:ln>
                        <a:solidFill>
                          <a:schemeClr val="tx1"/>
                        </a:solidFill>
                        <a:effectLst/>
                        <a:latin typeface="Arial" charset="0"/>
                        <a:ea typeface="Times New Roman" pitchFamily="18" charset="0"/>
                        <a:cs typeface="Courier New" pitchFamily="49" charset="0"/>
                      </a:endParaRPr>
                    </a:p>
                  </a:txBody>
                  <a:tcPr horzOverflow="overflow"/>
                </a:tc>
                <a:tc>
                  <a:txBody>
                    <a:bodyPr/>
                    <a:lstStyle/>
                    <a:p>
                      <a:pPr>
                        <a:spcBef>
                          <a:spcPts val="0"/>
                        </a:spcBef>
                      </a:pPr>
                      <a:r>
                        <a:rPr lang="en-US" sz="1500" b="1" dirty="0" smtClean="0">
                          <a:latin typeface="Courier New" pitchFamily="49" charset="0"/>
                          <a:cs typeface="Courier New" pitchFamily="49" charset="0"/>
                        </a:rPr>
                        <a:t>short</a:t>
                      </a:r>
                      <a:endParaRPr lang="ru-RU" sz="1500" b="1" dirty="0">
                        <a:latin typeface="Courier New" pitchFamily="49" charset="0"/>
                        <a:cs typeface="Courier New" pitchFamily="49" charset="0"/>
                      </a:endParaRPr>
                    </a:p>
                  </a:txBody>
                  <a:tcPr/>
                </a:tc>
              </a:tr>
              <a:tr h="252000">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MPI_UNSIGNED_CHAR </a:t>
                      </a:r>
                      <a:endParaRPr kumimoji="0" lang="en-US" sz="1500" b="1" i="0" u="none" strike="noStrike" cap="none" normalizeH="0" baseline="0" dirty="0" smtClean="0">
                        <a:ln>
                          <a:noFill/>
                        </a:ln>
                        <a:solidFill>
                          <a:schemeClr val="tx1"/>
                        </a:solidFill>
                        <a:effectLst/>
                        <a:latin typeface="Arial" charset="0"/>
                        <a:ea typeface="Times New Roman" pitchFamily="18" charset="0"/>
                        <a:cs typeface="Courier New" pitchFamily="49" charset="0"/>
                      </a:endParaRPr>
                    </a:p>
                  </a:txBody>
                  <a:tcPr horzOverflow="overflow"/>
                </a:tc>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unsigned char</a:t>
                      </a:r>
                    </a:p>
                  </a:txBody>
                  <a:tcPr horzOverflow="overflow"/>
                </a:tc>
              </a:tr>
              <a:tr h="252000">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MPI_UNSIGNED </a:t>
                      </a:r>
                      <a:endParaRPr kumimoji="0" lang="en-US" sz="1500" b="1" i="0" u="none" strike="noStrike" cap="none" normalizeH="0" baseline="0" dirty="0" smtClean="0">
                        <a:ln>
                          <a:noFill/>
                        </a:ln>
                        <a:solidFill>
                          <a:schemeClr val="tx1"/>
                        </a:solidFill>
                        <a:effectLst/>
                        <a:latin typeface="Arial" charset="0"/>
                        <a:ea typeface="Times New Roman" pitchFamily="18" charset="0"/>
                        <a:cs typeface="Courier New" pitchFamily="49" charset="0"/>
                      </a:endParaRPr>
                    </a:p>
                  </a:txBody>
                  <a:tcPr horzOverflow="overflow"/>
                </a:tc>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unsigned </a:t>
                      </a:r>
                      <a:r>
                        <a:rPr kumimoji="0" lang="en-US" sz="1500" b="1" i="0" u="none" strike="noStrike" cap="none" normalizeH="0" baseline="0" dirty="0" err="1" smtClean="0">
                          <a:ln>
                            <a:noFill/>
                          </a:ln>
                          <a:solidFill>
                            <a:schemeClr val="tx1"/>
                          </a:solidFill>
                          <a:effectLst/>
                          <a:latin typeface="Courier New" pitchFamily="49" charset="0"/>
                          <a:ea typeface="Times New Roman" pitchFamily="18" charset="0"/>
                          <a:cs typeface="Courier New" pitchFamily="49" charset="0"/>
                        </a:rPr>
                        <a:t>int</a:t>
                      </a:r>
                      <a:endPar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endParaRPr>
                    </a:p>
                  </a:txBody>
                  <a:tcPr horzOverflow="overflow"/>
                </a:tc>
              </a:tr>
              <a:tr h="252000">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MPI_UNSIGNED_LONG </a:t>
                      </a:r>
                      <a:endParaRPr kumimoji="0" lang="en-US" sz="1500" b="1" i="0" u="none" strike="noStrike" cap="none" normalizeH="0" baseline="0" dirty="0" smtClean="0">
                        <a:ln>
                          <a:noFill/>
                        </a:ln>
                        <a:solidFill>
                          <a:schemeClr val="tx1"/>
                        </a:solidFill>
                        <a:effectLst/>
                        <a:latin typeface="Arial" charset="0"/>
                        <a:ea typeface="Times New Roman" pitchFamily="18" charset="0"/>
                        <a:cs typeface="Courier New" pitchFamily="49" charset="0"/>
                      </a:endParaRPr>
                    </a:p>
                  </a:txBody>
                  <a:tcPr horzOverflow="overflow"/>
                </a:tc>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unsigned long</a:t>
                      </a:r>
                    </a:p>
                  </a:txBody>
                  <a:tcPr horzOverflow="overflow"/>
                </a:tc>
              </a:tr>
              <a:tr h="252000">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MPI_UNSIGNED_SHORT </a:t>
                      </a:r>
                      <a:endParaRPr kumimoji="0" lang="en-US" sz="1500" b="1" i="0" u="none" strike="noStrike" cap="none" normalizeH="0" baseline="0" dirty="0" smtClean="0">
                        <a:ln>
                          <a:noFill/>
                        </a:ln>
                        <a:solidFill>
                          <a:schemeClr val="tx1"/>
                        </a:solidFill>
                        <a:effectLst/>
                        <a:latin typeface="Arial" charset="0"/>
                        <a:ea typeface="Times New Roman" pitchFamily="18" charset="0"/>
                        <a:cs typeface="Courier New" pitchFamily="49" charset="0"/>
                      </a:endParaRPr>
                    </a:p>
                  </a:txBody>
                  <a:tcPr horzOverflow="overflow"/>
                </a:tc>
                <a:tc>
                  <a:txBody>
                    <a:bodyPr/>
                    <a:lstStyle/>
                    <a:p>
                      <a:pPr marL="0" marR="0" lvl="0" indent="0" algn="just" defTabSz="914400" rtl="0" eaLnBrk="1" fontAlgn="base" latinLnBrk="0" hangingPunct="1">
                        <a:lnSpc>
                          <a:spcPct val="100000"/>
                        </a:lnSpc>
                        <a:spcBef>
                          <a:spcPts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unsigned short</a:t>
                      </a:r>
                    </a:p>
                  </a:txBody>
                  <a:tcPr horzOverflow="overflow"/>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The Fundamentals of MPI… </a:t>
            </a:r>
            <a:br>
              <a:rPr lang="en-US" dirty="0" smtClean="0"/>
            </a:br>
            <a:r>
              <a:rPr lang="en-US" sz="2800" dirty="0" smtClean="0"/>
              <a:t>Message Passing</a:t>
            </a:r>
            <a:endParaRPr lang="ru-RU" sz="2800" dirty="0" smtClean="0"/>
          </a:p>
        </p:txBody>
      </p:sp>
      <p:sp>
        <p:nvSpPr>
          <p:cNvPr id="5123" name="Rectangle 5"/>
          <p:cNvSpPr>
            <a:spLocks noGrp="1" noChangeArrowheads="1"/>
          </p:cNvSpPr>
          <p:nvPr>
            <p:ph idx="1"/>
          </p:nvPr>
        </p:nvSpPr>
        <p:spPr/>
        <p:txBody>
          <a:bodyPr/>
          <a:lstStyle/>
          <a:p>
            <a:r>
              <a:rPr lang="en-US" dirty="0" smtClean="0"/>
              <a:t>The message to be sent is determined by pointing to the memory block (</a:t>
            </a:r>
            <a:r>
              <a:rPr lang="en-US" b="1" dirty="0" smtClean="0"/>
              <a:t>buffer</a:t>
            </a:r>
            <a:r>
              <a:rPr lang="en-US" dirty="0" smtClean="0"/>
              <a:t>), which contains the message</a:t>
            </a:r>
          </a:p>
          <a:p>
            <a:pPr>
              <a:buNone/>
            </a:pPr>
            <a:r>
              <a:rPr lang="en-US" dirty="0" smtClean="0"/>
              <a:t>	The triad, which is used to point to the buffer (</a:t>
            </a:r>
            <a:r>
              <a:rPr lang="en-US" b="1" dirty="0" err="1" smtClean="0">
                <a:latin typeface="Courier New" pitchFamily="49" charset="0"/>
                <a:cs typeface="Courier New" pitchFamily="49" charset="0"/>
              </a:rPr>
              <a:t>buf</a:t>
            </a:r>
            <a:r>
              <a:rPr lang="en-US" b="1" dirty="0" smtClean="0">
                <a:latin typeface="Courier New" pitchFamily="49" charset="0"/>
                <a:cs typeface="Courier New" pitchFamily="49" charset="0"/>
              </a:rPr>
              <a:t>, count, type</a:t>
            </a:r>
            <a:r>
              <a:rPr lang="en-US" dirty="0" smtClean="0"/>
              <a:t>), is included into the parameters of practically all data passing functions</a:t>
            </a:r>
          </a:p>
          <a:p>
            <a:pPr lvl="3"/>
            <a:endParaRPr lang="en-US" dirty="0" smtClean="0"/>
          </a:p>
          <a:p>
            <a:r>
              <a:rPr lang="en-US" dirty="0" smtClean="0"/>
              <a:t>The processes, among which data is passed, should belong to the communicator, specified in the function  </a:t>
            </a:r>
            <a:r>
              <a:rPr lang="en-US" b="1" dirty="0" err="1" smtClean="0">
                <a:latin typeface="Courier New" pitchFamily="49" charset="0"/>
                <a:cs typeface="Courier New" pitchFamily="49" charset="0"/>
              </a:rPr>
              <a:t>MPI_Send</a:t>
            </a:r>
            <a:r>
              <a:rPr lang="en-US" b="1" dirty="0" smtClean="0">
                <a:latin typeface="Courier New" pitchFamily="49" charset="0"/>
                <a:cs typeface="Courier New" pitchFamily="49" charset="0"/>
              </a:rPr>
              <a:t>()</a:t>
            </a:r>
            <a:endParaRPr lang="en-US" dirty="0" smtClean="0"/>
          </a:p>
          <a:p>
            <a:pPr lvl="3"/>
            <a:endParaRPr lang="en-US" dirty="0" smtClean="0"/>
          </a:p>
          <a:p>
            <a:r>
              <a:rPr lang="en-US" dirty="0" smtClean="0"/>
              <a:t>The parameter </a:t>
            </a:r>
            <a:r>
              <a:rPr lang="en-US" b="1" dirty="0" smtClean="0">
                <a:latin typeface="Courier New" pitchFamily="49" charset="0"/>
                <a:cs typeface="Courier New" pitchFamily="49" charset="0"/>
              </a:rPr>
              <a:t>tag</a:t>
            </a:r>
            <a:r>
              <a:rPr lang="en-US" dirty="0" smtClean="0"/>
              <a:t> may be used when it is necessary to differentiate among the messages being passed. Otherwise, an arbitrary integer number can be used as the parameter value</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The Fundamentals of MPI… </a:t>
            </a:r>
            <a:br>
              <a:rPr lang="en-US" dirty="0" smtClean="0"/>
            </a:br>
            <a:r>
              <a:rPr lang="en-US" sz="2800" dirty="0" smtClean="0"/>
              <a:t>Message Receiving</a:t>
            </a:r>
            <a:endParaRPr lang="ru-RU" sz="2800" dirty="0" smtClean="0"/>
          </a:p>
        </p:txBody>
      </p:sp>
      <p:sp>
        <p:nvSpPr>
          <p:cNvPr id="5123" name="Rectangle 5"/>
          <p:cNvSpPr>
            <a:spLocks noGrp="1" noChangeArrowheads="1"/>
          </p:cNvSpPr>
          <p:nvPr>
            <p:ph idx="1"/>
          </p:nvPr>
        </p:nvSpPr>
        <p:spPr/>
        <p:txBody>
          <a:bodyPr/>
          <a:lstStyle/>
          <a:p>
            <a:r>
              <a:rPr lang="en-US" dirty="0" smtClean="0"/>
              <a:t>In order to receive message, the receiving process should carry out the following function</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171634"/>
            <a:ext cx="9144064" cy="3785652"/>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MPI_Recv</a:t>
            </a:r>
            <a:r>
              <a:rPr lang="en-US" sz="2000" dirty="0" smtClean="0">
                <a:latin typeface="Courier New" pitchFamily="49" charset="0"/>
              </a:rPr>
              <a:t>(void *</a:t>
            </a:r>
            <a:r>
              <a:rPr lang="en-US" sz="2000" dirty="0" err="1" smtClean="0">
                <a:latin typeface="Courier New" pitchFamily="49" charset="0"/>
              </a:rPr>
              <a:t>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MPI_Datatype</a:t>
            </a:r>
            <a:r>
              <a:rPr lang="en-US" sz="2000" dirty="0" smtClean="0">
                <a:latin typeface="Courier New" pitchFamily="49" charset="0"/>
              </a:rPr>
              <a:t> type, </a:t>
            </a:r>
            <a:endParaRPr lang="ru-RU" sz="2000" dirty="0" smtClean="0">
              <a:latin typeface="Courier New" pitchFamily="49" charset="0"/>
            </a:endParaRPr>
          </a:p>
          <a:p>
            <a:r>
              <a:rPr lang="ru-RU"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a:t>
            </a:r>
            <a:r>
              <a:rPr lang="en-US" sz="2000" dirty="0" err="1" smtClean="0">
                <a:latin typeface="Courier New" pitchFamily="49" charset="0"/>
              </a:rPr>
              <a:t>dest</a:t>
            </a:r>
            <a:r>
              <a:rPr lang="en-US" sz="2000" dirty="0" smtClean="0">
                <a:latin typeface="Courier New" pitchFamily="49" charset="0"/>
              </a:rPr>
              <a:t>,</a:t>
            </a:r>
            <a:r>
              <a:rPr lang="ru-RU"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tag,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 </a:t>
            </a:r>
            <a:r>
              <a:rPr lang="en-US" sz="2000" dirty="0" err="1" smtClean="0">
                <a:latin typeface="Courier New" pitchFamily="49" charset="0"/>
              </a:rPr>
              <a:t>MPI_Status</a:t>
            </a:r>
            <a:r>
              <a:rPr lang="en-US" sz="2000" dirty="0" smtClean="0">
                <a:latin typeface="Courier New" pitchFamily="49" charset="0"/>
              </a:rPr>
              <a:t> *status);</a:t>
            </a:r>
            <a:endParaRPr lang="ru-RU" sz="2000" dirty="0" smtClean="0">
              <a:latin typeface="Courier New" pitchFamily="49" charset="0"/>
            </a:endParaRPr>
          </a:p>
          <a:p>
            <a:endParaRPr lang="ru-RU" sz="2000" dirty="0" smtClean="0"/>
          </a:p>
          <a:p>
            <a:pPr marL="1790700" indent="-1790700"/>
            <a:r>
              <a:rPr lang="ru-RU" sz="2000" b="1" dirty="0" smtClean="0">
                <a:latin typeface="Courier New" pitchFamily="49" charset="0"/>
              </a:rPr>
              <a:t>- </a:t>
            </a:r>
            <a:r>
              <a:rPr lang="en-US" sz="2000" b="1" dirty="0" err="1" smtClean="0">
                <a:latin typeface="Courier New" pitchFamily="49" charset="0"/>
              </a:rPr>
              <a:t>buf</a:t>
            </a:r>
            <a:r>
              <a:rPr lang="en-US" sz="2000" b="1" dirty="0" smtClean="0">
                <a:latin typeface="Courier New" pitchFamily="49" charset="0"/>
              </a:rPr>
              <a:t> </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address of the memory buffer, which contains the data of the</a:t>
            </a:r>
          </a:p>
          <a:p>
            <a:r>
              <a:rPr lang="en-US" sz="2000" dirty="0" smtClean="0">
                <a:latin typeface="Courier New" pitchFamily="49" charset="0"/>
                <a:cs typeface="Courier New" pitchFamily="49" charset="0"/>
              </a:rPr>
              <a:t>           </a:t>
            </a:r>
            <a:r>
              <a:rPr lang="en-US" sz="2000" dirty="0" smtClean="0"/>
              <a:t>message to be transmitted</a:t>
            </a:r>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count</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number of the data elements in the message</a:t>
            </a:r>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type</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type of the data elements in the message</a:t>
            </a:r>
            <a:endParaRPr lang="ru-RU" sz="2000" dirty="0" smtClean="0">
              <a:latin typeface="Courier New" pitchFamily="49" charset="0"/>
            </a:endParaRPr>
          </a:p>
          <a:p>
            <a:r>
              <a:rPr lang="ru-RU" sz="2000" b="1" dirty="0" smtClean="0">
                <a:latin typeface="Courier New" pitchFamily="49" charset="0"/>
              </a:rPr>
              <a:t>- </a:t>
            </a:r>
            <a:r>
              <a:rPr lang="en-US" sz="2000" b="1" dirty="0" err="1" smtClean="0">
                <a:latin typeface="Courier New" pitchFamily="49" charset="0"/>
              </a:rPr>
              <a:t>dest</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rank of the process, which is to receive the messa</a:t>
            </a:r>
            <a:r>
              <a:rPr lang="en-US" sz="2000" dirty="0" smtClean="0">
                <a:cs typeface="Times New Roman" pitchFamily="18" charset="0"/>
              </a:rPr>
              <a:t>ge</a:t>
            </a:r>
          </a:p>
          <a:p>
            <a:r>
              <a:rPr lang="ru-RU" sz="2000" b="1" dirty="0" smtClean="0">
                <a:latin typeface="Courier New" pitchFamily="49" charset="0"/>
              </a:rPr>
              <a:t>- </a:t>
            </a:r>
            <a:r>
              <a:rPr lang="en-US" sz="2000" b="1" dirty="0" smtClean="0">
                <a:latin typeface="Courier New" pitchFamily="49" charset="0"/>
              </a:rPr>
              <a:t>tag</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tag-value, which is used to identify the </a:t>
            </a:r>
            <a:r>
              <a:rPr lang="en-US" sz="2000" dirty="0" smtClean="0">
                <a:cs typeface="Times New Roman" pitchFamily="18" charset="0"/>
              </a:rPr>
              <a:t>message</a:t>
            </a:r>
            <a:endParaRPr lang="ru-RU" sz="2000" dirty="0" smtClean="0">
              <a:cs typeface="Times New Roman" pitchFamily="18" charset="0"/>
            </a:endParaRPr>
          </a:p>
          <a:p>
            <a:r>
              <a:rPr lang="ru-RU" sz="2000" b="1" dirty="0" smtClean="0">
                <a:latin typeface="Courier New" pitchFamily="49" charset="0"/>
              </a:rPr>
              <a:t>- </a:t>
            </a:r>
            <a:r>
              <a:rPr lang="en-US" sz="2000" b="1" dirty="0" err="1" smtClean="0">
                <a:latin typeface="Courier New" pitchFamily="49" charset="0"/>
              </a:rPr>
              <a:t>comm</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communicator, within of which the data is transmitted</a:t>
            </a:r>
          </a:p>
          <a:p>
            <a:r>
              <a:rPr lang="en-US" sz="2000" b="1" dirty="0" smtClean="0">
                <a:latin typeface="Courier New" pitchFamily="49" charset="0"/>
                <a:cs typeface="Courier New" pitchFamily="49" charset="0"/>
              </a:rPr>
              <a:t>- status – </a:t>
            </a:r>
            <a:r>
              <a:rPr lang="en-US" sz="2000" dirty="0" smtClean="0"/>
              <a:t>the pointer of the data structure, which contains the information </a:t>
            </a:r>
          </a:p>
          <a:p>
            <a:r>
              <a:rPr lang="en-US" sz="2000" dirty="0" smtClean="0">
                <a:latin typeface="Courier New" pitchFamily="49" charset="0"/>
                <a:cs typeface="Courier New" pitchFamily="49" charset="0"/>
              </a:rPr>
              <a:t>           </a:t>
            </a:r>
            <a:r>
              <a:rPr lang="en-US" sz="2000" dirty="0" smtClean="0"/>
              <a:t>of the results of carrying out the data passing operation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The Fundamentals of MPI… </a:t>
            </a:r>
            <a:br>
              <a:rPr lang="en-US" dirty="0" smtClean="0"/>
            </a:br>
            <a:r>
              <a:rPr lang="en-US" sz="2800" dirty="0" smtClean="0"/>
              <a:t>Message Receiving</a:t>
            </a:r>
            <a:endParaRPr lang="ru-RU" sz="2800" dirty="0" smtClean="0"/>
          </a:p>
        </p:txBody>
      </p:sp>
      <p:sp>
        <p:nvSpPr>
          <p:cNvPr id="5123" name="Rectangle 5"/>
          <p:cNvSpPr>
            <a:spLocks noGrp="1" noChangeArrowheads="1"/>
          </p:cNvSpPr>
          <p:nvPr>
            <p:ph idx="1"/>
          </p:nvPr>
        </p:nvSpPr>
        <p:spPr/>
        <p:txBody>
          <a:bodyPr/>
          <a:lstStyle/>
          <a:p>
            <a:r>
              <a:rPr lang="en-US" dirty="0" smtClean="0"/>
              <a:t>Memory buffer should be sufficient for data reception and the element types of the sent and the received messages must coincide.</a:t>
            </a:r>
            <a:br>
              <a:rPr lang="en-US" dirty="0" smtClean="0"/>
            </a:br>
            <a:r>
              <a:rPr lang="en-US" dirty="0" smtClean="0"/>
              <a:t>In case of memory shortage a part of the message will be lost and in the code of the function termination there will be an overflow error registered</a:t>
            </a:r>
          </a:p>
          <a:p>
            <a:pPr lvl="4"/>
            <a:endParaRPr lang="en-US" dirty="0" smtClean="0"/>
          </a:p>
          <a:p>
            <a:r>
              <a:rPr lang="en-US" dirty="0" smtClean="0"/>
              <a:t>The value </a:t>
            </a:r>
            <a:r>
              <a:rPr lang="en-US" b="1" dirty="0" smtClean="0">
                <a:latin typeface="Courier New" pitchFamily="49" charset="0"/>
                <a:cs typeface="Courier New" pitchFamily="49" charset="0"/>
              </a:rPr>
              <a:t>MPI_ANY_SOURCE</a:t>
            </a:r>
            <a:r>
              <a:rPr lang="en-US" dirty="0" smtClean="0"/>
              <a:t> may be given for the parameter source, if there is a need to receive a message from any sending process</a:t>
            </a:r>
          </a:p>
          <a:p>
            <a:pPr lvl="4"/>
            <a:endParaRPr lang="en-US" dirty="0" smtClean="0"/>
          </a:p>
          <a:p>
            <a:r>
              <a:rPr lang="en-US" dirty="0" smtClean="0"/>
              <a:t>If there is a need to receive a message with any tag, then the value </a:t>
            </a:r>
            <a:r>
              <a:rPr lang="en-US" b="1" dirty="0" smtClean="0">
                <a:latin typeface="Courier New" pitchFamily="49" charset="0"/>
                <a:cs typeface="Courier New" pitchFamily="49" charset="0"/>
              </a:rPr>
              <a:t>MPI_ANY_TAG</a:t>
            </a:r>
            <a:r>
              <a:rPr lang="en-US" i="1" dirty="0" smtClean="0"/>
              <a:t> </a:t>
            </a:r>
            <a:r>
              <a:rPr lang="en-US" dirty="0" smtClean="0"/>
              <a:t>may be given for the parameter tag</a:t>
            </a:r>
          </a:p>
        </p:txBody>
      </p:sp>
      <p:sp>
        <p:nvSpPr>
          <p:cNvPr id="6" name="Нижний колонтитул 5"/>
          <p:cNvSpPr>
            <a:spLocks noGrp="1"/>
          </p:cNvSpPr>
          <p:nvPr>
            <p:ph type="ftr" sz="quarter" idx="3"/>
          </p:nvPr>
        </p:nvSpPr>
        <p:spPr/>
        <p:txBody>
          <a:bodyPr/>
          <a:lstStyle/>
          <a:p>
            <a:pPr>
              <a:defRPr/>
            </a:pPr>
            <a:r>
              <a:rPr lang="en-US" dirty="0" smtClean="0"/>
              <a:t>The Fundamentals of MPI</a:t>
            </a:r>
            <a:endParaRPr lang="ru-RU" dirty="0"/>
          </a:p>
        </p:txBody>
      </p:sp>
      <p:sp>
        <p:nvSpPr>
          <p:cNvPr id="7" name="Дата 6"/>
          <p:cNvSpPr>
            <a:spLocks noGrp="1"/>
          </p:cNvSpPr>
          <p:nvPr>
            <p:ph type="dt" sz="half" idx="2"/>
          </p:nvPr>
        </p:nvSpPr>
        <p:spPr/>
        <p:txBody>
          <a:bodyPr/>
          <a:lstStyle/>
          <a:p>
            <a:pPr>
              <a:defRPr/>
            </a:pPr>
            <a:r>
              <a:rPr lang="ru-RU" dirty="0" smtClean="0"/>
              <a:t>N. </a:t>
            </a:r>
            <a:r>
              <a:rPr lang="ru-RU" dirty="0" err="1" smtClean="0"/>
              <a:t>Novgorod</a:t>
            </a:r>
            <a:r>
              <a:rPr lang="ru-RU" dirty="0" smtClean="0"/>
              <a:t>,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29</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dirty="0" smtClean="0"/>
              <a:t>Contents</a:t>
            </a:r>
            <a:endParaRPr lang="ru-RU" dirty="0" smtClean="0"/>
          </a:p>
        </p:txBody>
      </p:sp>
      <p:sp>
        <p:nvSpPr>
          <p:cNvPr id="5123" name="Rectangle 5"/>
          <p:cNvSpPr>
            <a:spLocks noGrp="1" noChangeArrowheads="1"/>
          </p:cNvSpPr>
          <p:nvPr>
            <p:ph idx="1"/>
          </p:nvPr>
        </p:nvSpPr>
        <p:spPr/>
        <p:txBody>
          <a:bodyPr/>
          <a:lstStyle/>
          <a:p>
            <a:r>
              <a:rPr lang="en-US" dirty="0" smtClean="0"/>
              <a:t>Introduction</a:t>
            </a:r>
          </a:p>
          <a:p>
            <a:r>
              <a:rPr lang="en-US" dirty="0" smtClean="0"/>
              <a:t>MPI: Basic Concepts and Definitions</a:t>
            </a:r>
          </a:p>
          <a:p>
            <a:r>
              <a:rPr lang="en-US" dirty="0" smtClean="0"/>
              <a:t>The Fundamentals of MPI</a:t>
            </a:r>
          </a:p>
          <a:p>
            <a:pPr lvl="1"/>
            <a:r>
              <a:rPr lang="en-US" dirty="0" smtClean="0"/>
              <a:t>MPI Program Initialization and Termination</a:t>
            </a:r>
          </a:p>
          <a:p>
            <a:pPr lvl="1"/>
            <a:r>
              <a:rPr lang="en-US" dirty="0" smtClean="0"/>
              <a:t>Determining the Number and the Rank of the Processes </a:t>
            </a:r>
          </a:p>
          <a:p>
            <a:pPr lvl="1"/>
            <a:r>
              <a:rPr lang="en-US" dirty="0" smtClean="0"/>
              <a:t>Message Send/Receive Operations</a:t>
            </a:r>
          </a:p>
          <a:p>
            <a:pPr lvl="1"/>
            <a:r>
              <a:rPr lang="en-US" dirty="0" smtClean="0"/>
              <a:t>Evaluating of MPI Program Execution Time</a:t>
            </a:r>
          </a:p>
          <a:p>
            <a:r>
              <a:rPr lang="en-US" dirty="0" smtClean="0"/>
              <a:t>The First MPI Parallel Program</a:t>
            </a:r>
          </a:p>
          <a:p>
            <a:r>
              <a:rPr lang="en-US" dirty="0" smtClean="0"/>
              <a:t>Introduction into Collective Data Communication</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The Fundamentals of MPI… </a:t>
            </a:r>
            <a:br>
              <a:rPr lang="en-US" dirty="0" smtClean="0"/>
            </a:br>
            <a:r>
              <a:rPr lang="en-US" sz="2800" dirty="0" smtClean="0"/>
              <a:t>Message Receiving</a:t>
            </a:r>
            <a:endParaRPr lang="ru-RU" sz="2800" dirty="0" smtClean="0"/>
          </a:p>
        </p:txBody>
      </p:sp>
      <p:sp>
        <p:nvSpPr>
          <p:cNvPr id="5123" name="Rectangle 5"/>
          <p:cNvSpPr>
            <a:spLocks noGrp="1" noChangeArrowheads="1"/>
          </p:cNvSpPr>
          <p:nvPr>
            <p:ph idx="1"/>
          </p:nvPr>
        </p:nvSpPr>
        <p:spPr>
          <a:xfrm>
            <a:off x="238092" y="1214422"/>
            <a:ext cx="9501254" cy="4968875"/>
          </a:xfrm>
        </p:spPr>
        <p:txBody>
          <a:bodyPr/>
          <a:lstStyle/>
          <a:p>
            <a:r>
              <a:rPr lang="en-US" dirty="0" smtClean="0"/>
              <a:t>The parameter </a:t>
            </a:r>
            <a:r>
              <a:rPr lang="en-US" b="1" dirty="0" smtClean="0">
                <a:latin typeface="Courier New" pitchFamily="49" charset="0"/>
                <a:cs typeface="Courier New" pitchFamily="49" charset="0"/>
              </a:rPr>
              <a:t>status</a:t>
            </a:r>
            <a:r>
              <a:rPr lang="en-US" i="1" dirty="0" smtClean="0"/>
              <a:t> </a:t>
            </a:r>
            <a:r>
              <a:rPr lang="en-US" dirty="0" smtClean="0"/>
              <a:t>makes possible to define a number of characteristics of the received message</a:t>
            </a:r>
          </a:p>
          <a:p>
            <a:endParaRPr lang="en-US" dirty="0" smtClean="0"/>
          </a:p>
          <a:p>
            <a:endParaRPr lang="en-US" i="1" dirty="0" smtClean="0"/>
          </a:p>
          <a:p>
            <a:endParaRPr lang="en-US" i="1" dirty="0" smtClean="0"/>
          </a:p>
          <a:p>
            <a:r>
              <a:rPr lang="en-US" dirty="0" smtClean="0"/>
              <a:t>The function</a:t>
            </a:r>
          </a:p>
          <a:p>
            <a:endParaRPr lang="en-US" i="1" dirty="0" smtClean="0"/>
          </a:p>
          <a:p>
            <a:endParaRPr lang="en-US" dirty="0" smtClean="0"/>
          </a:p>
          <a:p>
            <a:pPr>
              <a:buNone/>
            </a:pPr>
            <a:r>
              <a:rPr lang="en-US" dirty="0" smtClean="0"/>
              <a:t>	returns in the variable </a:t>
            </a:r>
            <a:r>
              <a:rPr lang="en-US" b="1" dirty="0" smtClean="0">
                <a:latin typeface="Courier New" pitchFamily="49" charset="0"/>
                <a:cs typeface="Courier New" pitchFamily="49" charset="0"/>
              </a:rPr>
              <a:t>count </a:t>
            </a:r>
            <a:r>
              <a:rPr lang="en-US" dirty="0" smtClean="0"/>
              <a:t>the number of type elements in the received message</a:t>
            </a:r>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30</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071678"/>
            <a:ext cx="9144064" cy="1015663"/>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status.MPI_SOURCE</a:t>
            </a:r>
            <a:r>
              <a:rPr lang="en-US" sz="2000" b="1" dirty="0" smtClean="0">
                <a:latin typeface="Courier New" pitchFamily="49" charset="0"/>
                <a:cs typeface="Courier New" pitchFamily="49" charset="0"/>
              </a:rPr>
              <a:t> - </a:t>
            </a:r>
            <a:r>
              <a:rPr lang="en-US" sz="2000" dirty="0" smtClean="0"/>
              <a:t>the rank of the process, which has sent</a:t>
            </a:r>
          </a:p>
          <a:p>
            <a:r>
              <a:rPr lang="en-US" sz="2000" dirty="0" smtClean="0">
                <a:latin typeface="Courier New" pitchFamily="49" charset="0"/>
                <a:cs typeface="Courier New" pitchFamily="49" charset="0"/>
              </a:rPr>
              <a:t>                       </a:t>
            </a:r>
            <a:r>
              <a:rPr lang="en-US" sz="2000" dirty="0" smtClean="0"/>
              <a:t>the received message</a:t>
            </a:r>
          </a:p>
          <a:p>
            <a:r>
              <a:rPr lang="en-US"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status.MPI_TAG</a:t>
            </a:r>
            <a:r>
              <a:rPr lang="en-US" sz="2000" b="1" dirty="0" smtClean="0">
                <a:latin typeface="Courier New" pitchFamily="49" charset="0"/>
                <a:cs typeface="Courier New" pitchFamily="49" charset="0"/>
              </a:rPr>
              <a:t>    - </a:t>
            </a:r>
            <a:r>
              <a:rPr lang="en-US" sz="2000" dirty="0" smtClean="0"/>
              <a:t>tag of the received message</a:t>
            </a:r>
          </a:p>
        </p:txBody>
      </p:sp>
      <p:sp>
        <p:nvSpPr>
          <p:cNvPr id="10" name="Rectangle 1"/>
          <p:cNvSpPr>
            <a:spLocks noChangeArrowheads="1"/>
          </p:cNvSpPr>
          <p:nvPr/>
        </p:nvSpPr>
        <p:spPr bwMode="auto">
          <a:xfrm>
            <a:off x="523844" y="3864122"/>
            <a:ext cx="9144064" cy="70788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pPr algn="just" eaLnBrk="0" hangingPunct="0"/>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MPI_Get_count</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MPI_Status</a:t>
            </a:r>
            <a:r>
              <a:rPr lang="en-US" sz="2000" dirty="0" smtClean="0">
                <a:latin typeface="Courier New" pitchFamily="49" charset="0"/>
                <a:cs typeface="Courier New" pitchFamily="49" charset="0"/>
              </a:rPr>
              <a:t> *status, </a:t>
            </a:r>
            <a:r>
              <a:rPr lang="en-US" sz="2000" dirty="0" err="1" smtClean="0">
                <a:latin typeface="Courier New" pitchFamily="49" charset="0"/>
                <a:cs typeface="Courier New" pitchFamily="49" charset="0"/>
              </a:rPr>
              <a:t>MPI_Datatype</a:t>
            </a:r>
            <a:r>
              <a:rPr lang="en-US" sz="2000" dirty="0" smtClean="0">
                <a:latin typeface="Courier New" pitchFamily="49" charset="0"/>
                <a:cs typeface="Courier New" pitchFamily="49" charset="0"/>
              </a:rPr>
              <a:t> type,</a:t>
            </a:r>
          </a:p>
          <a:p>
            <a:pPr algn="just" eaLnBrk="0" hangingPunct="0"/>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int</a:t>
            </a:r>
            <a:r>
              <a:rPr lang="en-US" sz="2000" dirty="0" smtClean="0">
                <a:latin typeface="Courier New" pitchFamily="49" charset="0"/>
                <a:cs typeface="Courier New" pitchFamily="49" charset="0"/>
              </a:rPr>
              <a:t> *count);</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The Fundamentals of MPI… </a:t>
            </a:r>
            <a:br>
              <a:rPr lang="en-US" dirty="0" smtClean="0"/>
            </a:br>
            <a:r>
              <a:rPr lang="en-US" sz="2800" dirty="0" smtClean="0"/>
              <a:t>Message Receiving</a:t>
            </a:r>
            <a:endParaRPr lang="ru-RU" sz="2800" dirty="0" smtClean="0"/>
          </a:p>
        </p:txBody>
      </p:sp>
      <p:sp>
        <p:nvSpPr>
          <p:cNvPr id="5123" name="Rectangle 5"/>
          <p:cNvSpPr>
            <a:spLocks noGrp="1" noChangeArrowheads="1"/>
          </p:cNvSpPr>
          <p:nvPr>
            <p:ph idx="1"/>
          </p:nvPr>
        </p:nvSpPr>
        <p:spPr/>
        <p:txBody>
          <a:bodyPr/>
          <a:lstStyle/>
          <a:p>
            <a:endParaRPr lang="ru-RU" dirty="0" smtClean="0"/>
          </a:p>
          <a:p>
            <a:r>
              <a:rPr lang="en-US" dirty="0" smtClean="0"/>
              <a:t>The function  </a:t>
            </a:r>
            <a:r>
              <a:rPr lang="en-US" b="1" dirty="0" err="1" smtClean="0">
                <a:latin typeface="Courier New" pitchFamily="49" charset="0"/>
                <a:cs typeface="Courier New" pitchFamily="49" charset="0"/>
              </a:rPr>
              <a:t>MPI_Recv</a:t>
            </a:r>
            <a:r>
              <a:rPr lang="en-US" b="1" dirty="0" smtClean="0">
                <a:latin typeface="Courier New" pitchFamily="49" charset="0"/>
                <a:cs typeface="Courier New" pitchFamily="49" charset="0"/>
              </a:rPr>
              <a:t>()</a:t>
            </a:r>
            <a:r>
              <a:rPr lang="en-US" dirty="0" smtClean="0"/>
              <a:t> is a blocking one for the receiving process</a:t>
            </a:r>
          </a:p>
          <a:p>
            <a:endParaRPr lang="en-US" dirty="0" smtClean="0"/>
          </a:p>
          <a:p>
            <a:r>
              <a:rPr lang="en-US" dirty="0" smtClean="0"/>
              <a:t>Carrying out of the process is suspended till the function terminates its operation</a:t>
            </a:r>
          </a:p>
          <a:p>
            <a:endParaRPr lang="en-US" dirty="0" smtClean="0"/>
          </a:p>
          <a:p>
            <a:r>
              <a:rPr lang="en-US" dirty="0" smtClean="0"/>
              <a:t>If due to any reason the expected message is missing, then the parallel program execution will be blocked forever</a:t>
            </a:r>
          </a:p>
        </p:txBody>
      </p:sp>
      <p:sp>
        <p:nvSpPr>
          <p:cNvPr id="6" name="Нижний колонтитул 5"/>
          <p:cNvSpPr>
            <a:spLocks noGrp="1"/>
          </p:cNvSpPr>
          <p:nvPr>
            <p:ph type="ftr" sz="quarter" idx="3"/>
          </p:nvPr>
        </p:nvSpPr>
        <p:spPr/>
        <p:txBody>
          <a:bodyPr/>
          <a:lstStyle/>
          <a:p>
            <a:pPr>
              <a:defRPr/>
            </a:pPr>
            <a:r>
              <a:rPr lang="en-US" dirty="0" smtClean="0"/>
              <a:t>The Fundamentals of MPI</a:t>
            </a:r>
            <a:endParaRPr lang="ru-RU" dirty="0"/>
          </a:p>
        </p:txBody>
      </p:sp>
      <p:sp>
        <p:nvSpPr>
          <p:cNvPr id="7" name="Дата 6"/>
          <p:cNvSpPr>
            <a:spLocks noGrp="1"/>
          </p:cNvSpPr>
          <p:nvPr>
            <p:ph type="dt" sz="half" idx="2"/>
          </p:nvPr>
        </p:nvSpPr>
        <p:spPr/>
        <p:txBody>
          <a:bodyPr/>
          <a:lstStyle/>
          <a:p>
            <a:pPr>
              <a:defRPr/>
            </a:pPr>
            <a:r>
              <a:rPr lang="ru-RU" dirty="0" smtClean="0"/>
              <a:t>N. </a:t>
            </a:r>
            <a:r>
              <a:rPr lang="ru-RU" dirty="0" err="1" smtClean="0"/>
              <a:t>Novgorod</a:t>
            </a:r>
            <a:r>
              <a:rPr lang="ru-RU" dirty="0" smtClean="0"/>
              <a:t>,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31</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The Fundamentals of MPI</a:t>
            </a:r>
            <a:br>
              <a:rPr lang="en-US" dirty="0" smtClean="0"/>
            </a:br>
            <a:r>
              <a:rPr lang="en-US" sz="2800" dirty="0" smtClean="0"/>
              <a:t>Evaluating of MPI Program Execution Time</a:t>
            </a:r>
            <a:endParaRPr lang="ru-RU" sz="2800" dirty="0" smtClean="0"/>
          </a:p>
        </p:txBody>
      </p:sp>
      <p:sp>
        <p:nvSpPr>
          <p:cNvPr id="5123" name="Rectangle 5"/>
          <p:cNvSpPr>
            <a:spLocks noGrp="1" noChangeArrowheads="1"/>
          </p:cNvSpPr>
          <p:nvPr>
            <p:ph idx="1"/>
          </p:nvPr>
        </p:nvSpPr>
        <p:spPr>
          <a:xfrm>
            <a:off x="238092" y="1214422"/>
            <a:ext cx="9501254" cy="4968875"/>
          </a:xfrm>
        </p:spPr>
        <p:txBody>
          <a:bodyPr/>
          <a:lstStyle/>
          <a:p>
            <a:r>
              <a:rPr lang="en-US" dirty="0" smtClean="0"/>
              <a:t>The execution time needs to know for estimating the obtained speedup of parallel computation</a:t>
            </a:r>
          </a:p>
          <a:p>
            <a:r>
              <a:rPr lang="en-US" dirty="0" smtClean="0"/>
              <a:t>Obtaining the time of the current moment of the program execution is provided by means of the following function</a:t>
            </a:r>
          </a:p>
          <a:p>
            <a:endParaRPr lang="en-US" sz="2800" i="1" dirty="0" smtClean="0"/>
          </a:p>
          <a:p>
            <a:r>
              <a:rPr lang="en-US" dirty="0" smtClean="0"/>
              <a:t>The accuracy of time measurement can depend on the environment of the parallel program execution. The following function can be used in order to determine the current value of time measurement accuracy</a:t>
            </a:r>
          </a:p>
          <a:p>
            <a:endParaRPr lang="en-US" dirty="0" smtClean="0"/>
          </a:p>
          <a:p>
            <a:endParaRPr lang="en-US" dirty="0" smtClean="0"/>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32</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2913403"/>
            <a:ext cx="9144064"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double </a:t>
            </a:r>
            <a:r>
              <a:rPr lang="en-US" sz="2000" b="1" dirty="0" smtClean="0">
                <a:latin typeface="Courier New" pitchFamily="49" charset="0"/>
              </a:rPr>
              <a:t>MPI</a:t>
            </a:r>
            <a:r>
              <a:rPr lang="ru-RU" sz="2000" b="1" dirty="0" smtClean="0">
                <a:latin typeface="Courier New" pitchFamily="49" charset="0"/>
              </a:rPr>
              <a:t>_</a:t>
            </a:r>
            <a:r>
              <a:rPr lang="en-US" sz="2000" b="1" dirty="0" err="1" smtClean="0">
                <a:latin typeface="Courier New" pitchFamily="49" charset="0"/>
              </a:rPr>
              <a:t>Wtime</a:t>
            </a:r>
            <a:r>
              <a:rPr lang="ru-RU" sz="2000" dirty="0" smtClean="0">
                <a:latin typeface="Courier New" pitchFamily="49" charset="0"/>
              </a:rPr>
              <a:t>(</a:t>
            </a:r>
            <a:r>
              <a:rPr lang="en-US" sz="2000" dirty="0" smtClean="0">
                <a:latin typeface="Courier New" pitchFamily="49" charset="0"/>
              </a:rPr>
              <a:t>void</a:t>
            </a:r>
            <a:r>
              <a:rPr lang="ru-RU" sz="2000" dirty="0" smtClean="0">
                <a:latin typeface="Courier New" pitchFamily="49" charset="0"/>
              </a:rPr>
              <a:t>)</a:t>
            </a:r>
            <a:r>
              <a:rPr lang="en-US" sz="2000" dirty="0" smtClean="0">
                <a:latin typeface="Courier New" pitchFamily="49" charset="0"/>
              </a:rPr>
              <a:t>;</a:t>
            </a:r>
            <a:endParaRPr lang="ru-RU" sz="2000" dirty="0">
              <a:latin typeface="Courier New" pitchFamily="49" charset="0"/>
            </a:endParaRPr>
          </a:p>
        </p:txBody>
      </p:sp>
      <p:sp>
        <p:nvSpPr>
          <p:cNvPr id="10" name="Rectangle 1"/>
          <p:cNvSpPr>
            <a:spLocks noChangeArrowheads="1"/>
          </p:cNvSpPr>
          <p:nvPr/>
        </p:nvSpPr>
        <p:spPr bwMode="auto">
          <a:xfrm>
            <a:off x="523844" y="4957716"/>
            <a:ext cx="9144064"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double </a:t>
            </a:r>
            <a:r>
              <a:rPr lang="en-US" sz="2000" b="1" dirty="0" smtClean="0">
                <a:latin typeface="Courier New" pitchFamily="49" charset="0"/>
              </a:rPr>
              <a:t>MPI</a:t>
            </a:r>
            <a:r>
              <a:rPr lang="ru-RU" sz="2000" b="1" dirty="0" smtClean="0">
                <a:latin typeface="Courier New" pitchFamily="49" charset="0"/>
              </a:rPr>
              <a:t>_</a:t>
            </a:r>
            <a:r>
              <a:rPr lang="en-US" sz="2000" b="1" dirty="0" err="1" smtClean="0">
                <a:latin typeface="Courier New" pitchFamily="49" charset="0"/>
              </a:rPr>
              <a:t>Wtick</a:t>
            </a:r>
            <a:r>
              <a:rPr lang="ru-RU" sz="2000" dirty="0" smtClean="0">
                <a:latin typeface="Courier New" pitchFamily="49" charset="0"/>
              </a:rPr>
              <a:t>(</a:t>
            </a:r>
            <a:r>
              <a:rPr lang="en-US" sz="2000" dirty="0" smtClean="0">
                <a:latin typeface="Courier New" pitchFamily="49" charset="0"/>
              </a:rPr>
              <a:t>void</a:t>
            </a:r>
            <a:r>
              <a:rPr lang="ru-RU" sz="2000" dirty="0" smtClean="0">
                <a:latin typeface="Courier New" pitchFamily="49" charset="0"/>
              </a:rPr>
              <a:t>)</a:t>
            </a:r>
            <a:r>
              <a:rPr lang="en-US" sz="2000" dirty="0" smtClean="0">
                <a:latin typeface="Courier New" pitchFamily="49" charset="0"/>
                <a:cs typeface="Courier New" pitchFamily="49" charset="0"/>
              </a:rPr>
              <a: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3600" dirty="0" smtClean="0"/>
              <a:t>The First MPI Parallel Program</a:t>
            </a:r>
            <a:endParaRPr lang="ru-RU" sz="3600" dirty="0" smtClean="0"/>
          </a:p>
        </p:txBody>
      </p:sp>
      <p:sp>
        <p:nvSpPr>
          <p:cNvPr id="7" name="Нижний колонтитул 6"/>
          <p:cNvSpPr>
            <a:spLocks noGrp="1"/>
          </p:cNvSpPr>
          <p:nvPr>
            <p:ph type="ftr" sz="quarter" idx="3"/>
          </p:nvPr>
        </p:nvSpPr>
        <p:spPr/>
        <p:txBody>
          <a:bodyPr/>
          <a:lstStyle/>
          <a:p>
            <a:pPr>
              <a:defRPr/>
            </a:pPr>
            <a:r>
              <a:rPr lang="en-US" smtClean="0"/>
              <a:t>The Fundamentals of MPI</a:t>
            </a:r>
            <a:endParaRPr lang="ru-RU" dirty="0"/>
          </a:p>
        </p:txBody>
      </p:sp>
      <p:sp>
        <p:nvSpPr>
          <p:cNvPr id="8" name="Дата 7"/>
          <p:cNvSpPr>
            <a:spLocks noGrp="1"/>
          </p:cNvSpPr>
          <p:nvPr>
            <p:ph type="dt" sz="half" idx="2"/>
          </p:nvPr>
        </p:nvSpPr>
        <p:spPr/>
        <p:txBody>
          <a:bodyPr/>
          <a:lstStyle/>
          <a:p>
            <a:pPr>
              <a:defRPr/>
            </a:pPr>
            <a:r>
              <a:rPr lang="ru-RU" smtClean="0"/>
              <a:t>N. Novgorod, 2014</a:t>
            </a:r>
            <a:endParaRPr lang="ru-RU" dirty="0"/>
          </a:p>
        </p:txBody>
      </p:sp>
      <p:sp>
        <p:nvSpPr>
          <p:cNvPr id="9" name="Номер слайда 8"/>
          <p:cNvSpPr>
            <a:spLocks noGrp="1"/>
          </p:cNvSpPr>
          <p:nvPr>
            <p:ph type="sldNum" sz="quarter" idx="12"/>
          </p:nvPr>
        </p:nvSpPr>
        <p:spPr/>
        <p:txBody>
          <a:bodyPr/>
          <a:lstStyle/>
          <a:p>
            <a:pPr>
              <a:defRPr/>
            </a:pPr>
            <a:fld id="{A184A67C-33BD-4A59-9EAE-678C8C03CEA8}" type="slidenum">
              <a:rPr lang="ru-RU" smtClean="0"/>
              <a:pPr>
                <a:defRPr/>
              </a:pPr>
              <a:t>33</a:t>
            </a:fld>
            <a:endParaRPr lang="ru-RU"/>
          </a:p>
        </p:txBody>
      </p:sp>
      <p:sp>
        <p:nvSpPr>
          <p:cNvPr id="10" name="Текст 9"/>
          <p:cNvSpPr>
            <a:spLocks noGrp="1"/>
          </p:cNvSpPr>
          <p:nvPr>
            <p:ph type="body" idx="1"/>
          </p:nvPr>
        </p:nvSpPr>
        <p:spPr/>
        <p:txBody>
          <a:bodyPr/>
          <a:lstStyle/>
          <a:p>
            <a:endParaRPr lang="ru-RU"/>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Заголовок 1"/>
          <p:cNvSpPr>
            <a:spLocks noGrp="1"/>
          </p:cNvSpPr>
          <p:nvPr>
            <p:ph type="title"/>
          </p:nvPr>
        </p:nvSpPr>
        <p:spPr>
          <a:xfrm>
            <a:off x="273050" y="207963"/>
            <a:ext cx="9432925" cy="561975"/>
          </a:xfrm>
        </p:spPr>
        <p:txBody>
          <a:bodyPr/>
          <a:lstStyle/>
          <a:p>
            <a:r>
              <a:rPr lang="en-US" dirty="0" smtClean="0"/>
              <a:t>The First MPI Parallel Program…</a:t>
            </a:r>
            <a:endParaRPr lang="ru-RU" dirty="0" smtClean="0"/>
          </a:p>
        </p:txBody>
      </p:sp>
      <p:sp>
        <p:nvSpPr>
          <p:cNvPr id="24579" name="Rectangle 1"/>
          <p:cNvSpPr>
            <a:spLocks noChangeArrowheads="1"/>
          </p:cNvSpPr>
          <p:nvPr/>
        </p:nvSpPr>
        <p:spPr bwMode="auto">
          <a:xfrm>
            <a:off x="0" y="1126886"/>
            <a:ext cx="9906000" cy="5016758"/>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p>
            <a:pPr algn="just" eaLnBrk="0" hangingPunct="0"/>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MPI_Init</a:t>
            </a:r>
            <a:r>
              <a:rPr lang="en-US" sz="2000" b="1" dirty="0" smtClean="0">
                <a:latin typeface="Courier New" pitchFamily="49" charset="0"/>
                <a:cs typeface="Times New Roman" pitchFamily="18" charset="0"/>
              </a:rPr>
              <a:t>(&amp;</a:t>
            </a:r>
            <a:r>
              <a:rPr lang="en-US" sz="2000" b="1" dirty="0" err="1" smtClean="0">
                <a:latin typeface="Courier New" pitchFamily="49" charset="0"/>
                <a:cs typeface="Times New Roman" pitchFamily="18" charset="0"/>
              </a:rPr>
              <a:t>argc</a:t>
            </a:r>
            <a:r>
              <a:rPr lang="en-US" sz="2000" b="1" dirty="0" smtClean="0">
                <a:latin typeface="Courier New" pitchFamily="49" charset="0"/>
                <a:cs typeface="Times New Roman" pitchFamily="18" charset="0"/>
              </a:rPr>
              <a:t>, &amp;</a:t>
            </a:r>
            <a:r>
              <a:rPr lang="en-US" sz="2000" b="1" dirty="0" err="1" smtClean="0">
                <a:latin typeface="Courier New" pitchFamily="49" charset="0"/>
                <a:cs typeface="Times New Roman" pitchFamily="18" charset="0"/>
              </a:rPr>
              <a:t>argv</a:t>
            </a:r>
            <a:r>
              <a:rPr lang="en-US" sz="2000" b="1" dirty="0" smtClean="0">
                <a:latin typeface="Courier New" pitchFamily="49" charset="0"/>
                <a:cs typeface="Times New Roman" pitchFamily="18" charset="0"/>
              </a:rPr>
              <a:t>);</a:t>
            </a:r>
          </a:p>
          <a:p>
            <a:pPr algn="just" eaLnBrk="0" hangingPunct="0"/>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MPI_Comm_size</a:t>
            </a:r>
            <a:r>
              <a:rPr lang="en-US" sz="2000" b="1" dirty="0" smtClean="0">
                <a:latin typeface="Courier New" pitchFamily="49" charset="0"/>
                <a:cs typeface="Times New Roman" pitchFamily="18" charset="0"/>
              </a:rPr>
              <a:t>(MPI_COMM_WORLD, &amp;</a:t>
            </a:r>
            <a:r>
              <a:rPr lang="en-US" sz="2000" b="1" dirty="0" err="1" smtClean="0">
                <a:latin typeface="Courier New" pitchFamily="49" charset="0"/>
                <a:cs typeface="Times New Roman" pitchFamily="18" charset="0"/>
              </a:rPr>
              <a:t>ProcNum</a:t>
            </a:r>
            <a:r>
              <a:rPr lang="en-US" sz="2000" b="1" dirty="0" smtClean="0">
                <a:latin typeface="Courier New" pitchFamily="49" charset="0"/>
                <a:cs typeface="Times New Roman" pitchFamily="18" charset="0"/>
              </a:rPr>
              <a:t>);</a:t>
            </a:r>
          </a:p>
          <a:p>
            <a:pPr algn="just" eaLnBrk="0" hangingPunct="0"/>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MPI_Comm_rank</a:t>
            </a:r>
            <a:r>
              <a:rPr lang="en-US" sz="2000" b="1" dirty="0" smtClean="0">
                <a:latin typeface="Courier New" pitchFamily="49" charset="0"/>
                <a:cs typeface="Times New Roman" pitchFamily="18" charset="0"/>
              </a:rPr>
              <a:t>(MPI_COMM_WORLD, &amp;</a:t>
            </a:r>
            <a:r>
              <a:rPr lang="en-US" sz="2000" b="1" dirty="0" err="1" smtClean="0">
                <a:latin typeface="Courier New" pitchFamily="49" charset="0"/>
                <a:cs typeface="Times New Roman" pitchFamily="18" charset="0"/>
              </a:rPr>
              <a:t>ProcRank</a:t>
            </a:r>
            <a:r>
              <a:rPr lang="en-US" sz="2000" b="1" dirty="0" smtClean="0">
                <a:latin typeface="Courier New" pitchFamily="49" charset="0"/>
                <a:cs typeface="Times New Roman" pitchFamily="18" charset="0"/>
              </a:rPr>
              <a:t>);</a:t>
            </a:r>
          </a:p>
          <a:p>
            <a:pPr algn="just" eaLnBrk="0" hangingPunct="0"/>
            <a:r>
              <a:rPr lang="en-US" sz="2000" b="1" dirty="0" smtClean="0">
                <a:latin typeface="Courier New" pitchFamily="49" charset="0"/>
                <a:cs typeface="Times New Roman" pitchFamily="18" charset="0"/>
              </a:rPr>
              <a:t>  if (</a:t>
            </a:r>
            <a:r>
              <a:rPr lang="en-US" sz="2000" b="1" dirty="0" err="1" smtClean="0">
                <a:latin typeface="Courier New" pitchFamily="49" charset="0"/>
                <a:cs typeface="Times New Roman" pitchFamily="18" charset="0"/>
              </a:rPr>
              <a:t>ProcRank</a:t>
            </a:r>
            <a:r>
              <a:rPr lang="en-US" sz="2000" b="1" dirty="0" smtClean="0">
                <a:latin typeface="Courier New" pitchFamily="49" charset="0"/>
                <a:cs typeface="Times New Roman" pitchFamily="18" charset="0"/>
              </a:rPr>
              <a:t> == 0)</a:t>
            </a:r>
          </a:p>
          <a:p>
            <a:pPr algn="just" eaLnBrk="0" hangingPunct="0"/>
            <a:r>
              <a:rPr lang="en-US" sz="2000" b="1" dirty="0" smtClean="0">
                <a:latin typeface="Courier New" pitchFamily="49" charset="0"/>
                <a:cs typeface="Times New Roman" pitchFamily="18" charset="0"/>
              </a:rPr>
              <a:t>  {</a:t>
            </a:r>
          </a:p>
          <a:p>
            <a:pPr algn="just" eaLnBrk="0" hangingPunct="0"/>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printf</a:t>
            </a:r>
            <a:r>
              <a:rPr lang="en-US" sz="2000" b="1" dirty="0" smtClean="0">
                <a:latin typeface="Courier New" pitchFamily="49" charset="0"/>
                <a:cs typeface="Times New Roman" pitchFamily="18" charset="0"/>
              </a:rPr>
              <a:t>("Hello from %d!\n", </a:t>
            </a:r>
            <a:r>
              <a:rPr lang="en-US" sz="2000" b="1" dirty="0" err="1" smtClean="0">
                <a:latin typeface="Courier New" pitchFamily="49" charset="0"/>
                <a:cs typeface="Times New Roman" pitchFamily="18" charset="0"/>
              </a:rPr>
              <a:t>ProcRank</a:t>
            </a:r>
            <a:r>
              <a:rPr lang="en-US" sz="2000" b="1" dirty="0" smtClean="0">
                <a:latin typeface="Courier New" pitchFamily="49" charset="0"/>
                <a:cs typeface="Times New Roman" pitchFamily="18" charset="0"/>
              </a:rPr>
              <a:t>);</a:t>
            </a:r>
          </a:p>
          <a:p>
            <a:pPr algn="just" eaLnBrk="0" hangingPunct="0"/>
            <a:r>
              <a:rPr lang="en-US" sz="2000" b="1" dirty="0" smtClean="0">
                <a:latin typeface="Courier New" pitchFamily="49" charset="0"/>
                <a:cs typeface="Times New Roman" pitchFamily="18" charset="0"/>
              </a:rPr>
              <a:t>    for (</a:t>
            </a:r>
            <a:r>
              <a:rPr lang="en-US" sz="2000" b="1" dirty="0" err="1" smtClean="0">
                <a:latin typeface="Courier New" pitchFamily="49" charset="0"/>
                <a:cs typeface="Times New Roman" pitchFamily="18" charset="0"/>
              </a:rPr>
              <a:t>int</a:t>
            </a:r>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i</a:t>
            </a:r>
            <a:r>
              <a:rPr lang="en-US" sz="2000" b="1" dirty="0" smtClean="0">
                <a:latin typeface="Courier New" pitchFamily="49" charset="0"/>
                <a:cs typeface="Times New Roman" pitchFamily="18" charset="0"/>
              </a:rPr>
              <a:t> = 1; </a:t>
            </a:r>
            <a:r>
              <a:rPr lang="en-US" sz="2000" b="1" dirty="0" err="1" smtClean="0">
                <a:latin typeface="Courier New" pitchFamily="49" charset="0"/>
                <a:cs typeface="Times New Roman" pitchFamily="18" charset="0"/>
              </a:rPr>
              <a:t>i</a:t>
            </a:r>
            <a:r>
              <a:rPr lang="en-US" sz="2000" b="1" dirty="0" smtClean="0">
                <a:latin typeface="Courier New" pitchFamily="49" charset="0"/>
                <a:cs typeface="Times New Roman" pitchFamily="18" charset="0"/>
              </a:rPr>
              <a:t> &lt; </a:t>
            </a:r>
            <a:r>
              <a:rPr lang="en-US" sz="2000" b="1" dirty="0" err="1" smtClean="0">
                <a:latin typeface="Courier New" pitchFamily="49" charset="0"/>
                <a:cs typeface="Times New Roman" pitchFamily="18" charset="0"/>
              </a:rPr>
              <a:t>ProcNum</a:t>
            </a:r>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i</a:t>
            </a:r>
            <a:r>
              <a:rPr lang="en-US" sz="2000" b="1" dirty="0" smtClean="0">
                <a:latin typeface="Courier New" pitchFamily="49" charset="0"/>
                <a:cs typeface="Times New Roman" pitchFamily="18" charset="0"/>
              </a:rPr>
              <a:t>++)</a:t>
            </a:r>
          </a:p>
          <a:p>
            <a:pPr algn="just" eaLnBrk="0" hangingPunct="0"/>
            <a:r>
              <a:rPr lang="en-US" sz="2000" b="1" dirty="0" smtClean="0">
                <a:latin typeface="Courier New" pitchFamily="49" charset="0"/>
                <a:cs typeface="Times New Roman" pitchFamily="18" charset="0"/>
              </a:rPr>
              <a:t>    {</a:t>
            </a:r>
          </a:p>
          <a:p>
            <a:pPr algn="just" eaLnBrk="0" hangingPunct="0"/>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MPI_Recv</a:t>
            </a:r>
            <a:r>
              <a:rPr lang="en-US" sz="2000" b="1" dirty="0" smtClean="0">
                <a:latin typeface="Courier New" pitchFamily="49" charset="0"/>
                <a:cs typeface="Times New Roman" pitchFamily="18" charset="0"/>
              </a:rPr>
              <a:t>(&amp;</a:t>
            </a:r>
            <a:r>
              <a:rPr lang="en-US" sz="2000" b="1" dirty="0" err="1" smtClean="0">
                <a:latin typeface="Courier New" pitchFamily="49" charset="0"/>
                <a:cs typeface="Times New Roman" pitchFamily="18" charset="0"/>
              </a:rPr>
              <a:t>ProcRank</a:t>
            </a:r>
            <a:r>
              <a:rPr lang="en-US" sz="2000" b="1" dirty="0" smtClean="0">
                <a:latin typeface="Courier New" pitchFamily="49" charset="0"/>
                <a:cs typeface="Times New Roman" pitchFamily="18" charset="0"/>
              </a:rPr>
              <a:t>, 1, MPI_INT, </a:t>
            </a:r>
            <a:r>
              <a:rPr lang="en-US" sz="2000" b="1" dirty="0" err="1" smtClean="0">
                <a:latin typeface="Courier New" pitchFamily="49" charset="0"/>
                <a:cs typeface="Times New Roman" pitchFamily="18" charset="0"/>
              </a:rPr>
              <a:t>i</a:t>
            </a:r>
            <a:r>
              <a:rPr lang="en-US" sz="2000" b="1" dirty="0" smtClean="0">
                <a:latin typeface="Courier New" pitchFamily="49" charset="0"/>
                <a:cs typeface="Times New Roman" pitchFamily="18" charset="0"/>
              </a:rPr>
              <a:t>, 0, MPI_COMM_WORLD,</a:t>
            </a:r>
          </a:p>
          <a:p>
            <a:pPr algn="just" eaLnBrk="0" hangingPunct="0"/>
            <a:r>
              <a:rPr lang="en-US" sz="2000" b="1" dirty="0" smtClean="0">
                <a:latin typeface="Courier New" pitchFamily="49" charset="0"/>
                <a:cs typeface="Times New Roman" pitchFamily="18" charset="0"/>
              </a:rPr>
              <a:t>        &amp;status);</a:t>
            </a:r>
          </a:p>
          <a:p>
            <a:pPr algn="just" eaLnBrk="0" hangingPunct="0"/>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printf</a:t>
            </a:r>
            <a:r>
              <a:rPr lang="en-US" sz="2000" b="1" dirty="0" smtClean="0">
                <a:latin typeface="Courier New" pitchFamily="49" charset="0"/>
                <a:cs typeface="Times New Roman" pitchFamily="18" charset="0"/>
              </a:rPr>
              <a:t>("Hello from %d!\n", </a:t>
            </a:r>
            <a:r>
              <a:rPr lang="en-US" sz="2000" b="1" dirty="0" err="1" smtClean="0">
                <a:latin typeface="Courier New" pitchFamily="49" charset="0"/>
                <a:cs typeface="Times New Roman" pitchFamily="18" charset="0"/>
              </a:rPr>
              <a:t>ProcRank</a:t>
            </a:r>
            <a:r>
              <a:rPr lang="en-US" sz="2000" b="1" dirty="0" smtClean="0">
                <a:latin typeface="Courier New" pitchFamily="49" charset="0"/>
                <a:cs typeface="Times New Roman" pitchFamily="18" charset="0"/>
              </a:rPr>
              <a:t>);</a:t>
            </a:r>
          </a:p>
          <a:p>
            <a:pPr algn="just" eaLnBrk="0" hangingPunct="0"/>
            <a:r>
              <a:rPr lang="en-US" sz="2000" b="1" dirty="0" smtClean="0">
                <a:latin typeface="Courier New" pitchFamily="49" charset="0"/>
                <a:cs typeface="Times New Roman" pitchFamily="18" charset="0"/>
              </a:rPr>
              <a:t>    }</a:t>
            </a:r>
          </a:p>
          <a:p>
            <a:pPr algn="just" eaLnBrk="0" hangingPunct="0"/>
            <a:r>
              <a:rPr lang="en-US" sz="2000" b="1" dirty="0" smtClean="0">
                <a:latin typeface="Courier New" pitchFamily="49" charset="0"/>
                <a:cs typeface="Times New Roman" pitchFamily="18" charset="0"/>
              </a:rPr>
              <a:t>  }</a:t>
            </a:r>
          </a:p>
          <a:p>
            <a:pPr algn="just" eaLnBrk="0" hangingPunct="0"/>
            <a:r>
              <a:rPr lang="en-US" sz="2000" b="1" dirty="0" smtClean="0">
                <a:latin typeface="Courier New" pitchFamily="49" charset="0"/>
                <a:cs typeface="Times New Roman" pitchFamily="18" charset="0"/>
              </a:rPr>
              <a:t>  else</a:t>
            </a:r>
          </a:p>
          <a:p>
            <a:pPr algn="just" eaLnBrk="0" hangingPunct="0"/>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MPI_Send</a:t>
            </a:r>
            <a:r>
              <a:rPr lang="en-US" sz="2000" b="1" dirty="0" smtClean="0">
                <a:latin typeface="Courier New" pitchFamily="49" charset="0"/>
                <a:cs typeface="Times New Roman" pitchFamily="18" charset="0"/>
              </a:rPr>
              <a:t>(&amp;</a:t>
            </a:r>
            <a:r>
              <a:rPr lang="en-US" sz="2000" b="1" dirty="0" err="1" smtClean="0">
                <a:latin typeface="Courier New" pitchFamily="49" charset="0"/>
                <a:cs typeface="Times New Roman" pitchFamily="18" charset="0"/>
              </a:rPr>
              <a:t>ProcRank</a:t>
            </a:r>
            <a:r>
              <a:rPr lang="en-US" sz="2000" b="1" dirty="0" smtClean="0">
                <a:latin typeface="Courier New" pitchFamily="49" charset="0"/>
                <a:cs typeface="Times New Roman" pitchFamily="18" charset="0"/>
              </a:rPr>
              <a:t>, 1, MPI_INT, 0, 0, MPI_COMM_WORLD);</a:t>
            </a:r>
          </a:p>
          <a:p>
            <a:pPr algn="just" eaLnBrk="0" hangingPunct="0"/>
            <a:r>
              <a:rPr lang="en-US" sz="2000" b="1" dirty="0" smtClean="0">
                <a:latin typeface="Courier New" pitchFamily="49" charset="0"/>
                <a:cs typeface="Times New Roman" pitchFamily="18" charset="0"/>
              </a:rPr>
              <a:t>  </a:t>
            </a:r>
            <a:r>
              <a:rPr lang="en-US" sz="2000" b="1" dirty="0" err="1" smtClean="0">
                <a:latin typeface="Courier New" pitchFamily="49" charset="0"/>
                <a:cs typeface="Times New Roman" pitchFamily="18" charset="0"/>
              </a:rPr>
              <a:t>MPI_Finalize</a:t>
            </a:r>
            <a:r>
              <a:rPr lang="en-US" sz="2000" b="1" dirty="0" smtClean="0">
                <a:latin typeface="Courier New" pitchFamily="49" charset="0"/>
                <a:cs typeface="Times New Roman" pitchFamily="18" charset="0"/>
              </a:rPr>
              <a: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The First MPI Parallel Program…</a:t>
            </a:r>
            <a:endParaRPr lang="ru-RU" sz="2800" dirty="0" smtClean="0"/>
          </a:p>
        </p:txBody>
      </p:sp>
      <p:sp>
        <p:nvSpPr>
          <p:cNvPr id="5123" name="Rectangle 5"/>
          <p:cNvSpPr>
            <a:spLocks noGrp="1" noChangeArrowheads="1"/>
          </p:cNvSpPr>
          <p:nvPr>
            <p:ph idx="1"/>
          </p:nvPr>
        </p:nvSpPr>
        <p:spPr/>
        <p:txBody>
          <a:bodyPr/>
          <a:lstStyle/>
          <a:p>
            <a:r>
              <a:rPr lang="en-US" dirty="0" smtClean="0"/>
              <a:t>Each process find out its rank, after that all the operations in the program are separated (different processes execute different code)</a:t>
            </a:r>
          </a:p>
          <a:p>
            <a:r>
              <a:rPr lang="en-US" dirty="0" smtClean="0"/>
              <a:t>All the processes, except the process with the rank 0, send the value of its rank to the process 0</a:t>
            </a:r>
          </a:p>
          <a:p>
            <a:r>
              <a:rPr lang="en-US" dirty="0" smtClean="0"/>
              <a:t>The process 0 first prints the value of its rank and then receives the messages from the other processes and prints their ranks sequentially</a:t>
            </a:r>
          </a:p>
          <a:p>
            <a:r>
              <a:rPr lang="en-US" dirty="0" smtClean="0"/>
              <a:t>A possible variant of the program results</a:t>
            </a:r>
          </a:p>
        </p:txBody>
      </p:sp>
      <p:sp>
        <p:nvSpPr>
          <p:cNvPr id="6" name="Нижний колонтитул 5"/>
          <p:cNvSpPr>
            <a:spLocks noGrp="1"/>
          </p:cNvSpPr>
          <p:nvPr>
            <p:ph type="ftr" sz="quarter" idx="3"/>
          </p:nvPr>
        </p:nvSpPr>
        <p:spPr/>
        <p:txBody>
          <a:bodyPr/>
          <a:lstStyle/>
          <a:p>
            <a:pPr>
              <a:defRPr/>
            </a:pPr>
            <a:r>
              <a:rPr lang="en-US" dirty="0" smtClean="0"/>
              <a:t>The Fundamentals of MPI</a:t>
            </a:r>
            <a:endParaRPr lang="ru-RU" dirty="0"/>
          </a:p>
        </p:txBody>
      </p:sp>
      <p:sp>
        <p:nvSpPr>
          <p:cNvPr id="7" name="Дата 6"/>
          <p:cNvSpPr>
            <a:spLocks noGrp="1"/>
          </p:cNvSpPr>
          <p:nvPr>
            <p:ph type="dt" sz="half" idx="2"/>
          </p:nvPr>
        </p:nvSpPr>
        <p:spPr/>
        <p:txBody>
          <a:bodyPr/>
          <a:lstStyle/>
          <a:p>
            <a:pPr>
              <a:defRPr/>
            </a:pPr>
            <a:r>
              <a:rPr lang="ru-RU" dirty="0" smtClean="0"/>
              <a:t>N. </a:t>
            </a:r>
            <a:r>
              <a:rPr lang="ru-RU" dirty="0" err="1" smtClean="0"/>
              <a:t>Novgorod</a:t>
            </a:r>
            <a:r>
              <a:rPr lang="ru-RU" dirty="0" smtClean="0"/>
              <a:t>,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4786322"/>
            <a:ext cx="9144064" cy="132343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t>Hello from process 0</a:t>
            </a:r>
          </a:p>
          <a:p>
            <a:r>
              <a:rPr lang="en-US" sz="2000" dirty="0" smtClean="0"/>
              <a:t>Hello from process 2</a:t>
            </a:r>
          </a:p>
          <a:p>
            <a:r>
              <a:rPr lang="en-US" sz="2000" dirty="0" smtClean="0"/>
              <a:t>Hello from process 1</a:t>
            </a:r>
          </a:p>
          <a:p>
            <a:r>
              <a:rPr lang="en-US" sz="2000" dirty="0" smtClean="0"/>
              <a:t>Hello from process 3</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The First MPI Parallel Program…</a:t>
            </a:r>
            <a:endParaRPr lang="ru-RU" sz="2800" dirty="0" smtClean="0"/>
          </a:p>
        </p:txBody>
      </p:sp>
      <p:sp>
        <p:nvSpPr>
          <p:cNvPr id="5123" name="Rectangle 5"/>
          <p:cNvSpPr>
            <a:spLocks noGrp="1" noChangeArrowheads="1"/>
          </p:cNvSpPr>
          <p:nvPr>
            <p:ph idx="1"/>
          </p:nvPr>
        </p:nvSpPr>
        <p:spPr/>
        <p:txBody>
          <a:bodyPr/>
          <a:lstStyle/>
          <a:p>
            <a:r>
              <a:rPr lang="en-US" dirty="0" smtClean="0"/>
              <a:t>It should be noted that the order of message receiving is not predetermined. It depends on the execution conditions for parallel program (moreover, the order can change from execution to execution).</a:t>
            </a:r>
          </a:p>
          <a:p>
            <a:r>
              <a:rPr lang="en-US" dirty="0" smtClean="0"/>
              <a:t>If it does not lead to efficiency losses, it is necessary to provide the </a:t>
            </a:r>
            <a:r>
              <a:rPr lang="en-US" dirty="0" err="1" smtClean="0"/>
              <a:t>unambiguity</a:t>
            </a:r>
            <a:r>
              <a:rPr lang="en-US" dirty="0" smtClean="0"/>
              <a:t> of computations in case of parallel computations:</a:t>
            </a:r>
          </a:p>
          <a:p>
            <a:endParaRPr lang="en-US" dirty="0" smtClean="0"/>
          </a:p>
          <a:p>
            <a:endParaRPr lang="en-US" dirty="0" smtClean="0"/>
          </a:p>
          <a:p>
            <a:pPr>
              <a:buNone/>
            </a:pPr>
            <a:r>
              <a:rPr lang="en-US" dirty="0" smtClean="0"/>
              <a:t>	Setting the rank of the sending process regulates the order of message reception</a:t>
            </a:r>
          </a:p>
          <a:p>
            <a:endParaRPr lang="en-US" dirty="0" smtClean="0"/>
          </a:p>
        </p:txBody>
      </p:sp>
      <p:sp>
        <p:nvSpPr>
          <p:cNvPr id="6" name="Нижний колонтитул 5"/>
          <p:cNvSpPr>
            <a:spLocks noGrp="1"/>
          </p:cNvSpPr>
          <p:nvPr>
            <p:ph type="ftr" sz="quarter" idx="3"/>
          </p:nvPr>
        </p:nvSpPr>
        <p:spPr/>
        <p:txBody>
          <a:bodyPr/>
          <a:lstStyle/>
          <a:p>
            <a:pPr>
              <a:defRPr/>
            </a:pPr>
            <a:r>
              <a:rPr lang="en-US" dirty="0" smtClean="0"/>
              <a:t>The Fundamentals of MPI</a:t>
            </a:r>
            <a:endParaRPr lang="ru-RU" dirty="0"/>
          </a:p>
        </p:txBody>
      </p:sp>
      <p:sp>
        <p:nvSpPr>
          <p:cNvPr id="7" name="Дата 6"/>
          <p:cNvSpPr>
            <a:spLocks noGrp="1"/>
          </p:cNvSpPr>
          <p:nvPr>
            <p:ph type="dt" sz="half" idx="2"/>
          </p:nvPr>
        </p:nvSpPr>
        <p:spPr/>
        <p:txBody>
          <a:bodyPr/>
          <a:lstStyle/>
          <a:p>
            <a:pPr>
              <a:defRPr/>
            </a:pPr>
            <a:r>
              <a:rPr lang="ru-RU" dirty="0" smtClean="0"/>
              <a:t>N. </a:t>
            </a:r>
            <a:r>
              <a:rPr lang="ru-RU" dirty="0" err="1" smtClean="0"/>
              <a:t>Novgorod</a:t>
            </a:r>
            <a:r>
              <a:rPr lang="ru-RU" dirty="0" smtClean="0"/>
              <a:t>,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3643314"/>
            <a:ext cx="9144064" cy="707886"/>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b="1" dirty="0" err="1" smtClean="0">
                <a:latin typeface="Courier New" pitchFamily="49" charset="0"/>
              </a:rPr>
              <a:t>MPI_Recv</a:t>
            </a:r>
            <a:r>
              <a:rPr lang="en-US" sz="2000" dirty="0" smtClean="0">
                <a:latin typeface="Courier New" pitchFamily="49" charset="0"/>
              </a:rPr>
              <a:t>(&amp;</a:t>
            </a:r>
            <a:r>
              <a:rPr lang="en-US" sz="2000" dirty="0" err="1" smtClean="0">
                <a:latin typeface="Courier New" pitchFamily="49" charset="0"/>
              </a:rPr>
              <a:t>ProcRank</a:t>
            </a:r>
            <a:r>
              <a:rPr lang="en-US" sz="2000" dirty="0" smtClean="0">
                <a:latin typeface="Courier New" pitchFamily="49" charset="0"/>
              </a:rPr>
              <a:t>, 1, MPI_INT, </a:t>
            </a:r>
            <a:r>
              <a:rPr lang="en-US" sz="2000" b="1" dirty="0" err="1" smtClean="0">
                <a:latin typeface="Courier New" pitchFamily="49" charset="0"/>
              </a:rPr>
              <a:t>i</a:t>
            </a:r>
            <a:r>
              <a:rPr lang="en-US" sz="2000" dirty="0" smtClean="0">
                <a:latin typeface="Courier New" pitchFamily="49" charset="0"/>
              </a:rPr>
              <a:t>, MPI_ANY_TAG,</a:t>
            </a:r>
          </a:p>
          <a:p>
            <a:r>
              <a:rPr lang="en-US" sz="2000" dirty="0" smtClean="0">
                <a:latin typeface="Courier New" pitchFamily="49" charset="0"/>
              </a:rPr>
              <a:t>  MPI_COMM_WORLD, &amp;status);</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The First MPI Parallel Program</a:t>
            </a:r>
            <a:endParaRPr lang="ru-RU" sz="2800" dirty="0" smtClean="0"/>
          </a:p>
        </p:txBody>
      </p:sp>
      <p:sp>
        <p:nvSpPr>
          <p:cNvPr id="5123" name="Rectangle 5"/>
          <p:cNvSpPr>
            <a:spLocks noGrp="1" noChangeArrowheads="1"/>
          </p:cNvSpPr>
          <p:nvPr>
            <p:ph idx="1"/>
          </p:nvPr>
        </p:nvSpPr>
        <p:spPr/>
        <p:txBody>
          <a:bodyPr/>
          <a:lstStyle/>
          <a:p>
            <a:r>
              <a:rPr lang="en-US" dirty="0" smtClean="0"/>
              <a:t>All the MPI functions return the termination code</a:t>
            </a:r>
          </a:p>
          <a:p>
            <a:r>
              <a:rPr lang="en-US" dirty="0" smtClean="0"/>
              <a:t>If the function is completed successfully the return code is MPI_SUCCESS</a:t>
            </a:r>
          </a:p>
          <a:p>
            <a:r>
              <a:rPr lang="en-US" dirty="0" smtClean="0"/>
              <a:t>The other values of the termination code testifies to the fact that some errors have been discovered in the course of function execution</a:t>
            </a:r>
          </a:p>
          <a:p>
            <a:r>
              <a:rPr lang="en-US" dirty="0" smtClean="0"/>
              <a:t>To find out the type of the discovered error predetermined named constants are used. Among these constants there are the following ones</a:t>
            </a:r>
          </a:p>
          <a:p>
            <a:endParaRPr lang="en-US" dirty="0" smtClean="0"/>
          </a:p>
        </p:txBody>
      </p:sp>
      <p:sp>
        <p:nvSpPr>
          <p:cNvPr id="6" name="Нижний колонтитул 5"/>
          <p:cNvSpPr>
            <a:spLocks noGrp="1"/>
          </p:cNvSpPr>
          <p:nvPr>
            <p:ph type="ftr" sz="quarter" idx="3"/>
          </p:nvPr>
        </p:nvSpPr>
        <p:spPr/>
        <p:txBody>
          <a:bodyPr/>
          <a:lstStyle/>
          <a:p>
            <a:pPr>
              <a:defRPr/>
            </a:pPr>
            <a:r>
              <a:rPr lang="en-US" dirty="0" smtClean="0"/>
              <a:t>The Fundamentals of MPI</a:t>
            </a:r>
            <a:endParaRPr lang="ru-RU" dirty="0"/>
          </a:p>
        </p:txBody>
      </p:sp>
      <p:sp>
        <p:nvSpPr>
          <p:cNvPr id="7" name="Дата 6"/>
          <p:cNvSpPr>
            <a:spLocks noGrp="1"/>
          </p:cNvSpPr>
          <p:nvPr>
            <p:ph type="dt" sz="half" idx="2"/>
          </p:nvPr>
        </p:nvSpPr>
        <p:spPr/>
        <p:txBody>
          <a:bodyPr/>
          <a:lstStyle/>
          <a:p>
            <a:pPr>
              <a:defRPr/>
            </a:pPr>
            <a:r>
              <a:rPr lang="ru-RU" dirty="0" smtClean="0"/>
              <a:t>N. </a:t>
            </a:r>
            <a:r>
              <a:rPr lang="ru-RU" dirty="0" err="1" smtClean="0"/>
              <a:t>Novgorod</a:t>
            </a:r>
            <a:r>
              <a:rPr lang="ru-RU" dirty="0" smtClean="0"/>
              <a:t>,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4792816"/>
            <a:ext cx="9144064" cy="1015663"/>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b="1" dirty="0" smtClean="0">
                <a:latin typeface="Courier New" pitchFamily="49" charset="0"/>
                <a:cs typeface="Courier New" pitchFamily="49" charset="0"/>
              </a:rPr>
              <a:t>- MPI_ERR_BUFFER - </a:t>
            </a:r>
            <a:r>
              <a:rPr lang="en-US" sz="2000" dirty="0" smtClean="0"/>
              <a:t>incorrect buffer pointer </a:t>
            </a:r>
          </a:p>
          <a:p>
            <a:r>
              <a:rPr lang="en-US" sz="2000" b="1" dirty="0" smtClean="0">
                <a:latin typeface="Courier New" pitchFamily="49" charset="0"/>
                <a:cs typeface="Courier New" pitchFamily="49" charset="0"/>
              </a:rPr>
              <a:t>- MPI_ERR_COMM   - </a:t>
            </a:r>
            <a:r>
              <a:rPr lang="en-US" sz="2000" dirty="0" smtClean="0"/>
              <a:t>incorrect communicator</a:t>
            </a:r>
          </a:p>
          <a:p>
            <a:r>
              <a:rPr lang="en-US" sz="2000" b="1" dirty="0" smtClean="0">
                <a:latin typeface="Courier New" pitchFamily="49" charset="0"/>
                <a:cs typeface="Courier New" pitchFamily="49" charset="0"/>
              </a:rPr>
              <a:t>- MPI_ERR_RANK   - </a:t>
            </a:r>
            <a:r>
              <a:rPr lang="en-US" sz="2000" dirty="0" smtClean="0"/>
              <a:t>incorrect process rank</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3600" dirty="0" smtClean="0"/>
              <a:t>Introduction into Collective Data Communication</a:t>
            </a:r>
            <a:br>
              <a:rPr lang="en-US" sz="3600" dirty="0" smtClean="0"/>
            </a:br>
            <a:endParaRPr lang="ru-RU" sz="3600" dirty="0" smtClean="0"/>
          </a:p>
        </p:txBody>
      </p:sp>
      <p:sp>
        <p:nvSpPr>
          <p:cNvPr id="7" name="Нижний колонтитул 6"/>
          <p:cNvSpPr>
            <a:spLocks noGrp="1"/>
          </p:cNvSpPr>
          <p:nvPr>
            <p:ph type="ftr" sz="quarter" idx="3"/>
          </p:nvPr>
        </p:nvSpPr>
        <p:spPr/>
        <p:txBody>
          <a:bodyPr/>
          <a:lstStyle/>
          <a:p>
            <a:pPr>
              <a:defRPr/>
            </a:pPr>
            <a:r>
              <a:rPr lang="en-US" smtClean="0"/>
              <a:t>The Fundamentals of MPI</a:t>
            </a:r>
            <a:endParaRPr lang="ru-RU" dirty="0"/>
          </a:p>
        </p:txBody>
      </p:sp>
      <p:sp>
        <p:nvSpPr>
          <p:cNvPr id="8" name="Дата 7"/>
          <p:cNvSpPr>
            <a:spLocks noGrp="1"/>
          </p:cNvSpPr>
          <p:nvPr>
            <p:ph type="dt" sz="half" idx="2"/>
          </p:nvPr>
        </p:nvSpPr>
        <p:spPr/>
        <p:txBody>
          <a:bodyPr/>
          <a:lstStyle/>
          <a:p>
            <a:pPr>
              <a:defRPr/>
            </a:pPr>
            <a:r>
              <a:rPr lang="ru-RU" smtClean="0"/>
              <a:t>N. Novgorod, 2014</a:t>
            </a:r>
            <a:endParaRPr lang="ru-RU" dirty="0"/>
          </a:p>
        </p:txBody>
      </p:sp>
      <p:sp>
        <p:nvSpPr>
          <p:cNvPr id="9" name="Номер слайда 8"/>
          <p:cNvSpPr>
            <a:spLocks noGrp="1"/>
          </p:cNvSpPr>
          <p:nvPr>
            <p:ph type="sldNum" sz="quarter" idx="12"/>
          </p:nvPr>
        </p:nvSpPr>
        <p:spPr/>
        <p:txBody>
          <a:bodyPr/>
          <a:lstStyle/>
          <a:p>
            <a:pPr>
              <a:defRPr/>
            </a:pPr>
            <a:fld id="{A184A67C-33BD-4A59-9EAE-678C8C03CEA8}" type="slidenum">
              <a:rPr lang="ru-RU" smtClean="0"/>
              <a:pPr>
                <a:defRPr/>
              </a:pPr>
              <a:t>38</a:t>
            </a:fld>
            <a:endParaRPr lang="ru-RU"/>
          </a:p>
        </p:txBody>
      </p:sp>
      <p:sp>
        <p:nvSpPr>
          <p:cNvPr id="10" name="Текст 9"/>
          <p:cNvSpPr>
            <a:spLocks noGrp="1"/>
          </p:cNvSpPr>
          <p:nvPr>
            <p:ph type="body" idx="1"/>
          </p:nvPr>
        </p:nvSpPr>
        <p:spPr/>
        <p:txBody>
          <a:bodyPr/>
          <a:lstStyle/>
          <a:p>
            <a:endParaRPr lang="ru-RU"/>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Introduction into Collective Data Communication…</a:t>
            </a:r>
            <a:br>
              <a:rPr lang="en-US" dirty="0" smtClean="0"/>
            </a:br>
            <a:r>
              <a:rPr lang="en-US" sz="2800" dirty="0" smtClean="0"/>
              <a:t>Summation Problem</a:t>
            </a:r>
            <a:endParaRPr lang="ru-RU" dirty="0" smtClean="0"/>
          </a:p>
        </p:txBody>
      </p:sp>
      <p:sp>
        <p:nvSpPr>
          <p:cNvPr id="5123" name="Rectangle 5"/>
          <p:cNvSpPr>
            <a:spLocks noGrp="1" noChangeArrowheads="1"/>
          </p:cNvSpPr>
          <p:nvPr>
            <p:ph idx="1"/>
          </p:nvPr>
        </p:nvSpPr>
        <p:spPr/>
        <p:txBody>
          <a:bodyPr/>
          <a:lstStyle/>
          <a:p>
            <a:r>
              <a:rPr lang="en-US" dirty="0" smtClean="0"/>
              <a:t>Let’s discuss the following problem of summation</a:t>
            </a:r>
          </a:p>
          <a:p>
            <a:endParaRPr lang="en-US" dirty="0" smtClean="0"/>
          </a:p>
          <a:p>
            <a:endParaRPr lang="en-US" dirty="0" smtClean="0"/>
          </a:p>
          <a:p>
            <a:r>
              <a:rPr lang="en-US" dirty="0" smtClean="0"/>
              <a:t>To develop the parallel implementation it is necessary to</a:t>
            </a:r>
          </a:p>
          <a:p>
            <a:pPr lvl="1"/>
            <a:r>
              <a:rPr lang="en-US" dirty="0" smtClean="0"/>
              <a:t>divide the data into “equal” blocks</a:t>
            </a:r>
          </a:p>
          <a:p>
            <a:pPr lvl="1"/>
            <a:r>
              <a:rPr lang="en-US" dirty="0" smtClean="0"/>
              <a:t>transmit these blocks to the processes</a:t>
            </a:r>
          </a:p>
          <a:p>
            <a:pPr lvl="1"/>
            <a:r>
              <a:rPr lang="en-US" dirty="0" smtClean="0"/>
              <a:t>carry out the summation of the obtained data in the processes</a:t>
            </a:r>
          </a:p>
          <a:p>
            <a:pPr lvl="1"/>
            <a:r>
              <a:rPr lang="en-US" dirty="0" smtClean="0"/>
              <a:t>collect the values of the computed partial sums on one of the processes and</a:t>
            </a:r>
          </a:p>
          <a:p>
            <a:pPr lvl="1"/>
            <a:r>
              <a:rPr lang="en-US" dirty="0" smtClean="0"/>
              <a:t>add the values of partial sums to obtain the general result of the problem</a:t>
            </a:r>
          </a:p>
          <a:p>
            <a:endParaRPr lang="en-US" dirty="0" smtClean="0"/>
          </a:p>
        </p:txBody>
      </p:sp>
      <p:sp>
        <p:nvSpPr>
          <p:cNvPr id="6" name="Нижний колонтитул 5"/>
          <p:cNvSpPr>
            <a:spLocks noGrp="1"/>
          </p:cNvSpPr>
          <p:nvPr>
            <p:ph type="ftr" sz="quarter" idx="3"/>
          </p:nvPr>
        </p:nvSpPr>
        <p:spPr/>
        <p:txBody>
          <a:bodyPr/>
          <a:lstStyle/>
          <a:p>
            <a:pPr>
              <a:defRPr/>
            </a:pPr>
            <a:r>
              <a:rPr lang="en-US" dirty="0" smtClean="0"/>
              <a:t>The Fundamentals of MPI</a:t>
            </a:r>
            <a:endParaRPr lang="ru-RU" dirty="0"/>
          </a:p>
        </p:txBody>
      </p:sp>
      <p:sp>
        <p:nvSpPr>
          <p:cNvPr id="7" name="Дата 6"/>
          <p:cNvSpPr>
            <a:spLocks noGrp="1"/>
          </p:cNvSpPr>
          <p:nvPr>
            <p:ph type="dt" sz="half" idx="2"/>
          </p:nvPr>
        </p:nvSpPr>
        <p:spPr/>
        <p:txBody>
          <a:bodyPr/>
          <a:lstStyle/>
          <a:p>
            <a:pPr>
              <a:defRPr/>
            </a:pPr>
            <a:r>
              <a:rPr lang="ru-RU" dirty="0" smtClean="0"/>
              <a:t>N. </a:t>
            </a:r>
            <a:r>
              <a:rPr lang="ru-RU" dirty="0" err="1" smtClean="0"/>
              <a:t>Novgorod</a:t>
            </a:r>
            <a:r>
              <a:rPr lang="ru-RU" dirty="0" smtClean="0"/>
              <a:t>,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39</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4578" name="Object 6"/>
          <p:cNvGraphicFramePr>
            <a:graphicFrameLocks noChangeAspect="1"/>
          </p:cNvGraphicFramePr>
          <p:nvPr/>
        </p:nvGraphicFramePr>
        <p:xfrm>
          <a:off x="4167182" y="1571612"/>
          <a:ext cx="1223962" cy="1009650"/>
        </p:xfrm>
        <a:graphic>
          <a:graphicData uri="http://schemas.openxmlformats.org/presentationml/2006/ole">
            <p:oleObj spid="_x0000_s25603" name="Формула" r:id="rId4" imgW="545863" imgH="444307" progId="Equation.3">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l"/>
            <a:r>
              <a:rPr lang="en-US" sz="3600" dirty="0" smtClean="0"/>
              <a:t>Introduction</a:t>
            </a:r>
            <a:endParaRPr lang="ru-RU" sz="3600" dirty="0" smtClean="0"/>
          </a:p>
        </p:txBody>
      </p:sp>
      <p:sp>
        <p:nvSpPr>
          <p:cNvPr id="7" name="Нижний колонтитул 6"/>
          <p:cNvSpPr>
            <a:spLocks noGrp="1"/>
          </p:cNvSpPr>
          <p:nvPr>
            <p:ph type="ftr" sz="quarter" idx="3"/>
          </p:nvPr>
        </p:nvSpPr>
        <p:spPr/>
        <p:txBody>
          <a:bodyPr/>
          <a:lstStyle/>
          <a:p>
            <a:pPr>
              <a:defRPr/>
            </a:pPr>
            <a:r>
              <a:rPr lang="en-US" smtClean="0"/>
              <a:t>The Fundamentals of MPI</a:t>
            </a:r>
            <a:endParaRPr lang="ru-RU" dirty="0"/>
          </a:p>
        </p:txBody>
      </p:sp>
      <p:sp>
        <p:nvSpPr>
          <p:cNvPr id="8" name="Дата 7"/>
          <p:cNvSpPr>
            <a:spLocks noGrp="1"/>
          </p:cNvSpPr>
          <p:nvPr>
            <p:ph type="dt" sz="half" idx="2"/>
          </p:nvPr>
        </p:nvSpPr>
        <p:spPr/>
        <p:txBody>
          <a:bodyPr/>
          <a:lstStyle/>
          <a:p>
            <a:pPr>
              <a:defRPr/>
            </a:pPr>
            <a:r>
              <a:rPr lang="ru-RU" smtClean="0"/>
              <a:t>N. Novgorod, 2014</a:t>
            </a:r>
            <a:endParaRPr lang="ru-RU" dirty="0"/>
          </a:p>
        </p:txBody>
      </p:sp>
      <p:sp>
        <p:nvSpPr>
          <p:cNvPr id="9" name="Номер слайда 8"/>
          <p:cNvSpPr>
            <a:spLocks noGrp="1"/>
          </p:cNvSpPr>
          <p:nvPr>
            <p:ph type="sldNum" sz="quarter" idx="12"/>
          </p:nvPr>
        </p:nvSpPr>
        <p:spPr/>
        <p:txBody>
          <a:bodyPr/>
          <a:lstStyle/>
          <a:p>
            <a:pPr>
              <a:defRPr/>
            </a:pPr>
            <a:fld id="{A184A67C-33BD-4A59-9EAE-678C8C03CEA8}" type="slidenum">
              <a:rPr lang="ru-RU" smtClean="0"/>
              <a:pPr>
                <a:defRPr/>
              </a:pPr>
              <a:t>4</a:t>
            </a:fld>
            <a:endParaRPr lang="ru-RU"/>
          </a:p>
        </p:txBody>
      </p:sp>
      <p:sp>
        <p:nvSpPr>
          <p:cNvPr id="10" name="Текст 9"/>
          <p:cNvSpPr>
            <a:spLocks noGrp="1"/>
          </p:cNvSpPr>
          <p:nvPr>
            <p:ph type="body" idx="1"/>
          </p:nvPr>
        </p:nvSpPr>
        <p:spPr/>
        <p:txBody>
          <a:bodyPr/>
          <a:lstStyle/>
          <a:p>
            <a:endParaRPr lang="ru-RU"/>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Introduction into Collective Data Communication…</a:t>
            </a:r>
            <a:br>
              <a:rPr lang="en-US" dirty="0" smtClean="0"/>
            </a:br>
            <a:r>
              <a:rPr lang="en-US" sz="2800" dirty="0" smtClean="0"/>
              <a:t>Data Broadcasting</a:t>
            </a:r>
            <a:endParaRPr lang="ru-RU" dirty="0" smtClean="0"/>
          </a:p>
        </p:txBody>
      </p:sp>
      <p:sp>
        <p:nvSpPr>
          <p:cNvPr id="5123" name="Rectangle 5"/>
          <p:cNvSpPr>
            <a:spLocks noGrp="1" noChangeArrowheads="1"/>
          </p:cNvSpPr>
          <p:nvPr>
            <p:ph idx="1"/>
          </p:nvPr>
        </p:nvSpPr>
        <p:spPr/>
        <p:txBody>
          <a:bodyPr/>
          <a:lstStyle/>
          <a:p>
            <a:r>
              <a:rPr lang="en-US" dirty="0" smtClean="0"/>
              <a:t>Suppose that we have p processes and n % p = 0</a:t>
            </a:r>
          </a:p>
          <a:p>
            <a:r>
              <a:rPr lang="en-US" dirty="0" smtClean="0"/>
              <a:t>In this case the size of each block will be n / p</a:t>
            </a:r>
          </a:p>
          <a:p>
            <a:r>
              <a:rPr lang="en-US" dirty="0" smtClean="0"/>
              <a:t>Suppose that only process with rank 0 knows the size n and the vector x</a:t>
            </a:r>
          </a:p>
          <a:p>
            <a:r>
              <a:rPr lang="en-US" dirty="0" smtClean="0"/>
              <a:t>Before distribute vector x between processes we should broadcast the size n to all processes except 0</a:t>
            </a:r>
          </a:p>
          <a:p>
            <a:r>
              <a:rPr lang="en-US" dirty="0" smtClean="0"/>
              <a:t>We may use the following code</a:t>
            </a:r>
          </a:p>
          <a:p>
            <a:endParaRPr lang="en-US" sz="3200" dirty="0" smtClean="0"/>
          </a:p>
          <a:p>
            <a:endParaRPr lang="en-US" dirty="0" smtClean="0"/>
          </a:p>
          <a:p>
            <a:r>
              <a:rPr lang="en-US" dirty="0" smtClean="0"/>
              <a:t>These version is very inefficient! The repetition of the data transmissions leads to summing up the latencies of the communication operations!</a:t>
            </a:r>
          </a:p>
          <a:p>
            <a:endParaRPr lang="en-US" dirty="0" smtClean="0"/>
          </a:p>
        </p:txBody>
      </p:sp>
      <p:sp>
        <p:nvSpPr>
          <p:cNvPr id="6" name="Нижний колонтитул 5"/>
          <p:cNvSpPr>
            <a:spLocks noGrp="1"/>
          </p:cNvSpPr>
          <p:nvPr>
            <p:ph type="ftr" sz="quarter" idx="3"/>
          </p:nvPr>
        </p:nvSpPr>
        <p:spPr/>
        <p:txBody>
          <a:bodyPr/>
          <a:lstStyle/>
          <a:p>
            <a:pPr>
              <a:defRPr/>
            </a:pPr>
            <a:r>
              <a:rPr lang="en-US" dirty="0" smtClean="0"/>
              <a:t>The Fundamentals of MPI</a:t>
            </a:r>
            <a:endParaRPr lang="ru-RU" dirty="0"/>
          </a:p>
        </p:txBody>
      </p:sp>
      <p:sp>
        <p:nvSpPr>
          <p:cNvPr id="7" name="Дата 6"/>
          <p:cNvSpPr>
            <a:spLocks noGrp="1"/>
          </p:cNvSpPr>
          <p:nvPr>
            <p:ph type="dt" sz="half" idx="2"/>
          </p:nvPr>
        </p:nvSpPr>
        <p:spPr/>
        <p:txBody>
          <a:bodyPr/>
          <a:lstStyle/>
          <a:p>
            <a:pPr>
              <a:defRPr/>
            </a:pPr>
            <a:r>
              <a:rPr lang="ru-RU" dirty="0" smtClean="0"/>
              <a:t>N. </a:t>
            </a:r>
            <a:r>
              <a:rPr lang="ru-RU" dirty="0" err="1" smtClean="0"/>
              <a:t>Novgorod</a:t>
            </a:r>
            <a:r>
              <a:rPr lang="ru-RU" dirty="0" smtClean="0"/>
              <a:t>,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40</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0" name="Rectangle 1"/>
          <p:cNvSpPr>
            <a:spLocks noChangeArrowheads="1"/>
          </p:cNvSpPr>
          <p:nvPr/>
        </p:nvSpPr>
        <p:spPr bwMode="auto">
          <a:xfrm>
            <a:off x="523844" y="4143380"/>
            <a:ext cx="9144064" cy="1015663"/>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b="1" dirty="0" err="1" smtClean="0">
                <a:latin typeface="Courier New" pitchFamily="49" charset="0"/>
              </a:rPr>
              <a:t>MPI_Comm_size</a:t>
            </a:r>
            <a:r>
              <a:rPr lang="en-US" sz="2000" dirty="0" smtClean="0">
                <a:latin typeface="Courier New" pitchFamily="49" charset="0"/>
              </a:rPr>
              <a:t>(MPI_COMM_WORLD, &amp;</a:t>
            </a:r>
            <a:r>
              <a:rPr lang="en-US" sz="2000" dirty="0" err="1" smtClean="0">
                <a:latin typeface="Courier New" pitchFamily="49" charset="0"/>
              </a:rPr>
              <a:t>ProcNum</a:t>
            </a:r>
            <a:r>
              <a:rPr lang="en-US" sz="2000" dirty="0" smtClean="0">
                <a:latin typeface="Courier New" pitchFamily="49" charset="0"/>
              </a:rPr>
              <a:t>);</a:t>
            </a:r>
          </a:p>
          <a:p>
            <a:r>
              <a:rPr lang="en-US" sz="2000" dirty="0" smtClean="0">
                <a:latin typeface="Courier New" pitchFamily="49" charset="0"/>
              </a:rPr>
              <a:t>for (</a:t>
            </a:r>
            <a:r>
              <a:rPr lang="en-US" sz="2000" dirty="0" err="1" smtClean="0">
                <a:latin typeface="Courier New" pitchFamily="49" charset="0"/>
              </a:rPr>
              <a:t>i</a:t>
            </a:r>
            <a:r>
              <a:rPr lang="en-US" sz="2000" dirty="0" smtClean="0">
                <a:latin typeface="Courier New" pitchFamily="49" charset="0"/>
              </a:rPr>
              <a:t> = 1; </a:t>
            </a:r>
            <a:r>
              <a:rPr lang="en-US" sz="2000" dirty="0" err="1" smtClean="0">
                <a:latin typeface="Courier New" pitchFamily="49" charset="0"/>
              </a:rPr>
              <a:t>i</a:t>
            </a:r>
            <a:r>
              <a:rPr lang="en-US" sz="2000" dirty="0" smtClean="0">
                <a:latin typeface="Courier New" pitchFamily="49" charset="0"/>
              </a:rPr>
              <a:t> &lt; </a:t>
            </a:r>
            <a:r>
              <a:rPr lang="en-US" sz="2000" dirty="0" err="1" smtClean="0">
                <a:latin typeface="Courier New" pitchFamily="49" charset="0"/>
              </a:rPr>
              <a:t>ProcNum</a:t>
            </a:r>
            <a:r>
              <a:rPr lang="en-US" sz="2000" dirty="0" smtClean="0">
                <a:latin typeface="Courier New" pitchFamily="49" charset="0"/>
              </a:rPr>
              <a:t>; </a:t>
            </a:r>
            <a:r>
              <a:rPr lang="en-US" sz="2000" dirty="0" err="1" smtClean="0">
                <a:latin typeface="Courier New" pitchFamily="49" charset="0"/>
              </a:rPr>
              <a:t>i</a:t>
            </a:r>
            <a:r>
              <a:rPr lang="en-US" sz="2000" dirty="0" smtClean="0">
                <a:latin typeface="Courier New" pitchFamily="49" charset="0"/>
              </a:rPr>
              <a:t>++)</a:t>
            </a:r>
          </a:p>
          <a:p>
            <a:r>
              <a:rPr lang="en-US" sz="2000" dirty="0" smtClean="0">
                <a:latin typeface="Courier New" pitchFamily="49" charset="0"/>
              </a:rPr>
              <a:t>  </a:t>
            </a:r>
            <a:r>
              <a:rPr lang="en-US" sz="2000" b="1" dirty="0" err="1" smtClean="0">
                <a:latin typeface="Courier New" pitchFamily="49" charset="0"/>
              </a:rPr>
              <a:t>MPI_Send</a:t>
            </a:r>
            <a:r>
              <a:rPr lang="en-US" sz="2000" dirty="0" smtClean="0">
                <a:latin typeface="Courier New" pitchFamily="49" charset="0"/>
              </a:rPr>
              <a:t>(&amp;n, 1, MPI_INT, </a:t>
            </a:r>
            <a:r>
              <a:rPr lang="en-US" sz="2000" dirty="0" err="1" smtClean="0">
                <a:latin typeface="Courier New" pitchFamily="49" charset="0"/>
              </a:rPr>
              <a:t>i</a:t>
            </a:r>
            <a:r>
              <a:rPr lang="en-US" sz="2000" dirty="0" smtClean="0">
                <a:latin typeface="Courier New" pitchFamily="49" charset="0"/>
              </a:rPr>
              <a:t>, 0, MPI_COMM_WORLD);</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Introduction into Collective Data Communication…</a:t>
            </a:r>
            <a:br>
              <a:rPr lang="en-US" dirty="0" smtClean="0"/>
            </a:br>
            <a:r>
              <a:rPr lang="en-US" sz="2800" dirty="0" smtClean="0"/>
              <a:t>Data Broadcasting</a:t>
            </a:r>
            <a:endParaRPr lang="ru-RU" dirty="0" smtClean="0"/>
          </a:p>
        </p:txBody>
      </p:sp>
      <p:sp>
        <p:nvSpPr>
          <p:cNvPr id="5123" name="Rectangle 5"/>
          <p:cNvSpPr>
            <a:spLocks noGrp="1" noChangeArrowheads="1"/>
          </p:cNvSpPr>
          <p:nvPr>
            <p:ph idx="1"/>
          </p:nvPr>
        </p:nvSpPr>
        <p:spPr/>
        <p:txBody>
          <a:bodyPr/>
          <a:lstStyle/>
          <a:p>
            <a:r>
              <a:rPr lang="en-US" dirty="0" smtClean="0"/>
              <a:t>To achieve efficient broadcasting the following MPI function can be used</a:t>
            </a:r>
          </a:p>
        </p:txBody>
      </p:sp>
      <p:sp>
        <p:nvSpPr>
          <p:cNvPr id="6" name="Нижний колонтитул 5"/>
          <p:cNvSpPr>
            <a:spLocks noGrp="1"/>
          </p:cNvSpPr>
          <p:nvPr>
            <p:ph type="ftr" sz="quarter" idx="3"/>
          </p:nvPr>
        </p:nvSpPr>
        <p:spPr/>
        <p:txBody>
          <a:bodyPr/>
          <a:lstStyle/>
          <a:p>
            <a:pPr>
              <a:defRPr/>
            </a:pPr>
            <a:r>
              <a:rPr lang="en-US" dirty="0" smtClean="0"/>
              <a:t>The Fundamentals of MPI</a:t>
            </a:r>
            <a:endParaRPr lang="ru-RU" dirty="0"/>
          </a:p>
        </p:txBody>
      </p:sp>
      <p:sp>
        <p:nvSpPr>
          <p:cNvPr id="7" name="Дата 6"/>
          <p:cNvSpPr>
            <a:spLocks noGrp="1"/>
          </p:cNvSpPr>
          <p:nvPr>
            <p:ph type="dt" sz="half" idx="2"/>
          </p:nvPr>
        </p:nvSpPr>
        <p:spPr/>
        <p:txBody>
          <a:bodyPr/>
          <a:lstStyle/>
          <a:p>
            <a:pPr>
              <a:defRPr/>
            </a:pPr>
            <a:r>
              <a:rPr lang="ru-RU" dirty="0" smtClean="0"/>
              <a:t>N. </a:t>
            </a:r>
            <a:r>
              <a:rPr lang="ru-RU" dirty="0" err="1" smtClean="0"/>
              <a:t>Novgorod</a:t>
            </a:r>
            <a:r>
              <a:rPr lang="ru-RU" dirty="0" smtClean="0"/>
              <a:t>,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41</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
          <p:cNvSpPr>
            <a:spLocks noChangeArrowheads="1"/>
          </p:cNvSpPr>
          <p:nvPr/>
        </p:nvSpPr>
        <p:spPr bwMode="auto">
          <a:xfrm>
            <a:off x="523844" y="2171634"/>
            <a:ext cx="9144064" cy="2862322"/>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MPI_Bcast</a:t>
            </a:r>
            <a:r>
              <a:rPr lang="en-US" sz="2000" dirty="0" smtClean="0">
                <a:latin typeface="Courier New" pitchFamily="49" charset="0"/>
              </a:rPr>
              <a:t>(void *</a:t>
            </a:r>
            <a:r>
              <a:rPr lang="en-US" sz="2000" dirty="0" err="1" smtClean="0">
                <a:latin typeface="Courier New" pitchFamily="49" charset="0"/>
              </a:rPr>
              <a:t>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count, </a:t>
            </a:r>
            <a:r>
              <a:rPr lang="en-US" sz="2000" dirty="0" err="1" smtClean="0">
                <a:latin typeface="Courier New" pitchFamily="49" charset="0"/>
              </a:rPr>
              <a:t>MPI_Datatype</a:t>
            </a:r>
            <a:r>
              <a:rPr lang="en-US" sz="2000" dirty="0" smtClean="0">
                <a:latin typeface="Courier New" pitchFamily="49" charset="0"/>
              </a:rPr>
              <a:t> type, </a:t>
            </a:r>
            <a:endParaRPr lang="ru-RU" sz="2000" dirty="0" smtClean="0">
              <a:latin typeface="Courier New" pitchFamily="49" charset="0"/>
            </a:endParaRPr>
          </a:p>
          <a:p>
            <a:r>
              <a:rPr lang="ru-RU"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root,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a:t>
            </a:r>
            <a:endParaRPr lang="ru-RU" sz="2000" dirty="0" smtClean="0">
              <a:latin typeface="Courier New" pitchFamily="49" charset="0"/>
            </a:endParaRPr>
          </a:p>
          <a:p>
            <a:endParaRPr lang="ru-RU" sz="2000" dirty="0" smtClean="0"/>
          </a:p>
          <a:p>
            <a:pPr marL="1790700" indent="-1790700"/>
            <a:r>
              <a:rPr lang="ru-RU" sz="2000" b="1" dirty="0" smtClean="0">
                <a:latin typeface="Courier New" pitchFamily="49" charset="0"/>
              </a:rPr>
              <a:t>- </a:t>
            </a:r>
            <a:r>
              <a:rPr lang="en-US" sz="2000" b="1" dirty="0" err="1" smtClean="0">
                <a:latin typeface="Courier New" pitchFamily="49" charset="0"/>
              </a:rPr>
              <a:t>buf</a:t>
            </a:r>
            <a:r>
              <a:rPr lang="en-US" sz="2000" b="1" dirty="0" smtClean="0">
                <a:latin typeface="Courier New" pitchFamily="49" charset="0"/>
              </a:rPr>
              <a:t> </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address of the memory buffer, which contains the data of the</a:t>
            </a:r>
          </a:p>
          <a:p>
            <a:r>
              <a:rPr lang="en-US" sz="2000" dirty="0" smtClean="0">
                <a:latin typeface="Courier New" pitchFamily="49" charset="0"/>
                <a:cs typeface="Courier New" pitchFamily="49" charset="0"/>
              </a:rPr>
              <a:t>             </a:t>
            </a:r>
            <a:r>
              <a:rPr lang="en-US" sz="2000" dirty="0" smtClean="0"/>
              <a:t>message to be transmitted</a:t>
            </a:r>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count</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number of the data elements in the message</a:t>
            </a:r>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type</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type of the data elements in the message</a:t>
            </a:r>
            <a:endParaRPr lang="ru-RU" sz="2000" dirty="0" smtClean="0">
              <a:latin typeface="Courier New" pitchFamily="49" charset="0"/>
            </a:endParaRPr>
          </a:p>
          <a:p>
            <a:r>
              <a:rPr lang="ru-RU" sz="2000" b="1" dirty="0" smtClean="0">
                <a:latin typeface="Courier New" pitchFamily="49" charset="0"/>
              </a:rPr>
              <a:t>- </a:t>
            </a:r>
            <a:r>
              <a:rPr lang="en-US" sz="2000" b="1" dirty="0" smtClean="0">
                <a:latin typeface="Courier New" pitchFamily="49" charset="0"/>
              </a:rPr>
              <a:t>root</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rank of the process, which carries out data broadcasting</a:t>
            </a:r>
            <a:endParaRPr lang="en-US" sz="2000" dirty="0" smtClean="0">
              <a:cs typeface="Times New Roman" pitchFamily="18" charset="0"/>
            </a:endParaRPr>
          </a:p>
          <a:p>
            <a:r>
              <a:rPr lang="en-US" sz="2000" b="1" dirty="0" smtClean="0">
                <a:latin typeface="Courier New" pitchFamily="49" charset="0"/>
              </a:rPr>
              <a:t>- </a:t>
            </a:r>
            <a:r>
              <a:rPr lang="en-US" sz="2000" b="1" dirty="0" err="1" smtClean="0">
                <a:latin typeface="Courier New" pitchFamily="49" charset="0"/>
              </a:rPr>
              <a:t>comm</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communicator, within of which the data is transmitted</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Introduction into Collective Data Communication…</a:t>
            </a:r>
            <a:br>
              <a:rPr lang="en-US" dirty="0" smtClean="0"/>
            </a:br>
            <a:r>
              <a:rPr lang="en-US" sz="2800" dirty="0" smtClean="0"/>
              <a:t>Data Broadcasting</a:t>
            </a:r>
            <a:endParaRPr lang="ru-RU" dirty="0" smtClean="0"/>
          </a:p>
        </p:txBody>
      </p:sp>
      <p:sp>
        <p:nvSpPr>
          <p:cNvPr id="5123" name="Rectangle 5"/>
          <p:cNvSpPr>
            <a:spLocks noGrp="1" noChangeArrowheads="1"/>
          </p:cNvSpPr>
          <p:nvPr>
            <p:ph idx="1"/>
          </p:nvPr>
        </p:nvSpPr>
        <p:spPr/>
        <p:txBody>
          <a:bodyPr/>
          <a:lstStyle/>
          <a:p>
            <a:r>
              <a:rPr lang="en-US" dirty="0" smtClean="0"/>
              <a:t>The function </a:t>
            </a:r>
            <a:r>
              <a:rPr lang="en-US" b="1" dirty="0" err="1" smtClean="0">
                <a:latin typeface="Courier New" pitchFamily="49" charset="0"/>
                <a:cs typeface="Courier New" pitchFamily="49" charset="0"/>
              </a:rPr>
              <a:t>MPI_Bcast</a:t>
            </a:r>
            <a:r>
              <a:rPr lang="en-US" b="1" dirty="0" smtClean="0">
                <a:latin typeface="Courier New" pitchFamily="49" charset="0"/>
                <a:cs typeface="Courier New" pitchFamily="49" charset="0"/>
              </a:rPr>
              <a:t>()</a:t>
            </a:r>
            <a:r>
              <a:rPr lang="en-US" dirty="0" smtClean="0"/>
              <a:t> carries out transmitting the data from the buffer </a:t>
            </a:r>
            <a:r>
              <a:rPr lang="en-US" b="1" dirty="0" err="1" smtClean="0">
                <a:latin typeface="Courier New" pitchFamily="49" charset="0"/>
                <a:cs typeface="Courier New" pitchFamily="49" charset="0"/>
              </a:rPr>
              <a:t>buf</a:t>
            </a:r>
            <a:r>
              <a:rPr lang="en-US" dirty="0" smtClean="0"/>
              <a:t>, which contains </a:t>
            </a:r>
            <a:r>
              <a:rPr lang="en-US" b="1" dirty="0" smtClean="0">
                <a:latin typeface="Courier New" pitchFamily="49" charset="0"/>
                <a:cs typeface="Courier New" pitchFamily="49" charset="0"/>
              </a:rPr>
              <a:t>count</a:t>
            </a:r>
            <a:r>
              <a:rPr lang="en-US" dirty="0" smtClean="0"/>
              <a:t> type elements, from the processor with the rank </a:t>
            </a:r>
            <a:r>
              <a:rPr lang="en-US" b="1" dirty="0" smtClean="0">
                <a:latin typeface="Courier New" pitchFamily="49" charset="0"/>
                <a:cs typeface="Courier New" pitchFamily="49" charset="0"/>
              </a:rPr>
              <a:t>root</a:t>
            </a:r>
            <a:r>
              <a:rPr lang="en-US" dirty="0" smtClean="0"/>
              <a:t> to the processes within the communicator </a:t>
            </a:r>
            <a:r>
              <a:rPr lang="en-US" b="1" dirty="0" err="1" smtClean="0">
                <a:latin typeface="Courier New" pitchFamily="49" charset="0"/>
                <a:cs typeface="Courier New" pitchFamily="49" charset="0"/>
              </a:rPr>
              <a:t>comm</a:t>
            </a:r>
            <a:r>
              <a:rPr lang="en-US" dirty="0" smtClean="0"/>
              <a:t> </a:t>
            </a:r>
          </a:p>
        </p:txBody>
      </p:sp>
      <p:sp>
        <p:nvSpPr>
          <p:cNvPr id="6" name="Нижний колонтитул 5"/>
          <p:cNvSpPr>
            <a:spLocks noGrp="1"/>
          </p:cNvSpPr>
          <p:nvPr>
            <p:ph type="ftr" sz="quarter" idx="3"/>
          </p:nvPr>
        </p:nvSpPr>
        <p:spPr/>
        <p:txBody>
          <a:bodyPr/>
          <a:lstStyle/>
          <a:p>
            <a:pPr>
              <a:defRPr/>
            </a:pPr>
            <a:r>
              <a:rPr lang="en-US" dirty="0" smtClean="0"/>
              <a:t>The Fundamentals of MPI</a:t>
            </a:r>
            <a:endParaRPr lang="ru-RU" dirty="0"/>
          </a:p>
        </p:txBody>
      </p:sp>
      <p:sp>
        <p:nvSpPr>
          <p:cNvPr id="7" name="Дата 6"/>
          <p:cNvSpPr>
            <a:spLocks noGrp="1"/>
          </p:cNvSpPr>
          <p:nvPr>
            <p:ph type="dt" sz="half" idx="2"/>
          </p:nvPr>
        </p:nvSpPr>
        <p:spPr/>
        <p:txBody>
          <a:bodyPr/>
          <a:lstStyle/>
          <a:p>
            <a:pPr>
              <a:defRPr/>
            </a:pPr>
            <a:r>
              <a:rPr lang="ru-RU" dirty="0" smtClean="0"/>
              <a:t>N. </a:t>
            </a:r>
            <a:r>
              <a:rPr lang="ru-RU" dirty="0" err="1" smtClean="0"/>
              <a:t>Novgorod</a:t>
            </a:r>
            <a:r>
              <a:rPr lang="ru-RU" dirty="0" smtClean="0"/>
              <a:t>,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42</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6627" name="Object 6"/>
          <p:cNvGraphicFramePr>
            <a:graphicFrameLocks noChangeAspect="1"/>
          </p:cNvGraphicFramePr>
          <p:nvPr/>
        </p:nvGraphicFramePr>
        <p:xfrm>
          <a:off x="1557362" y="2928934"/>
          <a:ext cx="6896100" cy="3130550"/>
        </p:xfrm>
        <a:graphic>
          <a:graphicData uri="http://schemas.openxmlformats.org/presentationml/2006/ole">
            <p:oleObj spid="_x0000_s26628" name="Документ" r:id="rId4" imgW="5516429" imgH="2505302" progId="Word.Document.12">
              <p:embed/>
            </p:oleObj>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Introduction into Collective Data Communication…</a:t>
            </a:r>
            <a:br>
              <a:rPr lang="en-US" dirty="0" smtClean="0"/>
            </a:br>
            <a:r>
              <a:rPr lang="en-US" sz="2800" dirty="0" smtClean="0"/>
              <a:t>Data Broadcasting</a:t>
            </a:r>
            <a:endParaRPr lang="ru-RU" dirty="0" smtClean="0"/>
          </a:p>
        </p:txBody>
      </p:sp>
      <p:sp>
        <p:nvSpPr>
          <p:cNvPr id="5123" name="Rectangle 5"/>
          <p:cNvSpPr>
            <a:spLocks noGrp="1" noChangeArrowheads="1"/>
          </p:cNvSpPr>
          <p:nvPr>
            <p:ph idx="1"/>
          </p:nvPr>
        </p:nvSpPr>
        <p:spPr/>
        <p:txBody>
          <a:bodyPr/>
          <a:lstStyle/>
          <a:p>
            <a:r>
              <a:rPr lang="en-US" dirty="0" smtClean="0"/>
              <a:t>The function </a:t>
            </a:r>
            <a:r>
              <a:rPr lang="en-US" b="1" dirty="0" err="1" smtClean="0">
                <a:latin typeface="Courier New" pitchFamily="49" charset="0"/>
                <a:cs typeface="Courier New" pitchFamily="49" charset="0"/>
              </a:rPr>
              <a:t>MPI_Bcast</a:t>
            </a:r>
            <a:r>
              <a:rPr lang="en-US" b="1" dirty="0" smtClean="0">
                <a:latin typeface="Courier New" pitchFamily="49" charset="0"/>
                <a:cs typeface="Courier New" pitchFamily="49" charset="0"/>
              </a:rPr>
              <a:t>()</a:t>
            </a:r>
            <a:r>
              <a:rPr lang="en-US" i="1" dirty="0" smtClean="0"/>
              <a:t> </a:t>
            </a:r>
            <a:r>
              <a:rPr lang="en-US" dirty="0" smtClean="0"/>
              <a:t>is the collective operation, and thus, the call of this function is to be executed by all the processes of the communicator </a:t>
            </a:r>
            <a:r>
              <a:rPr lang="en-US" b="1" dirty="0" err="1" smtClean="0">
                <a:latin typeface="Courier New" pitchFamily="49" charset="0"/>
                <a:cs typeface="Courier New" pitchFamily="49" charset="0"/>
              </a:rPr>
              <a:t>comm</a:t>
            </a:r>
            <a:endParaRPr lang="en-US" b="1" dirty="0" smtClean="0">
              <a:latin typeface="Courier New" pitchFamily="49" charset="0"/>
              <a:cs typeface="Courier New" pitchFamily="49" charset="0"/>
            </a:endParaRPr>
          </a:p>
          <a:p>
            <a:r>
              <a:rPr lang="en-US" dirty="0" smtClean="0"/>
              <a:t>The memory buffer pointed in the function </a:t>
            </a:r>
            <a:r>
              <a:rPr lang="en-US" b="1" dirty="0" err="1" smtClean="0">
                <a:latin typeface="Courier New" pitchFamily="49" charset="0"/>
                <a:cs typeface="Courier New" pitchFamily="49" charset="0"/>
              </a:rPr>
              <a:t>MPI_Bcast</a:t>
            </a:r>
            <a:r>
              <a:rPr lang="en-US" b="1" dirty="0" smtClean="0">
                <a:latin typeface="Courier New" pitchFamily="49" charset="0"/>
                <a:cs typeface="Courier New" pitchFamily="49" charset="0"/>
              </a:rPr>
              <a:t>()</a:t>
            </a:r>
            <a:r>
              <a:rPr lang="en-US" dirty="0" smtClean="0"/>
              <a:t> has different designations in different processes:</a:t>
            </a:r>
          </a:p>
          <a:p>
            <a:pPr lvl="1"/>
            <a:r>
              <a:rPr lang="en-US" dirty="0" smtClean="0"/>
              <a:t>For the </a:t>
            </a:r>
            <a:r>
              <a:rPr lang="en-US" b="1" dirty="0" smtClean="0">
                <a:latin typeface="Courier New" pitchFamily="49" charset="0"/>
                <a:cs typeface="Courier New" pitchFamily="49" charset="0"/>
              </a:rPr>
              <a:t>root</a:t>
            </a:r>
            <a:r>
              <a:rPr lang="en-US" dirty="0" smtClean="0"/>
              <a:t> process, from which data broadcasting is performed, this buffer should contain the transmitted message,</a:t>
            </a:r>
          </a:p>
          <a:p>
            <a:pPr lvl="1"/>
            <a:r>
              <a:rPr lang="en-US" dirty="0" smtClean="0"/>
              <a:t>For the rest of the processes the buffer is intended for data receiving</a:t>
            </a:r>
          </a:p>
          <a:p>
            <a:r>
              <a:rPr lang="en-US" dirty="0" smtClean="0"/>
              <a:t>So we may change the code like this</a:t>
            </a:r>
          </a:p>
        </p:txBody>
      </p:sp>
      <p:sp>
        <p:nvSpPr>
          <p:cNvPr id="6" name="Нижний колонтитул 5"/>
          <p:cNvSpPr>
            <a:spLocks noGrp="1"/>
          </p:cNvSpPr>
          <p:nvPr>
            <p:ph type="ftr" sz="quarter" idx="3"/>
          </p:nvPr>
        </p:nvSpPr>
        <p:spPr/>
        <p:txBody>
          <a:bodyPr/>
          <a:lstStyle/>
          <a:p>
            <a:pPr>
              <a:defRPr/>
            </a:pPr>
            <a:r>
              <a:rPr lang="en-US" dirty="0" smtClean="0"/>
              <a:t>The Fundamentals of MPI</a:t>
            </a:r>
            <a:endParaRPr lang="ru-RU" dirty="0"/>
          </a:p>
        </p:txBody>
      </p:sp>
      <p:sp>
        <p:nvSpPr>
          <p:cNvPr id="7" name="Дата 6"/>
          <p:cNvSpPr>
            <a:spLocks noGrp="1"/>
          </p:cNvSpPr>
          <p:nvPr>
            <p:ph type="dt" sz="half" idx="2"/>
          </p:nvPr>
        </p:nvSpPr>
        <p:spPr/>
        <p:txBody>
          <a:bodyPr/>
          <a:lstStyle/>
          <a:p>
            <a:pPr>
              <a:defRPr/>
            </a:pPr>
            <a:r>
              <a:rPr lang="ru-RU" dirty="0" smtClean="0"/>
              <a:t>N. </a:t>
            </a:r>
            <a:r>
              <a:rPr lang="ru-RU" dirty="0" err="1" smtClean="0"/>
              <a:t>Novgorod</a:t>
            </a:r>
            <a:r>
              <a:rPr lang="ru-RU" dirty="0" smtClean="0"/>
              <a:t>,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43</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4857760"/>
            <a:ext cx="9144064" cy="400110"/>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b="1" dirty="0" err="1" smtClean="0">
                <a:latin typeface="Courier New" pitchFamily="49" charset="0"/>
              </a:rPr>
              <a:t>MPI_Bcast</a:t>
            </a:r>
            <a:r>
              <a:rPr lang="en-US" sz="2000" dirty="0" smtClean="0">
                <a:latin typeface="Courier New" pitchFamily="49" charset="0"/>
              </a:rPr>
              <a:t>(&amp;n, 1, MPI_INT, 0, MPI_COMM_WORLD);</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Introduction into Collective Data Communication…</a:t>
            </a:r>
            <a:br>
              <a:rPr lang="en-US" dirty="0" smtClean="0"/>
            </a:br>
            <a:r>
              <a:rPr lang="en-US" sz="2800" dirty="0" smtClean="0"/>
              <a:t>Distribution of Data and Computations</a:t>
            </a:r>
            <a:endParaRPr lang="ru-RU" dirty="0" smtClean="0"/>
          </a:p>
        </p:txBody>
      </p:sp>
      <p:sp>
        <p:nvSpPr>
          <p:cNvPr id="5123" name="Rectangle 5"/>
          <p:cNvSpPr>
            <a:spLocks noGrp="1" noChangeArrowheads="1"/>
          </p:cNvSpPr>
          <p:nvPr>
            <p:ph idx="1"/>
          </p:nvPr>
        </p:nvSpPr>
        <p:spPr/>
        <p:txBody>
          <a:bodyPr/>
          <a:lstStyle/>
          <a:p>
            <a:r>
              <a:rPr lang="en-US" dirty="0" smtClean="0"/>
              <a:t>To distribute the vector x among processes we may use the following code</a:t>
            </a:r>
            <a:endParaRPr lang="en-US" b="1" dirty="0" smtClean="0">
              <a:latin typeface="Courier New" pitchFamily="49" charset="0"/>
              <a:cs typeface="Courier New" pitchFamily="49" charset="0"/>
            </a:endParaRPr>
          </a:p>
          <a:p>
            <a:endParaRPr lang="en-US" dirty="0" smtClean="0"/>
          </a:p>
          <a:p>
            <a:endParaRPr lang="en-US" dirty="0" smtClean="0"/>
          </a:p>
          <a:p>
            <a:endParaRPr lang="en-US" dirty="0" smtClean="0"/>
          </a:p>
          <a:p>
            <a:r>
              <a:rPr lang="en-US" dirty="0" smtClean="0"/>
              <a:t>This code may be implemented more efficiently (see Lecture 02)</a:t>
            </a:r>
          </a:p>
          <a:p>
            <a:r>
              <a:rPr lang="en-US" dirty="0" smtClean="0"/>
              <a:t>Now we may carry out the summation  in each process using next simple code</a:t>
            </a:r>
          </a:p>
        </p:txBody>
      </p:sp>
      <p:sp>
        <p:nvSpPr>
          <p:cNvPr id="6" name="Нижний колонтитул 5"/>
          <p:cNvSpPr>
            <a:spLocks noGrp="1"/>
          </p:cNvSpPr>
          <p:nvPr>
            <p:ph type="ftr" sz="quarter" idx="3"/>
          </p:nvPr>
        </p:nvSpPr>
        <p:spPr/>
        <p:txBody>
          <a:bodyPr/>
          <a:lstStyle/>
          <a:p>
            <a:pPr>
              <a:defRPr/>
            </a:pPr>
            <a:r>
              <a:rPr lang="en-US" dirty="0" smtClean="0"/>
              <a:t>The Fundamentals of MPI</a:t>
            </a:r>
            <a:endParaRPr lang="ru-RU" dirty="0"/>
          </a:p>
        </p:txBody>
      </p:sp>
      <p:sp>
        <p:nvSpPr>
          <p:cNvPr id="7" name="Дата 6"/>
          <p:cNvSpPr>
            <a:spLocks noGrp="1"/>
          </p:cNvSpPr>
          <p:nvPr>
            <p:ph type="dt" sz="half" idx="2"/>
          </p:nvPr>
        </p:nvSpPr>
        <p:spPr/>
        <p:txBody>
          <a:bodyPr/>
          <a:lstStyle/>
          <a:p>
            <a:pPr>
              <a:defRPr/>
            </a:pPr>
            <a:r>
              <a:rPr lang="ru-RU" dirty="0" smtClean="0"/>
              <a:t>N. </a:t>
            </a:r>
            <a:r>
              <a:rPr lang="ru-RU" dirty="0" err="1" smtClean="0"/>
              <a:t>Novgorod</a:t>
            </a:r>
            <a:r>
              <a:rPr lang="ru-RU" dirty="0" smtClean="0"/>
              <a:t>,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44</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1"/>
          <p:cNvSpPr>
            <a:spLocks noChangeArrowheads="1"/>
          </p:cNvSpPr>
          <p:nvPr/>
        </p:nvSpPr>
        <p:spPr bwMode="auto">
          <a:xfrm>
            <a:off x="523844" y="4572008"/>
            <a:ext cx="9144064" cy="1015663"/>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smtClean="0">
                <a:latin typeface="Courier New" pitchFamily="49" charset="0"/>
              </a:rPr>
              <a:t>sum = 0.0;</a:t>
            </a:r>
          </a:p>
          <a:p>
            <a:r>
              <a:rPr lang="en-US" sz="2000" dirty="0" smtClean="0">
                <a:latin typeface="Courier New" pitchFamily="49" charset="0"/>
              </a:rPr>
              <a:t>for (</a:t>
            </a:r>
            <a:r>
              <a:rPr lang="en-US" sz="2000" dirty="0" err="1" smtClean="0">
                <a:latin typeface="Courier New" pitchFamily="49" charset="0"/>
              </a:rPr>
              <a:t>i</a:t>
            </a:r>
            <a:r>
              <a:rPr lang="en-US" sz="2000" dirty="0" smtClean="0">
                <a:latin typeface="Courier New" pitchFamily="49" charset="0"/>
              </a:rPr>
              <a:t> = 0; </a:t>
            </a:r>
            <a:r>
              <a:rPr lang="en-US" sz="2000" dirty="0" err="1" smtClean="0">
                <a:latin typeface="Courier New" pitchFamily="49" charset="0"/>
              </a:rPr>
              <a:t>i</a:t>
            </a:r>
            <a:r>
              <a:rPr lang="en-US" sz="2000" dirty="0" smtClean="0">
                <a:latin typeface="Courier New" pitchFamily="49" charset="0"/>
              </a:rPr>
              <a:t> &lt; n/</a:t>
            </a:r>
            <a:r>
              <a:rPr lang="en-US" sz="2000" dirty="0" err="1" smtClean="0">
                <a:latin typeface="Courier New" pitchFamily="49" charset="0"/>
              </a:rPr>
              <a:t>ProcNum</a:t>
            </a:r>
            <a:r>
              <a:rPr lang="en-US" sz="2000" dirty="0" smtClean="0">
                <a:latin typeface="Courier New" pitchFamily="49" charset="0"/>
              </a:rPr>
              <a:t>; </a:t>
            </a:r>
            <a:r>
              <a:rPr lang="en-US" sz="2000" dirty="0" err="1" smtClean="0">
                <a:latin typeface="Courier New" pitchFamily="49" charset="0"/>
              </a:rPr>
              <a:t>i</a:t>
            </a:r>
            <a:r>
              <a:rPr lang="en-US" sz="2000" dirty="0" smtClean="0">
                <a:latin typeface="Courier New" pitchFamily="49" charset="0"/>
              </a:rPr>
              <a:t>++)</a:t>
            </a:r>
          </a:p>
          <a:p>
            <a:r>
              <a:rPr lang="en-US" sz="2000" dirty="0" smtClean="0">
                <a:latin typeface="Courier New" pitchFamily="49" charset="0"/>
              </a:rPr>
              <a:t>  sum += x[</a:t>
            </a:r>
            <a:r>
              <a:rPr lang="en-US" sz="2000" dirty="0" err="1" smtClean="0">
                <a:latin typeface="Courier New" pitchFamily="49" charset="0"/>
              </a:rPr>
              <a:t>i</a:t>
            </a:r>
            <a:r>
              <a:rPr lang="en-US" sz="2000" dirty="0" smtClean="0">
                <a:latin typeface="Courier New" pitchFamily="49" charset="0"/>
              </a:rPr>
              <a:t>];</a:t>
            </a:r>
          </a:p>
        </p:txBody>
      </p:sp>
      <p:sp>
        <p:nvSpPr>
          <p:cNvPr id="10" name="Rectangle 1"/>
          <p:cNvSpPr>
            <a:spLocks noChangeArrowheads="1"/>
          </p:cNvSpPr>
          <p:nvPr/>
        </p:nvSpPr>
        <p:spPr bwMode="auto">
          <a:xfrm>
            <a:off x="523844" y="2000240"/>
            <a:ext cx="9144064" cy="132343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b="1" dirty="0" err="1" smtClean="0">
                <a:latin typeface="Courier New" pitchFamily="49" charset="0"/>
              </a:rPr>
              <a:t>MPI_Comm_size</a:t>
            </a:r>
            <a:r>
              <a:rPr lang="en-US" sz="2000" dirty="0" smtClean="0">
                <a:latin typeface="Courier New" pitchFamily="49" charset="0"/>
              </a:rPr>
              <a:t>(MPI_COMM_WORLD, &amp;</a:t>
            </a:r>
            <a:r>
              <a:rPr lang="en-US" sz="2000" dirty="0" err="1" smtClean="0">
                <a:latin typeface="Courier New" pitchFamily="49" charset="0"/>
              </a:rPr>
              <a:t>ProcNum</a:t>
            </a:r>
            <a:r>
              <a:rPr lang="en-US" sz="2000" dirty="0" smtClean="0">
                <a:latin typeface="Courier New" pitchFamily="49" charset="0"/>
              </a:rPr>
              <a:t>);</a:t>
            </a:r>
          </a:p>
          <a:p>
            <a:r>
              <a:rPr lang="en-US" sz="2000" dirty="0" smtClean="0">
                <a:latin typeface="Courier New" pitchFamily="49" charset="0"/>
              </a:rPr>
              <a:t>for (</a:t>
            </a:r>
            <a:r>
              <a:rPr lang="en-US" sz="2000" dirty="0" err="1" smtClean="0">
                <a:latin typeface="Courier New" pitchFamily="49" charset="0"/>
              </a:rPr>
              <a:t>i</a:t>
            </a:r>
            <a:r>
              <a:rPr lang="en-US" sz="2000" dirty="0" smtClean="0">
                <a:latin typeface="Courier New" pitchFamily="49" charset="0"/>
              </a:rPr>
              <a:t> = 1; </a:t>
            </a:r>
            <a:r>
              <a:rPr lang="en-US" sz="2000" dirty="0" err="1" smtClean="0">
                <a:latin typeface="Courier New" pitchFamily="49" charset="0"/>
              </a:rPr>
              <a:t>i</a:t>
            </a:r>
            <a:r>
              <a:rPr lang="en-US" sz="2000" dirty="0" smtClean="0">
                <a:latin typeface="Courier New" pitchFamily="49" charset="0"/>
              </a:rPr>
              <a:t> &lt; </a:t>
            </a:r>
            <a:r>
              <a:rPr lang="en-US" sz="2000" dirty="0" err="1" smtClean="0">
                <a:latin typeface="Courier New" pitchFamily="49" charset="0"/>
              </a:rPr>
              <a:t>ProcNum</a:t>
            </a:r>
            <a:r>
              <a:rPr lang="en-US" sz="2000" dirty="0" smtClean="0">
                <a:latin typeface="Courier New" pitchFamily="49" charset="0"/>
              </a:rPr>
              <a:t>; </a:t>
            </a:r>
            <a:r>
              <a:rPr lang="en-US" sz="2000" dirty="0" err="1" smtClean="0">
                <a:latin typeface="Courier New" pitchFamily="49" charset="0"/>
              </a:rPr>
              <a:t>i</a:t>
            </a:r>
            <a:r>
              <a:rPr lang="en-US" sz="2000" dirty="0" smtClean="0">
                <a:latin typeface="Courier New" pitchFamily="49" charset="0"/>
              </a:rPr>
              <a:t>++)</a:t>
            </a:r>
          </a:p>
          <a:p>
            <a:r>
              <a:rPr lang="en-US" sz="2000" dirty="0" smtClean="0">
                <a:latin typeface="Courier New" pitchFamily="49" charset="0"/>
              </a:rPr>
              <a:t>  </a:t>
            </a:r>
            <a:r>
              <a:rPr lang="en-US" sz="2000" b="1" dirty="0" err="1" smtClean="0">
                <a:latin typeface="Courier New" pitchFamily="49" charset="0"/>
              </a:rPr>
              <a:t>MPI_Send</a:t>
            </a:r>
            <a:r>
              <a:rPr lang="en-US" sz="2000" dirty="0" smtClean="0">
                <a:latin typeface="Courier New" pitchFamily="49" charset="0"/>
              </a:rPr>
              <a:t>(&amp;x[n/</a:t>
            </a:r>
            <a:r>
              <a:rPr lang="en-US" sz="2000" dirty="0" err="1" smtClean="0">
                <a:latin typeface="Courier New" pitchFamily="49" charset="0"/>
              </a:rPr>
              <a:t>ProcNum</a:t>
            </a:r>
            <a:r>
              <a:rPr lang="en-US" sz="2000" dirty="0" smtClean="0">
                <a:latin typeface="Courier New" pitchFamily="49" charset="0"/>
              </a:rPr>
              <a:t>*</a:t>
            </a:r>
            <a:r>
              <a:rPr lang="en-US" sz="2000" dirty="0" err="1" smtClean="0">
                <a:latin typeface="Courier New" pitchFamily="49" charset="0"/>
              </a:rPr>
              <a:t>i</a:t>
            </a:r>
            <a:r>
              <a:rPr lang="en-US" sz="2000" dirty="0" smtClean="0">
                <a:latin typeface="Courier New" pitchFamily="49" charset="0"/>
              </a:rPr>
              <a:t>], n/</a:t>
            </a:r>
            <a:r>
              <a:rPr lang="en-US" sz="2000" dirty="0" err="1" smtClean="0">
                <a:latin typeface="Courier New" pitchFamily="49" charset="0"/>
              </a:rPr>
              <a:t>ProcNum</a:t>
            </a:r>
            <a:r>
              <a:rPr lang="en-US" sz="2000" dirty="0" smtClean="0">
                <a:latin typeface="Courier New" pitchFamily="49" charset="0"/>
              </a:rPr>
              <a:t>, MPI_DOUBLE, </a:t>
            </a:r>
            <a:r>
              <a:rPr lang="en-US" sz="2000" dirty="0" err="1" smtClean="0">
                <a:latin typeface="Courier New" pitchFamily="49" charset="0"/>
              </a:rPr>
              <a:t>i</a:t>
            </a:r>
            <a:r>
              <a:rPr lang="en-US" sz="2000" dirty="0" smtClean="0">
                <a:latin typeface="Courier New" pitchFamily="49" charset="0"/>
              </a:rPr>
              <a:t>, 0,</a:t>
            </a:r>
          </a:p>
          <a:p>
            <a:r>
              <a:rPr lang="en-US" sz="2000" dirty="0" smtClean="0">
                <a:latin typeface="Courier New" pitchFamily="49" charset="0"/>
              </a:rPr>
              <a:t>    MPI_COMM_WORLD);</a:t>
            </a:r>
            <a:endParaRPr lang="ru-RU" sz="2000" dirty="0">
              <a:latin typeface="Courier New" pitchFamily="49"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Introduction into Collective Data Communication…</a:t>
            </a:r>
            <a:br>
              <a:rPr lang="en-US" dirty="0" smtClean="0"/>
            </a:br>
            <a:r>
              <a:rPr lang="en-US" sz="2800" dirty="0" smtClean="0"/>
              <a:t>Data Reduction</a:t>
            </a:r>
            <a:endParaRPr lang="ru-RU" dirty="0" smtClean="0"/>
          </a:p>
        </p:txBody>
      </p:sp>
      <p:sp>
        <p:nvSpPr>
          <p:cNvPr id="5123" name="Rectangle 5"/>
          <p:cNvSpPr>
            <a:spLocks noGrp="1" noChangeArrowheads="1"/>
          </p:cNvSpPr>
          <p:nvPr>
            <p:ph idx="1"/>
          </p:nvPr>
        </p:nvSpPr>
        <p:spPr/>
        <p:txBody>
          <a:bodyPr/>
          <a:lstStyle/>
          <a:p>
            <a:r>
              <a:rPr lang="en-US" dirty="0" smtClean="0"/>
              <a:t>The last stage is to collect the values of the computed partial sums and  to add the values of partial sums to obtain the general result </a:t>
            </a:r>
          </a:p>
          <a:p>
            <a:r>
              <a:rPr lang="en-US" dirty="0" smtClean="0">
                <a:latin typeface="Arial" pitchFamily="34" charset="0"/>
                <a:cs typeface="Arial" pitchFamily="34" charset="0"/>
              </a:rPr>
              <a:t>Such procedure </a:t>
            </a:r>
            <a:r>
              <a:rPr lang="en-US" dirty="0" smtClean="0"/>
              <a:t>of collecting and further data summation is an example of the widely used operation of reducing data from all the processes to chosen process</a:t>
            </a:r>
          </a:p>
        </p:txBody>
      </p:sp>
      <p:sp>
        <p:nvSpPr>
          <p:cNvPr id="6" name="Нижний колонтитул 5"/>
          <p:cNvSpPr>
            <a:spLocks noGrp="1"/>
          </p:cNvSpPr>
          <p:nvPr>
            <p:ph type="ftr" sz="quarter" idx="3"/>
          </p:nvPr>
        </p:nvSpPr>
        <p:spPr/>
        <p:txBody>
          <a:bodyPr/>
          <a:lstStyle/>
          <a:p>
            <a:pPr>
              <a:defRPr/>
            </a:pPr>
            <a:r>
              <a:rPr lang="en-US" dirty="0" smtClean="0"/>
              <a:t>The Fundamentals of MPI</a:t>
            </a:r>
            <a:endParaRPr lang="ru-RU" dirty="0"/>
          </a:p>
        </p:txBody>
      </p:sp>
      <p:sp>
        <p:nvSpPr>
          <p:cNvPr id="7" name="Дата 6"/>
          <p:cNvSpPr>
            <a:spLocks noGrp="1"/>
          </p:cNvSpPr>
          <p:nvPr>
            <p:ph type="dt" sz="half" idx="2"/>
          </p:nvPr>
        </p:nvSpPr>
        <p:spPr/>
        <p:txBody>
          <a:bodyPr/>
          <a:lstStyle/>
          <a:p>
            <a:pPr>
              <a:defRPr/>
            </a:pPr>
            <a:r>
              <a:rPr lang="ru-RU" dirty="0" smtClean="0"/>
              <a:t>N. </a:t>
            </a:r>
            <a:r>
              <a:rPr lang="ru-RU" dirty="0" err="1" smtClean="0"/>
              <a:t>Novgorod</a:t>
            </a:r>
            <a:r>
              <a:rPr lang="ru-RU" dirty="0" smtClean="0"/>
              <a:t>,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8675" name="Object 8"/>
          <p:cNvGraphicFramePr>
            <a:graphicFrameLocks noChangeAspect="1"/>
          </p:cNvGraphicFramePr>
          <p:nvPr/>
        </p:nvGraphicFramePr>
        <p:xfrm>
          <a:off x="7632700" y="4673600"/>
          <a:ext cx="2073275" cy="627063"/>
        </p:xfrm>
        <a:graphic>
          <a:graphicData uri="http://schemas.openxmlformats.org/presentationml/2006/ole">
            <p:oleObj spid="_x0000_s28677" name="Формула" r:id="rId4" imgW="1129810" imgH="342751" progId="Equation.3">
              <p:embed/>
            </p:oleObj>
          </a:graphicData>
        </a:graphic>
      </p:graphicFrame>
      <p:graphicFrame>
        <p:nvGraphicFramePr>
          <p:cNvPr id="28676" name="Object 7"/>
          <p:cNvGraphicFramePr>
            <a:graphicFrameLocks noChangeAspect="1"/>
          </p:cNvGraphicFramePr>
          <p:nvPr/>
        </p:nvGraphicFramePr>
        <p:xfrm>
          <a:off x="200025" y="3067050"/>
          <a:ext cx="7172325" cy="3257550"/>
        </p:xfrm>
        <a:graphic>
          <a:graphicData uri="http://schemas.openxmlformats.org/presentationml/2006/ole">
            <p:oleObj spid="_x0000_s28678" name="Документ" r:id="rId5" imgW="5524068" imgH="2505302" progId="Word.Document.12">
              <p:embed/>
            </p:oleObj>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Introduction into Collective Data Communication…</a:t>
            </a:r>
            <a:br>
              <a:rPr lang="en-US" dirty="0" smtClean="0"/>
            </a:br>
            <a:r>
              <a:rPr lang="en-US" sz="2800" dirty="0" smtClean="0"/>
              <a:t>Data Reduction</a:t>
            </a:r>
            <a:endParaRPr lang="ru-RU" dirty="0" smtClean="0"/>
          </a:p>
        </p:txBody>
      </p:sp>
      <p:sp>
        <p:nvSpPr>
          <p:cNvPr id="5123" name="Rectangle 5"/>
          <p:cNvSpPr>
            <a:spLocks noGrp="1" noChangeArrowheads="1"/>
          </p:cNvSpPr>
          <p:nvPr>
            <p:ph idx="1"/>
          </p:nvPr>
        </p:nvSpPr>
        <p:spPr/>
        <p:txBody>
          <a:bodyPr/>
          <a:lstStyle/>
          <a:p>
            <a:r>
              <a:rPr lang="en-US" dirty="0" smtClean="0"/>
              <a:t>To “reduce” some data from all processes to chosen the following MPI function can be used</a:t>
            </a:r>
          </a:p>
        </p:txBody>
      </p:sp>
      <p:sp>
        <p:nvSpPr>
          <p:cNvPr id="6" name="Нижний колонтитул 5"/>
          <p:cNvSpPr>
            <a:spLocks noGrp="1"/>
          </p:cNvSpPr>
          <p:nvPr>
            <p:ph type="ftr" sz="quarter" idx="3"/>
          </p:nvPr>
        </p:nvSpPr>
        <p:spPr/>
        <p:txBody>
          <a:bodyPr/>
          <a:lstStyle/>
          <a:p>
            <a:pPr>
              <a:defRPr/>
            </a:pPr>
            <a:r>
              <a:rPr lang="en-US" dirty="0" smtClean="0"/>
              <a:t>The Fundamentals of MPI</a:t>
            </a:r>
            <a:endParaRPr lang="ru-RU" dirty="0"/>
          </a:p>
        </p:txBody>
      </p:sp>
      <p:sp>
        <p:nvSpPr>
          <p:cNvPr id="7" name="Дата 6"/>
          <p:cNvSpPr>
            <a:spLocks noGrp="1"/>
          </p:cNvSpPr>
          <p:nvPr>
            <p:ph type="dt" sz="half" idx="2"/>
          </p:nvPr>
        </p:nvSpPr>
        <p:spPr/>
        <p:txBody>
          <a:bodyPr/>
          <a:lstStyle/>
          <a:p>
            <a:pPr>
              <a:defRPr/>
            </a:pPr>
            <a:r>
              <a:rPr lang="ru-RU" dirty="0" smtClean="0"/>
              <a:t>N. </a:t>
            </a:r>
            <a:r>
              <a:rPr lang="ru-RU" dirty="0" err="1" smtClean="0"/>
              <a:t>Novgorod</a:t>
            </a:r>
            <a:r>
              <a:rPr lang="ru-RU" dirty="0" smtClean="0"/>
              <a:t>,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1" name="Rectangle 1"/>
          <p:cNvSpPr>
            <a:spLocks noChangeArrowheads="1"/>
          </p:cNvSpPr>
          <p:nvPr/>
        </p:nvSpPr>
        <p:spPr bwMode="auto">
          <a:xfrm>
            <a:off x="523844" y="2171634"/>
            <a:ext cx="9144064" cy="317009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p>
            <a:r>
              <a:rPr lang="en-US" sz="2000" dirty="0" err="1" smtClean="0">
                <a:latin typeface="Courier New" pitchFamily="49" charset="0"/>
              </a:rPr>
              <a:t>int</a:t>
            </a:r>
            <a:r>
              <a:rPr lang="en-US" sz="2000" dirty="0" smtClean="0">
                <a:latin typeface="Courier New" pitchFamily="49" charset="0"/>
              </a:rPr>
              <a:t> </a:t>
            </a:r>
            <a:r>
              <a:rPr lang="en-US" sz="2000" b="1" dirty="0" err="1" smtClean="0">
                <a:latin typeface="Courier New" pitchFamily="49" charset="0"/>
              </a:rPr>
              <a:t>MPI_Reduce</a:t>
            </a:r>
            <a:r>
              <a:rPr lang="en-US" sz="2000" dirty="0" smtClean="0">
                <a:latin typeface="Courier New" pitchFamily="49" charset="0"/>
              </a:rPr>
              <a:t>(void *</a:t>
            </a:r>
            <a:r>
              <a:rPr lang="en-US" sz="2000" dirty="0" err="1" smtClean="0">
                <a:latin typeface="Courier New" pitchFamily="49" charset="0"/>
              </a:rPr>
              <a:t>sendbuf</a:t>
            </a:r>
            <a:r>
              <a:rPr lang="en-US" sz="2000" dirty="0" smtClean="0">
                <a:latin typeface="Courier New" pitchFamily="49" charset="0"/>
              </a:rPr>
              <a:t>, void *</a:t>
            </a:r>
            <a:r>
              <a:rPr lang="en-US" sz="2000" dirty="0" err="1" smtClean="0">
                <a:latin typeface="Courier New" pitchFamily="49" charset="0"/>
              </a:rPr>
              <a:t>recvbuf</a:t>
            </a:r>
            <a:r>
              <a:rPr lang="en-US" sz="2000" dirty="0" smtClean="0">
                <a:latin typeface="Courier New" pitchFamily="49" charset="0"/>
              </a:rPr>
              <a:t>, </a:t>
            </a:r>
            <a:r>
              <a:rPr lang="en-US" sz="2000" dirty="0" err="1" smtClean="0">
                <a:latin typeface="Courier New" pitchFamily="49" charset="0"/>
              </a:rPr>
              <a:t>int</a:t>
            </a:r>
            <a:r>
              <a:rPr lang="en-US" sz="2000" dirty="0" smtClean="0">
                <a:latin typeface="Courier New" pitchFamily="49" charset="0"/>
              </a:rPr>
              <a:t> count,</a:t>
            </a:r>
          </a:p>
          <a:p>
            <a:r>
              <a:rPr lang="en-US" sz="2000" dirty="0" smtClean="0">
                <a:latin typeface="Courier New" pitchFamily="49" charset="0"/>
              </a:rPr>
              <a:t>  </a:t>
            </a:r>
            <a:r>
              <a:rPr lang="en-US" sz="2000" dirty="0" err="1" smtClean="0">
                <a:latin typeface="Courier New" pitchFamily="49" charset="0"/>
              </a:rPr>
              <a:t>MPI_Datatype</a:t>
            </a:r>
            <a:r>
              <a:rPr lang="en-US" sz="2000" dirty="0" smtClean="0">
                <a:latin typeface="Courier New" pitchFamily="49" charset="0"/>
              </a:rPr>
              <a:t> type, </a:t>
            </a:r>
            <a:r>
              <a:rPr lang="en-US" sz="2000" dirty="0" err="1" smtClean="0">
                <a:latin typeface="Courier New" pitchFamily="49" charset="0"/>
              </a:rPr>
              <a:t>MPI_Op</a:t>
            </a:r>
            <a:r>
              <a:rPr lang="en-US" sz="2000" dirty="0" smtClean="0">
                <a:latin typeface="Courier New" pitchFamily="49" charset="0"/>
              </a:rPr>
              <a:t> op, </a:t>
            </a:r>
            <a:r>
              <a:rPr lang="en-US" sz="2000" dirty="0" err="1" smtClean="0">
                <a:latin typeface="Courier New" pitchFamily="49" charset="0"/>
              </a:rPr>
              <a:t>int</a:t>
            </a:r>
            <a:r>
              <a:rPr lang="en-US" sz="2000" dirty="0" smtClean="0">
                <a:latin typeface="Courier New" pitchFamily="49" charset="0"/>
              </a:rPr>
              <a:t> root, </a:t>
            </a:r>
            <a:r>
              <a:rPr lang="en-US" sz="2000" dirty="0" err="1" smtClean="0">
                <a:latin typeface="Courier New" pitchFamily="49" charset="0"/>
              </a:rPr>
              <a:t>MPI_Comm</a:t>
            </a:r>
            <a:r>
              <a:rPr lang="en-US" sz="2000" dirty="0" smtClean="0">
                <a:latin typeface="Courier New" pitchFamily="49" charset="0"/>
              </a:rPr>
              <a:t> </a:t>
            </a:r>
            <a:r>
              <a:rPr lang="en-US" sz="2000" dirty="0" err="1" smtClean="0">
                <a:latin typeface="Courier New" pitchFamily="49" charset="0"/>
              </a:rPr>
              <a:t>comm</a:t>
            </a:r>
            <a:r>
              <a:rPr lang="en-US" sz="2000" dirty="0" smtClean="0">
                <a:latin typeface="Courier New" pitchFamily="49" charset="0"/>
              </a:rPr>
              <a:t>);</a:t>
            </a:r>
            <a:endParaRPr lang="ru-RU" sz="2000" dirty="0" smtClean="0">
              <a:latin typeface="Courier New" pitchFamily="49" charset="0"/>
            </a:endParaRPr>
          </a:p>
          <a:p>
            <a:endParaRPr lang="ru-RU" sz="2000" dirty="0" smtClean="0"/>
          </a:p>
          <a:p>
            <a:pPr marL="1790700" indent="-1790700"/>
            <a:r>
              <a:rPr lang="ru-RU"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sendbuf</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dirty="0" smtClean="0"/>
              <a:t>memory buffer with the transmitted message</a:t>
            </a:r>
          </a:p>
          <a:p>
            <a:pPr marL="1790700" indent="-1790700"/>
            <a:r>
              <a:rPr lang="ru-RU" sz="2000" b="1" dirty="0" smtClean="0">
                <a:latin typeface="Courier New" pitchFamily="49" charset="0"/>
                <a:cs typeface="Courier New" pitchFamily="49" charset="0"/>
              </a:rPr>
              <a:t>- </a:t>
            </a:r>
            <a:r>
              <a:rPr lang="en-US" sz="2000" b="1" dirty="0" err="1" smtClean="0">
                <a:latin typeface="Courier New" pitchFamily="49" charset="0"/>
                <a:cs typeface="Courier New" pitchFamily="49" charset="0"/>
              </a:rPr>
              <a:t>recvbuf</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dirty="0" smtClean="0"/>
              <a:t>memory buffer with the resulting message (only for the root process)</a:t>
            </a:r>
          </a:p>
          <a:p>
            <a:pPr marL="1790700" indent="-1790700"/>
            <a:r>
              <a:rPr lang="ru-RU" sz="2000" b="1" dirty="0" smtClean="0">
                <a:latin typeface="Courier New" pitchFamily="49" charset="0"/>
              </a:rPr>
              <a:t>- </a:t>
            </a:r>
            <a:r>
              <a:rPr lang="en-US" sz="2000" b="1" dirty="0" smtClean="0">
                <a:latin typeface="Courier New" pitchFamily="49" charset="0"/>
              </a:rPr>
              <a:t>count</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number of the data elements in the message</a:t>
            </a:r>
            <a:endParaRPr lang="ru-RU" sz="2000" dirty="0" smtClean="0">
              <a:latin typeface="Courier New" pitchFamily="49" charset="0"/>
            </a:endParaRPr>
          </a:p>
          <a:p>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type</a:t>
            </a:r>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dirty="0" smtClean="0"/>
              <a:t>the type of the data elements in the message</a:t>
            </a:r>
          </a:p>
          <a:p>
            <a:r>
              <a:rPr lang="en-US" sz="2000" b="1" dirty="0" smtClean="0">
                <a:latin typeface="Courier New" pitchFamily="49" charset="0"/>
              </a:rPr>
              <a:t>- op      - </a:t>
            </a:r>
            <a:r>
              <a:rPr lang="en-US" sz="2000" dirty="0" smtClean="0"/>
              <a:t>the operation, which should be carried out over the data</a:t>
            </a:r>
            <a:endParaRPr lang="ru-RU" sz="2000" b="1" dirty="0" smtClean="0">
              <a:latin typeface="Courier New" pitchFamily="49" charset="0"/>
            </a:endParaRPr>
          </a:p>
          <a:p>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root</a:t>
            </a:r>
            <a:r>
              <a:rPr lang="ru-RU" sz="2000" b="1" dirty="0" smtClean="0">
                <a:latin typeface="Courier New" pitchFamily="49" charset="0"/>
                <a:cs typeface="Courier New" pitchFamily="49" charset="0"/>
              </a:rPr>
              <a:t>  </a:t>
            </a:r>
            <a:r>
              <a:rPr lang="en-US" sz="2000" b="1" dirty="0" smtClean="0">
                <a:latin typeface="Courier New" pitchFamily="49" charset="0"/>
                <a:cs typeface="Courier New" pitchFamily="49" charset="0"/>
              </a:rPr>
              <a:t>  </a:t>
            </a:r>
            <a:r>
              <a:rPr lang="ru-RU" sz="2000" b="1" dirty="0" smtClean="0">
                <a:latin typeface="Courier New" pitchFamily="49" charset="0"/>
                <a:cs typeface="Courier New" pitchFamily="49" charset="0"/>
              </a:rPr>
              <a:t>- </a:t>
            </a:r>
            <a:r>
              <a:rPr lang="en-US" sz="2000" dirty="0" smtClean="0"/>
              <a:t>the rank of the process, on which the result must be obtained</a:t>
            </a:r>
            <a:endParaRPr lang="en-US" sz="2000" dirty="0" smtClean="0">
              <a:cs typeface="Times New Roman" pitchFamily="18" charset="0"/>
            </a:endParaRPr>
          </a:p>
          <a:p>
            <a:r>
              <a:rPr lang="en-US" sz="2000" b="1" dirty="0" smtClean="0">
                <a:latin typeface="Courier New" pitchFamily="49" charset="0"/>
              </a:rPr>
              <a:t>- </a:t>
            </a:r>
            <a:r>
              <a:rPr lang="en-US" sz="2000" b="1" dirty="0" err="1" smtClean="0">
                <a:latin typeface="Courier New" pitchFamily="49" charset="0"/>
              </a:rPr>
              <a:t>comm</a:t>
            </a:r>
            <a:r>
              <a:rPr lang="ru-RU" sz="2000" b="1" dirty="0" smtClean="0">
                <a:latin typeface="Courier New" pitchFamily="49" charset="0"/>
              </a:rPr>
              <a:t>  </a:t>
            </a:r>
            <a:r>
              <a:rPr lang="en-US" sz="2000" b="1" dirty="0" smtClean="0">
                <a:latin typeface="Courier New" pitchFamily="49" charset="0"/>
              </a:rPr>
              <a:t>  </a:t>
            </a:r>
            <a:r>
              <a:rPr lang="ru-RU" sz="2000" b="1" dirty="0" smtClean="0">
                <a:latin typeface="Courier New" pitchFamily="49" charset="0"/>
              </a:rPr>
              <a:t>- </a:t>
            </a:r>
            <a:r>
              <a:rPr lang="en-US" sz="2000" dirty="0" smtClean="0"/>
              <a:t>the communicator, within of which the operation is executed</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Introduction into Collective Data Communication…</a:t>
            </a:r>
            <a:br>
              <a:rPr lang="en-US" dirty="0" smtClean="0"/>
            </a:br>
            <a:r>
              <a:rPr lang="en-US" sz="2800" dirty="0" smtClean="0"/>
              <a:t>Data Reduction</a:t>
            </a:r>
            <a:endParaRPr lang="ru-RU" dirty="0" smtClean="0"/>
          </a:p>
        </p:txBody>
      </p:sp>
      <p:sp>
        <p:nvSpPr>
          <p:cNvPr id="5123" name="Rectangle 5"/>
          <p:cNvSpPr>
            <a:spLocks noGrp="1" noChangeArrowheads="1"/>
          </p:cNvSpPr>
          <p:nvPr>
            <p:ph idx="1"/>
          </p:nvPr>
        </p:nvSpPr>
        <p:spPr/>
        <p:txBody>
          <a:bodyPr/>
          <a:lstStyle/>
          <a:p>
            <a:r>
              <a:rPr lang="en-US" dirty="0" smtClean="0"/>
              <a:t>The Basic MPI Operation Types for Data Reduction </a:t>
            </a:r>
          </a:p>
        </p:txBody>
      </p:sp>
      <p:sp>
        <p:nvSpPr>
          <p:cNvPr id="6" name="Нижний колонтитул 5"/>
          <p:cNvSpPr>
            <a:spLocks noGrp="1"/>
          </p:cNvSpPr>
          <p:nvPr>
            <p:ph type="ftr" sz="quarter" idx="3"/>
          </p:nvPr>
        </p:nvSpPr>
        <p:spPr/>
        <p:txBody>
          <a:bodyPr/>
          <a:lstStyle/>
          <a:p>
            <a:pPr>
              <a:defRPr/>
            </a:pPr>
            <a:r>
              <a:rPr lang="en-US" dirty="0" smtClean="0"/>
              <a:t>The Fundamentals of MPI</a:t>
            </a:r>
            <a:endParaRPr lang="ru-RU" dirty="0"/>
          </a:p>
        </p:txBody>
      </p:sp>
      <p:sp>
        <p:nvSpPr>
          <p:cNvPr id="7" name="Дата 6"/>
          <p:cNvSpPr>
            <a:spLocks noGrp="1"/>
          </p:cNvSpPr>
          <p:nvPr>
            <p:ph type="dt" sz="half" idx="2"/>
          </p:nvPr>
        </p:nvSpPr>
        <p:spPr/>
        <p:txBody>
          <a:bodyPr/>
          <a:lstStyle/>
          <a:p>
            <a:pPr>
              <a:defRPr/>
            </a:pPr>
            <a:r>
              <a:rPr lang="ru-RU" dirty="0" smtClean="0"/>
              <a:t>N. </a:t>
            </a:r>
            <a:r>
              <a:rPr lang="ru-RU" dirty="0" err="1" smtClean="0"/>
              <a:t>Novgorod</a:t>
            </a:r>
            <a:r>
              <a:rPr lang="ru-RU" dirty="0" smtClean="0"/>
              <a:t>,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11" name="Таблица 10"/>
          <p:cNvGraphicFramePr>
            <a:graphicFrameLocks noGrp="1"/>
          </p:cNvGraphicFramePr>
          <p:nvPr/>
        </p:nvGraphicFramePr>
        <p:xfrm>
          <a:off x="738158" y="1857364"/>
          <a:ext cx="8572560" cy="4058400"/>
        </p:xfrm>
        <a:graphic>
          <a:graphicData uri="http://schemas.openxmlformats.org/drawingml/2006/table">
            <a:tbl>
              <a:tblPr firstRow="1" bandRow="1">
                <a:tableStyleId>{073A0DAA-6AF3-43AB-8588-CEC1D06C72B9}</a:tableStyleId>
              </a:tblPr>
              <a:tblGrid>
                <a:gridCol w="1854653"/>
                <a:gridCol w="6717907"/>
              </a:tblGrid>
              <a:tr h="324000">
                <a:tc>
                  <a:txBody>
                    <a:bodyPr/>
                    <a:lstStyle/>
                    <a:p>
                      <a:r>
                        <a:rPr lang="en-US" sz="1500" dirty="0" smtClean="0"/>
                        <a:t>Operation</a:t>
                      </a:r>
                      <a:endParaRPr lang="ru-RU" sz="1500" dirty="0"/>
                    </a:p>
                  </a:txBody>
                  <a:tcPr/>
                </a:tc>
                <a:tc>
                  <a:txBody>
                    <a:bodyPr/>
                    <a:lstStyle/>
                    <a:p>
                      <a:r>
                        <a:rPr lang="en-US" sz="1500" dirty="0" smtClean="0"/>
                        <a:t>Description</a:t>
                      </a:r>
                      <a:endParaRPr lang="ru-RU" sz="1500" dirty="0"/>
                    </a:p>
                  </a:txBody>
                  <a:tcPr/>
                </a:tc>
              </a:tr>
              <a:tr h="288000">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49263" algn="r"/>
                          <a:tab pos="2970213" algn="ctr"/>
                          <a:tab pos="5940425" algn="r"/>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MPI_MAX </a:t>
                      </a:r>
                    </a:p>
                  </a:txBody>
                  <a:tcPr anchor="ctr" horzOverflow="overflow"/>
                </a:tc>
                <a:tc>
                  <a:txBody>
                    <a:bodyPr/>
                    <a:lstStyle/>
                    <a:p>
                      <a:r>
                        <a:rPr lang="en-US" sz="1400" dirty="0" smtClean="0">
                          <a:latin typeface="Arial" pitchFamily="34" charset="0"/>
                          <a:cs typeface="Arial" pitchFamily="34" charset="0"/>
                        </a:rPr>
                        <a:t>The maximum value calculation</a:t>
                      </a:r>
                      <a:endParaRPr lang="ru-RU" sz="1400" dirty="0">
                        <a:latin typeface="Arial" pitchFamily="34" charset="0"/>
                        <a:cs typeface="Arial" pitchFamily="34" charset="0"/>
                      </a:endParaRPr>
                    </a:p>
                  </a:txBody>
                  <a:tcPr/>
                </a:tc>
              </a:tr>
              <a:tr h="288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MPI_MIN </a:t>
                      </a:r>
                    </a:p>
                  </a:txBody>
                  <a:tcPr anchor="ctr" horzOverflow="overflow"/>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pitchFamily="34" charset="0"/>
                          <a:cs typeface="Arial" pitchFamily="34" charset="0"/>
                        </a:rPr>
                        <a:t>The minimum value calculation</a:t>
                      </a:r>
                      <a:endParaRPr lang="ru-RU" sz="1400" dirty="0" smtClean="0">
                        <a:latin typeface="Arial" pitchFamily="34" charset="0"/>
                        <a:cs typeface="Arial" pitchFamily="34" charset="0"/>
                      </a:endParaRPr>
                    </a:p>
                  </a:txBody>
                  <a:tcPr/>
                </a:tc>
              </a:tr>
              <a:tr h="288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MPI_SUM </a:t>
                      </a:r>
                    </a:p>
                  </a:txBody>
                  <a:tcPr anchor="ctr" horzOverflow="overflow"/>
                </a:tc>
                <a:tc>
                  <a:txBody>
                    <a:bodyPr/>
                    <a:lstStyle/>
                    <a:p>
                      <a:r>
                        <a:rPr lang="en-US" sz="1400" dirty="0" smtClean="0">
                          <a:latin typeface="Arial" pitchFamily="34" charset="0"/>
                          <a:cs typeface="Arial" pitchFamily="34" charset="0"/>
                        </a:rPr>
                        <a:t>The calculation of the sum of the values</a:t>
                      </a:r>
                      <a:endParaRPr lang="ru-RU" sz="1400" dirty="0">
                        <a:latin typeface="Arial" pitchFamily="34" charset="0"/>
                        <a:cs typeface="Arial" pitchFamily="34" charset="0"/>
                      </a:endParaRPr>
                    </a:p>
                  </a:txBody>
                  <a:tcPr/>
                </a:tc>
              </a:tr>
              <a:tr h="288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MPI_PROD </a:t>
                      </a:r>
                    </a:p>
                  </a:txBody>
                  <a:tcPr anchor="ctr" horzOverflow="overflow"/>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pitchFamily="34" charset="0"/>
                          <a:cs typeface="Arial" pitchFamily="34" charset="0"/>
                        </a:rPr>
                        <a:t>The calculation of the product</a:t>
                      </a:r>
                      <a:r>
                        <a:rPr lang="en-US" sz="1400" baseline="0" dirty="0" smtClean="0">
                          <a:latin typeface="Arial" pitchFamily="34" charset="0"/>
                          <a:cs typeface="Arial" pitchFamily="34" charset="0"/>
                        </a:rPr>
                        <a:t> </a:t>
                      </a:r>
                      <a:r>
                        <a:rPr lang="en-US" sz="1400" dirty="0" smtClean="0">
                          <a:latin typeface="Arial" pitchFamily="34" charset="0"/>
                          <a:cs typeface="Arial" pitchFamily="34" charset="0"/>
                        </a:rPr>
                        <a:t>of the values</a:t>
                      </a:r>
                      <a:endParaRPr lang="ru-RU" sz="1400" dirty="0" smtClean="0">
                        <a:latin typeface="Arial" pitchFamily="34" charset="0"/>
                        <a:cs typeface="Arial" pitchFamily="34" charset="0"/>
                      </a:endParaRPr>
                    </a:p>
                  </a:txBody>
                  <a:tcPr/>
                </a:tc>
              </a:tr>
              <a:tr h="288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MPI_LAND</a:t>
                      </a:r>
                    </a:p>
                  </a:txBody>
                  <a:tcPr anchor="ctr" horzOverflow="overflow"/>
                </a:tc>
                <a:tc>
                  <a:txBody>
                    <a:bodyPr/>
                    <a:lstStyle/>
                    <a:p>
                      <a:r>
                        <a:rPr lang="en-US" sz="1400" dirty="0" smtClean="0">
                          <a:latin typeface="Arial" pitchFamily="34" charset="0"/>
                          <a:cs typeface="Arial" pitchFamily="34" charset="0"/>
                        </a:rPr>
                        <a:t>The execution of the logical operation “AND” over the message values</a:t>
                      </a:r>
                    </a:p>
                  </a:txBody>
                  <a:tcPr/>
                </a:tc>
              </a:tr>
              <a:tr h="288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MPI_BAND</a:t>
                      </a:r>
                    </a:p>
                  </a:txBody>
                  <a:tcPr anchor="ctr" horzOverflow="overflow"/>
                </a:tc>
                <a:tc>
                  <a:txBody>
                    <a:bodyPr/>
                    <a:lstStyle/>
                    <a:p>
                      <a:r>
                        <a:rPr lang="en-US" sz="1400" dirty="0" smtClean="0">
                          <a:latin typeface="Arial" pitchFamily="34" charset="0"/>
                          <a:cs typeface="Arial" pitchFamily="34" charset="0"/>
                        </a:rPr>
                        <a:t>The execution of the bit operation “AND” over the message values</a:t>
                      </a:r>
                    </a:p>
                  </a:txBody>
                  <a:tcPr/>
                </a:tc>
              </a:tr>
              <a:tr h="288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MPI_LOR</a:t>
                      </a:r>
                    </a:p>
                  </a:txBody>
                  <a:tcPr anchor="ctr" horzOverflow="overflow"/>
                </a:tc>
                <a:tc>
                  <a:txBody>
                    <a:bodyPr/>
                    <a:lstStyle/>
                    <a:p>
                      <a:r>
                        <a:rPr lang="en-US" sz="1400" dirty="0" smtClean="0">
                          <a:latin typeface="Arial" pitchFamily="34" charset="0"/>
                          <a:cs typeface="Arial" pitchFamily="34" charset="0"/>
                        </a:rPr>
                        <a:t>The execution of the logical operation “OR” over the message values</a:t>
                      </a:r>
                    </a:p>
                  </a:txBody>
                  <a:tcPr/>
                </a:tc>
              </a:tr>
              <a:tr h="288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MPI_BOR</a:t>
                      </a:r>
                    </a:p>
                  </a:txBody>
                  <a:tcPr anchor="ctr" horzOverflow="overflow"/>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baseline="0" dirty="0" smtClean="0">
                          <a:solidFill>
                            <a:schemeClr val="dk1"/>
                          </a:solidFill>
                          <a:latin typeface="+mn-lt"/>
                          <a:ea typeface="+mn-ea"/>
                          <a:cs typeface="+mn-cs"/>
                        </a:rPr>
                        <a:t>The execution of the bit operation “OR” over the message values</a:t>
                      </a:r>
                    </a:p>
                  </a:txBody>
                  <a:tcPr/>
                </a:tc>
              </a:tr>
              <a:tr h="324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MPI_LXOR</a:t>
                      </a:r>
                    </a:p>
                  </a:txBody>
                  <a:tcPr anchor="ctr" horzOverflow="overflow"/>
                </a:tc>
                <a:tc>
                  <a:txBody>
                    <a:bodyPr/>
                    <a:lstStyle/>
                    <a:p>
                      <a:r>
                        <a:rPr lang="en-US" sz="1400" dirty="0" smtClean="0">
                          <a:latin typeface="Arial" pitchFamily="34" charset="0"/>
                          <a:cs typeface="Arial" pitchFamily="34" charset="0"/>
                        </a:rPr>
                        <a:t>The execution of the excluding logical operation “OR” over the message values</a:t>
                      </a:r>
                    </a:p>
                  </a:txBody>
                  <a:tcPr/>
                </a:tc>
              </a:tr>
              <a:tr h="324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MPI_BXOR</a:t>
                      </a:r>
                    </a:p>
                  </a:txBody>
                  <a:tcPr anchor="ctr" horzOverflow="overflow"/>
                </a:tc>
                <a:tc>
                  <a:txBody>
                    <a:bodyPr/>
                    <a:lstStyle/>
                    <a:p>
                      <a:r>
                        <a:rPr lang="en-US" sz="1400" dirty="0" smtClean="0">
                          <a:latin typeface="Arial" pitchFamily="34" charset="0"/>
                          <a:cs typeface="Arial" pitchFamily="34" charset="0"/>
                        </a:rPr>
                        <a:t>The execution of the excluding bit operation “</a:t>
                      </a:r>
                      <a:r>
                        <a:rPr lang="en-US" sz="1400" dirty="0" err="1" smtClean="0">
                          <a:latin typeface="Arial" pitchFamily="34" charset="0"/>
                          <a:cs typeface="Arial" pitchFamily="34" charset="0"/>
                        </a:rPr>
                        <a:t>OR”over</a:t>
                      </a:r>
                      <a:r>
                        <a:rPr lang="en-US" sz="1400" dirty="0" smtClean="0">
                          <a:latin typeface="Arial" pitchFamily="34" charset="0"/>
                          <a:cs typeface="Arial" pitchFamily="34" charset="0"/>
                        </a:rPr>
                        <a:t> the message values </a:t>
                      </a:r>
                    </a:p>
                  </a:txBody>
                  <a:tcPr/>
                </a:tc>
              </a:tr>
              <a:tr h="324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MPI_MAXLOC</a:t>
                      </a:r>
                    </a:p>
                  </a:txBody>
                  <a:tcPr anchor="ctr" horzOverflow="overflow"/>
                </a:tc>
                <a:tc>
                  <a:txBody>
                    <a:bodyPr/>
                    <a:lstStyle/>
                    <a:p>
                      <a:r>
                        <a:rPr lang="en-US" sz="1400" dirty="0" smtClean="0">
                          <a:latin typeface="Arial" pitchFamily="34" charset="0"/>
                          <a:cs typeface="Arial" pitchFamily="34" charset="0"/>
                        </a:rPr>
                        <a:t>The calculation of the maximum values and their indices</a:t>
                      </a:r>
                    </a:p>
                  </a:txBody>
                  <a:tcPr/>
                </a:tc>
              </a:tr>
              <a:tr h="324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MPI_MINLOC</a:t>
                      </a:r>
                    </a:p>
                  </a:txBody>
                  <a:tcPr anchor="ctr" horzOverflow="overflow"/>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Arial" pitchFamily="34" charset="0"/>
                          <a:cs typeface="Arial" pitchFamily="34" charset="0"/>
                        </a:rPr>
                        <a:t>The calculation of the minimum values and their indices</a:t>
                      </a:r>
                    </a:p>
                  </a:txBody>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Introduction into Collective Data Communication…</a:t>
            </a:r>
            <a:br>
              <a:rPr lang="en-US" dirty="0" smtClean="0"/>
            </a:br>
            <a:r>
              <a:rPr lang="en-US" sz="2800" dirty="0" smtClean="0"/>
              <a:t>Data Reduction</a:t>
            </a:r>
            <a:endParaRPr lang="ru-RU" dirty="0" smtClean="0"/>
          </a:p>
        </p:txBody>
      </p:sp>
      <p:sp>
        <p:nvSpPr>
          <p:cNvPr id="5123" name="Rectangle 5"/>
          <p:cNvSpPr>
            <a:spLocks noGrp="1" noChangeArrowheads="1"/>
          </p:cNvSpPr>
          <p:nvPr>
            <p:ph idx="1"/>
          </p:nvPr>
        </p:nvSpPr>
        <p:spPr/>
        <p:txBody>
          <a:bodyPr/>
          <a:lstStyle/>
          <a:p>
            <a:r>
              <a:rPr lang="en-US" dirty="0" smtClean="0"/>
              <a:t>The function </a:t>
            </a:r>
            <a:r>
              <a:rPr lang="en-US" b="1" dirty="0" err="1" smtClean="0">
                <a:latin typeface="Courier New" pitchFamily="49" charset="0"/>
                <a:cs typeface="Courier New" pitchFamily="49" charset="0"/>
              </a:rPr>
              <a:t>MPI_Reduce</a:t>
            </a:r>
            <a:r>
              <a:rPr lang="en-US" b="1" dirty="0" smtClean="0">
                <a:latin typeface="Courier New" pitchFamily="49" charset="0"/>
                <a:cs typeface="Courier New" pitchFamily="49" charset="0"/>
              </a:rPr>
              <a:t>()</a:t>
            </a:r>
            <a:r>
              <a:rPr lang="en-US" dirty="0" smtClean="0"/>
              <a:t> is the collective operation, and thus, the function call should be carried out by all the processes of the communicator </a:t>
            </a:r>
            <a:r>
              <a:rPr lang="en-US" b="1" dirty="0" smtClean="0">
                <a:latin typeface="Courier New" pitchFamily="49" charset="0"/>
                <a:cs typeface="Courier New" pitchFamily="49" charset="0"/>
              </a:rPr>
              <a:t>comm</a:t>
            </a:r>
            <a:r>
              <a:rPr lang="en-US" dirty="0" smtClean="0"/>
              <a:t>.</a:t>
            </a:r>
          </a:p>
          <a:p>
            <a:r>
              <a:rPr lang="en-US" dirty="0" smtClean="0"/>
              <a:t>All the calls should contain the same values of the parameters </a:t>
            </a:r>
            <a:r>
              <a:rPr lang="en-US" b="1" dirty="0" smtClean="0">
                <a:latin typeface="Courier New" pitchFamily="49" charset="0"/>
                <a:cs typeface="Courier New" pitchFamily="49" charset="0"/>
              </a:rPr>
              <a:t>count</a:t>
            </a:r>
            <a:r>
              <a:rPr lang="en-US" dirty="0" smtClean="0"/>
              <a:t>, </a:t>
            </a:r>
            <a:r>
              <a:rPr lang="en-US" b="1" dirty="0" smtClean="0">
                <a:latin typeface="Courier New" pitchFamily="49" charset="0"/>
                <a:cs typeface="Courier New" pitchFamily="49" charset="0"/>
              </a:rPr>
              <a:t>type</a:t>
            </a:r>
            <a:r>
              <a:rPr lang="en-US" dirty="0" smtClean="0"/>
              <a:t>, </a:t>
            </a:r>
            <a:r>
              <a:rPr lang="en-US" b="1" dirty="0" smtClean="0">
                <a:latin typeface="Courier New" pitchFamily="49" charset="0"/>
                <a:cs typeface="Courier New" pitchFamily="49" charset="0"/>
              </a:rPr>
              <a:t>op</a:t>
            </a:r>
            <a:r>
              <a:rPr lang="en-US" dirty="0" smtClean="0"/>
              <a:t>, </a:t>
            </a:r>
            <a:r>
              <a:rPr lang="en-US" b="1" dirty="0" smtClean="0">
                <a:latin typeface="Courier New" pitchFamily="49" charset="0"/>
                <a:cs typeface="Courier New" pitchFamily="49" charset="0"/>
              </a:rPr>
              <a:t>root</a:t>
            </a:r>
            <a:r>
              <a:rPr lang="en-US" dirty="0" smtClean="0"/>
              <a:t>, </a:t>
            </a:r>
            <a:r>
              <a:rPr lang="en-US" b="1" dirty="0" err="1" smtClean="0">
                <a:latin typeface="Courier New" pitchFamily="49" charset="0"/>
                <a:cs typeface="Courier New" pitchFamily="49" charset="0"/>
              </a:rPr>
              <a:t>comm</a:t>
            </a:r>
            <a:endParaRPr lang="en-US" b="1" dirty="0" smtClean="0">
              <a:latin typeface="Courier New" pitchFamily="49" charset="0"/>
              <a:cs typeface="Courier New" pitchFamily="49" charset="0"/>
            </a:endParaRPr>
          </a:p>
          <a:p>
            <a:r>
              <a:rPr lang="en-US" dirty="0" smtClean="0"/>
              <a:t>The data transmission should be carried out by all the processes. </a:t>
            </a:r>
          </a:p>
          <a:p>
            <a:r>
              <a:rPr lang="en-US" dirty="0" smtClean="0"/>
              <a:t>The operation result will be obtained only by </a:t>
            </a:r>
            <a:r>
              <a:rPr lang="en-US" b="1" dirty="0" smtClean="0">
                <a:latin typeface="Courier New" pitchFamily="49" charset="0"/>
                <a:cs typeface="Courier New" pitchFamily="49" charset="0"/>
              </a:rPr>
              <a:t>root</a:t>
            </a:r>
            <a:r>
              <a:rPr lang="en-US" dirty="0" smtClean="0"/>
              <a:t> process,</a:t>
            </a:r>
          </a:p>
          <a:p>
            <a:r>
              <a:rPr lang="en-US" dirty="0" smtClean="0"/>
              <a:t>The execution of the reduction operation is carried out over separate elements of the transmitted messages </a:t>
            </a:r>
          </a:p>
        </p:txBody>
      </p:sp>
      <p:sp>
        <p:nvSpPr>
          <p:cNvPr id="6" name="Нижний колонтитул 5"/>
          <p:cNvSpPr>
            <a:spLocks noGrp="1"/>
          </p:cNvSpPr>
          <p:nvPr>
            <p:ph type="ftr" sz="quarter" idx="3"/>
          </p:nvPr>
        </p:nvSpPr>
        <p:spPr/>
        <p:txBody>
          <a:bodyPr/>
          <a:lstStyle/>
          <a:p>
            <a:pPr>
              <a:defRPr/>
            </a:pPr>
            <a:r>
              <a:rPr lang="en-US" dirty="0" smtClean="0"/>
              <a:t>The Fundamentals of MPI</a:t>
            </a:r>
            <a:endParaRPr lang="ru-RU" dirty="0"/>
          </a:p>
        </p:txBody>
      </p:sp>
      <p:sp>
        <p:nvSpPr>
          <p:cNvPr id="7" name="Дата 6"/>
          <p:cNvSpPr>
            <a:spLocks noGrp="1"/>
          </p:cNvSpPr>
          <p:nvPr>
            <p:ph type="dt" sz="half" idx="2"/>
          </p:nvPr>
        </p:nvSpPr>
        <p:spPr/>
        <p:txBody>
          <a:bodyPr/>
          <a:lstStyle/>
          <a:p>
            <a:pPr>
              <a:defRPr/>
            </a:pPr>
            <a:r>
              <a:rPr lang="ru-RU" dirty="0" smtClean="0"/>
              <a:t>N. </a:t>
            </a:r>
            <a:r>
              <a:rPr lang="ru-RU" dirty="0" err="1" smtClean="0"/>
              <a:t>Novgorod</a:t>
            </a:r>
            <a:r>
              <a:rPr lang="ru-RU" dirty="0" smtClean="0"/>
              <a:t>,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r>
              <a:rPr lang="en-US" dirty="0" smtClean="0"/>
              <a:t>Introduction into Collective Data Communication</a:t>
            </a:r>
            <a:br>
              <a:rPr lang="en-US" dirty="0" smtClean="0"/>
            </a:br>
            <a:r>
              <a:rPr lang="en-US" sz="2800" dirty="0" smtClean="0"/>
              <a:t>Data Reduction</a:t>
            </a:r>
            <a:endParaRPr lang="ru-RU" dirty="0" smtClean="0"/>
          </a:p>
        </p:txBody>
      </p:sp>
      <p:sp>
        <p:nvSpPr>
          <p:cNvPr id="5123" name="Rectangle 5"/>
          <p:cNvSpPr>
            <a:spLocks noGrp="1" noChangeArrowheads="1"/>
          </p:cNvSpPr>
          <p:nvPr>
            <p:ph idx="1"/>
          </p:nvPr>
        </p:nvSpPr>
        <p:spPr/>
        <p:txBody>
          <a:bodyPr/>
          <a:lstStyle/>
          <a:p>
            <a:r>
              <a:rPr lang="en-US" dirty="0" smtClean="0"/>
              <a:t>Example for calculating the sum of the values </a:t>
            </a:r>
          </a:p>
        </p:txBody>
      </p:sp>
      <p:sp>
        <p:nvSpPr>
          <p:cNvPr id="6" name="Нижний колонтитул 5"/>
          <p:cNvSpPr>
            <a:spLocks noGrp="1"/>
          </p:cNvSpPr>
          <p:nvPr>
            <p:ph type="ftr" sz="quarter" idx="3"/>
          </p:nvPr>
        </p:nvSpPr>
        <p:spPr/>
        <p:txBody>
          <a:bodyPr/>
          <a:lstStyle/>
          <a:p>
            <a:pPr>
              <a:defRPr/>
            </a:pPr>
            <a:r>
              <a:rPr lang="en-US" dirty="0" smtClean="0"/>
              <a:t>The Fundamentals of MPI</a:t>
            </a:r>
            <a:endParaRPr lang="ru-RU" dirty="0"/>
          </a:p>
        </p:txBody>
      </p:sp>
      <p:sp>
        <p:nvSpPr>
          <p:cNvPr id="7" name="Дата 6"/>
          <p:cNvSpPr>
            <a:spLocks noGrp="1"/>
          </p:cNvSpPr>
          <p:nvPr>
            <p:ph type="dt" sz="half" idx="2"/>
          </p:nvPr>
        </p:nvSpPr>
        <p:spPr/>
        <p:txBody>
          <a:bodyPr/>
          <a:lstStyle/>
          <a:p>
            <a:pPr>
              <a:defRPr/>
            </a:pPr>
            <a:r>
              <a:rPr lang="ru-RU" dirty="0" smtClean="0"/>
              <a:t>N. </a:t>
            </a:r>
            <a:r>
              <a:rPr lang="ru-RU" dirty="0" err="1" smtClean="0"/>
              <a:t>Novgorod</a:t>
            </a:r>
            <a:r>
              <a:rPr lang="ru-RU" dirty="0" smtClean="0"/>
              <a:t>,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49</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0723" name="Object 6"/>
          <p:cNvGraphicFramePr>
            <a:graphicFrameLocks noChangeAspect="1"/>
          </p:cNvGraphicFramePr>
          <p:nvPr/>
        </p:nvGraphicFramePr>
        <p:xfrm>
          <a:off x="409575" y="2000250"/>
          <a:ext cx="9163050" cy="3219450"/>
        </p:xfrm>
        <a:graphic>
          <a:graphicData uri="http://schemas.openxmlformats.org/presentationml/2006/ole">
            <p:oleObj spid="_x0000_s30724" name="Документ" r:id="rId4" imgW="5513803" imgH="1941097" progId="Word.Document.12">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dirty="0" smtClean="0"/>
              <a:t>Introduction…</a:t>
            </a:r>
            <a:endParaRPr lang="ru-RU" dirty="0" smtClean="0"/>
          </a:p>
        </p:txBody>
      </p:sp>
      <p:sp>
        <p:nvSpPr>
          <p:cNvPr id="5123" name="Rectangle 5"/>
          <p:cNvSpPr>
            <a:spLocks noGrp="1" noChangeArrowheads="1"/>
          </p:cNvSpPr>
          <p:nvPr>
            <p:ph idx="1"/>
          </p:nvPr>
        </p:nvSpPr>
        <p:spPr/>
        <p:txBody>
          <a:bodyPr/>
          <a:lstStyle/>
          <a:p>
            <a:r>
              <a:rPr lang="en-US" dirty="0" smtClean="0"/>
              <a:t>The processors in the computer </a:t>
            </a:r>
            <a:br>
              <a:rPr lang="en-US" dirty="0" smtClean="0"/>
            </a:br>
            <a:r>
              <a:rPr lang="en-US" dirty="0" smtClean="0"/>
              <a:t>systems with distributed memory </a:t>
            </a:r>
            <a:br>
              <a:rPr lang="en-US" dirty="0" smtClean="0"/>
            </a:br>
            <a:r>
              <a:rPr lang="en-US" dirty="0" smtClean="0"/>
              <a:t>operate independently</a:t>
            </a:r>
          </a:p>
          <a:p>
            <a:r>
              <a:rPr lang="en-US" dirty="0" smtClean="0"/>
              <a:t>It is necessary to have a possibility:</a:t>
            </a:r>
          </a:p>
          <a:p>
            <a:pPr lvl="1"/>
            <a:r>
              <a:rPr lang="en-US" dirty="0" smtClean="0"/>
              <a:t>to </a:t>
            </a:r>
            <a:r>
              <a:rPr lang="en-US" i="1" dirty="0" smtClean="0"/>
              <a:t>distribute</a:t>
            </a:r>
            <a:r>
              <a:rPr lang="en-US" dirty="0" smtClean="0"/>
              <a:t> the computational load</a:t>
            </a:r>
          </a:p>
          <a:p>
            <a:pPr lvl="1"/>
            <a:r>
              <a:rPr lang="en-US" dirty="0" smtClean="0"/>
              <a:t>to </a:t>
            </a:r>
            <a:r>
              <a:rPr lang="en-US" i="1" dirty="0" smtClean="0"/>
              <a:t>organize</a:t>
            </a:r>
            <a:r>
              <a:rPr lang="en-US" dirty="0" smtClean="0"/>
              <a:t> the information communication (data transmission) among the processors</a:t>
            </a:r>
          </a:p>
          <a:p>
            <a:pPr lvl="1"/>
            <a:endParaRPr lang="en-US" dirty="0" smtClean="0"/>
          </a:p>
          <a:p>
            <a:pPr marL="0" indent="0" algn="ctr">
              <a:buNone/>
            </a:pPr>
            <a:r>
              <a:rPr lang="en-US" i="1" dirty="0" smtClean="0"/>
              <a:t>The solution of the above mentioned problems is provided by the MPI (message passing interface)</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5</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2530" name="Object 16"/>
          <p:cNvGraphicFramePr>
            <a:graphicFrameLocks noChangeAspect="1"/>
          </p:cNvGraphicFramePr>
          <p:nvPr/>
        </p:nvGraphicFramePr>
        <p:xfrm>
          <a:off x="5892800" y="1327150"/>
          <a:ext cx="3735388" cy="1724025"/>
        </p:xfrm>
        <a:graphic>
          <a:graphicData uri="http://schemas.openxmlformats.org/presentationml/2006/ole">
            <p:oleObj spid="_x0000_s22531" name="Picture" r:id="rId4" imgW="4445000" imgH="2057400" progId="Word.Picture.8">
              <p:embed/>
            </p:oleObj>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Summary</a:t>
            </a:r>
            <a:endParaRPr lang="ru-RU" dirty="0"/>
          </a:p>
        </p:txBody>
      </p:sp>
      <p:sp>
        <p:nvSpPr>
          <p:cNvPr id="3" name="Содержимое 2"/>
          <p:cNvSpPr>
            <a:spLocks noGrp="1"/>
          </p:cNvSpPr>
          <p:nvPr>
            <p:ph idx="1"/>
          </p:nvPr>
        </p:nvSpPr>
        <p:spPr/>
        <p:txBody>
          <a:bodyPr/>
          <a:lstStyle/>
          <a:p>
            <a:r>
              <a:rPr lang="en-US" dirty="0" smtClean="0"/>
              <a:t>It is discussed a number of concepts and definitions, which are the basic ones for the standard MPI(parallel </a:t>
            </a:r>
            <a:r>
              <a:rPr lang="en-US" dirty="0" err="1" smtClean="0"/>
              <a:t>program,message</a:t>
            </a:r>
            <a:r>
              <a:rPr lang="en-US" dirty="0" smtClean="0"/>
              <a:t> passing operations, data types, communicators, virtual topologies)</a:t>
            </a:r>
          </a:p>
          <a:p>
            <a:r>
              <a:rPr lang="en-US" dirty="0" smtClean="0"/>
              <a:t>A brief and simple introduction into the development of MPI based parallel programs is given</a:t>
            </a:r>
          </a:p>
          <a:p>
            <a:r>
              <a:rPr lang="en-US" dirty="0" smtClean="0"/>
              <a:t>Examples of the MPI based parallel programs are presented</a:t>
            </a:r>
          </a:p>
          <a:p>
            <a:endParaRPr lang="ru-RU" dirty="0"/>
          </a:p>
        </p:txBody>
      </p:sp>
      <p:sp>
        <p:nvSpPr>
          <p:cNvPr id="4" name="Дата 3"/>
          <p:cNvSpPr>
            <a:spLocks noGrp="1"/>
          </p:cNvSpPr>
          <p:nvPr>
            <p:ph type="dt" sz="half" idx="2"/>
          </p:nvPr>
        </p:nvSpPr>
        <p:spPr/>
        <p:txBody>
          <a:bodyPr/>
          <a:lstStyle/>
          <a:p>
            <a:pPr>
              <a:defRPr/>
            </a:pPr>
            <a:r>
              <a:rPr lang="ru-RU"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smtClean="0"/>
              <a:t>The Fundamentals of MPI</a:t>
            </a:r>
            <a:endParaRPr lang="ru-RU" dirty="0"/>
          </a:p>
        </p:txBody>
      </p:sp>
      <p:sp>
        <p:nvSpPr>
          <p:cNvPr id="6" name="Номер слайда 5"/>
          <p:cNvSpPr>
            <a:spLocks noGrp="1"/>
          </p:cNvSpPr>
          <p:nvPr>
            <p:ph type="sldNum" sz="quarter" idx="4"/>
          </p:nvPr>
        </p:nvSpPr>
        <p:spPr/>
        <p:txBody>
          <a:bodyPr/>
          <a:lstStyle/>
          <a:p>
            <a:pPr>
              <a:defRPr/>
            </a:pPr>
            <a:fld id="{4F2367BF-7A57-4F5A-B357-719264272D2E}" type="slidenum">
              <a:rPr lang="ru-RU" smtClean="0"/>
              <a:pPr>
                <a:defRPr/>
              </a:pPr>
              <a:t>50</a:t>
            </a:fld>
            <a:endParaRPr lang="ru-R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Exercises</a:t>
            </a:r>
            <a:endParaRPr lang="ru-RU" dirty="0"/>
          </a:p>
        </p:txBody>
      </p:sp>
      <p:sp>
        <p:nvSpPr>
          <p:cNvPr id="3" name="Содержимое 2"/>
          <p:cNvSpPr>
            <a:spLocks noGrp="1"/>
          </p:cNvSpPr>
          <p:nvPr>
            <p:ph idx="1"/>
          </p:nvPr>
        </p:nvSpPr>
        <p:spPr/>
        <p:txBody>
          <a:bodyPr/>
          <a:lstStyle/>
          <a:p>
            <a:r>
              <a:rPr lang="en-US" dirty="0" smtClean="0"/>
              <a:t>Develop a program for finding the minimum (maximum) value of the vector elements</a:t>
            </a:r>
          </a:p>
          <a:p>
            <a:r>
              <a:rPr lang="en-US" dirty="0" smtClean="0"/>
              <a:t>Develop a program for computing the inner product of two vectors</a:t>
            </a:r>
          </a:p>
        </p:txBody>
      </p:sp>
      <p:sp>
        <p:nvSpPr>
          <p:cNvPr id="4" name="Дата 3"/>
          <p:cNvSpPr>
            <a:spLocks noGrp="1"/>
          </p:cNvSpPr>
          <p:nvPr>
            <p:ph type="dt" sz="half" idx="2"/>
          </p:nvPr>
        </p:nvSpPr>
        <p:spPr/>
        <p:txBody>
          <a:bodyPr/>
          <a:lstStyle/>
          <a:p>
            <a:pPr>
              <a:defRPr/>
            </a:pPr>
            <a:r>
              <a:rPr lang="ru-RU" smtClean="0"/>
              <a:t>N. Novgorod, 2014</a:t>
            </a:r>
            <a:endParaRPr lang="ru-RU" dirty="0"/>
          </a:p>
        </p:txBody>
      </p:sp>
      <p:sp>
        <p:nvSpPr>
          <p:cNvPr id="5" name="Нижний колонтитул 4"/>
          <p:cNvSpPr>
            <a:spLocks noGrp="1"/>
          </p:cNvSpPr>
          <p:nvPr>
            <p:ph type="ftr" sz="quarter" idx="3"/>
          </p:nvPr>
        </p:nvSpPr>
        <p:spPr/>
        <p:txBody>
          <a:bodyPr/>
          <a:lstStyle/>
          <a:p>
            <a:pPr>
              <a:defRPr/>
            </a:pPr>
            <a:r>
              <a:rPr lang="en-US" smtClean="0"/>
              <a:t>The Fundamentals of MPI</a:t>
            </a:r>
            <a:endParaRPr lang="ru-RU" dirty="0"/>
          </a:p>
        </p:txBody>
      </p:sp>
      <p:sp>
        <p:nvSpPr>
          <p:cNvPr id="6" name="Номер слайда 5"/>
          <p:cNvSpPr>
            <a:spLocks noGrp="1"/>
          </p:cNvSpPr>
          <p:nvPr>
            <p:ph type="sldNum" sz="quarter" idx="4"/>
          </p:nvPr>
        </p:nvSpPr>
        <p:spPr/>
        <p:txBody>
          <a:bodyPr/>
          <a:lstStyle/>
          <a:p>
            <a:pPr>
              <a:defRPr/>
            </a:pPr>
            <a:fld id="{4F2367BF-7A57-4F5A-B357-719264272D2E}" type="slidenum">
              <a:rPr lang="ru-RU" smtClean="0"/>
              <a:pPr>
                <a:defRPr/>
              </a:pPr>
              <a:t>51</a:t>
            </a:fld>
            <a:endParaRPr lang="ru-RU"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dirty="0" smtClean="0"/>
              <a:t>References</a:t>
            </a:r>
            <a:endParaRPr lang="ru-RU" dirty="0" smtClean="0"/>
          </a:p>
        </p:txBody>
      </p:sp>
      <p:sp>
        <p:nvSpPr>
          <p:cNvPr id="67587" name="Rectangle 3"/>
          <p:cNvSpPr>
            <a:spLocks noGrp="1" noChangeArrowheads="1"/>
          </p:cNvSpPr>
          <p:nvPr>
            <p:ph idx="1"/>
          </p:nvPr>
        </p:nvSpPr>
        <p:spPr/>
        <p:txBody>
          <a:bodyPr/>
          <a:lstStyle/>
          <a:p>
            <a:pPr marL="361950" indent="-361950" eaLnBrk="1" hangingPunct="1">
              <a:buFontTx/>
              <a:buAutoNum type="arabicPeriod"/>
            </a:pPr>
            <a:r>
              <a:rPr lang="en-US" sz="2000" dirty="0" smtClean="0"/>
              <a:t>The internet resource, which describes the standard MPI: </a:t>
            </a:r>
            <a:r>
              <a:rPr lang="en-US" sz="2000" dirty="0" smtClean="0">
                <a:hlinkClick r:id="rId3"/>
              </a:rPr>
              <a:t>http://www.mpiforum.org</a:t>
            </a:r>
            <a:endParaRPr lang="en-US" sz="2000" dirty="0" smtClean="0"/>
          </a:p>
          <a:p>
            <a:pPr marL="361950" indent="-361950" eaLnBrk="1" hangingPunct="1">
              <a:buFontTx/>
              <a:buAutoNum type="arabicPeriod"/>
            </a:pPr>
            <a:r>
              <a:rPr lang="en-US" sz="2000" dirty="0" smtClean="0"/>
              <a:t>One of the most widely used MPI realizations, the library MPICH, is presented on </a:t>
            </a:r>
            <a:r>
              <a:rPr lang="en-US" sz="2000" dirty="0" smtClean="0">
                <a:hlinkClick r:id="rId4"/>
              </a:rPr>
              <a:t>http://www.mpich.org</a:t>
            </a:r>
            <a:r>
              <a:rPr lang="en-US" sz="2000" dirty="0" smtClean="0"/>
              <a:t> </a:t>
            </a:r>
          </a:p>
          <a:p>
            <a:pPr marL="361950" lvl="0" indent="-361950" eaLnBrk="1" hangingPunct="1">
              <a:buFontTx/>
              <a:buAutoNum type="arabicPeriod"/>
            </a:pPr>
            <a:r>
              <a:rPr lang="en-US" sz="2000" dirty="0" smtClean="0"/>
              <a:t>Quinn, M.J. (2004). Parallel Programming in C with MPI and </a:t>
            </a:r>
            <a:r>
              <a:rPr lang="en-US" sz="2000" dirty="0" err="1" smtClean="0"/>
              <a:t>OpenMP</a:t>
            </a:r>
            <a:r>
              <a:rPr lang="en-US" sz="2000" dirty="0" smtClean="0"/>
              <a:t>. – New York, NY: McGraw-Hill.</a:t>
            </a:r>
            <a:endParaRPr lang="ru-RU" sz="2000" dirty="0" smtClean="0"/>
          </a:p>
          <a:p>
            <a:pPr marL="361950" lvl="0" indent="-361950" eaLnBrk="1" hangingPunct="1">
              <a:buFontTx/>
              <a:buAutoNum type="arabicPeriod"/>
            </a:pPr>
            <a:r>
              <a:rPr lang="en-US" sz="2000" dirty="0" smtClean="0"/>
              <a:t>Pacheco, P. (1996). Parallel Programming with MPI. - Morgan Kaufmann.</a:t>
            </a:r>
          </a:p>
          <a:p>
            <a:pPr marL="361950" lvl="0" indent="-361950" eaLnBrk="1" hangingPunct="1">
              <a:buFontTx/>
              <a:buAutoNum type="arabicPeriod"/>
            </a:pPr>
            <a:r>
              <a:rPr lang="en-US" sz="2000" dirty="0" err="1" smtClean="0"/>
              <a:t>Snir</a:t>
            </a:r>
            <a:r>
              <a:rPr lang="en-US" sz="2000" dirty="0" smtClean="0"/>
              <a:t>, M., Otto, S., Huss-Lederman, S., Walker, D., </a:t>
            </a:r>
            <a:r>
              <a:rPr lang="en-US" sz="2000" dirty="0" err="1" smtClean="0"/>
              <a:t>Dongarra</a:t>
            </a:r>
            <a:r>
              <a:rPr lang="en-US" sz="2000" dirty="0" smtClean="0"/>
              <a:t>, J. (1996). MPI: The Complete Reference. – MIT Press, Boston, 1996.</a:t>
            </a:r>
          </a:p>
          <a:p>
            <a:pPr marL="361950" lvl="0" indent="-361950" eaLnBrk="1" hangingPunct="1">
              <a:buFontTx/>
              <a:buAutoNum type="arabicPeriod"/>
            </a:pPr>
            <a:r>
              <a:rPr lang="en-US" sz="2000" dirty="0" smtClean="0"/>
              <a:t>Group, W., Lusk, E., </a:t>
            </a:r>
            <a:r>
              <a:rPr lang="en-US" sz="2000" dirty="0" err="1" smtClean="0"/>
              <a:t>Skjellum</a:t>
            </a:r>
            <a:r>
              <a:rPr lang="en-US" sz="2000" dirty="0" smtClean="0"/>
              <a:t>, A. (1999). Using MPI – 2nd Edition: Portable Parallel Programming with the Message Passing Interface (Scientific and Engineering Computation). – MIT Press.</a:t>
            </a:r>
          </a:p>
          <a:p>
            <a:pPr marL="361950" lvl="0" indent="-361950" eaLnBrk="1" hangingPunct="1">
              <a:buFontTx/>
              <a:buAutoNum type="arabicPeriod"/>
            </a:pPr>
            <a:r>
              <a:rPr lang="en-US" sz="2000" dirty="0" smtClean="0"/>
              <a:t>Group, W., Lusk, E., </a:t>
            </a:r>
            <a:r>
              <a:rPr lang="en-US" sz="2000" dirty="0" err="1" smtClean="0"/>
              <a:t>Thakur</a:t>
            </a:r>
            <a:r>
              <a:rPr lang="en-US" sz="2000" dirty="0" smtClean="0"/>
              <a:t>, R. (1999). Using MPI-2: Advanced Features of the Message Passing Interface (Scientific and Engineering Computation). – MIT Press.</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52</a:t>
            </a:fld>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dirty="0" smtClean="0"/>
              <a:t>Introduction…</a:t>
            </a:r>
            <a:endParaRPr lang="ru-RU" dirty="0" smtClean="0"/>
          </a:p>
        </p:txBody>
      </p:sp>
      <p:sp>
        <p:nvSpPr>
          <p:cNvPr id="5123" name="Rectangle 5"/>
          <p:cNvSpPr>
            <a:spLocks noGrp="1" noChangeArrowheads="1"/>
          </p:cNvSpPr>
          <p:nvPr>
            <p:ph idx="1"/>
          </p:nvPr>
        </p:nvSpPr>
        <p:spPr/>
        <p:txBody>
          <a:bodyPr/>
          <a:lstStyle/>
          <a:p>
            <a:r>
              <a:rPr lang="en-US" dirty="0" smtClean="0"/>
              <a:t>MPI uses the simple approach: a program is developed for solving the stated problem and this single program is copied on all the available processors</a:t>
            </a:r>
          </a:p>
          <a:p>
            <a:r>
              <a:rPr lang="en-US" dirty="0" smtClean="0"/>
              <a:t>In order to obtain the different computations on different processors:</a:t>
            </a:r>
          </a:p>
          <a:p>
            <a:pPr lvl="1"/>
            <a:r>
              <a:rPr lang="en-US" dirty="0" smtClean="0"/>
              <a:t>It is possible to substitute different data for executing the program on different processors</a:t>
            </a:r>
          </a:p>
          <a:p>
            <a:pPr lvl="1"/>
            <a:r>
              <a:rPr lang="en-US" dirty="0" smtClean="0"/>
              <a:t>It is possible to vary computations using the processor identifier, on which the program is executed</a:t>
            </a:r>
          </a:p>
          <a:p>
            <a:r>
              <a:rPr lang="en-US" dirty="0" smtClean="0"/>
              <a:t>This method of implementation of parallel computations is referred to as the model </a:t>
            </a:r>
            <a:r>
              <a:rPr lang="en-US" i="1" dirty="0" smtClean="0"/>
              <a:t>single program multiple processes </a:t>
            </a:r>
            <a:r>
              <a:rPr lang="en-US" dirty="0" smtClean="0"/>
              <a:t>or</a:t>
            </a:r>
            <a:r>
              <a:rPr lang="en-US" i="1" dirty="0" smtClean="0"/>
              <a:t> SPMP</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6</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dirty="0" smtClean="0"/>
              <a:t>Introduction…</a:t>
            </a:r>
            <a:endParaRPr lang="ru-RU" dirty="0" smtClean="0"/>
          </a:p>
        </p:txBody>
      </p:sp>
      <p:sp>
        <p:nvSpPr>
          <p:cNvPr id="5123" name="Rectangle 5"/>
          <p:cNvSpPr>
            <a:spLocks noGrp="1" noChangeArrowheads="1"/>
          </p:cNvSpPr>
          <p:nvPr>
            <p:ph idx="1"/>
          </p:nvPr>
        </p:nvSpPr>
        <p:spPr/>
        <p:txBody>
          <a:bodyPr/>
          <a:lstStyle/>
          <a:p>
            <a:endParaRPr lang="en-US" dirty="0" smtClean="0"/>
          </a:p>
          <a:p>
            <a:endParaRPr lang="en-US" dirty="0" smtClean="0"/>
          </a:p>
          <a:p>
            <a:r>
              <a:rPr lang="en-US" dirty="0" smtClean="0"/>
              <a:t>There are many data transmission functions in MPI:</a:t>
            </a:r>
          </a:p>
          <a:p>
            <a:pPr lvl="1"/>
            <a:r>
              <a:rPr lang="en-US" dirty="0" smtClean="0"/>
              <a:t>They provide various techniques of data passing</a:t>
            </a:r>
          </a:p>
          <a:p>
            <a:pPr lvl="1"/>
            <a:r>
              <a:rPr lang="en-US" dirty="0" smtClean="0"/>
              <a:t>They implement practically all the communication operations</a:t>
            </a:r>
          </a:p>
          <a:p>
            <a:endParaRPr lang="ru-RU" dirty="0" smtClean="0"/>
          </a:p>
          <a:p>
            <a:pPr marL="0" indent="0" algn="ctr">
              <a:buNone/>
            </a:pPr>
            <a:r>
              <a:rPr lang="en-US" i="1" dirty="0" smtClean="0"/>
              <a:t>These possibilities are the main advantages of MPI (in particular, the very name of MPI testifies to it)</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7</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dirty="0" smtClean="0"/>
              <a:t>Introduction…</a:t>
            </a:r>
            <a:br>
              <a:rPr lang="en-US" dirty="0" smtClean="0"/>
            </a:br>
            <a:r>
              <a:rPr lang="en-US" sz="2800" dirty="0" smtClean="0"/>
              <a:t>Understanding of MPI</a:t>
            </a:r>
            <a:endParaRPr lang="ru-RU" dirty="0" smtClean="0"/>
          </a:p>
        </p:txBody>
      </p:sp>
      <p:sp>
        <p:nvSpPr>
          <p:cNvPr id="5123" name="Rectangle 5"/>
          <p:cNvSpPr>
            <a:spLocks noGrp="1" noChangeArrowheads="1"/>
          </p:cNvSpPr>
          <p:nvPr>
            <p:ph idx="1"/>
          </p:nvPr>
        </p:nvSpPr>
        <p:spPr/>
        <p:txBody>
          <a:bodyPr/>
          <a:lstStyle/>
          <a:p>
            <a:endParaRPr lang="en-US" dirty="0" smtClean="0"/>
          </a:p>
          <a:p>
            <a:endParaRPr lang="en-US" dirty="0" smtClean="0"/>
          </a:p>
          <a:p>
            <a:r>
              <a:rPr lang="en-US" dirty="0" smtClean="0"/>
              <a:t>MPI is a standard for organizing the message passing</a:t>
            </a:r>
          </a:p>
          <a:p>
            <a:r>
              <a:rPr lang="en-US" dirty="0" smtClean="0"/>
              <a:t>MPI is the software, which should provide the possibility of message passing and correspond to all the requirements of MPI standard:</a:t>
            </a:r>
          </a:p>
          <a:p>
            <a:pPr lvl="1"/>
            <a:r>
              <a:rPr lang="en-US" dirty="0" smtClean="0"/>
              <a:t>This software should be arranged as program module libraries (</a:t>
            </a:r>
            <a:r>
              <a:rPr lang="en-US" i="1" dirty="0" smtClean="0"/>
              <a:t>MPI libraries</a:t>
            </a:r>
            <a:r>
              <a:rPr lang="en-US" dirty="0" smtClean="0"/>
              <a:t>)</a:t>
            </a:r>
          </a:p>
          <a:p>
            <a:pPr lvl="1"/>
            <a:r>
              <a:rPr lang="en-US" dirty="0" smtClean="0"/>
              <a:t>This software should be comprehensible for the most widely used algorithmic languages C and Fortran</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8</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p:txBody>
          <a:bodyPr/>
          <a:lstStyle/>
          <a:p>
            <a:pPr eaLnBrk="1" hangingPunct="1"/>
            <a:r>
              <a:rPr lang="en-US" dirty="0" smtClean="0"/>
              <a:t>Introduction…</a:t>
            </a:r>
            <a:br>
              <a:rPr lang="en-US" dirty="0" smtClean="0"/>
            </a:br>
            <a:r>
              <a:rPr lang="en-US" sz="2800" dirty="0" smtClean="0"/>
              <a:t>The advantages of MPI</a:t>
            </a:r>
            <a:endParaRPr lang="ru-RU" dirty="0" smtClean="0"/>
          </a:p>
        </p:txBody>
      </p:sp>
      <p:sp>
        <p:nvSpPr>
          <p:cNvPr id="5123" name="Rectangle 5"/>
          <p:cNvSpPr>
            <a:spLocks noGrp="1" noChangeArrowheads="1"/>
          </p:cNvSpPr>
          <p:nvPr>
            <p:ph idx="1"/>
          </p:nvPr>
        </p:nvSpPr>
        <p:spPr/>
        <p:txBody>
          <a:bodyPr/>
          <a:lstStyle/>
          <a:p>
            <a:r>
              <a:rPr lang="en-US" dirty="0" smtClean="0"/>
              <a:t>MPI makes possible to a considerable extent to decrease the complexity of the parallel program portability among different computer systems</a:t>
            </a:r>
          </a:p>
          <a:p>
            <a:r>
              <a:rPr lang="en-US" dirty="0" smtClean="0"/>
              <a:t>MPI contributes to the increase of parallel computation efficiency, as there are MPI library implementations for practically every type of computational system nowadays</a:t>
            </a:r>
          </a:p>
          <a:p>
            <a:r>
              <a:rPr lang="en-US" dirty="0" smtClean="0"/>
              <a:t>MPI decreases the complexity of parallel program development:</a:t>
            </a:r>
          </a:p>
          <a:p>
            <a:pPr lvl="1"/>
            <a:r>
              <a:rPr lang="en-US" dirty="0" smtClean="0"/>
              <a:t>The greater part of the basic data communication operations are provided by MPI standard</a:t>
            </a:r>
          </a:p>
          <a:p>
            <a:pPr lvl="1"/>
            <a:r>
              <a:rPr lang="en-US" dirty="0" smtClean="0"/>
              <a:t>There are many parallel numerical libraries available nowadays developed with the use of MPI</a:t>
            </a:r>
          </a:p>
        </p:txBody>
      </p:sp>
      <p:sp>
        <p:nvSpPr>
          <p:cNvPr id="6" name="Нижний колонтитул 5"/>
          <p:cNvSpPr>
            <a:spLocks noGrp="1"/>
          </p:cNvSpPr>
          <p:nvPr>
            <p:ph type="ftr" sz="quarter" idx="3"/>
          </p:nvPr>
        </p:nvSpPr>
        <p:spPr/>
        <p:txBody>
          <a:bodyPr/>
          <a:lstStyle/>
          <a:p>
            <a:pPr>
              <a:defRPr/>
            </a:pPr>
            <a:r>
              <a:rPr lang="en-US" smtClean="0"/>
              <a:t>The Fundamentals of MPI</a:t>
            </a:r>
            <a:endParaRPr lang="ru-RU" dirty="0"/>
          </a:p>
        </p:txBody>
      </p:sp>
      <p:sp>
        <p:nvSpPr>
          <p:cNvPr id="7" name="Дата 6"/>
          <p:cNvSpPr>
            <a:spLocks noGrp="1"/>
          </p:cNvSpPr>
          <p:nvPr>
            <p:ph type="dt" sz="half" idx="2"/>
          </p:nvPr>
        </p:nvSpPr>
        <p:spPr/>
        <p:txBody>
          <a:bodyPr/>
          <a:lstStyle/>
          <a:p>
            <a:pPr>
              <a:defRPr/>
            </a:pPr>
            <a:r>
              <a:rPr lang="ru-RU" smtClean="0"/>
              <a:t>N. Novgorod, 2014</a:t>
            </a:r>
            <a:endParaRPr lang="ru-RU" dirty="0"/>
          </a:p>
        </p:txBody>
      </p:sp>
      <p:sp>
        <p:nvSpPr>
          <p:cNvPr id="8" name="Номер слайда 7"/>
          <p:cNvSpPr>
            <a:spLocks noGrp="1"/>
          </p:cNvSpPr>
          <p:nvPr>
            <p:ph type="sldNum" sz="quarter" idx="4"/>
          </p:nvPr>
        </p:nvSpPr>
        <p:spPr/>
        <p:txBody>
          <a:bodyPr/>
          <a:lstStyle/>
          <a:p>
            <a:pPr>
              <a:defRPr/>
            </a:pPr>
            <a:fld id="{4F2367BF-7A57-4F5A-B357-719264272D2E}" type="slidenum">
              <a:rPr lang="ru-RU" smtClean="0"/>
              <a:pPr>
                <a:defRPr/>
              </a:pPr>
              <a:t>9</a:t>
            </a:fld>
            <a:endParaRPr lang="ru-RU" dirty="0"/>
          </a:p>
        </p:txBody>
      </p:sp>
      <p:sp>
        <p:nvSpPr>
          <p:cNvPr id="14338" name="Rectangle 2"/>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itlab">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4219</Words>
  <Application>Microsoft Office PowerPoint</Application>
  <PresentationFormat>Лист A4 (210x297 мм)</PresentationFormat>
  <Paragraphs>619</Paragraphs>
  <Slides>52</Slides>
  <Notes>49</Notes>
  <HiddenSlides>0</HiddenSlides>
  <MMClips>0</MMClips>
  <ScaleCrop>false</ScaleCrop>
  <HeadingPairs>
    <vt:vector size="6" baseType="variant">
      <vt:variant>
        <vt:lpstr>Тема</vt:lpstr>
      </vt:variant>
      <vt:variant>
        <vt:i4>1</vt:i4>
      </vt:variant>
      <vt:variant>
        <vt:lpstr>Внедренные серверы OLE</vt:lpstr>
      </vt:variant>
      <vt:variant>
        <vt:i4>3</vt:i4>
      </vt:variant>
      <vt:variant>
        <vt:lpstr>Заголовки слайдов</vt:lpstr>
      </vt:variant>
      <vt:variant>
        <vt:i4>52</vt:i4>
      </vt:variant>
    </vt:vector>
  </HeadingPairs>
  <TitlesOfParts>
    <vt:vector size="56" baseType="lpstr">
      <vt:lpstr>1_itlab</vt:lpstr>
      <vt:lpstr>Picture</vt:lpstr>
      <vt:lpstr>Формула</vt:lpstr>
      <vt:lpstr>Документ</vt:lpstr>
      <vt:lpstr>Слайд 1</vt:lpstr>
      <vt:lpstr>Слайд 2</vt:lpstr>
      <vt:lpstr>Contents</vt:lpstr>
      <vt:lpstr>Introduction</vt:lpstr>
      <vt:lpstr>Introduction…</vt:lpstr>
      <vt:lpstr>Introduction…</vt:lpstr>
      <vt:lpstr>Introduction…</vt:lpstr>
      <vt:lpstr>Introduction… Understanding of MPI</vt:lpstr>
      <vt:lpstr>Introduction… The advantages of MPI</vt:lpstr>
      <vt:lpstr>Introduction</vt:lpstr>
      <vt:lpstr>MPI: Basic Concepts and Definitions</vt:lpstr>
      <vt:lpstr>MPI: Basic Concepts and Definitions… The Concept of Parallel Program</vt:lpstr>
      <vt:lpstr>MPI: Basic Concepts and Definitions…</vt:lpstr>
      <vt:lpstr>MPI: Basic Concepts and Definitions… Data Communication Operations</vt:lpstr>
      <vt:lpstr>MPI: Basic Concepts and Definitions… Communicators</vt:lpstr>
      <vt:lpstr>MPI: Basic Concepts and Definitions… Communicators</vt:lpstr>
      <vt:lpstr>MPI: Basic Concepts and Definitions… Data Types</vt:lpstr>
      <vt:lpstr>MPI: Basic Concepts and Definitions Virtual Topologies</vt:lpstr>
      <vt:lpstr>The Fundamentals of MPI</vt:lpstr>
      <vt:lpstr>The Fundamentals of MPI… MPI Program Initialization and Termination</vt:lpstr>
      <vt:lpstr>The Fundamentals of MPI…  MPI Program Initialization and Termination</vt:lpstr>
      <vt:lpstr>The Fundamentals of MPI…  Determining the Number and Ranks of the Processes</vt:lpstr>
      <vt:lpstr>The Fundamentals of MPI…  Determining the Number and Ranks of the Processes</vt:lpstr>
      <vt:lpstr>The Fundamentals of MPI…  Determining the Number and Ranks of the Processes</vt:lpstr>
      <vt:lpstr>The Fundamentals of MPI…  Message Passing</vt:lpstr>
      <vt:lpstr>The Fundamentals of MPI…  Message Passing</vt:lpstr>
      <vt:lpstr>The Fundamentals of MPI…  Message Passing</vt:lpstr>
      <vt:lpstr>The Fundamentals of MPI…  Message Receiving</vt:lpstr>
      <vt:lpstr>The Fundamentals of MPI…  Message Receiving</vt:lpstr>
      <vt:lpstr>The Fundamentals of MPI…  Message Receiving</vt:lpstr>
      <vt:lpstr>The Fundamentals of MPI…  Message Receiving</vt:lpstr>
      <vt:lpstr>The Fundamentals of MPI Evaluating of MPI Program Execution Time</vt:lpstr>
      <vt:lpstr>The First MPI Parallel Program</vt:lpstr>
      <vt:lpstr>The First MPI Parallel Program…</vt:lpstr>
      <vt:lpstr>The First MPI Parallel Program…</vt:lpstr>
      <vt:lpstr>The First MPI Parallel Program…</vt:lpstr>
      <vt:lpstr>The First MPI Parallel Program</vt:lpstr>
      <vt:lpstr>Introduction into Collective Data Communication </vt:lpstr>
      <vt:lpstr>Introduction into Collective Data Communication… Summation Problem</vt:lpstr>
      <vt:lpstr>Introduction into Collective Data Communication… Data Broadcasting</vt:lpstr>
      <vt:lpstr>Introduction into Collective Data Communication… Data Broadcasting</vt:lpstr>
      <vt:lpstr>Introduction into Collective Data Communication… Data Broadcasting</vt:lpstr>
      <vt:lpstr>Introduction into Collective Data Communication… Data Broadcasting</vt:lpstr>
      <vt:lpstr>Introduction into Collective Data Communication… Distribution of Data and Computations</vt:lpstr>
      <vt:lpstr>Introduction into Collective Data Communication… Data Reduction</vt:lpstr>
      <vt:lpstr>Introduction into Collective Data Communication… Data Reduction</vt:lpstr>
      <vt:lpstr>Introduction into Collective Data Communication… Data Reduction</vt:lpstr>
      <vt:lpstr>Introduction into Collective Data Communication… Data Reduction</vt:lpstr>
      <vt:lpstr>Introduction into Collective Data Communication Data Reduction</vt:lpstr>
      <vt:lpstr>Summary</vt:lpstr>
      <vt:lpstr>Exercises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Технологии программирования.  Курс на базе  Microsoft Solutions Framework</dc:title>
  <dc:creator/>
  <cp:lastModifiedBy/>
  <cp:revision>16</cp:revision>
  <cp:lastPrinted>1900-12-31T20:00:00Z</cp:lastPrinted>
  <dcterms:created xsi:type="dcterms:W3CDTF">1900-12-31T20:00:00Z</dcterms:created>
  <dcterms:modified xsi:type="dcterms:W3CDTF">2014-12-05T13:23:14Z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